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69" autoAdjust="0"/>
    <p:restoredTop sz="94660"/>
  </p:normalViewPr>
  <p:slideViewPr>
    <p:cSldViewPr>
      <p:cViewPr>
        <p:scale>
          <a:sx n="150" d="100"/>
          <a:sy n="150" d="100"/>
        </p:scale>
        <p:origin x="-678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6CEC-A576-41B3-B2D6-D7EBA992F238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292E-60D9-461B-98C6-ADF98FF4A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6CEC-A576-41B3-B2D6-D7EBA992F238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292E-60D9-461B-98C6-ADF98FF4A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6CEC-A576-41B3-B2D6-D7EBA992F238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292E-60D9-461B-98C6-ADF98FF4A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6CEC-A576-41B3-B2D6-D7EBA992F238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292E-60D9-461B-98C6-ADF98FF4A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6CEC-A576-41B3-B2D6-D7EBA992F238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292E-60D9-461B-98C6-ADF98FF4A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6CEC-A576-41B3-B2D6-D7EBA992F238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292E-60D9-461B-98C6-ADF98FF4A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6CEC-A576-41B3-B2D6-D7EBA992F238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292E-60D9-461B-98C6-ADF98FF4A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6CEC-A576-41B3-B2D6-D7EBA992F238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292E-60D9-461B-98C6-ADF98FF4A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6CEC-A576-41B3-B2D6-D7EBA992F238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292E-60D9-461B-98C6-ADF98FF4A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6CEC-A576-41B3-B2D6-D7EBA992F238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292E-60D9-461B-98C6-ADF98FF4A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6CEC-A576-41B3-B2D6-D7EBA992F238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292E-60D9-461B-98C6-ADF98FF4A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6CEC-A576-41B3-B2D6-D7EBA992F238}" type="datetimeFigureOut">
              <a:rPr lang="ko-KR" altLang="en-US" smtClean="0"/>
              <a:pPr/>
              <a:t>2023-10-06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6292E-60D9-461B-98C6-ADF98FF4AE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71414"/>
            <a:ext cx="3436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*page directive</a:t>
            </a:r>
          </a:p>
          <a:p>
            <a:r>
              <a:rPr lang="en-US" altLang="ko-KR" sz="1400" dirty="0" smtClean="0"/>
              <a:t> - JSP</a:t>
            </a:r>
            <a:r>
              <a:rPr lang="ko-KR" altLang="en-US" sz="1400" dirty="0" smtClean="0"/>
              <a:t>페이지의 환경 설정용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문법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&lt;%@ page 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=“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”,,,, %&gt;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58" y="1214422"/>
          <a:ext cx="8501129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3071834"/>
                <a:gridCol w="1214446"/>
                <a:gridCol w="3071841"/>
              </a:tblGrid>
              <a:tr h="1647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속성명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동작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기본값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확장값</a:t>
                      </a:r>
                      <a:endParaRPr lang="ko-KR" altLang="en-US" sz="1100" dirty="0"/>
                    </a:p>
                  </a:txBody>
                  <a:tcPr/>
                </a:tc>
              </a:tr>
              <a:tr h="164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language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페이지에서 사용할 언어를 설정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java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OOP</a:t>
                      </a:r>
                      <a:r>
                        <a:rPr lang="ko-KR" altLang="en-US" sz="1100" dirty="0" smtClean="0"/>
                        <a:t>언어를 완벽하게 지원하는 언어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</a:tr>
              <a:tr h="164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extends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가 </a:t>
                      </a:r>
                      <a:r>
                        <a:rPr lang="en-US" altLang="ko-KR" sz="1100" dirty="0" smtClean="0"/>
                        <a:t>java source code</a:t>
                      </a:r>
                      <a:r>
                        <a:rPr lang="ko-KR" altLang="en-US" sz="1100" dirty="0" smtClean="0"/>
                        <a:t>로 변경될 때 상속받을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부모클래스를 설정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HttpJspBase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(WAS</a:t>
                      </a:r>
                      <a:r>
                        <a:rPr lang="ko-KR" altLang="en-US" sz="1100" dirty="0" smtClean="0"/>
                        <a:t>마다 다름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CGI</a:t>
                      </a:r>
                      <a:r>
                        <a:rPr lang="ko-KR" altLang="en-US" sz="1100" dirty="0" smtClean="0"/>
                        <a:t>를 구현한 </a:t>
                      </a:r>
                      <a:r>
                        <a:rPr lang="en-US" altLang="ko-KR" sz="1100" dirty="0" smtClean="0"/>
                        <a:t>class</a:t>
                      </a:r>
                      <a:endParaRPr lang="ko-KR" altLang="en-US" sz="1100" dirty="0"/>
                    </a:p>
                  </a:txBody>
                  <a:tcPr/>
                </a:tc>
              </a:tr>
              <a:tr h="164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info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페이지의 간단한 설명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“”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의 설명</a:t>
                      </a:r>
                      <a:endParaRPr lang="ko-KR" altLang="en-US" sz="1100" dirty="0"/>
                    </a:p>
                  </a:txBody>
                  <a:tcPr/>
                </a:tc>
              </a:tr>
              <a:tr h="164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contentType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가 응답 될때 생성될 파일을 설정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(MIME types </a:t>
                      </a:r>
                      <a:r>
                        <a:rPr lang="ko-KR" altLang="en-US" sz="1100" dirty="0" smtClean="0"/>
                        <a:t>설정 </a:t>
                      </a:r>
                      <a:r>
                        <a:rPr lang="en-US" altLang="ko-KR" sz="1100" dirty="0" smtClean="0"/>
                        <a:t>– web.xml)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“text/html”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web.xml</a:t>
                      </a:r>
                      <a:r>
                        <a:rPr lang="ko-KR" altLang="en-US" sz="1100" dirty="0" smtClean="0"/>
                        <a:t>에 설정되어있는 </a:t>
                      </a:r>
                      <a:r>
                        <a:rPr lang="en-US" altLang="ko-KR" sz="1100" dirty="0" smtClean="0"/>
                        <a:t>MIME-Types</a:t>
                      </a:r>
                      <a:endParaRPr lang="ko-KR" altLang="en-US" sz="1100" dirty="0"/>
                    </a:p>
                  </a:txBody>
                  <a:tcPr/>
                </a:tc>
              </a:tr>
              <a:tr h="164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pageEncoding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파일 내에서 사용될 </a:t>
                      </a:r>
                      <a:r>
                        <a:rPr lang="en-US" altLang="ko-KR" sz="1100" dirty="0" err="1" smtClean="0"/>
                        <a:t>charset</a:t>
                      </a:r>
                      <a:r>
                        <a:rPr lang="ko-KR" altLang="en-US" sz="1100" dirty="0" smtClean="0"/>
                        <a:t>의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설정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UTF-8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사용할 </a:t>
                      </a:r>
                      <a:r>
                        <a:rPr lang="en-US" altLang="ko-KR" sz="1100" dirty="0" err="1" smtClean="0"/>
                        <a:t>charset</a:t>
                      </a:r>
                      <a:r>
                        <a:rPr lang="en-US" altLang="ko-KR" sz="1100" dirty="0" smtClean="0"/>
                        <a:t> (EUC-KR,</a:t>
                      </a:r>
                      <a:r>
                        <a:rPr lang="en-US" altLang="ko-KR" sz="1100" baseline="0" dirty="0" smtClean="0"/>
                        <a:t> 8859_1,,,)</a:t>
                      </a:r>
                      <a:endParaRPr lang="ko-KR" altLang="en-US" sz="1100" dirty="0"/>
                    </a:p>
                  </a:txBody>
                  <a:tcPr/>
                </a:tc>
              </a:tr>
              <a:tr h="231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session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에서 </a:t>
                      </a:r>
                      <a:r>
                        <a:rPr lang="en-US" altLang="ko-KR" sz="1100" dirty="0" smtClean="0"/>
                        <a:t>WAS</a:t>
                      </a:r>
                      <a:r>
                        <a:rPr lang="ko-KR" altLang="en-US" sz="1100" dirty="0" smtClean="0"/>
                        <a:t>가 제공하는 </a:t>
                      </a:r>
                      <a:r>
                        <a:rPr lang="en-US" altLang="ko-KR" sz="1100" dirty="0" smtClean="0"/>
                        <a:t>session</a:t>
                      </a:r>
                      <a:r>
                        <a:rPr lang="ko-KR" altLang="en-US" sz="1100" dirty="0" smtClean="0"/>
                        <a:t>객체를 사용할 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true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false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isThreadSafe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에서 </a:t>
                      </a:r>
                      <a:r>
                        <a:rPr lang="en-US" altLang="ko-KR" sz="1100" dirty="0" smtClean="0"/>
                        <a:t>Thread</a:t>
                      </a:r>
                      <a:r>
                        <a:rPr lang="ko-KR" altLang="en-US" sz="1100" dirty="0" smtClean="0"/>
                        <a:t>에 대한 사용여부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true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false</a:t>
                      </a:r>
                      <a:endParaRPr lang="ko-KR" altLang="en-US" sz="1100" dirty="0"/>
                    </a:p>
                  </a:txBody>
                  <a:tcPr/>
                </a:tc>
              </a:tr>
              <a:tr h="2220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buffer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가 </a:t>
                      </a:r>
                      <a:r>
                        <a:rPr lang="en-US" altLang="ko-KR" sz="1100" dirty="0" smtClean="0"/>
                        <a:t>HTML</a:t>
                      </a:r>
                      <a:r>
                        <a:rPr lang="ko-KR" altLang="en-US" sz="1100" dirty="0" smtClean="0"/>
                        <a:t>로 </a:t>
                      </a:r>
                      <a:r>
                        <a:rPr lang="ko-KR" altLang="en-US" sz="1100" dirty="0" err="1" smtClean="0"/>
                        <a:t>생성될때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출력스트림의</a:t>
                      </a:r>
                      <a:r>
                        <a:rPr lang="ko-KR" altLang="en-US" sz="1100" dirty="0" smtClean="0"/>
                        <a:t> 크기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8kb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8kb,</a:t>
                      </a:r>
                      <a:r>
                        <a:rPr lang="en-US" altLang="ko-KR" sz="1100" baseline="0" dirty="0" smtClean="0"/>
                        <a:t> 16kb, 32kb</a:t>
                      </a:r>
                      <a:endParaRPr lang="ko-KR" altLang="en-US" sz="1100" dirty="0"/>
                    </a:p>
                  </a:txBody>
                  <a:tcPr/>
                </a:tc>
              </a:tr>
              <a:tr h="185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autoFlush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스트림의</a:t>
                      </a:r>
                      <a:r>
                        <a:rPr lang="ko-KR" altLang="en-US" sz="1100" dirty="0" smtClean="0"/>
                        <a:t> 내용을 분출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true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false</a:t>
                      </a:r>
                      <a:endParaRPr lang="ko-KR" altLang="en-US" sz="1100" dirty="0"/>
                    </a:p>
                  </a:txBody>
                  <a:tcPr/>
                </a:tc>
              </a:tr>
              <a:tr h="148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errorPage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에서 </a:t>
                      </a:r>
                      <a:r>
                        <a:rPr lang="en-US" altLang="ko-KR" sz="1100" dirty="0" smtClean="0"/>
                        <a:t>error</a:t>
                      </a:r>
                      <a:r>
                        <a:rPr lang="ko-KR" altLang="en-US" sz="1100" dirty="0" smtClean="0"/>
                        <a:t>가 발생했을 때 이동할 페이지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URI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“”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Error</a:t>
                      </a:r>
                      <a:r>
                        <a:rPr lang="ko-KR" altLang="en-US" sz="1100" dirty="0" smtClean="0"/>
                        <a:t>가 발생했을 때 제공할 페이지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isErrorPage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가 다른 </a:t>
                      </a:r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에서 문제가 발생했을 때 응답될 페이지인지를 설정</a:t>
                      </a:r>
                      <a:r>
                        <a:rPr lang="en-US" altLang="ko-KR" sz="1100" dirty="0" smtClean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false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true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isELIgnored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에서 </a:t>
                      </a:r>
                      <a:r>
                        <a:rPr lang="en-US" altLang="ko-KR" sz="1100" dirty="0" smtClean="0"/>
                        <a:t>EL </a:t>
                      </a:r>
                      <a:r>
                        <a:rPr lang="ko-KR" altLang="en-US" sz="1100" dirty="0" smtClean="0"/>
                        <a:t>의 사용여부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false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true</a:t>
                      </a:r>
                      <a:endParaRPr lang="ko-KR" altLang="en-US" sz="11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trimDirectiveWhiteSpaces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에서</a:t>
                      </a:r>
                      <a:r>
                        <a:rPr lang="ko-KR" altLang="en-US" sz="1100" baseline="0" dirty="0" smtClean="0"/>
                        <a:t> 지시자나 </a:t>
                      </a:r>
                      <a:r>
                        <a:rPr lang="en-US" altLang="ko-KR" sz="1100" baseline="0" dirty="0" smtClean="0"/>
                        <a:t>JSP</a:t>
                      </a:r>
                      <a:r>
                        <a:rPr lang="ko-KR" altLang="en-US" sz="1100" baseline="0" dirty="0" smtClean="0"/>
                        <a:t>태그를 사용했을 때 </a:t>
                      </a:r>
                      <a:r>
                        <a:rPr lang="en-US" altLang="ko-KR" sz="1100" baseline="0" dirty="0" smtClean="0"/>
                        <a:t>enter</a:t>
                      </a:r>
                      <a:r>
                        <a:rPr lang="ko-KR" altLang="en-US" sz="1100" baseline="0" dirty="0" smtClean="0"/>
                        <a:t>기호를 없앨 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false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true</a:t>
                      </a:r>
                      <a:endParaRPr lang="ko-KR" altLang="en-US" sz="11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import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에서 다른 패키지의 클래스를 사용할 때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JSP</a:t>
                      </a:r>
                      <a:r>
                        <a:rPr lang="ko-KR" altLang="en-US" sz="1100" dirty="0" smtClean="0"/>
                        <a:t>운영에 필요한 패키지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“</a:t>
                      </a:r>
                      <a:r>
                        <a:rPr lang="ko-KR" altLang="en-US" sz="1100" dirty="0" err="1" smtClean="0"/>
                        <a:t>패키지명</a:t>
                      </a:r>
                      <a:r>
                        <a:rPr lang="en-US" altLang="ko-KR" sz="1100" dirty="0" smtClean="0"/>
                        <a:t>.</a:t>
                      </a:r>
                      <a:r>
                        <a:rPr lang="ko-KR" altLang="en-US" sz="1100" dirty="0" err="1" smtClean="0"/>
                        <a:t>클래스명</a:t>
                      </a:r>
                      <a:r>
                        <a:rPr lang="en-US" altLang="ko-KR" sz="1100" dirty="0" smtClean="0"/>
                        <a:t>”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85720" y="1571612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85720" y="1857364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04770" y="3624264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85720" y="385762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85720" y="414338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57158" y="214290"/>
            <a:ext cx="31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pageEncoding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214810" y="1133460"/>
            <a:ext cx="2500330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85720" y="1204898"/>
            <a:ext cx="2500330" cy="1428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85720" y="919146"/>
            <a:ext cx="900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</a:t>
            </a:r>
            <a:r>
              <a:rPr lang="en-US" altLang="ko-KR" sz="1200" dirty="0" smtClean="0"/>
              <a:t>eb client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100253" y="919146"/>
            <a:ext cx="510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WAS</a:t>
            </a:r>
            <a:endParaRPr lang="ko-KR" altLang="en-US" sz="1200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1" y="1378701"/>
            <a:ext cx="357189" cy="46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직사각형 31"/>
          <p:cNvSpPr/>
          <p:nvPr/>
        </p:nvSpPr>
        <p:spPr>
          <a:xfrm>
            <a:off x="6286512" y="3562352"/>
            <a:ext cx="1919302" cy="1081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572000" y="1847840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a.jsp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786578" y="277653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JVM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3143240" y="1635114"/>
            <a:ext cx="1357322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8596" y="1347774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ko-KR" altLang="en-US" sz="1200" dirty="0" smtClean="0"/>
              <a:t>요청</a:t>
            </a:r>
            <a:endParaRPr lang="en-US" altLang="ko-KR" sz="1200" dirty="0" smtClean="0"/>
          </a:p>
          <a:p>
            <a:r>
              <a:rPr lang="en-US" altLang="ko-KR" sz="1200" dirty="0" smtClean="0"/>
              <a:t>http://localhost/jsp_prj/day1005/</a:t>
            </a:r>
            <a:r>
              <a:rPr lang="en-US" altLang="ko-KR" sz="1200" b="1" dirty="0" smtClean="0"/>
              <a:t>a.jsp</a:t>
            </a:r>
            <a:endParaRPr lang="ko-KR" altLang="en-US" sz="1200" b="1" dirty="0"/>
          </a:p>
        </p:txBody>
      </p:sp>
      <p:cxnSp>
        <p:nvCxnSpPr>
          <p:cNvPr id="40" name="직선 화살표 연결선 39"/>
          <p:cNvCxnSpPr>
            <a:stCxn id="33" idx="2"/>
          </p:cNvCxnSpPr>
          <p:nvPr/>
        </p:nvCxnSpPr>
        <p:spPr>
          <a:xfrm rot="16200000" flipH="1">
            <a:off x="4941970" y="2003495"/>
            <a:ext cx="223067" cy="465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2347906"/>
            <a:ext cx="214314" cy="29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5214942" y="2633658"/>
            <a:ext cx="55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?.java</a:t>
            </a:r>
            <a:endParaRPr lang="ko-KR" altLang="en-US" sz="1200" dirty="0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6555" y="2642411"/>
            <a:ext cx="214314" cy="29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TextBox 44"/>
          <p:cNvSpPr txBox="1"/>
          <p:nvPr/>
        </p:nvSpPr>
        <p:spPr>
          <a:xfrm>
            <a:off x="5815117" y="2928163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?.class</a:t>
            </a:r>
            <a:endParaRPr lang="ko-KR" altLang="en-US" sz="12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5643570" y="2633658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16200000" flipH="1">
            <a:off x="6250793" y="3240881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15249" y="3848104"/>
            <a:ext cx="103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instance</a:t>
            </a:r>
          </a:p>
          <a:p>
            <a:r>
              <a:rPr lang="en-US" altLang="ko-KR" sz="1200" dirty="0" smtClean="0"/>
              <a:t>_</a:t>
            </a:r>
            <a:r>
              <a:rPr lang="en-US" altLang="ko-KR" sz="1200" dirty="0" err="1" smtClean="0"/>
              <a:t>jspService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10800000">
            <a:off x="5643570" y="3562352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2175" y="3213915"/>
            <a:ext cx="214314" cy="29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" name="TextBox 50"/>
          <p:cNvSpPr txBox="1"/>
          <p:nvPr/>
        </p:nvSpPr>
        <p:spPr>
          <a:xfrm>
            <a:off x="5100737" y="3499667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?.html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 rot="10800000">
            <a:off x="2500298" y="2205030"/>
            <a:ext cx="2571768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28992" y="24193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응</a:t>
            </a:r>
            <a:r>
              <a:rPr lang="ko-KR" altLang="en-US" sz="1200" dirty="0"/>
              <a:t>답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 rot="5400000">
            <a:off x="2250265" y="238362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5400000">
            <a:off x="4786314" y="928670"/>
            <a:ext cx="57150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14942" y="714356"/>
            <a:ext cx="2266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jsp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 자체의 </a:t>
            </a:r>
            <a:r>
              <a:rPr lang="en-US" altLang="ko-KR" sz="1200" dirty="0" err="1" smtClean="0"/>
              <a:t>charset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설정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b="1" dirty="0" err="1" smtClean="0"/>
              <a:t>pageEncoding</a:t>
            </a:r>
            <a:r>
              <a:rPr lang="en-US" altLang="ko-KR" sz="1200" b="1" dirty="0" smtClean="0"/>
              <a:t>=“UTF-8”</a:t>
            </a:r>
            <a:endParaRPr lang="ko-KR" altLang="en-US" sz="12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rot="5400000" flipH="1" flipV="1">
            <a:off x="4929190" y="3857628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43306" y="4143380"/>
            <a:ext cx="31745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contentType</a:t>
            </a:r>
            <a:r>
              <a:rPr lang="ko-KR" altLang="en-US" sz="1200" dirty="0" smtClean="0"/>
              <a:t>에 맞게 응답 파일생성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-html</a:t>
            </a:r>
            <a:r>
              <a:rPr lang="ko-KR" altLang="en-US" sz="1200" b="1" dirty="0" smtClean="0"/>
              <a:t>생성</a:t>
            </a:r>
            <a:endParaRPr lang="en-US" altLang="ko-KR" sz="1200" b="1" dirty="0" smtClean="0"/>
          </a:p>
          <a:p>
            <a:r>
              <a:rPr lang="en-US" altLang="ko-KR" sz="1200" b="1" dirty="0" err="1" smtClean="0"/>
              <a:t>contentType</a:t>
            </a:r>
            <a:r>
              <a:rPr lang="en-US" altLang="ko-KR" sz="1200" b="1" dirty="0" smtClean="0"/>
              <a:t>=“text/</a:t>
            </a:r>
            <a:r>
              <a:rPr lang="en-US" altLang="ko-KR" sz="1200" b="1" dirty="0" err="1" smtClean="0"/>
              <a:t>html;charset</a:t>
            </a:r>
            <a:r>
              <a:rPr lang="en-US" altLang="ko-KR" sz="1200" b="1" dirty="0" smtClean="0"/>
              <a:t>=UTF-8”</a:t>
            </a:r>
          </a:p>
          <a:p>
            <a:endParaRPr lang="en-US" altLang="ko-KR" sz="1200" b="1" dirty="0"/>
          </a:p>
          <a:p>
            <a:r>
              <a:rPr lang="en-US" altLang="ko-KR" sz="1200" b="1" dirty="0" smtClean="0"/>
              <a:t>-xml</a:t>
            </a:r>
            <a:r>
              <a:rPr lang="ko-KR" altLang="en-US" sz="1200" b="1" dirty="0" smtClean="0"/>
              <a:t>생성</a:t>
            </a:r>
            <a:endParaRPr lang="en-US" altLang="ko-KR" sz="1200" b="1" dirty="0" smtClean="0"/>
          </a:p>
          <a:p>
            <a:r>
              <a:rPr lang="en-US" altLang="ko-KR" sz="1200" b="1" dirty="0" err="1" smtClean="0"/>
              <a:t>contentType</a:t>
            </a:r>
            <a:r>
              <a:rPr lang="en-US" altLang="ko-KR" sz="1200" b="1" dirty="0" smtClean="0"/>
              <a:t>=“application/xml”</a:t>
            </a:r>
          </a:p>
          <a:p>
            <a:endParaRPr lang="en-US" altLang="ko-KR" sz="1200" b="1" dirty="0"/>
          </a:p>
          <a:p>
            <a:r>
              <a:rPr lang="en-US" altLang="ko-KR" sz="1200" b="1" dirty="0" smtClean="0"/>
              <a:t>-excel</a:t>
            </a:r>
          </a:p>
          <a:p>
            <a:r>
              <a:rPr lang="en-US" altLang="ko-KR" sz="1200" b="1" dirty="0" err="1" smtClean="0"/>
              <a:t>contentType</a:t>
            </a:r>
            <a:r>
              <a:rPr lang="en-US" altLang="ko-KR" sz="1200" b="1" dirty="0" smtClean="0"/>
              <a:t>=“application/vnd.ms-excel”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474610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*JSP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r>
              <a:rPr lang="en-US" altLang="ko-KR" sz="1600" dirty="0" smtClean="0"/>
              <a:t> - get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, post</a:t>
            </a:r>
            <a:r>
              <a:rPr lang="ko-KR" altLang="en-US" sz="1600" dirty="0" smtClean="0"/>
              <a:t>방식으로 요청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&lt;a&gt;, location, &lt;form&gt;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_</a:t>
            </a:r>
            <a:r>
              <a:rPr lang="en-US" altLang="ko-KR" sz="1600" dirty="0" err="1" smtClean="0"/>
              <a:t>jspService</a:t>
            </a:r>
            <a:r>
              <a:rPr lang="en-US" altLang="ko-KR" sz="1600" dirty="0" smtClean="0"/>
              <a:t> method</a:t>
            </a:r>
            <a:r>
              <a:rPr lang="ko-KR" altLang="en-US" sz="1600" dirty="0" smtClean="0"/>
              <a:t>는 모든 요청방식을 받는다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42910" y="2285992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42910" y="3141660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643050"/>
            <a:ext cx="214314" cy="29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869788" y="1928802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?.</a:t>
            </a:r>
            <a:r>
              <a:rPr lang="en-US" altLang="ko-KR" sz="1200" dirty="0" err="1" smtClean="0"/>
              <a:t>jsp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06" y="2085965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서버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1406" y="292893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웹 클라이언트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1393009" y="2678901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79227" y="2643182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 </a:t>
            </a:r>
            <a:r>
              <a:rPr lang="en-US" altLang="ko-KR" sz="1200" dirty="0" smtClean="0"/>
              <a:t>: get, post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2844" y="3571876"/>
            <a:ext cx="628287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*GET</a:t>
            </a:r>
            <a:r>
              <a:rPr lang="ko-KR" altLang="en-US" sz="1600" dirty="0" smtClean="0"/>
              <a:t>방식으로 요청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웹 브라우저에서 직접요청</a:t>
            </a:r>
            <a:r>
              <a:rPr lang="en-US" altLang="ko-KR" sz="1600" dirty="0" smtClean="0"/>
              <a:t>, &lt;a&gt;, location,&lt;form method=“get”&gt;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b="1" dirty="0" smtClean="0"/>
              <a:t>-a </a:t>
            </a:r>
            <a:r>
              <a:rPr lang="ko-KR" altLang="en-US" sz="1600" b="1" dirty="0" smtClean="0"/>
              <a:t>태그 </a:t>
            </a:r>
            <a:r>
              <a:rPr lang="en-US" altLang="ko-KR" sz="1600" dirty="0" smtClean="0"/>
              <a:t>: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요청 </a:t>
            </a:r>
            <a:r>
              <a:rPr lang="en-US" altLang="ko-KR" sz="1600" dirty="0" smtClean="0"/>
              <a:t>URL”&gt;</a:t>
            </a:r>
            <a:r>
              <a:rPr lang="ko-KR" altLang="en-US" sz="1600" dirty="0" smtClean="0"/>
              <a:t>링크</a:t>
            </a:r>
            <a:r>
              <a:rPr lang="en-US" altLang="ko-KR" sz="1600" dirty="0" smtClean="0"/>
              <a:t>&lt;/a&gt;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-</a:t>
            </a:r>
            <a:r>
              <a:rPr lang="en-US" altLang="ko-KR" sz="1600" b="1" dirty="0" err="1" smtClean="0"/>
              <a:t>locaton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location.href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URL”, </a:t>
            </a:r>
            <a:r>
              <a:rPr lang="en-US" altLang="ko-KR" sz="1600" dirty="0" err="1" smtClean="0"/>
              <a:t>location.replace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요청 </a:t>
            </a:r>
            <a:r>
              <a:rPr lang="en-US" altLang="ko-KR" sz="1600" dirty="0" smtClean="0"/>
              <a:t>URL”)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-form</a:t>
            </a:r>
            <a:r>
              <a:rPr lang="ko-KR" altLang="en-US" sz="1600" b="1" dirty="0" smtClean="0"/>
              <a:t>태그 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&lt;form </a:t>
            </a:r>
            <a:r>
              <a:rPr lang="en-US" altLang="ko-KR" sz="1600" b="1" dirty="0" smtClean="0"/>
              <a:t>method=“get” </a:t>
            </a:r>
            <a:r>
              <a:rPr lang="en-US" altLang="ko-KR" sz="1600" dirty="0" smtClean="0"/>
              <a:t>action=“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URL”&gt;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&lt;input type=“submit”/&gt;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&lt;/form&gt;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*POST</a:t>
            </a:r>
            <a:r>
              <a:rPr lang="ko-KR" altLang="en-US" sz="1600" dirty="0" smtClean="0"/>
              <a:t>방식으로 요청</a:t>
            </a:r>
            <a:endParaRPr lang="en-US" altLang="ko-KR" sz="1600" dirty="0" smtClean="0"/>
          </a:p>
          <a:p>
            <a:r>
              <a:rPr lang="en-US" altLang="ko-KR" sz="1600" dirty="0" smtClean="0"/>
              <a:t>  &lt;form </a:t>
            </a:r>
            <a:r>
              <a:rPr lang="en-US" altLang="ko-KR" sz="1600" b="1" dirty="0" smtClean="0"/>
              <a:t>method=“post” </a:t>
            </a:r>
            <a:r>
              <a:rPr lang="en-US" altLang="ko-KR" sz="1600" dirty="0" smtClean="0"/>
              <a:t>action=“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URL”&gt;</a:t>
            </a:r>
          </a:p>
          <a:p>
            <a:r>
              <a:rPr lang="en-US" altLang="ko-KR" sz="1600" dirty="0" smtClean="0"/>
              <a:t>      &lt;input type=“submit”/&gt;</a:t>
            </a:r>
          </a:p>
          <a:p>
            <a:r>
              <a:rPr lang="en-US" altLang="ko-KR" sz="1600" dirty="0" smtClean="0"/>
              <a:t>    &lt;/form&gt;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2000232" y="5357826"/>
            <a:ext cx="71438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2000232" y="5357826"/>
            <a:ext cx="57150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000232" y="6572272"/>
            <a:ext cx="71438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2000232" y="6572272"/>
            <a:ext cx="57150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857488" y="5500702"/>
            <a:ext cx="264320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2928926" y="6000768"/>
            <a:ext cx="257176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29256" y="5715016"/>
            <a:ext cx="31373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&lt;input type=“button”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사용하여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JS</a:t>
            </a:r>
            <a:r>
              <a:rPr lang="ko-KR" altLang="en-US" sz="1400" dirty="0" smtClean="0"/>
              <a:t>에서 유효성 검증 후 </a:t>
            </a:r>
            <a:endParaRPr lang="en-US" altLang="ko-KR" sz="1400" dirty="0" smtClean="0"/>
          </a:p>
          <a:p>
            <a:r>
              <a:rPr lang="ko-KR" altLang="en-US" sz="1400" dirty="0" smtClean="0"/>
              <a:t>성공하면  </a:t>
            </a:r>
            <a:r>
              <a:rPr lang="en-US" altLang="ko-KR" sz="1400" dirty="0" smtClean="0"/>
              <a:t>document.</a:t>
            </a:r>
            <a:r>
              <a:rPr lang="ko-KR" altLang="en-US" sz="1400" dirty="0" err="1" smtClean="0"/>
              <a:t>폼이름</a:t>
            </a:r>
            <a:r>
              <a:rPr lang="en-US" altLang="ko-KR" sz="1400" dirty="0" smtClean="0"/>
              <a:t>.submit()</a:t>
            </a:r>
          </a:p>
          <a:p>
            <a:r>
              <a:rPr lang="ko-KR" altLang="en-US" sz="1400" dirty="0" smtClean="0"/>
              <a:t>페이지를 요청해야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4601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내장객체</a:t>
            </a:r>
            <a:endParaRPr lang="en-US" altLang="ko-KR" dirty="0" smtClean="0"/>
          </a:p>
          <a:p>
            <a:r>
              <a:rPr lang="en-US" altLang="ko-KR" sz="1600" dirty="0" smtClean="0"/>
              <a:t> -_</a:t>
            </a:r>
            <a:r>
              <a:rPr lang="en-US" altLang="ko-KR" sz="1600" dirty="0" err="1" smtClean="0"/>
              <a:t>jspService</a:t>
            </a:r>
            <a:r>
              <a:rPr lang="en-US" altLang="ko-KR" sz="1600" dirty="0" smtClean="0"/>
              <a:t> method</a:t>
            </a:r>
            <a:r>
              <a:rPr lang="ko-KR" altLang="en-US" sz="1600" dirty="0" smtClean="0"/>
              <a:t>안에 선언되어있는 객체들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smtClean="0"/>
              <a:t> - </a:t>
            </a:r>
            <a:r>
              <a:rPr lang="en-US" altLang="ko-KR" sz="1600" dirty="0" err="1" smtClean="0"/>
              <a:t>scriptlet</a:t>
            </a:r>
            <a:r>
              <a:rPr lang="en-US" altLang="ko-KR" sz="1600" dirty="0" smtClean="0"/>
              <a:t>, expression</a:t>
            </a:r>
            <a:r>
              <a:rPr lang="ko-KR" altLang="en-US" sz="1600" dirty="0" smtClean="0"/>
              <a:t>안에서 사용되는 객체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85720" y="1071546"/>
          <a:ext cx="721523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083"/>
                <a:gridCol w="2029300"/>
                <a:gridCol w="3494855"/>
              </a:tblGrid>
              <a:tr h="124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내장 </a:t>
                      </a:r>
                      <a:r>
                        <a:rPr lang="ko-KR" altLang="en-US" sz="1100" dirty="0" err="1" smtClean="0"/>
                        <a:t>객체명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데이터</a:t>
                      </a:r>
                      <a:r>
                        <a:rPr lang="ko-KR" altLang="en-US" sz="1100" baseline="0" dirty="0" smtClean="0"/>
                        <a:t> 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하는 일</a:t>
                      </a:r>
                      <a:endParaRPr lang="ko-KR" altLang="en-US" sz="1100" dirty="0"/>
                    </a:p>
                  </a:txBody>
                  <a:tcPr/>
                </a:tc>
              </a:tr>
              <a:tr h="124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HttpServletRequest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접속자의 정보 얻기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요청 </a:t>
                      </a:r>
                      <a:r>
                        <a:rPr lang="en-US" altLang="ko-KR" sz="1100" dirty="0" smtClean="0"/>
                        <a:t>parameter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얻기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en-US" altLang="ko-KR" sz="1100" baseline="0" dirty="0" smtClean="0"/>
                        <a:t>-forward</a:t>
                      </a:r>
                      <a:r>
                        <a:rPr lang="ko-KR" altLang="en-US" sz="1100" baseline="0" dirty="0" smtClean="0"/>
                        <a:t>를 사용한 페이지이동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RequestDispatcher</a:t>
                      </a:r>
                      <a:r>
                        <a:rPr lang="en-US" altLang="ko-KR" sz="1100" baseline="0" dirty="0" smtClean="0"/>
                        <a:t> 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-</a:t>
                      </a:r>
                      <a:r>
                        <a:rPr lang="ko-KR" altLang="en-US" sz="1100" baseline="0" dirty="0" smtClean="0"/>
                        <a:t>관계유지객체 얻기</a:t>
                      </a:r>
                      <a:r>
                        <a:rPr lang="en-US" altLang="ko-KR" sz="1100" baseline="0" dirty="0" smtClean="0"/>
                        <a:t>(</a:t>
                      </a:r>
                      <a:r>
                        <a:rPr lang="en-US" altLang="ko-KR" sz="1100" baseline="0" dirty="0" err="1" smtClean="0"/>
                        <a:t>session,cookie</a:t>
                      </a:r>
                      <a:r>
                        <a:rPr lang="en-US" altLang="ko-KR" sz="11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-forward</a:t>
                      </a:r>
                      <a:r>
                        <a:rPr lang="ko-KR" altLang="en-US" sz="1100" baseline="0" dirty="0" smtClean="0"/>
                        <a:t>로 이동할 페이지에서 사용할 값 저장</a:t>
                      </a:r>
                      <a:r>
                        <a:rPr lang="en-US" altLang="ko-KR" sz="1100" baseline="0" dirty="0" smtClean="0"/>
                        <a:t>,</a:t>
                      </a:r>
                      <a:r>
                        <a:rPr lang="ko-KR" altLang="en-US" sz="1100" baseline="0" dirty="0" smtClean="0"/>
                        <a:t>관리</a:t>
                      </a:r>
                      <a:endParaRPr lang="ko-KR" altLang="en-US" sz="1100" dirty="0"/>
                    </a:p>
                  </a:txBody>
                  <a:tcPr/>
                </a:tc>
              </a:tr>
              <a:tr h="124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response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HttpServletResponse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응답방식의 설정</a:t>
                      </a:r>
                      <a:r>
                        <a:rPr lang="en-US" altLang="ko-KR" sz="1100" dirty="0" smtClean="0"/>
                        <a:t>(MIME types </a:t>
                      </a:r>
                      <a:r>
                        <a:rPr lang="ko-KR" altLang="en-US" sz="1100" dirty="0" smtClean="0"/>
                        <a:t>설정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-redirect</a:t>
                      </a:r>
                      <a:r>
                        <a:rPr lang="ko-KR" altLang="en-US" sz="1100" dirty="0" smtClean="0"/>
                        <a:t>로 페이지이동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-download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-cookie</a:t>
                      </a:r>
                      <a:endParaRPr lang="ko-KR" altLang="en-US" sz="1100" dirty="0"/>
                    </a:p>
                  </a:txBody>
                  <a:tcPr/>
                </a:tc>
              </a:tr>
              <a:tr h="124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session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HttpSession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관계유지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접속자</a:t>
                      </a:r>
                      <a:r>
                        <a:rPr lang="ko-KR" altLang="en-US" sz="1100" dirty="0" smtClean="0"/>
                        <a:t> 별 데이터를 저장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 관리</a:t>
                      </a:r>
                      <a:endParaRPr lang="ko-KR" altLang="en-US" sz="1100" dirty="0"/>
                    </a:p>
                  </a:txBody>
                  <a:tcPr/>
                </a:tc>
              </a:tr>
              <a:tr h="124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out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JspWriter</a:t>
                      </a:r>
                      <a:endParaRPr lang="en-US" altLang="ko-K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웹 브라우저로 출력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application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SevletContext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모든 접속자가 사용하게 될 공통 값의 저장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관리</a:t>
                      </a:r>
                      <a:endParaRPr lang="ko-KR" altLang="en-US" sz="1100" dirty="0"/>
                    </a:p>
                  </a:txBody>
                  <a:tcPr/>
                </a:tc>
              </a:tr>
              <a:tr h="194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pageContext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PageContext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접속한 페이지에서만 사용하게 된 값의 저장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관리</a:t>
                      </a:r>
                      <a:endParaRPr lang="ko-KR" altLang="en-US" sz="1100" dirty="0"/>
                    </a:p>
                  </a:txBody>
                  <a:tcPr/>
                </a:tc>
              </a:tr>
              <a:tr h="129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exception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Throwable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예외처리시</a:t>
                      </a:r>
                      <a:r>
                        <a:rPr lang="ko-KR" altLang="en-US" sz="1100" dirty="0" smtClean="0"/>
                        <a:t> 사용</a:t>
                      </a:r>
                      <a:r>
                        <a:rPr lang="en-US" altLang="ko-KR" sz="11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100" dirty="0" smtClean="0"/>
                        <a:t>-page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directive</a:t>
                      </a:r>
                      <a:r>
                        <a:rPr lang="ko-KR" altLang="en-US" sz="1100" baseline="0" dirty="0" smtClean="0"/>
                        <a:t>의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isErrorPage</a:t>
                      </a:r>
                      <a:r>
                        <a:rPr lang="en-US" altLang="ko-KR" sz="1100" baseline="0" dirty="0" smtClean="0"/>
                        <a:t>=“true”</a:t>
                      </a:r>
                      <a:r>
                        <a:rPr lang="ko-KR" altLang="en-US" sz="1100" baseline="0" dirty="0" smtClean="0"/>
                        <a:t>인 설정에서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smtClean="0"/>
                        <a:t>제공되는 내장객체</a:t>
                      </a:r>
                      <a:endParaRPr lang="en-US" altLang="ko-KR" sz="11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285720" y="171448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85720" y="321468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85720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85720" y="4071942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38120" y="5143512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34" y="5072074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scope</a:t>
            </a:r>
            <a:r>
              <a:rPr lang="ko-KR" altLang="en-US" sz="1200" dirty="0" smtClean="0"/>
              <a:t>객체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접속자가 사용하는 값을 저장하고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관리하는 객체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pageContext</a:t>
            </a:r>
            <a:r>
              <a:rPr lang="en-US" altLang="ko-KR" sz="1200" dirty="0" smtClean="0"/>
              <a:t> &gt; request &gt; session &gt; application</a:t>
            </a:r>
            <a:endParaRPr lang="ko-KR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610</Words>
  <Application>Microsoft Office PowerPoint</Application>
  <PresentationFormat>화면 슬라이드 쇼(4:3)</PresentationFormat>
  <Paragraphs>160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32</cp:revision>
  <dcterms:created xsi:type="dcterms:W3CDTF">2023-10-05T00:36:04Z</dcterms:created>
  <dcterms:modified xsi:type="dcterms:W3CDTF">2023-10-06T00:23:29Z</dcterms:modified>
</cp:coreProperties>
</file>