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E3D09A-65D0-4103-B00F-0E4D9DD59314}">
  <a:tblStyle styleId="{63E3D09A-65D0-4103-B00F-0E4D9DD593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a73f1f0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a73f1f0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6e06ba0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6e06ba0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a6e06ba0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a6e06ba0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a6e06ba0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a6e06ba0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a73f1f0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a73f1f0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a73f1f0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a73f1f0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a73f1f0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a73f1f0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a6e06ba0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a6e06ba0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a6e06ba0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a6e06ba0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a6e06ba0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a6e06ba0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a6e06ba0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a6e06ba0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a6e06ba0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a6e06ba0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a6e06ba0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a6e06ba0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a6e06ba0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a6e06ba0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a73f1f0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a73f1f0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2" name="Google Shape;12;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3" name="Google Shape;13;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4" name="Google Shape;14;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5" name="Google Shape;15;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6" name="Google Shape;16;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3" name="Google Shape;63;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4" name="Google Shape;64;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5" name="Google Shape;65;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6" name="Google Shape;66;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cxnSp>
        <p:nvCxnSpPr>
          <p:cNvPr id="18" name="Google Shape;18;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9" name="Google Shape;19;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1" name="Google Shape;21;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cxnSp>
        <p:nvCxnSpPr>
          <p:cNvPr id="23" name="Google Shape;23;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4" name="Google Shape;24;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5" name="Google Shape;25;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6" name="Google Shape;26;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1" name="Google Shape;31;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2" name="Google Shape;32;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3" name="Google Shape;33;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2" name="Google Shape;42;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 name="Google Shape;4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cxnSp>
        <p:nvCxnSpPr>
          <p:cNvPr id="46" name="Google Shape;46;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8" name="Google Shape;48;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3" name="Google Shape;53;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5" name="Google Shape;55;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cxnSp>
        <p:nvCxnSpPr>
          <p:cNvPr id="57" name="Google Shape;57;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8" name="Google Shape;58;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9" name="Google Shape;59;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0" name="Google Shape;60;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118150" y="4822800"/>
            <a:ext cx="8676600" cy="320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i="1" lang="en-GB" sz="930">
                <a:solidFill>
                  <a:schemeClr val="dk2"/>
                </a:solidFill>
                <a:latin typeface="Courier New"/>
                <a:ea typeface="Courier New"/>
                <a:cs typeface="Courier New"/>
                <a:sym typeface="Courier New"/>
              </a:rPr>
              <a:t>Please note that errors may have been done during the analysis and some figures may be wrong.</a:t>
            </a:r>
            <a:endParaRPr i="1" sz="13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itget.com/support/articles/12560603799524" TargetMode="External"/><Relationship Id="rId4" Type="http://schemas.openxmlformats.org/officeDocument/2006/relationships/hyperlink" Target="https://www.bitget.com/support/articles/12560603799638" TargetMode="External"/><Relationship Id="rId5" Type="http://schemas.openxmlformats.org/officeDocument/2006/relationships/hyperlink" Target="https://github.com/InAMooD/Bitget_-token_analy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InAMooD/-TOKEN_Bitget_Frau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a:solidFill>
                  <a:schemeClr val="dk2"/>
                </a:solidFill>
                <a:latin typeface="Courier New"/>
                <a:ea typeface="Courier New"/>
                <a:cs typeface="Courier New"/>
                <a:sym typeface="Courier New"/>
              </a:rPr>
              <a:t>$TOKEN Bitget listing trade data forensic research</a:t>
            </a:r>
            <a:endParaRPr b="0">
              <a:solidFill>
                <a:schemeClr val="dk2"/>
              </a:solidFill>
              <a:latin typeface="Courier New"/>
              <a:ea typeface="Courier New"/>
              <a:cs typeface="Courier New"/>
              <a:sym typeface="Courier New"/>
            </a:endParaRPr>
          </a:p>
        </p:txBody>
      </p:sp>
      <p:sp>
        <p:nvSpPr>
          <p:cNvPr id="74" name="Google Shape;74;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dk2"/>
                </a:solidFill>
                <a:latin typeface="Courier New"/>
                <a:ea typeface="Courier New"/>
                <a:cs typeface="Courier New"/>
                <a:sym typeface="Courier New"/>
              </a:rPr>
              <a:t>By Moudinho3 – </a:t>
            </a:r>
            <a:br>
              <a:rPr lang="en-GB">
                <a:solidFill>
                  <a:schemeClr val="dk2"/>
                </a:solidFill>
                <a:latin typeface="Courier New"/>
                <a:ea typeface="Courier New"/>
                <a:cs typeface="Courier New"/>
                <a:sym typeface="Courier New"/>
              </a:rPr>
            </a:br>
            <a:r>
              <a:rPr lang="en-GB">
                <a:solidFill>
                  <a:schemeClr val="dk2"/>
                </a:solidFill>
                <a:latin typeface="Courier New"/>
                <a:ea typeface="Courier New"/>
                <a:cs typeface="Courier New"/>
                <a:sym typeface="Courier New"/>
              </a:rPr>
              <a:t>Twtr: @moudinho3</a:t>
            </a:r>
            <a:endParaRPr>
              <a:solidFill>
                <a:schemeClr val="dk2"/>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Analysis</a:t>
            </a:r>
            <a:endParaRPr b="0" sz="2800">
              <a:solidFill>
                <a:schemeClr val="dk2"/>
              </a:solidFill>
              <a:latin typeface="Courier New"/>
              <a:ea typeface="Courier New"/>
              <a:cs typeface="Courier New"/>
              <a:sym typeface="Courier New"/>
            </a:endParaRPr>
          </a:p>
        </p:txBody>
      </p:sp>
      <p:sp>
        <p:nvSpPr>
          <p:cNvPr id="134" name="Google Shape;134;p22"/>
          <p:cNvSpPr txBox="1"/>
          <p:nvPr>
            <p:ph idx="1" type="body"/>
          </p:nvPr>
        </p:nvSpPr>
        <p:spPr>
          <a:xfrm>
            <a:off x="113000" y="623400"/>
            <a:ext cx="22614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let customers buy the coin over long time to mitigate its losses.</a:t>
            </a: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Combination of lying about opening withdrawals (see next slides) and allowing trading to mitigate losses and to bait arbitrage volume.</a:t>
            </a:r>
            <a:endParaRPr sz="1230">
              <a:latin typeface="Courier New"/>
              <a:ea typeface="Courier New"/>
              <a:cs typeface="Courier New"/>
              <a:sym typeface="Courier New"/>
            </a:endParaRPr>
          </a:p>
        </p:txBody>
      </p:sp>
      <p:pic>
        <p:nvPicPr>
          <p:cNvPr id="135" name="Google Shape;135;p22"/>
          <p:cNvPicPr preferRelativeResize="0"/>
          <p:nvPr/>
        </p:nvPicPr>
        <p:blipFill>
          <a:blip r:embed="rId3">
            <a:alphaModFix/>
          </a:blip>
          <a:stretch>
            <a:fillRect/>
          </a:stretch>
        </p:blipFill>
        <p:spPr>
          <a:xfrm>
            <a:off x="2514725" y="605256"/>
            <a:ext cx="6331499" cy="28908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Industry risk &amp; skem tactics</a:t>
            </a:r>
            <a:endParaRPr b="0" sz="2800">
              <a:solidFill>
                <a:schemeClr val="dk2"/>
              </a:solidFill>
              <a:latin typeface="Courier New"/>
              <a:ea typeface="Courier New"/>
              <a:cs typeface="Courier New"/>
              <a:sym typeface="Courier New"/>
            </a:endParaRPr>
          </a:p>
        </p:txBody>
      </p:sp>
      <p:sp>
        <p:nvSpPr>
          <p:cNvPr id="141" name="Google Shape;141;p23"/>
          <p:cNvSpPr txBox="1"/>
          <p:nvPr>
            <p:ph idx="1" type="body"/>
          </p:nvPr>
        </p:nvSpPr>
        <p:spPr>
          <a:xfrm>
            <a:off x="77400" y="641450"/>
            <a:ext cx="2261400" cy="4049100"/>
          </a:xfrm>
          <a:prstGeom prst="rect">
            <a:avLst/>
          </a:prstGeom>
        </p:spPr>
        <p:txBody>
          <a:bodyPr anchorCtr="0" anchor="t" bIns="91425" lIns="91425" spcFirstLastPara="1" rIns="91425" wrap="square" tIns="91425">
            <a:normAutofit lnSpcReduction="20000"/>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Could have been a FTX situation, as price deviated </a:t>
            </a:r>
            <a:r>
              <a:rPr b="1" lang="en-GB" sz="1230">
                <a:latin typeface="Courier New"/>
                <a:ea typeface="Courier New"/>
                <a:cs typeface="Courier New"/>
                <a:sym typeface="Courier New"/>
              </a:rPr>
              <a:t>strongly </a:t>
            </a:r>
            <a:r>
              <a:rPr lang="en-GB" sz="1230">
                <a:latin typeface="Courier New"/>
                <a:ea typeface="Courier New"/>
                <a:cs typeface="Courier New"/>
                <a:sym typeface="Courier New"/>
              </a:rPr>
              <a:t>from spot price on-chain.</a:t>
            </a:r>
            <a:br>
              <a:rPr lang="en-GB" sz="1230">
                <a:latin typeface="Courier New"/>
                <a:ea typeface="Courier New"/>
                <a:cs typeface="Courier New"/>
                <a:sym typeface="Courier New"/>
              </a:rPr>
            </a:b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At Buyback time, </a:t>
            </a:r>
            <a:r>
              <a:rPr b="1" lang="en-GB" sz="1230">
                <a:latin typeface="Courier New"/>
                <a:ea typeface="Courier New"/>
                <a:cs typeface="Courier New"/>
                <a:sym typeface="Courier New"/>
              </a:rPr>
              <a:t>10x</a:t>
            </a:r>
            <a:r>
              <a:rPr lang="en-GB" sz="1230">
                <a:latin typeface="Courier New"/>
                <a:ea typeface="Courier New"/>
                <a:cs typeface="Courier New"/>
                <a:sym typeface="Courier New"/>
              </a:rPr>
              <a:t> valuation would have blown up the insurance fund.</a:t>
            </a:r>
            <a:br>
              <a:rPr lang="en-GB" sz="1230">
                <a:latin typeface="Courier New"/>
                <a:ea typeface="Courier New"/>
                <a:cs typeface="Courier New"/>
                <a:sym typeface="Courier New"/>
              </a:rPr>
            </a:b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Instead customers and honest traders takes the L.</a:t>
            </a:r>
            <a:br>
              <a:rPr lang="en-GB" sz="1230">
                <a:latin typeface="Courier New"/>
                <a:ea typeface="Courier New"/>
                <a:cs typeface="Courier New"/>
                <a:sym typeface="Courier New"/>
              </a:rPr>
            </a:b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As of current knowledge, no reparations have been offered to customers who purchased above buyback price.</a:t>
            </a:r>
            <a:endParaRPr sz="1230">
              <a:latin typeface="Courier New"/>
              <a:ea typeface="Courier New"/>
              <a:cs typeface="Courier New"/>
              <a:sym typeface="Courier New"/>
            </a:endParaRPr>
          </a:p>
        </p:txBody>
      </p:sp>
      <p:pic>
        <p:nvPicPr>
          <p:cNvPr id="142" name="Google Shape;142;p23"/>
          <p:cNvPicPr preferRelativeResize="0"/>
          <p:nvPr/>
        </p:nvPicPr>
        <p:blipFill>
          <a:blip r:embed="rId3">
            <a:alphaModFix/>
          </a:blip>
          <a:stretch>
            <a:fillRect/>
          </a:stretch>
        </p:blipFill>
        <p:spPr>
          <a:xfrm>
            <a:off x="2465750" y="755800"/>
            <a:ext cx="6234974" cy="16759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491200" y="2674516"/>
            <a:ext cx="6179175" cy="17387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Revenue vs risk</a:t>
            </a:r>
            <a:endParaRPr b="0" sz="2800">
              <a:solidFill>
                <a:schemeClr val="dk2"/>
              </a:solidFill>
              <a:latin typeface="Courier New"/>
              <a:ea typeface="Courier New"/>
              <a:cs typeface="Courier New"/>
              <a:sym typeface="Courier New"/>
            </a:endParaRPr>
          </a:p>
        </p:txBody>
      </p:sp>
      <p:graphicFrame>
        <p:nvGraphicFramePr>
          <p:cNvPr id="149" name="Google Shape;149;p24"/>
          <p:cNvGraphicFramePr/>
          <p:nvPr/>
        </p:nvGraphicFramePr>
        <p:xfrm>
          <a:off x="5758225" y="611775"/>
          <a:ext cx="3000000" cy="3000000"/>
        </p:xfrm>
        <a:graphic>
          <a:graphicData uri="http://schemas.openxmlformats.org/drawingml/2006/table">
            <a:tbl>
              <a:tblPr>
                <a:noFill/>
                <a:tableStyleId>{63E3D09A-65D0-4103-B00F-0E4D9DD59314}</a:tableStyleId>
              </a:tblPr>
              <a:tblGrid>
                <a:gridCol w="1470650"/>
                <a:gridCol w="1470650"/>
              </a:tblGrid>
              <a:tr h="381000">
                <a:tc>
                  <a:txBody>
                    <a:bodyPr/>
                    <a:lstStyle/>
                    <a:p>
                      <a:pPr indent="0" lvl="0" marL="0" rtl="0" algn="l">
                        <a:spcBef>
                          <a:spcPts val="0"/>
                        </a:spcBef>
                        <a:spcAft>
                          <a:spcPts val="0"/>
                        </a:spcAft>
                        <a:buNone/>
                      </a:pPr>
                      <a:r>
                        <a:rPr b="1" lang="en-GB" sz="1200">
                          <a:latin typeface="Courier New"/>
                          <a:ea typeface="Courier New"/>
                          <a:cs typeface="Courier New"/>
                          <a:sym typeface="Courier New"/>
                        </a:rPr>
                        <a:t>Total Volume</a:t>
                      </a:r>
                      <a:endParaRPr b="1"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GB" sz="1200">
                          <a:latin typeface="Courier New"/>
                          <a:ea typeface="Courier New"/>
                          <a:cs typeface="Courier New"/>
                          <a:sym typeface="Courier New"/>
                        </a:rPr>
                        <a:t>1 269 807 189</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b="1" lang="en-GB" sz="1200">
                          <a:latin typeface="Courier New"/>
                          <a:ea typeface="Courier New"/>
                          <a:cs typeface="Courier New"/>
                          <a:sym typeface="Courier New"/>
                        </a:rPr>
                        <a:t>Undiscounted Fee Rate</a:t>
                      </a:r>
                      <a:endParaRPr b="1"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GB" sz="1200">
                          <a:latin typeface="Courier New"/>
                          <a:ea typeface="Courier New"/>
                          <a:cs typeface="Courier New"/>
                          <a:sym typeface="Courier New"/>
                        </a:rPr>
                        <a:t>0.1%</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b="1" lang="en-GB" sz="1200">
                          <a:latin typeface="Courier New"/>
                          <a:ea typeface="Courier New"/>
                          <a:cs typeface="Courier New"/>
                          <a:sym typeface="Courier New"/>
                        </a:rPr>
                        <a:t>Fee Revenue</a:t>
                      </a:r>
                      <a:endParaRPr b="1"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GB" sz="1200">
                          <a:latin typeface="Courier New"/>
                          <a:ea typeface="Courier New"/>
                          <a:cs typeface="Courier New"/>
                          <a:sym typeface="Courier New"/>
                        </a:rPr>
                        <a:t>12 698 071</a:t>
                      </a:r>
                      <a:endParaRPr sz="1200">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b="1" lang="en-GB" sz="1200">
                          <a:latin typeface="Courier New"/>
                          <a:ea typeface="Courier New"/>
                          <a:cs typeface="Courier New"/>
                          <a:sym typeface="Courier New"/>
                        </a:rPr>
                        <a:t>Buyback value</a:t>
                      </a:r>
                      <a:endParaRPr b="1"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GB" sz="1200">
                          <a:latin typeface="Courier New"/>
                          <a:ea typeface="Courier New"/>
                          <a:cs typeface="Courier New"/>
                          <a:sym typeface="Courier New"/>
                        </a:rPr>
                        <a:t>$ 7682,34 </a:t>
                      </a:r>
                      <a:endParaRPr sz="1200">
                        <a:latin typeface="Courier New"/>
                        <a:ea typeface="Courier New"/>
                        <a:cs typeface="Courier New"/>
                        <a:sym typeface="Courier New"/>
                      </a:endParaRPr>
                    </a:p>
                  </a:txBody>
                  <a:tcPr marT="91425" marB="91425" marR="91425" marL="91425"/>
                </a:tc>
              </a:tr>
            </a:tbl>
          </a:graphicData>
        </a:graphic>
      </p:graphicFrame>
      <p:sp>
        <p:nvSpPr>
          <p:cNvPr id="150" name="Google Shape;150;p24"/>
          <p:cNvSpPr txBox="1"/>
          <p:nvPr>
            <p:ph idx="1" type="body"/>
          </p:nvPr>
        </p:nvSpPr>
        <p:spPr>
          <a:xfrm>
            <a:off x="113000" y="623400"/>
            <a:ext cx="55743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generated very little revenue with these actions, so my assumption is that there was:</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Either</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a directional bet internally</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Or</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An honest mistake solved with a not practices</a:t>
            </a:r>
            <a:endParaRPr sz="123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23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sz="1230">
              <a:latin typeface="Courier New"/>
              <a:ea typeface="Courier New"/>
              <a:cs typeface="Courier New"/>
              <a:sym typeface="Courier New"/>
            </a:endParaRPr>
          </a:p>
          <a:p>
            <a:pPr indent="0" lvl="0" marL="0" rtl="0" algn="l">
              <a:lnSpc>
                <a:spcPct val="95000"/>
              </a:lnSpc>
              <a:spcBef>
                <a:spcPts val="1200"/>
              </a:spcBef>
              <a:spcAft>
                <a:spcPts val="1200"/>
              </a:spcAft>
              <a:buNone/>
            </a:pPr>
            <a:r>
              <a:rPr b="1" lang="en-GB" sz="1230">
                <a:latin typeface="Courier New"/>
                <a:ea typeface="Courier New"/>
                <a:cs typeface="Courier New"/>
                <a:sym typeface="Courier New"/>
              </a:rPr>
              <a:t>In my opinion</a:t>
            </a:r>
            <a:r>
              <a:rPr lang="en-GB" sz="1230">
                <a:latin typeface="Courier New"/>
                <a:ea typeface="Courier New"/>
                <a:cs typeface="Courier New"/>
                <a:sym typeface="Courier New"/>
              </a:rPr>
              <a:t>,Such actions jeopardize customers, traders, and even the exchange solvency itself.</a:t>
            </a:r>
            <a:endParaRPr sz="123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Bitget’s core values</a:t>
            </a:r>
            <a:endParaRPr b="0" sz="2800">
              <a:solidFill>
                <a:schemeClr val="dk2"/>
              </a:solidFill>
              <a:latin typeface="Courier New"/>
              <a:ea typeface="Courier New"/>
              <a:cs typeface="Courier New"/>
              <a:sym typeface="Courier New"/>
            </a:endParaRPr>
          </a:p>
        </p:txBody>
      </p:sp>
      <p:pic>
        <p:nvPicPr>
          <p:cNvPr id="156" name="Google Shape;156;p25"/>
          <p:cNvPicPr preferRelativeResize="0"/>
          <p:nvPr/>
        </p:nvPicPr>
        <p:blipFill>
          <a:blip r:embed="rId3">
            <a:alphaModFix/>
          </a:blip>
          <a:stretch>
            <a:fillRect/>
          </a:stretch>
        </p:blipFill>
        <p:spPr>
          <a:xfrm>
            <a:off x="2469675" y="503100"/>
            <a:ext cx="6230326" cy="2896125"/>
          </a:xfrm>
          <a:prstGeom prst="rect">
            <a:avLst/>
          </a:prstGeom>
          <a:noFill/>
          <a:ln>
            <a:noFill/>
          </a:ln>
        </p:spPr>
      </p:pic>
      <p:sp>
        <p:nvSpPr>
          <p:cNvPr id="157" name="Google Shape;157;p25"/>
          <p:cNvSpPr txBox="1"/>
          <p:nvPr>
            <p:ph idx="1" type="body"/>
          </p:nvPr>
        </p:nvSpPr>
        <p:spPr>
          <a:xfrm>
            <a:off x="113000" y="623400"/>
            <a:ext cx="22614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No further </a:t>
            </a:r>
            <a:r>
              <a:rPr lang="en-GB" sz="1230">
                <a:latin typeface="Courier New"/>
                <a:ea typeface="Courier New"/>
                <a:cs typeface="Courier New"/>
                <a:sym typeface="Courier New"/>
              </a:rPr>
              <a:t>comment</a:t>
            </a:r>
            <a:r>
              <a:rPr lang="en-GB" sz="1230">
                <a:latin typeface="Courier New"/>
                <a:ea typeface="Courier New"/>
                <a:cs typeface="Courier New"/>
                <a:sym typeface="Courier New"/>
              </a:rPr>
              <a:t> needed, as the actions of Bitget were exactly the opposite.</a:t>
            </a:r>
            <a:endParaRPr sz="123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Bitget’s communication</a:t>
            </a:r>
            <a:endParaRPr b="0" sz="2800">
              <a:solidFill>
                <a:schemeClr val="dk2"/>
              </a:solidFill>
              <a:latin typeface="Courier New"/>
              <a:ea typeface="Courier New"/>
              <a:cs typeface="Courier New"/>
              <a:sym typeface="Courier New"/>
            </a:endParaRPr>
          </a:p>
        </p:txBody>
      </p:sp>
      <p:sp>
        <p:nvSpPr>
          <p:cNvPr id="163" name="Google Shape;163;p26"/>
          <p:cNvSpPr txBox="1"/>
          <p:nvPr>
            <p:ph idx="1" type="body"/>
          </p:nvPr>
        </p:nvSpPr>
        <p:spPr>
          <a:xfrm>
            <a:off x="77400" y="495300"/>
            <a:ext cx="2261400" cy="41952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communication was very clearly towards reopening withdrawals.</a:t>
            </a: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It is estimated that these tactics may have been employed </a:t>
            </a: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Partially redacted to protect anonymity of Bitget rep.</a:t>
            </a:r>
            <a:endParaRPr sz="1230">
              <a:latin typeface="Courier New"/>
              <a:ea typeface="Courier New"/>
              <a:cs typeface="Courier New"/>
              <a:sym typeface="Courier New"/>
            </a:endParaRPr>
          </a:p>
        </p:txBody>
      </p:sp>
      <p:pic>
        <p:nvPicPr>
          <p:cNvPr id="164" name="Google Shape;164;p26"/>
          <p:cNvPicPr preferRelativeResize="0"/>
          <p:nvPr/>
        </p:nvPicPr>
        <p:blipFill>
          <a:blip r:embed="rId3">
            <a:alphaModFix/>
          </a:blip>
          <a:stretch>
            <a:fillRect/>
          </a:stretch>
        </p:blipFill>
        <p:spPr>
          <a:xfrm>
            <a:off x="5197725" y="1774025"/>
            <a:ext cx="3472650" cy="1411310"/>
          </a:xfrm>
          <a:prstGeom prst="rect">
            <a:avLst/>
          </a:prstGeom>
          <a:noFill/>
          <a:ln>
            <a:noFill/>
          </a:ln>
        </p:spPr>
      </p:pic>
      <p:pic>
        <p:nvPicPr>
          <p:cNvPr id="165" name="Google Shape;165;p26"/>
          <p:cNvPicPr preferRelativeResize="0"/>
          <p:nvPr/>
        </p:nvPicPr>
        <p:blipFill>
          <a:blip r:embed="rId4">
            <a:alphaModFix/>
          </a:blip>
          <a:stretch>
            <a:fillRect/>
          </a:stretch>
        </p:blipFill>
        <p:spPr>
          <a:xfrm>
            <a:off x="2481275" y="591425"/>
            <a:ext cx="2574000" cy="1738200"/>
          </a:xfrm>
          <a:prstGeom prst="rect">
            <a:avLst/>
          </a:prstGeom>
          <a:noFill/>
          <a:ln>
            <a:noFill/>
          </a:ln>
        </p:spPr>
      </p:pic>
      <p:pic>
        <p:nvPicPr>
          <p:cNvPr id="166" name="Google Shape;166;p26"/>
          <p:cNvPicPr preferRelativeResize="0"/>
          <p:nvPr/>
        </p:nvPicPr>
        <p:blipFill>
          <a:blip r:embed="rId5">
            <a:alphaModFix/>
          </a:blip>
          <a:stretch>
            <a:fillRect/>
          </a:stretch>
        </p:blipFill>
        <p:spPr>
          <a:xfrm>
            <a:off x="5197725" y="557425"/>
            <a:ext cx="3524900" cy="1067975"/>
          </a:xfrm>
          <a:prstGeom prst="rect">
            <a:avLst/>
          </a:prstGeom>
          <a:noFill/>
          <a:ln>
            <a:noFill/>
          </a:ln>
        </p:spPr>
      </p:pic>
      <p:pic>
        <p:nvPicPr>
          <p:cNvPr id="167" name="Google Shape;167;p26"/>
          <p:cNvPicPr preferRelativeResize="0"/>
          <p:nvPr/>
        </p:nvPicPr>
        <p:blipFill>
          <a:blip r:embed="rId6">
            <a:alphaModFix/>
          </a:blip>
          <a:stretch>
            <a:fillRect/>
          </a:stretch>
        </p:blipFill>
        <p:spPr>
          <a:xfrm>
            <a:off x="2481275" y="2530358"/>
            <a:ext cx="2573974" cy="520818"/>
          </a:xfrm>
          <a:prstGeom prst="rect">
            <a:avLst/>
          </a:prstGeom>
          <a:noFill/>
          <a:ln>
            <a:noFill/>
          </a:ln>
        </p:spPr>
      </p:pic>
      <p:pic>
        <p:nvPicPr>
          <p:cNvPr id="168" name="Google Shape;168;p26"/>
          <p:cNvPicPr preferRelativeResize="0"/>
          <p:nvPr/>
        </p:nvPicPr>
        <p:blipFill>
          <a:blip r:embed="rId7">
            <a:alphaModFix/>
          </a:blip>
          <a:stretch>
            <a:fillRect/>
          </a:stretch>
        </p:blipFill>
        <p:spPr>
          <a:xfrm>
            <a:off x="2945850" y="3304885"/>
            <a:ext cx="5724525" cy="1352550"/>
          </a:xfrm>
          <a:prstGeom prst="rect">
            <a:avLst/>
          </a:prstGeom>
          <a:noFill/>
          <a:ln>
            <a:noFill/>
          </a:ln>
        </p:spPr>
      </p:pic>
      <p:sp>
        <p:nvSpPr>
          <p:cNvPr id="169" name="Google Shape;169;p26"/>
          <p:cNvSpPr/>
          <p:nvPr/>
        </p:nvSpPr>
        <p:spPr>
          <a:xfrm>
            <a:off x="2945850" y="591425"/>
            <a:ext cx="387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26"/>
          <p:cNvSpPr/>
          <p:nvPr/>
        </p:nvSpPr>
        <p:spPr>
          <a:xfrm>
            <a:off x="2502150" y="748650"/>
            <a:ext cx="2440500" cy="30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Conclusion (Opinionated)</a:t>
            </a:r>
            <a:endParaRPr>
              <a:latin typeface="Courier New"/>
              <a:ea typeface="Courier New"/>
              <a:cs typeface="Courier New"/>
              <a:sym typeface="Courier New"/>
            </a:endParaRPr>
          </a:p>
        </p:txBody>
      </p:sp>
      <p:sp>
        <p:nvSpPr>
          <p:cNvPr id="176" name="Google Shape;176;p27"/>
          <p:cNvSpPr txBox="1"/>
          <p:nvPr>
            <p:ph idx="1" type="body"/>
          </p:nvPr>
        </p:nvSpPr>
        <p:spPr>
          <a:xfrm>
            <a:off x="190900" y="1114900"/>
            <a:ext cx="8531100" cy="31329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935"/>
              <a:buNone/>
            </a:pPr>
            <a:r>
              <a:rPr b="1" lang="en-GB" sz="1030">
                <a:latin typeface="Courier New"/>
                <a:ea typeface="Courier New"/>
                <a:cs typeface="Courier New"/>
                <a:sym typeface="Courier New"/>
              </a:rPr>
              <a:t>Market Safety </a:t>
            </a:r>
            <a:r>
              <a:rPr b="1" lang="en-GB" sz="1030">
                <a:latin typeface="Courier New"/>
                <a:ea typeface="Courier New"/>
                <a:cs typeface="Courier New"/>
                <a:sym typeface="Courier New"/>
              </a:rPr>
              <a:t>conclusion</a:t>
            </a:r>
            <a:r>
              <a:rPr b="1" lang="en-GB" sz="1030">
                <a:latin typeface="Courier New"/>
                <a:ea typeface="Courier New"/>
                <a:cs typeface="Courier New"/>
                <a:sym typeface="Courier New"/>
              </a:rPr>
              <a:t>:</a:t>
            </a:r>
            <a:br>
              <a:rPr lang="en-GB" sz="1030">
                <a:latin typeface="Courier New"/>
                <a:ea typeface="Courier New"/>
                <a:cs typeface="Courier New"/>
                <a:sym typeface="Courier New"/>
              </a:rPr>
            </a:br>
            <a:r>
              <a:rPr lang="en-GB" sz="1030">
                <a:latin typeface="Courier New"/>
                <a:ea typeface="Courier New"/>
                <a:cs typeface="Courier New"/>
                <a:sym typeface="Courier New"/>
              </a:rPr>
              <a:t>Bitget has engaged in fraudulent activities, breaking Terms of Service and Consumer </a:t>
            </a:r>
            <a:r>
              <a:rPr lang="en-GB" sz="1030">
                <a:latin typeface="Courier New"/>
                <a:ea typeface="Courier New"/>
                <a:cs typeface="Courier New"/>
                <a:sym typeface="Courier New"/>
              </a:rPr>
              <a:t>protection</a:t>
            </a:r>
            <a:r>
              <a:rPr lang="en-GB" sz="1030">
                <a:latin typeface="Courier New"/>
                <a:ea typeface="Courier New"/>
                <a:cs typeface="Courier New"/>
                <a:sym typeface="Courier New"/>
              </a:rPr>
              <a:t> law.</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It is our duty as customers to call out these actions. We have the luck that most exchanges have excellent API’s and we can source all the data we want to analyse and check these allegedly fraudulent practices.</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It is upon ourselves to fight and expose these practices to make exchanges safer and improve best practices.</a:t>
            </a:r>
            <a:br>
              <a:rPr lang="en-GB" sz="1030">
                <a:latin typeface="Courier New"/>
                <a:ea typeface="Courier New"/>
                <a:cs typeface="Courier New"/>
                <a:sym typeface="Courier New"/>
              </a:rPr>
            </a:br>
            <a:r>
              <a:rPr lang="en-GB" sz="1030">
                <a:latin typeface="Courier New"/>
                <a:ea typeface="Courier New"/>
                <a:cs typeface="Courier New"/>
                <a:sym typeface="Courier New"/>
              </a:rPr>
              <a:t>It is also upon ourselves to report to regulatory authorities such practices.</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We as traders and crypto natives are used to taking a loss and moving on, but maybe once in a while if the counterpart tries to </a:t>
            </a:r>
            <a:r>
              <a:rPr lang="en-GB" sz="1030">
                <a:latin typeface="Courier New"/>
                <a:ea typeface="Courier New"/>
                <a:cs typeface="Courier New"/>
                <a:sym typeface="Courier New"/>
              </a:rPr>
              <a:t>screw you over, consider working a few days to expose it.</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b="1" lang="en-GB" sz="1030">
                <a:latin typeface="Courier New"/>
                <a:ea typeface="Courier New"/>
                <a:cs typeface="Courier New"/>
                <a:sym typeface="Courier New"/>
              </a:rPr>
              <a:t>Data conclusion:</a:t>
            </a:r>
            <a:br>
              <a:rPr lang="en-GB" sz="1030">
                <a:latin typeface="Courier New"/>
                <a:ea typeface="Courier New"/>
                <a:cs typeface="Courier New"/>
                <a:sym typeface="Courier New"/>
              </a:rPr>
            </a:br>
            <a:r>
              <a:rPr lang="en-GB" sz="1030">
                <a:latin typeface="Courier New"/>
                <a:ea typeface="Courier New"/>
                <a:cs typeface="Courier New"/>
                <a:sym typeface="Courier New"/>
              </a:rPr>
              <a:t>The generated fees were an estimated ~7.614 USD and i do not see how an exchange takes such risks for 7614 dollars, unless there is pre-meditation and intent to deceive.</a:t>
            </a:r>
            <a:endParaRPr sz="1030">
              <a:latin typeface="Courier New"/>
              <a:ea typeface="Courier New"/>
              <a:cs typeface="Courier New"/>
              <a:sym typeface="Courier New"/>
            </a:endParaRPr>
          </a:p>
          <a:p>
            <a:pPr indent="0" lvl="0" marL="0" rtl="0" algn="l">
              <a:lnSpc>
                <a:spcPct val="95000"/>
              </a:lnSpc>
              <a:spcBef>
                <a:spcPts val="1200"/>
              </a:spcBef>
              <a:spcAft>
                <a:spcPts val="1200"/>
              </a:spcAft>
              <a:buClr>
                <a:schemeClr val="dk2"/>
              </a:buClr>
              <a:buSzPts val="935"/>
              <a:buFont typeface="Arial"/>
              <a:buNone/>
            </a:pPr>
            <a:r>
              <a:rPr b="1" lang="en-GB" sz="1030">
                <a:latin typeface="Courier New"/>
                <a:ea typeface="Courier New"/>
                <a:cs typeface="Courier New"/>
                <a:sym typeface="Courier New"/>
              </a:rPr>
              <a:t>What can i do?:</a:t>
            </a:r>
            <a:br>
              <a:rPr lang="en-GB" sz="1030">
                <a:latin typeface="Courier New"/>
                <a:ea typeface="Courier New"/>
                <a:cs typeface="Courier New"/>
                <a:sym typeface="Courier New"/>
              </a:rPr>
            </a:br>
            <a:r>
              <a:rPr lang="en-GB" sz="1030">
                <a:latin typeface="Courier New"/>
                <a:ea typeface="Courier New"/>
                <a:cs typeface="Courier New"/>
                <a:sym typeface="Courier New"/>
              </a:rPr>
              <a:t>Maybe you can sue, i don’t know not a lawyer,i do think you could lever a country's consumer protection laws.</a:t>
            </a:r>
            <a:br>
              <a:rPr lang="en-GB" sz="1030">
                <a:latin typeface="Courier New"/>
                <a:ea typeface="Courier New"/>
                <a:cs typeface="Courier New"/>
                <a:sym typeface="Courier New"/>
              </a:rPr>
            </a:br>
            <a:r>
              <a:rPr lang="en-GB" sz="1030">
                <a:latin typeface="Courier New"/>
                <a:ea typeface="Courier New"/>
                <a:cs typeface="Courier New"/>
                <a:sym typeface="Courier New"/>
              </a:rPr>
              <a:t>You can also report this to financial regulatory authorities.</a:t>
            </a:r>
            <a:endParaRPr sz="103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Contact:</a:t>
            </a:r>
            <a:endParaRPr>
              <a:latin typeface="Courier New"/>
              <a:ea typeface="Courier New"/>
              <a:cs typeface="Courier New"/>
              <a:sym typeface="Courier New"/>
            </a:endParaRPr>
          </a:p>
        </p:txBody>
      </p:sp>
      <p:sp>
        <p:nvSpPr>
          <p:cNvPr id="182" name="Google Shape;182;p28"/>
          <p:cNvSpPr txBox="1"/>
          <p:nvPr>
            <p:ph idx="1" type="body"/>
          </p:nvPr>
        </p:nvSpPr>
        <p:spPr>
          <a:xfrm>
            <a:off x="190900" y="1114900"/>
            <a:ext cx="8531100" cy="3132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b="1" lang="en-GB" sz="1030">
                <a:latin typeface="Courier New"/>
                <a:ea typeface="Courier New"/>
                <a:cs typeface="Courier New"/>
                <a:sym typeface="Courier New"/>
              </a:rPr>
              <a:t>You can contact me on Twitter @Moudinho3</a:t>
            </a:r>
            <a:endParaRPr sz="103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Background</a:t>
            </a:r>
            <a:endParaRPr>
              <a:latin typeface="Courier New"/>
              <a:ea typeface="Courier New"/>
              <a:cs typeface="Courier New"/>
              <a:sym typeface="Courier New"/>
            </a:endParaRPr>
          </a:p>
        </p:txBody>
      </p:sp>
      <p:sp>
        <p:nvSpPr>
          <p:cNvPr id="80" name="Google Shape;80;p14"/>
          <p:cNvSpPr txBox="1"/>
          <p:nvPr>
            <p:ph idx="1" type="body"/>
          </p:nvPr>
        </p:nvSpPr>
        <p:spPr>
          <a:xfrm>
            <a:off x="190900" y="1114900"/>
            <a:ext cx="8531100" cy="3132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GB" sz="1030">
                <a:latin typeface="Courier New"/>
                <a:ea typeface="Courier New"/>
                <a:cs typeface="Courier New"/>
                <a:sym typeface="Courier New"/>
              </a:rPr>
              <a:t>The Floki team launched the TokenFi token. Bitget, an exchange, went against the project's wishes and listed a the token before it officially launched. They traded large volumes of the token without having any to cover user withdrawals. Bitget </a:t>
            </a:r>
            <a:r>
              <a:rPr b="1" lang="en-GB" sz="1030">
                <a:latin typeface="Courier New"/>
                <a:ea typeface="Courier New"/>
                <a:cs typeface="Courier New"/>
                <a:sym typeface="Courier New"/>
              </a:rPr>
              <a:t>ALLEGEDLY</a:t>
            </a:r>
            <a:r>
              <a:rPr lang="en-GB" sz="1030">
                <a:latin typeface="Courier New"/>
                <a:ea typeface="Courier New"/>
                <a:cs typeface="Courier New"/>
                <a:sym typeface="Courier New"/>
              </a:rPr>
              <a:t> refused to cooperate and tried to make an OTC deal at a discount to purchase the missing toknes. The project called out Bitget's actions, leading Bitget to hastily delist the token.</a:t>
            </a:r>
            <a:br>
              <a:rPr lang="en-GB" sz="1030">
                <a:latin typeface="Courier New"/>
                <a:ea typeface="Courier New"/>
                <a:cs typeface="Courier New"/>
                <a:sym typeface="Courier New"/>
              </a:rPr>
            </a:br>
            <a:r>
              <a:rPr lang="en-GB" sz="1030">
                <a:latin typeface="Courier New"/>
                <a:ea typeface="Courier New"/>
                <a:cs typeface="Courier New"/>
                <a:sym typeface="Courier New"/>
              </a:rPr>
              <a:t>Bitget announced a buyback plan, going against it’s own terms of service, acting in illegal fashion.</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I share with you the data of Bitget’s actions, the financial impact and value of the “hole” and publicly call out their actions.</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Furthermore i call out </a:t>
            </a:r>
            <a:r>
              <a:rPr b="1" lang="en-GB" sz="1030">
                <a:latin typeface="Courier New"/>
                <a:ea typeface="Courier New"/>
                <a:cs typeface="Courier New"/>
                <a:sym typeface="Courier New"/>
              </a:rPr>
              <a:t>ALLEGEDLY</a:t>
            </a:r>
            <a:r>
              <a:rPr lang="en-GB" sz="1030">
                <a:latin typeface="Courier New"/>
                <a:ea typeface="Courier New"/>
                <a:cs typeface="Courier New"/>
                <a:sym typeface="Courier New"/>
              </a:rPr>
              <a:t> illegal and manipulative industry actions by Bitget, as well as fraud, deception and market manipulation.</a:t>
            </a:r>
            <a:br>
              <a:rPr lang="en-GB" sz="1030">
                <a:latin typeface="Courier New"/>
                <a:ea typeface="Courier New"/>
                <a:cs typeface="Courier New"/>
                <a:sym typeface="Courier New"/>
              </a:rPr>
            </a:br>
            <a:br>
              <a:rPr lang="en-GB" sz="1030">
                <a:latin typeface="Courier New"/>
                <a:ea typeface="Courier New"/>
                <a:cs typeface="Courier New"/>
                <a:sym typeface="Courier New"/>
              </a:rPr>
            </a:br>
            <a:r>
              <a:rPr lang="en-GB" sz="1030">
                <a:latin typeface="Courier New"/>
                <a:ea typeface="Courier New"/>
                <a:cs typeface="Courier New"/>
                <a:sym typeface="Courier New"/>
              </a:rPr>
              <a:t>Ironically, there stand unsubstantiated accusations against the Floki team for market manipulation yet $FLOKI is still listed and trading on Bitget.</a:t>
            </a:r>
            <a:endParaRPr sz="103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Links &amp; Sources:</a:t>
            </a:r>
            <a:endParaRPr>
              <a:latin typeface="Courier New"/>
              <a:ea typeface="Courier New"/>
              <a:cs typeface="Courier New"/>
              <a:sym typeface="Courier New"/>
            </a:endParaRPr>
          </a:p>
        </p:txBody>
      </p:sp>
      <p:sp>
        <p:nvSpPr>
          <p:cNvPr id="86" name="Google Shape;86;p15"/>
          <p:cNvSpPr txBox="1"/>
          <p:nvPr>
            <p:ph idx="1" type="body"/>
          </p:nvPr>
        </p:nvSpPr>
        <p:spPr>
          <a:xfrm>
            <a:off x="2450012" y="1560251"/>
            <a:ext cx="6321600" cy="300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GB" sz="1330">
                <a:latin typeface="Courier New"/>
                <a:ea typeface="Courier New"/>
                <a:cs typeface="Courier New"/>
                <a:sym typeface="Courier New"/>
              </a:rPr>
              <a:t>Bitget Lists TokenFi:</a:t>
            </a:r>
            <a:endParaRPr b="1"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GB" sz="1330" u="sng">
                <a:solidFill>
                  <a:schemeClr val="hlink"/>
                </a:solidFill>
                <a:latin typeface="Courier New"/>
                <a:ea typeface="Courier New"/>
                <a:cs typeface="Courier New"/>
                <a:sym typeface="Courier New"/>
                <a:hlinkClick r:id="rId3"/>
              </a:rPr>
              <a:t>https://www.bitget.com/support/articles/12560603799524</a:t>
            </a:r>
            <a:endParaRPr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en-GB" sz="1330">
                <a:latin typeface="Courier New"/>
                <a:ea typeface="Courier New"/>
                <a:cs typeface="Courier New"/>
                <a:sym typeface="Courier New"/>
              </a:rPr>
              <a:t>Bitget Delists TokenFo:</a:t>
            </a:r>
            <a:br>
              <a:rPr lang="en-GB" sz="1330">
                <a:latin typeface="Courier New"/>
                <a:ea typeface="Courier New"/>
                <a:cs typeface="Courier New"/>
                <a:sym typeface="Courier New"/>
              </a:rPr>
            </a:br>
            <a:r>
              <a:rPr lang="en-GB" sz="1330" u="sng">
                <a:solidFill>
                  <a:schemeClr val="hlink"/>
                </a:solidFill>
                <a:latin typeface="Courier New"/>
                <a:ea typeface="Courier New"/>
                <a:cs typeface="Courier New"/>
                <a:sym typeface="Courier New"/>
                <a:hlinkClick r:id="rId4"/>
              </a:rPr>
              <a:t>https://www.bitget.com/support/articles/12560603799638</a:t>
            </a:r>
            <a:endParaRPr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en-GB" sz="1330">
                <a:latin typeface="Courier New"/>
                <a:ea typeface="Courier New"/>
                <a:cs typeface="Courier New"/>
                <a:sym typeface="Courier New"/>
              </a:rPr>
              <a:t>Data for Research:</a:t>
            </a:r>
            <a:endParaRPr b="1"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GB" sz="1330">
                <a:latin typeface="Courier New"/>
                <a:ea typeface="Courier New"/>
                <a:cs typeface="Courier New"/>
                <a:sym typeface="Courier New"/>
              </a:rPr>
              <a:t>Bitget API</a:t>
            </a:r>
            <a:endParaRPr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en-GB" sz="1330">
                <a:latin typeface="Courier New"/>
                <a:ea typeface="Courier New"/>
                <a:cs typeface="Courier New"/>
                <a:sym typeface="Courier New"/>
              </a:rPr>
              <a:t>GitHub:</a:t>
            </a:r>
            <a:endParaRPr b="1" sz="133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en-GB" sz="1330" u="sng">
                <a:solidFill>
                  <a:schemeClr val="hlink"/>
                </a:solidFill>
                <a:latin typeface="Courier New"/>
                <a:ea typeface="Courier New"/>
                <a:cs typeface="Courier New"/>
                <a:sym typeface="Courier New"/>
                <a:hlinkClick r:id="rId5"/>
              </a:rPr>
              <a:t>https://github.com/InAMooD/Bitget_-token_analysis</a:t>
            </a:r>
            <a:endParaRPr b="1" sz="1330">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b="1" sz="133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GB" sz="1330">
                <a:latin typeface="Courier New"/>
                <a:ea typeface="Courier New"/>
                <a:cs typeface="Courier New"/>
                <a:sym typeface="Courier New"/>
              </a:rPr>
              <a:t>To protect the integrity of the research you can access the code used to source the data and to calculate the figures here: </a:t>
            </a:r>
            <a:r>
              <a:rPr lang="en-GB" sz="1330" u="sng">
                <a:solidFill>
                  <a:schemeClr val="hlink"/>
                </a:solidFill>
                <a:latin typeface="Courier New"/>
                <a:ea typeface="Courier New"/>
                <a:cs typeface="Courier New"/>
                <a:sym typeface="Courier New"/>
                <a:hlinkClick r:id="rId3"/>
              </a:rPr>
              <a:t>https://github.com/InAMooD/-TOKEN_Bitget_Fraud</a:t>
            </a:r>
            <a:endParaRPr sz="1330">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sz="133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3893766" y="638225"/>
            <a:ext cx="5004010" cy="3002400"/>
          </a:xfrm>
          <a:prstGeom prst="rect">
            <a:avLst/>
          </a:prstGeom>
          <a:noFill/>
          <a:ln>
            <a:noFill/>
          </a:ln>
        </p:spPr>
      </p:pic>
      <p:sp>
        <p:nvSpPr>
          <p:cNvPr id="97" name="Google Shape;97;p17"/>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Trade Data</a:t>
            </a:r>
            <a:endParaRPr b="0" sz="2800">
              <a:solidFill>
                <a:schemeClr val="dk2"/>
              </a:solidFill>
              <a:latin typeface="Courier New"/>
              <a:ea typeface="Courier New"/>
              <a:cs typeface="Courier New"/>
              <a:sym typeface="Courier New"/>
            </a:endParaRPr>
          </a:p>
        </p:txBody>
      </p:sp>
      <p:sp>
        <p:nvSpPr>
          <p:cNvPr id="98" name="Google Shape;98;p17"/>
          <p:cNvSpPr txBox="1"/>
          <p:nvPr>
            <p:ph idx="1" type="body"/>
          </p:nvPr>
        </p:nvSpPr>
        <p:spPr>
          <a:xfrm>
            <a:off x="5" y="638225"/>
            <a:ext cx="3910500" cy="300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GB" sz="1230">
                <a:latin typeface="Courier New"/>
                <a:ea typeface="Courier New"/>
                <a:cs typeface="Courier New"/>
                <a:sym typeface="Courier New"/>
              </a:rPr>
              <a:t>Trading started 27/10/2023 17:00 GMT+2</a:t>
            </a:r>
            <a:endParaRPr sz="1230">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rPr lang="en-GB" sz="1230">
                <a:latin typeface="Courier New"/>
                <a:ea typeface="Courier New"/>
                <a:cs typeface="Courier New"/>
                <a:sym typeface="Courier New"/>
              </a:rPr>
              <a:t>Ended on 31/10/2023 09:10 GMT+2</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No tokens have been </a:t>
            </a:r>
            <a:r>
              <a:rPr b="1" lang="en-GB" sz="1230">
                <a:latin typeface="Courier New"/>
                <a:ea typeface="Courier New"/>
                <a:cs typeface="Courier New"/>
                <a:sym typeface="Courier New"/>
              </a:rPr>
              <a:t>deposited</a:t>
            </a:r>
            <a:br>
              <a:rPr lang="en-GB" sz="1230">
                <a:latin typeface="Courier New"/>
                <a:ea typeface="Courier New"/>
                <a:cs typeface="Courier New"/>
                <a:sym typeface="Courier New"/>
              </a:rPr>
            </a:br>
            <a:r>
              <a:rPr lang="en-GB" sz="1230">
                <a:latin typeface="Courier New"/>
                <a:ea typeface="Courier New"/>
                <a:cs typeface="Courier New"/>
                <a:sym typeface="Courier New"/>
              </a:rPr>
              <a:t>No tokens have been </a:t>
            </a:r>
            <a:r>
              <a:rPr b="1" lang="en-GB" sz="1230">
                <a:latin typeface="Courier New"/>
                <a:ea typeface="Courier New"/>
                <a:cs typeface="Courier New"/>
                <a:sym typeface="Courier New"/>
              </a:rPr>
              <a:t>withdrawn</a:t>
            </a: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230">
                <a:latin typeface="Courier New"/>
                <a:ea typeface="Courier New"/>
                <a:cs typeface="Courier New"/>
                <a:sym typeface="Courier New"/>
              </a:rPr>
              <a:t>This allows me to calculate the CVD to find the net missing amount of tokens and derive data from it.</a:t>
            </a:r>
            <a:endParaRPr sz="123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Overview of data</a:t>
            </a:r>
            <a:endParaRPr b="0" sz="2800">
              <a:solidFill>
                <a:schemeClr val="dk2"/>
              </a:solidFill>
              <a:latin typeface="Courier New"/>
              <a:ea typeface="Courier New"/>
              <a:cs typeface="Courier New"/>
              <a:sym typeface="Courier New"/>
            </a:endParaRPr>
          </a:p>
        </p:txBody>
      </p:sp>
      <p:sp>
        <p:nvSpPr>
          <p:cNvPr id="104" name="Google Shape;104;p18"/>
          <p:cNvSpPr txBox="1"/>
          <p:nvPr>
            <p:ph idx="1" type="body"/>
          </p:nvPr>
        </p:nvSpPr>
        <p:spPr>
          <a:xfrm>
            <a:off x="1359322" y="523325"/>
            <a:ext cx="6495600" cy="30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900">
                <a:latin typeface="Courier New"/>
                <a:ea typeface="Courier New"/>
                <a:cs typeface="Courier New"/>
                <a:sym typeface="Courier New"/>
              </a:rPr>
              <a:t>Calculate CVD to identify the missing token amount from Bitget. </a:t>
            </a:r>
            <a:br>
              <a:rPr lang="en-GB" sz="900">
                <a:latin typeface="Courier New"/>
                <a:ea typeface="Courier New"/>
                <a:cs typeface="Courier New"/>
                <a:sym typeface="Courier New"/>
              </a:rPr>
            </a:br>
            <a:r>
              <a:rPr lang="en-GB" sz="900">
                <a:latin typeface="Courier New"/>
                <a:ea typeface="Courier New"/>
                <a:cs typeface="Courier New"/>
                <a:sym typeface="Courier New"/>
              </a:rPr>
              <a:t>We do so by comparing net buying and selling with the source trade by trade data.</a:t>
            </a:r>
            <a:br>
              <a:rPr lang="en-GB" sz="900">
                <a:latin typeface="Courier New"/>
                <a:ea typeface="Courier New"/>
                <a:cs typeface="Courier New"/>
                <a:sym typeface="Courier New"/>
              </a:rPr>
            </a:br>
            <a:br>
              <a:rPr lang="en-GB" sz="900">
                <a:latin typeface="Courier New"/>
                <a:ea typeface="Courier New"/>
                <a:cs typeface="Courier New"/>
                <a:sym typeface="Courier New"/>
              </a:rPr>
            </a:br>
            <a:r>
              <a:rPr b="1" lang="en-GB" sz="900">
                <a:latin typeface="Courier New"/>
                <a:ea typeface="Courier New"/>
                <a:cs typeface="Courier New"/>
                <a:sym typeface="Courier New"/>
              </a:rPr>
              <a:t>Source data sample:</a:t>
            </a:r>
            <a:br>
              <a:rPr lang="en-GB" sz="900">
                <a:latin typeface="Courier New"/>
                <a:ea typeface="Courier New"/>
                <a:cs typeface="Courier New"/>
                <a:sym typeface="Courier New"/>
              </a:rPr>
            </a:br>
            <a:r>
              <a:rPr lang="en-GB" sz="900">
                <a:latin typeface="Courier New"/>
                <a:ea typeface="Courier New"/>
                <a:cs typeface="Courier New"/>
                <a:sym typeface="Courier New"/>
              </a:rPr>
              <a:t>symbol,tradeId,side,fillPrice,fillQuantity,fillTime</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TOKENUSDT_SPBL,1101813802653372607,Buy,0.00004975,492244.41,1698418801000</a:t>
            </a:r>
            <a:endParaRPr sz="900">
              <a:latin typeface="Courier New"/>
              <a:ea typeface="Courier New"/>
              <a:cs typeface="Courier New"/>
              <a:sym typeface="Courier New"/>
            </a:endParaRPr>
          </a:p>
          <a:p>
            <a:pPr indent="0" lvl="0" marL="0" rtl="0" algn="l">
              <a:lnSpc>
                <a:spcPct val="95000"/>
              </a:lnSpc>
              <a:spcBef>
                <a:spcPts val="1200"/>
              </a:spcBef>
              <a:spcAft>
                <a:spcPts val="0"/>
              </a:spcAft>
              <a:buSzPts val="1100"/>
              <a:buNone/>
            </a:pPr>
            <a:r>
              <a:rPr lang="en-GB" sz="900">
                <a:latin typeface="Courier New"/>
                <a:ea typeface="Courier New"/>
                <a:cs typeface="Courier New"/>
                <a:sym typeface="Courier New"/>
              </a:rPr>
              <a:t>TOKENUSDT_SPBL,1101813802653372605,Buy,0.0000497,202147.16,1698418801000</a:t>
            </a:r>
            <a:br>
              <a:rPr lang="en-GB" sz="900">
                <a:latin typeface="Courier New"/>
                <a:ea typeface="Courier New"/>
                <a:cs typeface="Courier New"/>
                <a:sym typeface="Courier New"/>
              </a:rPr>
            </a:br>
            <a:endParaRPr sz="900">
              <a:latin typeface="Courier New"/>
              <a:ea typeface="Courier New"/>
              <a:cs typeface="Courier New"/>
              <a:sym typeface="Courier New"/>
            </a:endParaRPr>
          </a:p>
          <a:p>
            <a:pPr indent="0" lvl="0" marL="0" rtl="0" algn="l">
              <a:lnSpc>
                <a:spcPct val="95000"/>
              </a:lnSpc>
              <a:spcBef>
                <a:spcPts val="1200"/>
              </a:spcBef>
              <a:spcAft>
                <a:spcPts val="0"/>
              </a:spcAft>
              <a:buSzPts val="1100"/>
              <a:buNone/>
            </a:pPr>
            <a:r>
              <a:t/>
            </a:r>
            <a:endParaRPr sz="90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b="1" lang="en-GB" sz="900">
                <a:latin typeface="Courier New"/>
                <a:ea typeface="Courier New"/>
                <a:cs typeface="Courier New"/>
                <a:sym typeface="Courier New"/>
              </a:rPr>
              <a:t>CVD Formula: (TL;DR it’s correct.)</a:t>
            </a:r>
            <a:br>
              <a:rPr lang="en-GB" sz="900">
                <a:latin typeface="Courier New"/>
                <a:ea typeface="Courier New"/>
                <a:cs typeface="Courier New"/>
                <a:sym typeface="Courier New"/>
              </a:rPr>
            </a:br>
            <a:r>
              <a:rPr lang="en-GB" sz="900">
                <a:latin typeface="Courier New"/>
                <a:ea typeface="Courier New"/>
                <a:cs typeface="Courier New"/>
                <a:sym typeface="Courier New"/>
              </a:rPr>
              <a:t>        price = float(row['fillPrice'])</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quantity = float(row['fillQuantity'])</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trade_value = price * quantity</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if side == 'Buy':</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cumulated_volume_delta += quantity</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else:</a:t>
            </a:r>
            <a:endParaRPr sz="900">
              <a:latin typeface="Courier New"/>
              <a:ea typeface="Courier New"/>
              <a:cs typeface="Courier New"/>
              <a:sym typeface="Courier New"/>
            </a:endParaRPr>
          </a:p>
          <a:p>
            <a:pPr indent="0" lvl="0" marL="0" rtl="0" algn="l">
              <a:lnSpc>
                <a:spcPct val="95000"/>
              </a:lnSpc>
              <a:spcBef>
                <a:spcPts val="1200"/>
              </a:spcBef>
              <a:spcAft>
                <a:spcPts val="0"/>
              </a:spcAft>
              <a:buClr>
                <a:schemeClr val="dk2"/>
              </a:buClr>
              <a:buSzPts val="1100"/>
              <a:buFont typeface="Arial"/>
              <a:buNone/>
            </a:pPr>
            <a:r>
              <a:rPr lang="en-GB" sz="900">
                <a:latin typeface="Courier New"/>
                <a:ea typeface="Courier New"/>
                <a:cs typeface="Courier New"/>
                <a:sym typeface="Courier New"/>
              </a:rPr>
              <a:t>            cumulated_volume_delta -= quantity</a:t>
            </a:r>
            <a:endParaRPr sz="900">
              <a:latin typeface="Courier New"/>
              <a:ea typeface="Courier New"/>
              <a:cs typeface="Courier New"/>
              <a:sym typeface="Courier New"/>
            </a:endParaRPr>
          </a:p>
          <a:p>
            <a:pPr indent="0" lvl="0" marL="0" rtl="0" algn="l">
              <a:lnSpc>
                <a:spcPct val="95000"/>
              </a:lnSpc>
              <a:spcBef>
                <a:spcPts val="1200"/>
              </a:spcBef>
              <a:spcAft>
                <a:spcPts val="0"/>
              </a:spcAft>
              <a:buSzPts val="935"/>
              <a:buNone/>
            </a:pPr>
            <a:br>
              <a:rPr lang="en-GB" sz="900">
                <a:latin typeface="Courier New"/>
                <a:ea typeface="Courier New"/>
                <a:cs typeface="Courier New"/>
                <a:sym typeface="Courier New"/>
              </a:rPr>
            </a:br>
            <a:br>
              <a:rPr lang="en-GB" sz="900">
                <a:latin typeface="Courier New"/>
                <a:ea typeface="Courier New"/>
                <a:cs typeface="Courier New"/>
                <a:sym typeface="Courier New"/>
              </a:rPr>
            </a:br>
            <a:endParaRPr sz="900">
              <a:latin typeface="Courier New"/>
              <a:ea typeface="Courier New"/>
              <a:cs typeface="Courier New"/>
              <a:sym typeface="Courier New"/>
            </a:endParaRPr>
          </a:p>
          <a:p>
            <a:pPr indent="0" lvl="0" marL="0" rtl="0" algn="l">
              <a:lnSpc>
                <a:spcPct val="95000"/>
              </a:lnSpc>
              <a:spcBef>
                <a:spcPts val="1200"/>
              </a:spcBef>
              <a:spcAft>
                <a:spcPts val="0"/>
              </a:spcAft>
              <a:buSzPts val="935"/>
              <a:buNone/>
            </a:pPr>
            <a:r>
              <a:t/>
            </a:r>
            <a:endParaRPr sz="900">
              <a:latin typeface="Courier New"/>
              <a:ea typeface="Courier New"/>
              <a:cs typeface="Courier New"/>
              <a:sym typeface="Courier New"/>
            </a:endParaRPr>
          </a:p>
          <a:p>
            <a:pPr indent="0" lvl="0" marL="0" rtl="0" algn="l">
              <a:lnSpc>
                <a:spcPct val="95000"/>
              </a:lnSpc>
              <a:spcBef>
                <a:spcPts val="1200"/>
              </a:spcBef>
              <a:spcAft>
                <a:spcPts val="0"/>
              </a:spcAft>
              <a:buSzPts val="935"/>
              <a:buNone/>
            </a:pPr>
            <a:br>
              <a:rPr lang="en-GB" sz="900">
                <a:latin typeface="Courier New"/>
                <a:ea typeface="Courier New"/>
                <a:cs typeface="Courier New"/>
                <a:sym typeface="Courier New"/>
              </a:rPr>
            </a:br>
            <a:endParaRPr sz="900">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sz="9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Analysis</a:t>
            </a:r>
            <a:endParaRPr b="0" sz="2800">
              <a:solidFill>
                <a:schemeClr val="dk2"/>
              </a:solidFill>
              <a:latin typeface="Courier New"/>
              <a:ea typeface="Courier New"/>
              <a:cs typeface="Courier New"/>
              <a:sym typeface="Courier New"/>
            </a:endParaRPr>
          </a:p>
        </p:txBody>
      </p:sp>
      <p:sp>
        <p:nvSpPr>
          <p:cNvPr id="110" name="Google Shape;110;p19"/>
          <p:cNvSpPr txBox="1"/>
          <p:nvPr>
            <p:ph idx="1" type="body"/>
          </p:nvPr>
        </p:nvSpPr>
        <p:spPr>
          <a:xfrm>
            <a:off x="3327725" y="495300"/>
            <a:ext cx="6162600" cy="945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GB" sz="830">
                <a:latin typeface="Courier New"/>
                <a:ea typeface="Courier New"/>
                <a:cs typeface="Courier New"/>
                <a:sym typeface="Courier New"/>
              </a:rPr>
              <a:t>The calculated bitget_loss = (0.00605001 - vwap) * cumulated_volume_delta</a:t>
            </a:r>
            <a:br>
              <a:rPr lang="en-GB" sz="830">
                <a:latin typeface="Courier New"/>
                <a:ea typeface="Courier New"/>
                <a:cs typeface="Courier New"/>
                <a:sym typeface="Courier New"/>
              </a:rPr>
            </a:br>
            <a:r>
              <a:rPr lang="en-GB" sz="830">
                <a:latin typeface="Courier New"/>
                <a:ea typeface="Courier New"/>
                <a:cs typeface="Courier New"/>
                <a:sym typeface="Courier New"/>
              </a:rPr>
              <a:t>Market value at buyback time = mkt_val_buyback_time_announcement = 671829575 * 0.021635</a:t>
            </a:r>
            <a:endParaRPr sz="830">
              <a:latin typeface="Courier New"/>
              <a:ea typeface="Courier New"/>
              <a:cs typeface="Courier New"/>
              <a:sym typeface="Courier New"/>
            </a:endParaRPr>
          </a:p>
        </p:txBody>
      </p:sp>
      <p:pic>
        <p:nvPicPr>
          <p:cNvPr id="111" name="Google Shape;111;p19"/>
          <p:cNvPicPr preferRelativeResize="0"/>
          <p:nvPr/>
        </p:nvPicPr>
        <p:blipFill>
          <a:blip r:embed="rId3">
            <a:alphaModFix/>
          </a:blip>
          <a:stretch>
            <a:fillRect/>
          </a:stretch>
        </p:blipFill>
        <p:spPr>
          <a:xfrm>
            <a:off x="2837563" y="909700"/>
            <a:ext cx="6162675" cy="2076450"/>
          </a:xfrm>
          <a:prstGeom prst="rect">
            <a:avLst/>
          </a:prstGeom>
          <a:noFill/>
          <a:ln>
            <a:noFill/>
          </a:ln>
        </p:spPr>
      </p:pic>
      <p:sp>
        <p:nvSpPr>
          <p:cNvPr id="112" name="Google Shape;112;p19"/>
          <p:cNvSpPr txBox="1"/>
          <p:nvPr>
            <p:ph idx="1" type="body"/>
          </p:nvPr>
        </p:nvSpPr>
        <p:spPr>
          <a:xfrm>
            <a:off x="77400" y="495300"/>
            <a:ext cx="2684400" cy="4195200"/>
          </a:xfrm>
          <a:prstGeom prst="rect">
            <a:avLst/>
          </a:prstGeom>
        </p:spPr>
        <p:txBody>
          <a:bodyPr anchorCtr="0" anchor="t" bIns="91425" lIns="91425" spcFirstLastPara="1" rIns="91425" wrap="square" tIns="91425">
            <a:normAutofit fontScale="92500" lnSpcReduction="10000"/>
          </a:bodyPr>
          <a:lstStyle/>
          <a:p>
            <a:pPr indent="-300847" lvl="0" marL="457200" rtl="0" algn="l">
              <a:lnSpc>
                <a:spcPct val="95000"/>
              </a:lnSpc>
              <a:spcBef>
                <a:spcPts val="0"/>
              </a:spcBef>
              <a:spcAft>
                <a:spcPts val="0"/>
              </a:spcAft>
              <a:buSzPct val="100000"/>
              <a:buFont typeface="Courier New"/>
              <a:buChar char="●"/>
            </a:pPr>
            <a:r>
              <a:rPr lang="en-GB" sz="1230">
                <a:latin typeface="Courier New"/>
                <a:ea typeface="Courier New"/>
                <a:cs typeface="Courier New"/>
                <a:sym typeface="Courier New"/>
              </a:rPr>
              <a:t>Estimated that Bitget issued over half the volume in non-existing tokens, with a </a:t>
            </a:r>
            <a:r>
              <a:rPr b="1" lang="en-GB" sz="1230" u="sng">
                <a:latin typeface="Courier New"/>
                <a:ea typeface="Courier New"/>
                <a:cs typeface="Courier New"/>
                <a:sym typeface="Courier New"/>
              </a:rPr>
              <a:t>14m USD hole</a:t>
            </a:r>
            <a:r>
              <a:rPr lang="en-GB" sz="1230">
                <a:latin typeface="Courier New"/>
                <a:ea typeface="Courier New"/>
                <a:cs typeface="Courier New"/>
                <a:sym typeface="Courier New"/>
              </a:rPr>
              <a:t> at time of Buyback announcement. approximately </a:t>
            </a:r>
            <a:endParaRPr sz="1230">
              <a:latin typeface="Courier New"/>
              <a:ea typeface="Courier New"/>
              <a:cs typeface="Courier New"/>
              <a:sym typeface="Courier New"/>
            </a:endParaRPr>
          </a:p>
          <a:p>
            <a:pPr indent="-300847" lvl="0" marL="457200" rtl="0" algn="l">
              <a:lnSpc>
                <a:spcPct val="95000"/>
              </a:lnSpc>
              <a:spcBef>
                <a:spcPts val="0"/>
              </a:spcBef>
              <a:spcAft>
                <a:spcPts val="0"/>
              </a:spcAft>
              <a:buSzPct val="100000"/>
              <a:buFont typeface="Courier New"/>
              <a:buChar char="●"/>
            </a:pPr>
            <a:r>
              <a:rPr lang="en-GB" sz="1230">
                <a:latin typeface="Courier New"/>
                <a:ea typeface="Courier New"/>
                <a:cs typeface="Courier New"/>
                <a:sym typeface="Courier New"/>
              </a:rPr>
              <a:t>Estimated </a:t>
            </a:r>
            <a:r>
              <a:rPr b="1" lang="en-GB" sz="1230" u="sng">
                <a:latin typeface="Courier New"/>
                <a:ea typeface="Courier New"/>
                <a:cs typeface="Courier New"/>
                <a:sym typeface="Courier New"/>
              </a:rPr>
              <a:t>30m USD hole at Buyback execution</a:t>
            </a:r>
            <a:r>
              <a:rPr lang="en-GB" sz="1230">
                <a:latin typeface="Courier New"/>
                <a:ea typeface="Courier New"/>
                <a:cs typeface="Courier New"/>
                <a:sym typeface="Courier New"/>
              </a:rPr>
              <a:t> ( On-chainMark price 0,04), </a:t>
            </a:r>
            <a:r>
              <a:rPr b="1" lang="en-GB" sz="1230">
                <a:latin typeface="Courier New"/>
                <a:ea typeface="Courier New"/>
                <a:cs typeface="Courier New"/>
                <a:sym typeface="Courier New"/>
              </a:rPr>
              <a:t>(without accounting liquidity)</a:t>
            </a:r>
            <a:endParaRPr b="1" sz="1230">
              <a:latin typeface="Courier New"/>
              <a:ea typeface="Courier New"/>
              <a:cs typeface="Courier New"/>
              <a:sym typeface="Courier New"/>
            </a:endParaRPr>
          </a:p>
          <a:p>
            <a:pPr indent="-300847" lvl="0" marL="457200" rtl="0" algn="l">
              <a:lnSpc>
                <a:spcPct val="95000"/>
              </a:lnSpc>
              <a:spcBef>
                <a:spcPts val="0"/>
              </a:spcBef>
              <a:spcAft>
                <a:spcPts val="0"/>
              </a:spcAft>
              <a:buSzPct val="100000"/>
              <a:buFont typeface="Courier New"/>
              <a:buChar char="●"/>
            </a:pPr>
            <a:r>
              <a:rPr lang="en-GB" sz="1230">
                <a:latin typeface="Courier New"/>
                <a:ea typeface="Courier New"/>
                <a:cs typeface="Courier New"/>
                <a:sym typeface="Courier New"/>
              </a:rPr>
              <a:t>Estimated Realised loss of 1.1m USD due to shady Buyback*</a:t>
            </a:r>
            <a:endParaRPr sz="1230">
              <a:latin typeface="Courier New"/>
              <a:ea typeface="Courier New"/>
              <a:cs typeface="Courier New"/>
              <a:sym typeface="Courier New"/>
            </a:endParaRPr>
          </a:p>
          <a:p>
            <a:pPr indent="-300847" lvl="0" marL="457200" rtl="0" algn="l">
              <a:lnSpc>
                <a:spcPct val="95000"/>
              </a:lnSpc>
              <a:spcBef>
                <a:spcPts val="0"/>
              </a:spcBef>
              <a:spcAft>
                <a:spcPts val="0"/>
              </a:spcAft>
              <a:buSzPct val="100000"/>
              <a:buFont typeface="Courier New"/>
              <a:buChar char="●"/>
            </a:pPr>
            <a:r>
              <a:rPr lang="en-GB" sz="1230">
                <a:latin typeface="Courier New"/>
                <a:ea typeface="Courier New"/>
                <a:cs typeface="Courier New"/>
                <a:sym typeface="Courier New"/>
              </a:rPr>
              <a:t>Estimated to be illegal consumer protection laws </a:t>
            </a:r>
            <a:br>
              <a:rPr lang="en-GB" sz="1230">
                <a:latin typeface="Courier New"/>
                <a:ea typeface="Courier New"/>
                <a:cs typeface="Courier New"/>
                <a:sym typeface="Courier New"/>
              </a:rPr>
            </a:br>
            <a:br>
              <a:rPr lang="en-GB" sz="1230">
                <a:latin typeface="Courier New"/>
                <a:ea typeface="Courier New"/>
                <a:cs typeface="Courier New"/>
                <a:sym typeface="Courier New"/>
              </a:rPr>
            </a:br>
            <a:br>
              <a:rPr lang="en-GB" sz="1230">
                <a:latin typeface="Courier New"/>
                <a:ea typeface="Courier New"/>
                <a:cs typeface="Courier New"/>
                <a:sym typeface="Courier New"/>
              </a:rPr>
            </a:br>
            <a:br>
              <a:rPr lang="en-GB" sz="1230">
                <a:latin typeface="Courier New"/>
                <a:ea typeface="Courier New"/>
                <a:cs typeface="Courier New"/>
                <a:sym typeface="Courier New"/>
              </a:rPr>
            </a:br>
            <a:r>
              <a:rPr lang="en-GB" sz="1013" u="sng">
                <a:latin typeface="Courier New"/>
                <a:ea typeface="Courier New"/>
                <a:cs typeface="Courier New"/>
                <a:sym typeface="Courier New"/>
              </a:rPr>
              <a:t>Excluding negligible fee revenue*</a:t>
            </a:r>
            <a:br>
              <a:rPr lang="en-GB" sz="1230">
                <a:latin typeface="Courier New"/>
                <a:ea typeface="Courier New"/>
                <a:cs typeface="Courier New"/>
                <a:sym typeface="Courier New"/>
              </a:rPr>
            </a:br>
            <a:br>
              <a:rPr lang="en-GB" sz="1230">
                <a:latin typeface="Courier New"/>
                <a:ea typeface="Courier New"/>
                <a:cs typeface="Courier New"/>
                <a:sym typeface="Courier New"/>
              </a:rPr>
            </a:br>
            <a:br>
              <a:rPr lang="en-GB" sz="1230">
                <a:latin typeface="Courier New"/>
                <a:ea typeface="Courier New"/>
                <a:cs typeface="Courier New"/>
                <a:sym typeface="Courier New"/>
              </a:rPr>
            </a:br>
            <a:br>
              <a:rPr lang="en-GB" sz="1230">
                <a:latin typeface="Courier New"/>
                <a:ea typeface="Courier New"/>
                <a:cs typeface="Courier New"/>
                <a:sym typeface="Courier New"/>
              </a:rPr>
            </a:br>
            <a:endParaRPr sz="1230">
              <a:latin typeface="Courier New"/>
              <a:ea typeface="Courier New"/>
              <a:cs typeface="Courier New"/>
              <a:sym typeface="Courier New"/>
            </a:endParaRPr>
          </a:p>
        </p:txBody>
      </p:sp>
      <p:sp>
        <p:nvSpPr>
          <p:cNvPr id="113" name="Google Shape;113;p19"/>
          <p:cNvSpPr txBox="1"/>
          <p:nvPr>
            <p:ph idx="1" type="body"/>
          </p:nvPr>
        </p:nvSpPr>
        <p:spPr>
          <a:xfrm>
            <a:off x="2981400" y="3468225"/>
            <a:ext cx="6162600" cy="945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b="1" lang="en-GB" sz="1230">
                <a:latin typeface="Courier New"/>
                <a:ea typeface="Courier New"/>
                <a:cs typeface="Courier New"/>
                <a:sym typeface="Courier New"/>
              </a:rPr>
              <a:t>In another world this is how an exchange blows up and rekts it’s customers! Remember FTX?</a:t>
            </a:r>
            <a:endParaRPr b="1" sz="123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Analysis</a:t>
            </a:r>
            <a:endParaRPr b="0" sz="2800">
              <a:solidFill>
                <a:schemeClr val="dk2"/>
              </a:solidFill>
              <a:latin typeface="Courier New"/>
              <a:ea typeface="Courier New"/>
              <a:cs typeface="Courier New"/>
              <a:sym typeface="Courier New"/>
            </a:endParaRPr>
          </a:p>
        </p:txBody>
      </p:sp>
      <p:sp>
        <p:nvSpPr>
          <p:cNvPr id="119" name="Google Shape;119;p20"/>
          <p:cNvSpPr txBox="1"/>
          <p:nvPr>
            <p:ph idx="1" type="body"/>
          </p:nvPr>
        </p:nvSpPr>
        <p:spPr>
          <a:xfrm>
            <a:off x="77475" y="848575"/>
            <a:ext cx="22614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did not stop trading immediately after first rumors.</a:t>
            </a: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and it’s representatives let customers buy &amp; sell the tokens at high market prices, without public comments stating withdrawals will come.</a:t>
            </a:r>
            <a:endParaRPr sz="1230">
              <a:latin typeface="Courier New"/>
              <a:ea typeface="Courier New"/>
              <a:cs typeface="Courier New"/>
              <a:sym typeface="Courier New"/>
            </a:endParaRPr>
          </a:p>
        </p:txBody>
      </p:sp>
      <p:pic>
        <p:nvPicPr>
          <p:cNvPr id="120" name="Google Shape;120;p20"/>
          <p:cNvPicPr preferRelativeResize="0"/>
          <p:nvPr/>
        </p:nvPicPr>
        <p:blipFill>
          <a:blip r:embed="rId3">
            <a:alphaModFix/>
          </a:blip>
          <a:stretch>
            <a:fillRect/>
          </a:stretch>
        </p:blipFill>
        <p:spPr>
          <a:xfrm>
            <a:off x="2491200" y="848575"/>
            <a:ext cx="6219775" cy="324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4294967295" type="ctrTitle"/>
          </p:nvPr>
        </p:nvSpPr>
        <p:spPr>
          <a:xfrm>
            <a:off x="2338875" y="-59225"/>
            <a:ext cx="6331500" cy="7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800">
                <a:latin typeface="Courier New"/>
                <a:ea typeface="Courier New"/>
                <a:cs typeface="Courier New"/>
                <a:sym typeface="Courier New"/>
              </a:rPr>
              <a:t>Analysis</a:t>
            </a:r>
            <a:endParaRPr b="0" sz="2800">
              <a:solidFill>
                <a:schemeClr val="dk2"/>
              </a:solidFill>
              <a:latin typeface="Courier New"/>
              <a:ea typeface="Courier New"/>
              <a:cs typeface="Courier New"/>
              <a:sym typeface="Courier New"/>
            </a:endParaRPr>
          </a:p>
        </p:txBody>
      </p:sp>
      <p:sp>
        <p:nvSpPr>
          <p:cNvPr id="126" name="Google Shape;126;p21"/>
          <p:cNvSpPr txBox="1"/>
          <p:nvPr>
            <p:ph idx="1" type="body"/>
          </p:nvPr>
        </p:nvSpPr>
        <p:spPr>
          <a:xfrm>
            <a:off x="77475" y="848575"/>
            <a:ext cx="22614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Bitget let customers buy the coin over long time to mitigate its losses.</a:t>
            </a:r>
            <a:endParaRPr sz="1230">
              <a:latin typeface="Courier New"/>
              <a:ea typeface="Courier New"/>
              <a:cs typeface="Courier New"/>
              <a:sym typeface="Courier New"/>
            </a:endParaRPr>
          </a:p>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Combination of lying about opening withdrawals (see next slides) and allowing trading to mitigate losses and to bait arbitrage volume.</a:t>
            </a:r>
            <a:endParaRPr sz="1230">
              <a:latin typeface="Courier New"/>
              <a:ea typeface="Courier New"/>
              <a:cs typeface="Courier New"/>
              <a:sym typeface="Courier New"/>
            </a:endParaRPr>
          </a:p>
        </p:txBody>
      </p:sp>
      <p:pic>
        <p:nvPicPr>
          <p:cNvPr id="127" name="Google Shape;127;p21"/>
          <p:cNvPicPr preferRelativeResize="0"/>
          <p:nvPr/>
        </p:nvPicPr>
        <p:blipFill>
          <a:blip r:embed="rId3">
            <a:alphaModFix/>
          </a:blip>
          <a:stretch>
            <a:fillRect/>
          </a:stretch>
        </p:blipFill>
        <p:spPr>
          <a:xfrm>
            <a:off x="2491275" y="1000975"/>
            <a:ext cx="6087174" cy="3681900"/>
          </a:xfrm>
          <a:prstGeom prst="rect">
            <a:avLst/>
          </a:prstGeom>
          <a:noFill/>
          <a:ln>
            <a:noFill/>
          </a:ln>
        </p:spPr>
      </p:pic>
      <p:sp>
        <p:nvSpPr>
          <p:cNvPr id="128" name="Google Shape;128;p21"/>
          <p:cNvSpPr txBox="1"/>
          <p:nvPr>
            <p:ph idx="1" type="body"/>
          </p:nvPr>
        </p:nvSpPr>
        <p:spPr>
          <a:xfrm>
            <a:off x="2491425" y="453625"/>
            <a:ext cx="6087300" cy="3896700"/>
          </a:xfrm>
          <a:prstGeom prst="rect">
            <a:avLst/>
          </a:prstGeom>
        </p:spPr>
        <p:txBody>
          <a:bodyPr anchorCtr="0" anchor="t" bIns="91425" lIns="91425" spcFirstLastPara="1" rIns="91425" wrap="square" tIns="91425">
            <a:normAutofit/>
          </a:bodyPr>
          <a:lstStyle/>
          <a:p>
            <a:pPr indent="-306705" lvl="0" marL="457200" rtl="0" algn="l">
              <a:lnSpc>
                <a:spcPct val="95000"/>
              </a:lnSpc>
              <a:spcBef>
                <a:spcPts val="0"/>
              </a:spcBef>
              <a:spcAft>
                <a:spcPts val="0"/>
              </a:spcAft>
              <a:buSzPts val="1230"/>
              <a:buFont typeface="Courier New"/>
              <a:buChar char="●"/>
            </a:pPr>
            <a:r>
              <a:rPr lang="en-GB" sz="1230">
                <a:latin typeface="Courier New"/>
                <a:ea typeface="Courier New"/>
                <a:cs typeface="Courier New"/>
                <a:sym typeface="Courier New"/>
              </a:rPr>
              <a:t>Uptrending CVD means the exchange keeps issuing naked Tokens.</a:t>
            </a:r>
            <a:endParaRPr sz="123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