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462" r:id="rId6"/>
    <p:sldId id="259" r:id="rId7"/>
    <p:sldId id="2451" r:id="rId8"/>
    <p:sldId id="2450" r:id="rId9"/>
    <p:sldId id="2457" r:id="rId10"/>
    <p:sldId id="2433" r:id="rId11"/>
    <p:sldId id="2463" r:id="rId12"/>
    <p:sldId id="260" r:id="rId13"/>
    <p:sldId id="2465" r:id="rId14"/>
    <p:sldId id="2432" r:id="rId15"/>
    <p:sldId id="2464" r:id="rId16"/>
    <p:sldId id="2466" r:id="rId17"/>
    <p:sldId id="2467" r:id="rId18"/>
    <p:sldId id="2436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7CB98F-3B9B-45BE-B4EE-26B68DBED39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2023-09-05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634279-D07D-4DB6-9B28-6631A8082559}" type="datetime1">
              <a:rPr lang="zh-CN" altLang="en-US" smtClean="0"/>
              <a:pPr/>
              <a:t>2023-09-05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8B34ED-4CDD-41C9-90F7-D768D5559A6F}" type="slidenum">
              <a:rPr lang="en-US" altLang="zh-CN" smtClean="0"/>
              <a:pPr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2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61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5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3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zh-CN" altLang="en-US" spc="300" noProof="0"/>
              <a:t>年度审核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6" name="内容占位符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CN" altLang="en-US" sz="1600" noProof="0">
                <a:cs typeface="Biome Light" panose="020B0303030204020804" pitchFamily="34" charset="0"/>
              </a:rPr>
              <a:t>单击编辑主文本样式。</a:t>
            </a:r>
          </a:p>
          <a:p>
            <a:pPr marL="0" indent="0" rtl="0">
              <a:buNone/>
            </a:pPr>
            <a:endParaRPr lang="zh-CN" altLang="en-US" noProof="0"/>
          </a:p>
        </p:txBody>
      </p:sp>
      <p:sp>
        <p:nvSpPr>
          <p:cNvPr id="17" name="灯片编号占位符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CN" noProof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" name="长方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spc="300" noProof="0"/>
              <a:t>单击此处编辑母版标题样式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2" name="文本占位符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4" name="联机图像占位符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联机图像占位符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6" name="联机图像占位符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" name="长方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单击以编辑母版文本样式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6" name="内容占位符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CN" altLang="en-US" sz="1600" noProof="0">
                <a:cs typeface="Biome Light" panose="020B0303030204020804" pitchFamily="34" charset="0"/>
              </a:rPr>
              <a:t>单击编辑主文本样式。</a:t>
            </a:r>
          </a:p>
          <a:p>
            <a:pPr marL="0" indent="0" rtl="0">
              <a:buNone/>
            </a:pPr>
            <a:endParaRPr lang="zh-CN" altLang="en-US" noProof="0"/>
          </a:p>
        </p:txBody>
      </p:sp>
      <p:sp>
        <p:nvSpPr>
          <p:cNvPr id="17" name="灯片编号占位符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CN" noProof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在此处输入幻灯片标题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9" name="灯片编号占位符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2" name="图片占位符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zh-CN" altLang="en-US" sz="4800" noProof="0"/>
              <a:t>单击此处编辑母版标题样式</a:t>
            </a:r>
          </a:p>
        </p:txBody>
      </p:sp>
      <p:sp>
        <p:nvSpPr>
          <p:cNvPr id="19" name="图片占位符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zh-CN" altLang="en-US" spc="300" noProof="0">
                <a:solidFill>
                  <a:schemeClr val="tx1"/>
                </a:solidFill>
              </a:rPr>
              <a:t>单击此处编辑母版文本样式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CN" altLang="en-US" sz="1400" noProof="0">
                <a:solidFill>
                  <a:schemeClr val="tx1"/>
                </a:solidFill>
              </a:rPr>
              <a:t>单击此处编辑母版文本样式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zh-CN" altLang="en-US" spc="300" noProof="0">
                <a:solidFill>
                  <a:schemeClr val="tx1"/>
                </a:solidFill>
              </a:rPr>
              <a:t>单击此处编辑母版文本样式</a:t>
            </a: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CN" altLang="en-US" sz="1400" noProof="0">
                <a:solidFill>
                  <a:schemeClr val="tx1"/>
                </a:solidFill>
              </a:rPr>
              <a:t>单击此处编辑母版文本样式</a:t>
            </a:r>
          </a:p>
        </p:txBody>
      </p:sp>
      <p:sp>
        <p:nvSpPr>
          <p:cNvPr id="20" name="幻灯片编号占位符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zh-CN" altLang="en-US" sz="4800" noProof="0"/>
              <a:t>单击此处编辑母版标题样式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zh-CN" altLang="en-US" noProof="0"/>
              <a:t>单击以编辑母版文本样式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图片占位符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6" name="图片占位符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zh-CN" altLang="en-US" noProof="0"/>
              <a:t>单击以编辑母版文本样式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zh-CN" altLang="en-US" noProof="0"/>
              <a:t>单击以编辑母版文本样式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31" name="幻灯片编号占位符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arcloud.com/oauth2/wechat?state=%7bx4parts%7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weixin.qq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s.weixin.qq.com/doc/oplatform/Website_App/WeChat_Login/Wechat_Login.html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抽象图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54" y="2866047"/>
            <a:ext cx="11490325" cy="823913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项目中开启微信扫码登录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2023-09-07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283" y="2347252"/>
            <a:ext cx="4114800" cy="518795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忘掉密码吧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现在遇到一个问题？</a:t>
            </a:r>
          </a:p>
        </p:txBody>
      </p:sp>
      <p:pic>
        <p:nvPicPr>
          <p:cNvPr id="13" name="图片占位符 12" descr="靠墙桌子上的电脑的特写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2894FF-9CB5-520E-D745-3F5FD3A3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5"/>
            <a:ext cx="5251450" cy="1179984"/>
          </a:xfrm>
        </p:spPr>
        <p:txBody>
          <a:bodyPr/>
          <a:lstStyle/>
          <a:p>
            <a:pPr algn="l"/>
            <a:r>
              <a:rPr lang="zh-CN" altLang="en-US" dirty="0"/>
              <a:t>微信只把</a:t>
            </a:r>
            <a:r>
              <a:rPr lang="en-US" altLang="zh-CN" dirty="0"/>
              <a:t>code</a:t>
            </a:r>
            <a:r>
              <a:rPr lang="zh-CN" altLang="en-US" dirty="0"/>
              <a:t>转发给登记的那个域名</a:t>
            </a:r>
            <a:br>
              <a:rPr lang="en-US" altLang="zh-CN" dirty="0"/>
            </a:br>
            <a:r>
              <a:rPr lang="zh-CN" altLang="en-US" dirty="0"/>
              <a:t>开发者自己的内网机器收不到</a:t>
            </a:r>
            <a:r>
              <a:rPr lang="en-US" altLang="zh-CN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5992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中转登录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D9D4F6-AD8E-7391-3067-F5E1426AE218}"/>
              </a:ext>
            </a:extLst>
          </p:cNvPr>
          <p:cNvSpPr txBox="1"/>
          <p:nvPr/>
        </p:nvSpPr>
        <p:spPr>
          <a:xfrm>
            <a:off x="2688884" y="1837764"/>
            <a:ext cx="734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微信登录要求必须使用创建网站应用时登记的域名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而当一个网站在开发过程中，开发人员需要在自己的机器上调试程序，只有一个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/</a:t>
            </a:r>
            <a:r>
              <a:rPr lang="zh-CN" altLang="en-US" dirty="0"/>
              <a:t>临时的域名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因此，我们使用一个“中转登录”的办法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DD64F0-DFEF-9526-4584-47C98F31968A}"/>
              </a:ext>
            </a:extLst>
          </p:cNvPr>
          <p:cNvSpPr/>
          <p:nvPr/>
        </p:nvSpPr>
        <p:spPr>
          <a:xfrm>
            <a:off x="3352798" y="5277590"/>
            <a:ext cx="1416424" cy="753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9CE537-6E9A-F6AC-3E3B-6390CA5F5004}"/>
              </a:ext>
            </a:extLst>
          </p:cNvPr>
          <p:cNvSpPr/>
          <p:nvPr/>
        </p:nvSpPr>
        <p:spPr>
          <a:xfrm>
            <a:off x="3352798" y="3597822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61B67509-31DD-2E4D-9AD7-EA52C0B81847}"/>
              </a:ext>
            </a:extLst>
          </p:cNvPr>
          <p:cNvSpPr/>
          <p:nvPr/>
        </p:nvSpPr>
        <p:spPr>
          <a:xfrm>
            <a:off x="3868269" y="4406328"/>
            <a:ext cx="385482" cy="81579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B7BD1A0-9843-06C9-46DC-0833B07E1B57}"/>
              </a:ext>
            </a:extLst>
          </p:cNvPr>
          <p:cNvSpPr/>
          <p:nvPr/>
        </p:nvSpPr>
        <p:spPr>
          <a:xfrm>
            <a:off x="8054792" y="5713691"/>
            <a:ext cx="1416424" cy="753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EF0D0BE1-1F80-2A12-760E-ECCCADF91CAF}"/>
              </a:ext>
            </a:extLst>
          </p:cNvPr>
          <p:cNvSpPr/>
          <p:nvPr/>
        </p:nvSpPr>
        <p:spPr>
          <a:xfrm>
            <a:off x="8570263" y="5065059"/>
            <a:ext cx="385482" cy="5649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C2F7746-ADBF-4DD9-61E5-869C2191532A}"/>
              </a:ext>
            </a:extLst>
          </p:cNvPr>
          <p:cNvSpPr/>
          <p:nvPr/>
        </p:nvSpPr>
        <p:spPr>
          <a:xfrm>
            <a:off x="8054792" y="2522032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498B93F-37F1-96E7-472D-6269B2B7E6DF}"/>
              </a:ext>
            </a:extLst>
          </p:cNvPr>
          <p:cNvSpPr/>
          <p:nvPr/>
        </p:nvSpPr>
        <p:spPr>
          <a:xfrm>
            <a:off x="8054792" y="4029810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中转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4DF3D8A-4D93-759B-5996-3A81D4042BD6}"/>
              </a:ext>
            </a:extLst>
          </p:cNvPr>
          <p:cNvSpPr/>
          <p:nvPr/>
        </p:nvSpPr>
        <p:spPr>
          <a:xfrm>
            <a:off x="5735172" y="4208634"/>
            <a:ext cx="1353670" cy="3796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4C1AF01F-7EFF-126F-1393-2600DE1975E9}"/>
              </a:ext>
            </a:extLst>
          </p:cNvPr>
          <p:cNvSpPr/>
          <p:nvPr/>
        </p:nvSpPr>
        <p:spPr>
          <a:xfrm>
            <a:off x="8570263" y="3336667"/>
            <a:ext cx="385482" cy="6315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206E9E-30E7-3457-CDF4-58F40CC2C0E4}"/>
              </a:ext>
            </a:extLst>
          </p:cNvPr>
          <p:cNvSpPr txBox="1"/>
          <p:nvPr/>
        </p:nvSpPr>
        <p:spPr>
          <a:xfrm>
            <a:off x="7683702" y="4750764"/>
            <a:ext cx="215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www.incarcloud.com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E63E70-B255-36DA-53A7-C0A2A9BFE443}"/>
              </a:ext>
            </a:extLst>
          </p:cNvPr>
          <p:cNvSpPr txBox="1"/>
          <p:nvPr/>
        </p:nvSpPr>
        <p:spPr>
          <a:xfrm>
            <a:off x="9389825" y="2935861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可以是开发者内网</a:t>
            </a:r>
            <a:r>
              <a:rPr lang="en-US" altLang="zh-CN" dirty="0"/>
              <a:t>IP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0568"/>
            <a:ext cx="11002962" cy="823913"/>
          </a:xfrm>
        </p:spPr>
        <p:txBody>
          <a:bodyPr rtlCol="0"/>
          <a:lstStyle/>
          <a:p>
            <a:pPr rtl="0"/>
            <a:r>
              <a:rPr lang="zh-CN" altLang="en-US" dirty="0"/>
              <a:t>中转登录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D6CB0D-0AF4-7ABA-CC48-DD743EACC4CE}"/>
              </a:ext>
            </a:extLst>
          </p:cNvPr>
          <p:cNvSpPr txBox="1"/>
          <p:nvPr/>
        </p:nvSpPr>
        <p:spPr>
          <a:xfrm>
            <a:off x="3744398" y="1810487"/>
            <a:ext cx="78530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标准情况下， </a:t>
            </a:r>
            <a:r>
              <a:rPr lang="en-US" altLang="zh-CN" dirty="0" err="1"/>
              <a:t>WxLogin</a:t>
            </a:r>
            <a:r>
              <a:rPr lang="en-US" altLang="zh-CN" dirty="0"/>
              <a:t> </a:t>
            </a:r>
            <a:r>
              <a:rPr lang="zh-CN" altLang="en-US" dirty="0"/>
              <a:t>对象接收一系列的参数，其中</a:t>
            </a:r>
            <a:r>
              <a:rPr lang="en-US" altLang="zh-CN" dirty="0"/>
              <a:t>2</a:t>
            </a:r>
            <a:r>
              <a:rPr lang="zh-CN" altLang="en-US" dirty="0"/>
              <a:t>个是：</a:t>
            </a:r>
            <a:br>
              <a:rPr lang="en-US" altLang="zh-CN" dirty="0"/>
            </a:b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步里准备的那个用来接收授权码 </a:t>
            </a:r>
            <a:r>
              <a:rPr lang="en-US" altLang="zh-CN" dirty="0"/>
              <a:t>code 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br>
              <a:rPr lang="en-US" altLang="zh-CN" dirty="0"/>
            </a:br>
            <a:r>
              <a:rPr lang="en-US" altLang="zh-CN" dirty="0"/>
              <a:t>state </a:t>
            </a:r>
            <a:r>
              <a:rPr lang="zh-CN" altLang="en-US" dirty="0"/>
              <a:t>用户自定义的任意内容</a:t>
            </a:r>
            <a:r>
              <a:rPr lang="en-US" altLang="zh-CN" dirty="0"/>
              <a:t>,</a:t>
            </a:r>
            <a:r>
              <a:rPr lang="zh-CN" altLang="en-US" dirty="0"/>
              <a:t>随 </a:t>
            </a:r>
            <a:r>
              <a:rPr lang="en-US" altLang="zh-CN" dirty="0"/>
              <a:t>code </a:t>
            </a:r>
            <a:r>
              <a:rPr lang="zh-CN" altLang="en-US" dirty="0"/>
              <a:t>一起原样带回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但当开发人员在自己的机器上进行调试工作时，是收不到授权码 </a:t>
            </a:r>
            <a:r>
              <a:rPr lang="en-US" altLang="zh-CN" dirty="0"/>
              <a:t>code </a:t>
            </a:r>
            <a:r>
              <a:rPr lang="zh-CN" altLang="en-US" dirty="0"/>
              <a:t>的。</a:t>
            </a:r>
            <a:br>
              <a:rPr lang="en-US" altLang="zh-CN" dirty="0"/>
            </a:br>
            <a:r>
              <a:rPr lang="zh-CN" altLang="en-US" dirty="0"/>
              <a:t>这时，后台实现一个</a:t>
            </a:r>
            <a:r>
              <a:rPr lang="en-US" altLang="zh-CN" dirty="0"/>
              <a:t>API  /</a:t>
            </a:r>
            <a:r>
              <a:rPr lang="en-US" altLang="zh-CN" dirty="0" err="1"/>
              <a:t>api</a:t>
            </a:r>
            <a:r>
              <a:rPr lang="en-US" altLang="zh-CN" dirty="0"/>
              <a:t>/oauth2/</a:t>
            </a:r>
            <a:r>
              <a:rPr lang="en-US" altLang="zh-CN" dirty="0" err="1"/>
              <a:t>wechatJumpLogin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en-US" dirty="0"/>
              <a:t>它接收  </a:t>
            </a: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state </a:t>
            </a:r>
            <a:r>
              <a:rPr lang="zh-CN" altLang="en-US" dirty="0"/>
              <a:t>为参数，重新计算出一对新的  </a:t>
            </a: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state </a:t>
            </a:r>
            <a:br>
              <a:rPr lang="en-US" altLang="zh-CN" dirty="0"/>
            </a:br>
            <a:r>
              <a:rPr lang="zh-CN" altLang="en-US" dirty="0"/>
              <a:t>然后使用这对新的参数创建 </a:t>
            </a:r>
            <a:r>
              <a:rPr lang="en-US" altLang="zh-CN" dirty="0" err="1"/>
              <a:t>WxLogin</a:t>
            </a:r>
            <a:r>
              <a:rPr lang="en-US" altLang="zh-CN" dirty="0"/>
              <a:t> </a:t>
            </a:r>
            <a:r>
              <a:rPr lang="zh-CN" altLang="en-US" dirty="0"/>
              <a:t>对象，以向用户显示登录二维码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如果登录成功，第</a:t>
            </a:r>
            <a:r>
              <a:rPr lang="en-US" altLang="zh-CN" dirty="0"/>
              <a:t>1</a:t>
            </a:r>
            <a:r>
              <a:rPr lang="zh-CN" altLang="en-US" dirty="0"/>
              <a:t>步里准备的页面，就会收到 </a:t>
            </a:r>
            <a:r>
              <a:rPr lang="en-US" altLang="zh-CN" dirty="0"/>
              <a:t>code </a:t>
            </a:r>
            <a:r>
              <a:rPr lang="zh-CN" altLang="en-US" dirty="0"/>
              <a:t>和 </a:t>
            </a:r>
            <a:r>
              <a:rPr lang="en-US" altLang="zh-CN" dirty="0"/>
              <a:t>state </a:t>
            </a:r>
            <a:r>
              <a:rPr lang="zh-CN" altLang="en-US" dirty="0"/>
              <a:t>，哪怕是在开发人员自己的机器上。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0F047D-4951-C78E-5008-0F09806ACB3E}"/>
              </a:ext>
            </a:extLst>
          </p:cNvPr>
          <p:cNvSpPr/>
          <p:nvPr/>
        </p:nvSpPr>
        <p:spPr>
          <a:xfrm>
            <a:off x="851646" y="4718608"/>
            <a:ext cx="1416424" cy="753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A1300012-E7E6-8DE3-9D0F-587F2D61379E}"/>
              </a:ext>
            </a:extLst>
          </p:cNvPr>
          <p:cNvSpPr/>
          <p:nvPr/>
        </p:nvSpPr>
        <p:spPr>
          <a:xfrm>
            <a:off x="1367117" y="4069976"/>
            <a:ext cx="385482" cy="5649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891CD5-455E-8381-4D12-4CEB10AA2FFE}"/>
              </a:ext>
            </a:extLst>
          </p:cNvPr>
          <p:cNvSpPr/>
          <p:nvPr/>
        </p:nvSpPr>
        <p:spPr>
          <a:xfrm>
            <a:off x="851646" y="1526949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F0A5DC-2E52-411B-A905-DFE61945C705}"/>
              </a:ext>
            </a:extLst>
          </p:cNvPr>
          <p:cNvSpPr/>
          <p:nvPr/>
        </p:nvSpPr>
        <p:spPr>
          <a:xfrm>
            <a:off x="851646" y="3034727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中转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2" name="箭头: 上下 11">
            <a:extLst>
              <a:ext uri="{FF2B5EF4-FFF2-40B4-BE49-F238E27FC236}">
                <a16:creationId xmlns:a16="http://schemas.microsoft.com/office/drawing/2014/main" id="{E9940629-B753-D355-F7A8-55BDB6E71015}"/>
              </a:ext>
            </a:extLst>
          </p:cNvPr>
          <p:cNvSpPr/>
          <p:nvPr/>
        </p:nvSpPr>
        <p:spPr>
          <a:xfrm>
            <a:off x="1367117" y="2341584"/>
            <a:ext cx="385482" cy="6315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F5411F-0AB6-13D5-C67A-C02A49F812C1}"/>
              </a:ext>
            </a:extLst>
          </p:cNvPr>
          <p:cNvSpPr txBox="1"/>
          <p:nvPr/>
        </p:nvSpPr>
        <p:spPr>
          <a:xfrm>
            <a:off x="480556" y="3755681"/>
            <a:ext cx="215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www.incarcloud.com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12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0568"/>
            <a:ext cx="11002962" cy="823913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中转机制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993D06-78FB-9A42-556A-E611BABFB187}"/>
              </a:ext>
            </a:extLst>
          </p:cNvPr>
          <p:cNvSpPr/>
          <p:nvPr/>
        </p:nvSpPr>
        <p:spPr>
          <a:xfrm>
            <a:off x="1299882" y="4906866"/>
            <a:ext cx="1416424" cy="753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216E9A2C-69C7-29C1-2456-7E9287D18351}"/>
              </a:ext>
            </a:extLst>
          </p:cNvPr>
          <p:cNvSpPr/>
          <p:nvPr/>
        </p:nvSpPr>
        <p:spPr>
          <a:xfrm>
            <a:off x="1815353" y="4258234"/>
            <a:ext cx="385482" cy="5649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81D2EC-A6BE-537F-238F-E74BEECD29B8}"/>
              </a:ext>
            </a:extLst>
          </p:cNvPr>
          <p:cNvSpPr/>
          <p:nvPr/>
        </p:nvSpPr>
        <p:spPr>
          <a:xfrm>
            <a:off x="1299882" y="1715207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5A9E4B-49E3-6D37-4C33-AB7A2920CF84}"/>
              </a:ext>
            </a:extLst>
          </p:cNvPr>
          <p:cNvSpPr/>
          <p:nvPr/>
        </p:nvSpPr>
        <p:spPr>
          <a:xfrm>
            <a:off x="1299882" y="3222985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中转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0631E8C6-E5A5-5FF0-9F6B-C15E208ED8F0}"/>
              </a:ext>
            </a:extLst>
          </p:cNvPr>
          <p:cNvSpPr/>
          <p:nvPr/>
        </p:nvSpPr>
        <p:spPr>
          <a:xfrm>
            <a:off x="1815353" y="2529842"/>
            <a:ext cx="385482" cy="6315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B6E36-8749-9A2E-62CE-AAF41FE46BDD}"/>
              </a:ext>
            </a:extLst>
          </p:cNvPr>
          <p:cNvSpPr txBox="1"/>
          <p:nvPr/>
        </p:nvSpPr>
        <p:spPr>
          <a:xfrm>
            <a:off x="928792" y="3943939"/>
            <a:ext cx="215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www.incarcloud.com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505561-95D0-10B8-BC9E-DD3AA3DE0B90}"/>
              </a:ext>
            </a:extLst>
          </p:cNvPr>
          <p:cNvSpPr txBox="1"/>
          <p:nvPr/>
        </p:nvSpPr>
        <p:spPr>
          <a:xfrm>
            <a:off x="3577733" y="1867607"/>
            <a:ext cx="78522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中转服务的域名事先已经在微信开放平台注册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中转服务后台</a:t>
            </a:r>
            <a:r>
              <a:rPr lang="en-US" altLang="zh-CN" dirty="0"/>
              <a:t>API</a:t>
            </a:r>
            <a:r>
              <a:rPr lang="zh-CN" altLang="en-US" dirty="0"/>
              <a:t>把  </a:t>
            </a: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和  </a:t>
            </a:r>
            <a:r>
              <a:rPr lang="en-US" altLang="zh-CN" dirty="0"/>
              <a:t>state </a:t>
            </a:r>
            <a:r>
              <a:rPr lang="zh-CN" altLang="en-US" dirty="0"/>
              <a:t>作为输入参数，计算出一对新的  </a:t>
            </a: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state </a:t>
            </a:r>
            <a:r>
              <a:rPr lang="zh-CN" altLang="en-US" dirty="0"/>
              <a:t>，新的 </a:t>
            </a: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是中转服务的地址而旧的  </a:t>
            </a: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被写入新的  </a:t>
            </a:r>
            <a:r>
              <a:rPr lang="en-US" altLang="zh-CN" dirty="0"/>
              <a:t>state </a:t>
            </a:r>
            <a:r>
              <a:rPr lang="zh-CN" altLang="en-US" dirty="0"/>
              <a:t>里新的 </a:t>
            </a:r>
            <a:r>
              <a:rPr lang="en-US" altLang="zh-CN" dirty="0"/>
              <a:t>state </a:t>
            </a:r>
            <a:r>
              <a:rPr lang="zh-CN" altLang="en-US" dirty="0"/>
              <a:t>里还包含了一些校验信息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前端页面使用新的参数向用户展示微信登录二维码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如果用户登录成功，中转服务就收到授权码 </a:t>
            </a:r>
            <a:r>
              <a:rPr lang="en-US" altLang="zh-CN" dirty="0"/>
              <a:t>code </a:t>
            </a:r>
            <a:r>
              <a:rPr lang="zh-CN" altLang="en-US" dirty="0"/>
              <a:t>和新的 </a:t>
            </a:r>
            <a:r>
              <a:rPr lang="en-US" altLang="zh-CN" dirty="0"/>
              <a:t>state ﻿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中转服务通过 </a:t>
            </a:r>
            <a:r>
              <a:rPr lang="en-US" altLang="zh-CN" dirty="0"/>
              <a:t>state </a:t>
            </a:r>
            <a:r>
              <a:rPr lang="zh-CN" altLang="en-US" dirty="0"/>
              <a:t>里的信息解算出原始  </a:t>
            </a:r>
            <a:r>
              <a:rPr lang="en-US" altLang="zh-CN" dirty="0" err="1"/>
              <a:t>redirect_uri</a:t>
            </a:r>
            <a:r>
              <a:rPr lang="en-US" altLang="zh-CN" dirty="0"/>
              <a:t> </a:t>
            </a:r>
            <a:r>
              <a:rPr lang="zh-CN" altLang="en-US" dirty="0"/>
              <a:t>并校验请求是否合法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如果验证通过，中转服务把 </a:t>
            </a:r>
            <a:r>
              <a:rPr lang="en-US" altLang="zh-CN" dirty="0"/>
              <a:t>code </a:t>
            </a:r>
            <a:r>
              <a:rPr lang="zh-CN" altLang="en-US" dirty="0"/>
              <a:t>转发回原始 </a:t>
            </a:r>
            <a:r>
              <a:rPr lang="en-US" altLang="zh-CN" dirty="0" err="1"/>
              <a:t>redirect_uri</a:t>
            </a:r>
            <a:r>
              <a:rPr lang="en-US" altLang="zh-CN" dirty="0"/>
              <a:t> 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27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0568"/>
            <a:ext cx="11002962" cy="823913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中转地址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993D06-78FB-9A42-556A-E611BABFB187}"/>
              </a:ext>
            </a:extLst>
          </p:cNvPr>
          <p:cNvSpPr/>
          <p:nvPr/>
        </p:nvSpPr>
        <p:spPr>
          <a:xfrm>
            <a:off x="1299882" y="4906866"/>
            <a:ext cx="1416424" cy="753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216E9A2C-69C7-29C1-2456-7E9287D18351}"/>
              </a:ext>
            </a:extLst>
          </p:cNvPr>
          <p:cNvSpPr/>
          <p:nvPr/>
        </p:nvSpPr>
        <p:spPr>
          <a:xfrm>
            <a:off x="1815353" y="4258234"/>
            <a:ext cx="385482" cy="5649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81D2EC-A6BE-537F-238F-E74BEECD29B8}"/>
              </a:ext>
            </a:extLst>
          </p:cNvPr>
          <p:cNvSpPr/>
          <p:nvPr/>
        </p:nvSpPr>
        <p:spPr>
          <a:xfrm>
            <a:off x="1299882" y="1715207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5A9E4B-49E3-6D37-4C33-AB7A2920CF84}"/>
              </a:ext>
            </a:extLst>
          </p:cNvPr>
          <p:cNvSpPr/>
          <p:nvPr/>
        </p:nvSpPr>
        <p:spPr>
          <a:xfrm>
            <a:off x="1299882" y="3222985"/>
            <a:ext cx="1416424" cy="753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中转</a:t>
            </a:r>
            <a:br>
              <a:rPr lang="en-US" altLang="zh-CN" dirty="0"/>
            </a:br>
            <a:r>
              <a:rPr lang="zh-CN" altLang="en-US" dirty="0"/>
              <a:t>服务器</a:t>
            </a:r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0631E8C6-E5A5-5FF0-9F6B-C15E208ED8F0}"/>
              </a:ext>
            </a:extLst>
          </p:cNvPr>
          <p:cNvSpPr/>
          <p:nvPr/>
        </p:nvSpPr>
        <p:spPr>
          <a:xfrm>
            <a:off x="1815353" y="2529842"/>
            <a:ext cx="385482" cy="6315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B6E36-8749-9A2E-62CE-AAF41FE46BDD}"/>
              </a:ext>
            </a:extLst>
          </p:cNvPr>
          <p:cNvSpPr txBox="1"/>
          <p:nvPr/>
        </p:nvSpPr>
        <p:spPr>
          <a:xfrm>
            <a:off x="928792" y="3943939"/>
            <a:ext cx="215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www.incarcloud.com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505561-95D0-10B8-BC9E-DD3AA3DE0B90}"/>
              </a:ext>
            </a:extLst>
          </p:cNvPr>
          <p:cNvSpPr txBox="1"/>
          <p:nvPr/>
        </p:nvSpPr>
        <p:spPr>
          <a:xfrm>
            <a:off x="3577733" y="1867607"/>
            <a:ext cx="7852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中转地址 类似下面的形式</a:t>
            </a:r>
            <a:r>
              <a:rPr lang="en-US" altLang="zh-CN" dirty="0">
                <a:hlinkClick r:id="rId3"/>
              </a:rPr>
              <a:t>https://www.incarcloud.com/oauth2/wechat?state={x4parts}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其中域名</a:t>
            </a:r>
            <a:r>
              <a:rPr lang="en-US" altLang="zh-CN" dirty="0"/>
              <a:t>www.incarcloud.com</a:t>
            </a:r>
            <a:r>
              <a:rPr lang="zh-CN" altLang="en-US" dirty="0"/>
              <a:t>必须是事先已经在微信开放平台里注册好的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x4parts</a:t>
            </a:r>
            <a:r>
              <a:rPr lang="zh-CN" altLang="en-US" dirty="0"/>
              <a:t>由</a:t>
            </a:r>
            <a:r>
              <a:rPr lang="en-US" altLang="zh-CN" dirty="0"/>
              <a:t>4</a:t>
            </a:r>
            <a:r>
              <a:rPr lang="zh-CN" altLang="en-US" dirty="0"/>
              <a:t>个被 </a:t>
            </a:r>
            <a:r>
              <a:rPr lang="en-US" altLang="zh-CN" dirty="0"/>
              <a:t>; </a:t>
            </a:r>
            <a:r>
              <a:rPr lang="zh-CN" altLang="en-US" dirty="0"/>
              <a:t>分隔的部分组成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xpart</a:t>
            </a:r>
            <a:r>
              <a:rPr lang="en-US" altLang="zh-CN" dirty="0"/>
              <a:t>[0] </a:t>
            </a:r>
            <a:r>
              <a:rPr lang="zh-CN" altLang="en-US" dirty="0"/>
              <a:t>原始 </a:t>
            </a:r>
            <a:r>
              <a:rPr lang="en-US" altLang="zh-CN" dirty="0" err="1"/>
              <a:t>redirect_uri</a:t>
            </a:r>
            <a:r>
              <a:rPr lang="en-US" altLang="zh-CN" dirty="0"/>
              <a:t>  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xpart</a:t>
            </a:r>
            <a:r>
              <a:rPr lang="en-US" altLang="zh-CN" dirty="0"/>
              <a:t>[1] </a:t>
            </a:r>
            <a:r>
              <a:rPr lang="zh-CN" altLang="en-US" dirty="0"/>
              <a:t>原始 </a:t>
            </a:r>
            <a:r>
              <a:rPr lang="en-US" altLang="zh-CN" dirty="0"/>
              <a:t>state  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xpart</a:t>
            </a:r>
            <a:r>
              <a:rPr lang="en-US" altLang="zh-CN" dirty="0"/>
              <a:t>[2] </a:t>
            </a:r>
            <a:r>
              <a:rPr lang="zh-CN" altLang="en-US" dirty="0"/>
              <a:t>时间戳 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xpart</a:t>
            </a:r>
            <a:r>
              <a:rPr lang="en-US" altLang="zh-CN" dirty="0"/>
              <a:t>[3] </a:t>
            </a:r>
            <a:r>
              <a:rPr lang="zh-CN" altLang="en-US" dirty="0"/>
              <a:t>从</a:t>
            </a:r>
            <a:r>
              <a:rPr lang="en-US" altLang="zh-CN" dirty="0" err="1"/>
              <a:t>xpart</a:t>
            </a:r>
            <a:r>
              <a:rPr lang="en-US" altLang="zh-CN" dirty="0"/>
              <a:t>[0..2]</a:t>
            </a:r>
            <a:r>
              <a:rPr lang="zh-CN" altLang="en-US" dirty="0"/>
              <a:t>再加上一个</a:t>
            </a:r>
            <a:r>
              <a:rPr lang="en-US" altLang="zh-CN" dirty="0"/>
              <a:t>ticket</a:t>
            </a:r>
            <a:r>
              <a:rPr lang="zh-CN" altLang="en-US" dirty="0"/>
              <a:t>计算出来的校验码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中转发起方 和 中转服务 的</a:t>
            </a:r>
            <a:r>
              <a:rPr lang="en-US" altLang="zh-CN" dirty="0"/>
              <a:t>ticket</a:t>
            </a:r>
            <a:r>
              <a:rPr lang="zh-CN" altLang="en-US" dirty="0"/>
              <a:t>需要保持一致，</a:t>
            </a:r>
            <a:r>
              <a:rPr lang="en-US" altLang="zh-CN" dirty="0"/>
              <a:t>ticket</a:t>
            </a:r>
            <a:r>
              <a:rPr lang="zh-CN" altLang="en-US" dirty="0"/>
              <a:t>不应在网络上传递，且需要保密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中转服务 比对自己计算出的校验码，如果不一致，则拒绝提供中转服务</a:t>
            </a:r>
          </a:p>
        </p:txBody>
      </p:sp>
    </p:spTree>
    <p:extLst>
      <p:ext uri="{BB962C8B-B14F-4D97-AF65-F5344CB8AC3E}">
        <p14:creationId xmlns:p14="http://schemas.microsoft.com/office/powerpoint/2010/main" val="138447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占位符 7" descr="抽象图像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spc="3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微信扫码登录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588F8B-0F66-908C-3C38-370377FE8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736" y="2491459"/>
            <a:ext cx="2482923" cy="24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微信接入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前提条件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扫码登录</a:t>
            </a:r>
          </a:p>
          <a:p>
            <a:pPr rtl="0"/>
            <a:r>
              <a:rPr lang="zh-CN" altLang="en-US" dirty="0"/>
              <a:t>中转机制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8469C351-392E-34AA-1216-6B42DE91A9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122" r="19122"/>
          <a:stretch/>
        </p:blipFill>
        <p:spPr>
          <a:xfrm>
            <a:off x="1328286" y="1360900"/>
            <a:ext cx="3705726" cy="4168942"/>
          </a:xfr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476" y="535488"/>
            <a:ext cx="4568793" cy="884238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前提条件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417" y="1419726"/>
            <a:ext cx="3017520" cy="464871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准备开发者帐号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认证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107" y="2074100"/>
            <a:ext cx="4646246" cy="1573876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zh-CN" altLang="en-US" dirty="0"/>
              <a:t>注册微信开放平台开发者帐号</a:t>
            </a:r>
            <a:br>
              <a:rPr lang="en-US" altLang="zh-CN" dirty="0"/>
            </a:br>
            <a:r>
              <a:rPr lang="en-US" altLang="zh-CN" dirty="0">
                <a:hlinkClick r:id="rId3"/>
              </a:rPr>
              <a:t>https://open.weixin.qq.com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开发者资质认证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B8B1B7-F43D-E95D-7FEC-BC693FF3D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476" y="3279029"/>
            <a:ext cx="2625249" cy="13028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06411F-7F14-5912-53F6-1073E5E23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6" y="345509"/>
            <a:ext cx="6095999" cy="61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457" y="309308"/>
            <a:ext cx="2547486" cy="495168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前提条件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0303" y="1084548"/>
            <a:ext cx="2834640" cy="365125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创建网站应用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E1ECF3C-F062-EE7D-ADB0-642BA159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9" y="556892"/>
            <a:ext cx="6180972" cy="31007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90BA85-2BD8-66CA-BC4A-27DBCC3A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244" y="416870"/>
            <a:ext cx="3558153" cy="6024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C33D6A-9492-DED7-0E5F-228BFFB7753E}"/>
              </a:ext>
            </a:extLst>
          </p:cNvPr>
          <p:cNvSpPr txBox="1"/>
          <p:nvPr/>
        </p:nvSpPr>
        <p:spPr>
          <a:xfrm>
            <a:off x="7569875" y="2107246"/>
            <a:ext cx="3567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创建一个网站应用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填写一些登记信息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授权回调域</a:t>
            </a:r>
            <a:br>
              <a:rPr lang="en-US" altLang="zh-CN" dirty="0"/>
            </a:br>
            <a:r>
              <a:rPr lang="zh-CN" altLang="en-US" dirty="0"/>
              <a:t>微信要求只能是以</a:t>
            </a:r>
            <a:r>
              <a:rPr lang="en-US" altLang="zh-CN" dirty="0"/>
              <a:t>www</a:t>
            </a:r>
            <a:r>
              <a:rPr lang="zh-CN" altLang="en-US" dirty="0"/>
              <a:t>开头的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等待审核通过（</a:t>
            </a:r>
            <a:r>
              <a:rPr lang="en-US" altLang="zh-CN" dirty="0"/>
              <a:t>1~3</a:t>
            </a:r>
            <a:r>
              <a:rPr lang="zh-CN" altLang="en-US" dirty="0"/>
              <a:t>天）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AppID</a:t>
            </a:r>
            <a:r>
              <a:rPr lang="zh-CN" altLang="en-US" dirty="0"/>
              <a:t>和</a:t>
            </a:r>
            <a:r>
              <a:rPr lang="en-US" altLang="zh-CN" dirty="0" err="1"/>
              <a:t>AppSecret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计算机代码特写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171" y="4383019"/>
            <a:ext cx="4114800" cy="42148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官方参考文档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3847" y="1569720"/>
            <a:ext cx="8363449" cy="2428540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https://developers.weixin.qq.com/doc/oplatform/Website_App/WeChat_Login/Wechat_Login.html </a:t>
            </a:r>
            <a:endParaRPr lang="zh-CN" altLang="en-US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扫码登录</a:t>
            </a:r>
          </a:p>
        </p:txBody>
      </p:sp>
      <p:pic>
        <p:nvPicPr>
          <p:cNvPr id="13" name="图片占位符 12" descr="靠墙桌子上的电脑的特写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719738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斧：准备一个页面用于接收授权码</a:t>
            </a:r>
            <a:r>
              <a:rPr lang="en-US" altLang="zh-CN" dirty="0"/>
              <a:t>code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扫码登录 三板斧</a:t>
            </a:r>
            <a:endParaRPr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3">
            <a:extLst>
              <a:ext uri="{FF2B5EF4-FFF2-40B4-BE49-F238E27FC236}">
                <a16:creationId xmlns:a16="http://schemas.microsoft.com/office/drawing/2014/main" id="{53260683-9E43-10BF-A299-475C3599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56242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斧：准备一个页面向用户展示登录二维码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3">
            <a:extLst>
              <a:ext uri="{FF2B5EF4-FFF2-40B4-BE49-F238E27FC236}">
                <a16:creationId xmlns:a16="http://schemas.microsoft.com/office/drawing/2014/main" id="{2F08609E-FAE5-4147-630C-D55B00FBB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19" y="3393787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斧：等待用户扫码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78FF86-F7BF-BDA9-1778-E890A00C5B4F}"/>
              </a:ext>
            </a:extLst>
          </p:cNvPr>
          <p:cNvSpPr txBox="1"/>
          <p:nvPr/>
        </p:nvSpPr>
        <p:spPr>
          <a:xfrm>
            <a:off x="3047998" y="4606171"/>
            <a:ext cx="6508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如果用户扫码登录成功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斧准备的那个页面会收到微信发来的授权码 </a:t>
            </a:r>
            <a:r>
              <a:rPr lang="en-US" altLang="zh-CN" dirty="0"/>
              <a:t>code </a:t>
            </a:r>
            <a:r>
              <a:rPr lang="zh-CN" altLang="en-US" dirty="0"/>
              <a:t>和 </a:t>
            </a:r>
            <a:r>
              <a:rPr lang="en-US" altLang="zh-CN" dirty="0"/>
              <a:t>state</a:t>
            </a:r>
          </a:p>
          <a:p>
            <a:endParaRPr lang="en-US" altLang="zh-CN" dirty="0"/>
          </a:p>
          <a:p>
            <a:r>
              <a:rPr lang="en-US" altLang="zh-CN" dirty="0"/>
              <a:t>code</a:t>
            </a:r>
            <a:r>
              <a:rPr lang="zh-CN" altLang="en-US" dirty="0"/>
              <a:t>用于后续步骤</a:t>
            </a:r>
            <a:br>
              <a:rPr lang="en-US" altLang="zh-CN" dirty="0"/>
            </a:br>
            <a:r>
              <a:rPr lang="en-US" altLang="zh-CN" dirty="0"/>
              <a:t>state</a:t>
            </a:r>
            <a:r>
              <a:rPr lang="zh-CN" altLang="en-US" dirty="0"/>
              <a:t>可以包含自定义内容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下一步操作</a:t>
            </a:r>
          </a:p>
        </p:txBody>
      </p:sp>
      <p:pic>
        <p:nvPicPr>
          <p:cNvPr id="13" name="图片占位符 12" descr="靠墙桌子上的电脑的特写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 rtlCol="0"/>
          <a:lstStyle/>
          <a:p>
            <a:pPr rtl="0"/>
            <a:r>
              <a:rPr lang="zh-CN" altLang="en-US" spc="3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后续步骤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75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537" y="499596"/>
            <a:ext cx="4018722" cy="573989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扫码登录 后续步骤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3">
            <a:extLst>
              <a:ext uri="{FF2B5EF4-FFF2-40B4-BE49-F238E27FC236}">
                <a16:creationId xmlns:a16="http://schemas.microsoft.com/office/drawing/2014/main" id="{658115E2-7D67-715D-8BA2-32A62BE6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061" y="1441832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/>
              <a:t>后续</a:t>
            </a:r>
            <a:r>
              <a:rPr lang="en-US" altLang="zh-CN" dirty="0"/>
              <a:t>1</a:t>
            </a:r>
            <a:r>
              <a:rPr lang="zh-CN" altLang="en-US" dirty="0"/>
              <a:t>：用</a:t>
            </a:r>
            <a:r>
              <a:rPr lang="en-US" altLang="zh-CN" dirty="0"/>
              <a:t>code</a:t>
            </a:r>
            <a:r>
              <a:rPr lang="zh-CN" altLang="en-US" dirty="0"/>
              <a:t>换取</a:t>
            </a:r>
            <a:r>
              <a:rPr lang="en-US" altLang="zh-CN" dirty="0" err="1"/>
              <a:t>access_token</a:t>
            </a:r>
            <a:r>
              <a:rPr lang="zh-CN" altLang="en-US" dirty="0"/>
              <a:t>和</a:t>
            </a:r>
            <a:r>
              <a:rPr lang="en-US" altLang="zh-CN" dirty="0" err="1"/>
              <a:t>refresh_token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长方形 3">
            <a:extLst>
              <a:ext uri="{FF2B5EF4-FFF2-40B4-BE49-F238E27FC236}">
                <a16:creationId xmlns:a16="http://schemas.microsoft.com/office/drawing/2014/main" id="{22A0E9AE-8338-E76C-EEEA-5E04FE19E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061" y="22845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：用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access_token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得到用户信息</a:t>
            </a:r>
          </a:p>
        </p:txBody>
      </p:sp>
      <p:sp>
        <p:nvSpPr>
          <p:cNvPr id="27" name="长方形 3">
            <a:extLst>
              <a:ext uri="{FF2B5EF4-FFF2-40B4-BE49-F238E27FC236}">
                <a16:creationId xmlns:a16="http://schemas.microsoft.com/office/drawing/2014/main" id="{EF476D9F-DA43-ED3B-F662-456EEFECA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060" y="311588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/>
              <a:t>后续</a:t>
            </a:r>
            <a:r>
              <a:rPr lang="en-US" altLang="zh-CN" dirty="0"/>
              <a:t>3【</a:t>
            </a:r>
            <a:r>
              <a:rPr lang="zh-CN" altLang="en-US" dirty="0"/>
              <a:t>可选</a:t>
            </a:r>
            <a:r>
              <a:rPr lang="en-US" altLang="zh-CN" dirty="0"/>
              <a:t>】</a:t>
            </a:r>
            <a:r>
              <a:rPr lang="zh-CN" altLang="en-US" dirty="0"/>
              <a:t>：用</a:t>
            </a:r>
            <a:r>
              <a:rPr lang="en-US" altLang="zh-CN" dirty="0" err="1"/>
              <a:t>refresh_token</a:t>
            </a:r>
            <a:r>
              <a:rPr lang="zh-CN" altLang="en-US" dirty="0"/>
              <a:t>刷新</a:t>
            </a:r>
            <a:r>
              <a:rPr lang="en-US" altLang="zh-CN" dirty="0" err="1"/>
              <a:t>access_token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FD1042-2E37-C0C2-5F17-387820A62BDA}"/>
              </a:ext>
            </a:extLst>
          </p:cNvPr>
          <p:cNvSpPr txBox="1"/>
          <p:nvPr/>
        </p:nvSpPr>
        <p:spPr>
          <a:xfrm>
            <a:off x="4840941" y="4157692"/>
            <a:ext cx="3460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code </a:t>
            </a:r>
            <a:r>
              <a:rPr lang="zh-CN" altLang="en-US" dirty="0"/>
              <a:t>一次性</a:t>
            </a:r>
            <a:endParaRPr lang="en-US" altLang="zh-CN" dirty="0"/>
          </a:p>
          <a:p>
            <a:r>
              <a:rPr lang="en-US" altLang="zh-CN" dirty="0" err="1"/>
              <a:t>access_token</a:t>
            </a:r>
            <a:r>
              <a:rPr lang="en-US" altLang="zh-CN" dirty="0"/>
              <a:t> </a:t>
            </a:r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小时有效期</a:t>
            </a:r>
          </a:p>
          <a:p>
            <a:r>
              <a:rPr lang="en-US" altLang="zh-CN" dirty="0" err="1"/>
              <a:t>refresh_token</a:t>
            </a:r>
            <a:r>
              <a:rPr lang="zh-CN" altLang="en-US" dirty="0"/>
              <a:t>有</a:t>
            </a:r>
            <a:r>
              <a:rPr lang="en-US" altLang="zh-CN" dirty="0"/>
              <a:t>30</a:t>
            </a:r>
            <a:r>
              <a:rPr lang="zh-CN" altLang="en-US" dirty="0"/>
              <a:t>天有效期</a:t>
            </a:r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68_TF55661986_Win32.potx  -  最后由用户保存" id="{E2B3EE42-72BD-4AA4-B6A2-226C9A117AA6}" vid="{9BED0DB8-6C41-4D8D-BC43-0B2FE58483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技术演示文稿</Template>
  <TotalTime>89</TotalTime>
  <Words>886</Words>
  <Application>Microsoft Office PowerPoint</Application>
  <PresentationFormat>宽屏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Arial</vt:lpstr>
      <vt:lpstr>Calibri</vt:lpstr>
      <vt:lpstr>Wingdings</vt:lpstr>
      <vt:lpstr>Office 主题</vt:lpstr>
      <vt:lpstr>在WEB项目中开启微信扫码登录</vt:lpstr>
      <vt:lpstr>微信接入</vt:lpstr>
      <vt:lpstr>前提条件</vt:lpstr>
      <vt:lpstr>前提条件</vt:lpstr>
      <vt:lpstr>官方参考文档</vt:lpstr>
      <vt:lpstr>扫码登录</vt:lpstr>
      <vt:lpstr>扫码登录 三板斧</vt:lpstr>
      <vt:lpstr>下一步操作</vt:lpstr>
      <vt:lpstr>扫码登录 后续步骤</vt:lpstr>
      <vt:lpstr>现在遇到一个问题？</vt:lpstr>
      <vt:lpstr>中转登录</vt:lpstr>
      <vt:lpstr>中转登录</vt:lpstr>
      <vt:lpstr>中转机制</vt:lpstr>
      <vt:lpstr>中转地址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在WEB项目中开启微信扫码登录</dc:title>
  <dc:creator>Guanghua Xiong</dc:creator>
  <cp:lastModifiedBy>Guanghua Xiong</cp:lastModifiedBy>
  <cp:revision>5</cp:revision>
  <dcterms:created xsi:type="dcterms:W3CDTF">2023-09-05T08:16:59Z</dcterms:created>
  <dcterms:modified xsi:type="dcterms:W3CDTF">2023-09-05T09:46:54Z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