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7" r:id="rId9"/>
    <p:sldId id="268" r:id="rId10"/>
    <p:sldId id="263" r:id="rId11"/>
    <p:sldId id="269" r:id="rId12"/>
    <p:sldId id="275" r:id="rId13"/>
    <p:sldId id="271" r:id="rId14"/>
    <p:sldId id="264" r:id="rId15"/>
    <p:sldId id="270" r:id="rId16"/>
    <p:sldId id="293" r:id="rId17"/>
    <p:sldId id="272" r:id="rId18"/>
    <p:sldId id="285" r:id="rId19"/>
    <p:sldId id="286" r:id="rId20"/>
    <p:sldId id="287" r:id="rId21"/>
    <p:sldId id="288" r:id="rId22"/>
    <p:sldId id="291" r:id="rId23"/>
    <p:sldId id="292" r:id="rId24"/>
    <p:sldId id="283" r:id="rId25"/>
    <p:sldId id="284" r:id="rId26"/>
    <p:sldId id="280" r:id="rId27"/>
    <p:sldId id="281" r:id="rId28"/>
    <p:sldId id="294" r:id="rId29"/>
    <p:sldId id="307" r:id="rId30"/>
    <p:sldId id="305" r:id="rId31"/>
    <p:sldId id="301" r:id="rId32"/>
    <p:sldId id="306" r:id="rId33"/>
    <p:sldId id="308" r:id="rId34"/>
    <p:sldId id="309" r:id="rId35"/>
    <p:sldId id="296" r:id="rId36"/>
    <p:sldId id="302" r:id="rId37"/>
    <p:sldId id="312" r:id="rId38"/>
    <p:sldId id="310" r:id="rId39"/>
    <p:sldId id="313" r:id="rId40"/>
    <p:sldId id="311" r:id="rId41"/>
    <p:sldId id="314" r:id="rId42"/>
    <p:sldId id="316" r:id="rId43"/>
    <p:sldId id="317" r:id="rId44"/>
    <p:sldId id="315" r:id="rId45"/>
    <p:sldId id="318" r:id="rId46"/>
    <p:sldId id="297" r:id="rId47"/>
    <p:sldId id="319" r:id="rId48"/>
    <p:sldId id="32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68" autoAdjust="0"/>
    <p:restoredTop sz="94660"/>
  </p:normalViewPr>
  <p:slideViewPr>
    <p:cSldViewPr>
      <p:cViewPr varScale="1">
        <p:scale>
          <a:sx n="86" d="100"/>
          <a:sy n="86" d="100"/>
        </p:scale>
        <p:origin x="6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September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8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September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0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September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September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September 29,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2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September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5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September 29,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September 29,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0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September 29,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5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September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5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September 29,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6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September 29,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6128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20" r:id="rId4"/>
    <p:sldLayoutId id="2147483721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content/www/us/en/develop/download/intel-64-and-ia-32-architectures-software-developers-manual-volume-1-basic-architecture.html" TargetMode="External"/><Relationship Id="rId2" Type="http://schemas.openxmlformats.org/officeDocument/2006/relationships/hyperlink" Target="https://www.youtube.com/watch?v=qcBIvnQt0Bw&amp;list=PLiwt1iVUib9s2Uo5BeYmwkDFUh70fJPx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arning.oreilly.com/library/view/windows-r-internals-sixth/9780735677265/ch03s13.html#page_list_dynamic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windows-r-internals-sixth/9780735677265/ch03s02.html#reserving_and_committing_page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ESI_protoco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M8K0Z5usu8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tools/sos-dll-sos-debugging-extens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Maoni0/mem-doc/blob/master/doc/.NETMemoryPerformanceAnalysis.md#the-allocation-budge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oni0/mem-doc/blob/master/doc/.NETMemoryPerformanceAnalysis.md#2-User-roots" TargetMode="External"/><Relationship Id="rId2" Type="http://schemas.openxmlformats.org/officeDocument/2006/relationships/hyperlink" Target="https://github.com/Maoni0/mem-doc/blob/master/doc/.NETMemoryPerformanceAnalysis.md#The-effect-of-a-generational-GC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oni0/mem-doc/blob/master/doc/.NETMemoryPerformanceAnalysis.md#how-to-collect-top-level-gc-metric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oni0/mem-doc/blob/master/doc/.NETMemoryPerformanceAnalysis.md#special-handling-of-the-ephemeral-segment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untime" TargetMode="External"/><Relationship Id="rId2" Type="http://schemas.openxmlformats.org/officeDocument/2006/relationships/hyperlink" Target="https://github.com/Maoni0/mem-doc/blob/master/doc/.NETMemoryPerformanceAnalysis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oni0/mem-doc/blob/master/doc/.NETMemoryPerformanceAnalysis.md#file-version-of-the-runtim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oni0/mem-doc/blob/master/doc/.NETMemoryPerformanceAnalysis.md#physical-representation-of-the-gc-hea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CBFACA1B-EB3C-4B00-B913-DCA3C2AB7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97" b="110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4F04D94-5D02-443B-801E-0CAC1D4E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2A241-6AA1-41B3-83D6-0D9DE2239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4" y="620486"/>
            <a:ext cx="5344886" cy="4062547"/>
          </a:xfrm>
        </p:spPr>
        <p:txBody>
          <a:bodyPr anchor="b">
            <a:normAutofit/>
          </a:bodyPr>
          <a:lstStyle/>
          <a:p>
            <a:pPr algn="l"/>
            <a:r>
              <a:rPr lang="en-US" cap="none" dirty="0">
                <a:solidFill>
                  <a:schemeClr val="bg1"/>
                </a:solidFill>
              </a:rPr>
              <a:t>A .NET Object</a:t>
            </a:r>
            <a:br>
              <a:rPr lang="en-US" cap="none" dirty="0">
                <a:solidFill>
                  <a:schemeClr val="bg1"/>
                </a:solidFill>
              </a:rPr>
            </a:br>
            <a:r>
              <a:rPr lang="en-US" cap="non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from allocation to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9D51D-AB92-4C2D-879E-7C5843F6D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4" y="4918166"/>
            <a:ext cx="4781006" cy="1136468"/>
          </a:xfrm>
        </p:spPr>
        <p:txBody>
          <a:bodyPr>
            <a:normAutofit/>
          </a:bodyPr>
          <a:lstStyle/>
          <a:p>
            <a:pPr algn="l"/>
            <a:r>
              <a:rPr lang="en-US" cap="none" dirty="0">
                <a:solidFill>
                  <a:schemeClr val="bg1"/>
                </a:solidFill>
              </a:rPr>
              <a:t>Maoni Stephens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09/28/2021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F3D9AA-2746-40BA-A174-3C45EA45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BF160C-EC5F-45F5-9B8D-197AFA37B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8C82-55DB-437B-A5A5-9E3BF8C2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4849"/>
            <a:ext cx="10241280" cy="865904"/>
          </a:xfrm>
        </p:spPr>
        <p:txBody>
          <a:bodyPr/>
          <a:lstStyle/>
          <a:p>
            <a:r>
              <a:rPr lang="en-US" cap="none" dirty="0"/>
              <a:t>How do we use DRAM?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42B6-9773-42AD-B06C-0B9F20AE3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0079"/>
            <a:ext cx="10241280" cy="46415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Also referred to as physical memory or main memory</a:t>
            </a:r>
          </a:p>
          <a:p>
            <a:r>
              <a:rPr lang="en-US" dirty="0"/>
              <a:t>We don’t use physical memory directly</a:t>
            </a:r>
          </a:p>
          <a:p>
            <a:r>
              <a:rPr lang="en-US" dirty="0"/>
              <a:t>We use VM (Virtual Memory)</a:t>
            </a:r>
          </a:p>
          <a:p>
            <a:pPr lvl="1"/>
            <a:r>
              <a:rPr lang="en-US" dirty="0"/>
              <a:t>Provided by the VMM (Virtual Memory Manager, or MM) in the OS</a:t>
            </a:r>
          </a:p>
          <a:p>
            <a:r>
              <a:rPr lang="en-US" dirty="0"/>
              <a:t>Being able to use VM is really useful!</a:t>
            </a:r>
          </a:p>
          <a:p>
            <a:pPr lvl="1"/>
            <a:r>
              <a:rPr lang="en-US" dirty="0"/>
              <a:t>Every process thinks it has its own memory space</a:t>
            </a:r>
          </a:p>
          <a:p>
            <a:pPr lvl="2"/>
            <a:r>
              <a:rPr lang="en-US" dirty="0"/>
              <a:t>Enables both isolation and sharing</a:t>
            </a:r>
          </a:p>
          <a:p>
            <a:pPr lvl="1"/>
            <a:r>
              <a:rPr lang="en-US" dirty="0"/>
              <a:t>You can ask for more than what you use</a:t>
            </a:r>
          </a:p>
          <a:p>
            <a:pPr lvl="2"/>
            <a:r>
              <a:rPr lang="en-US" dirty="0"/>
              <a:t>Only pay for what you use with physical memory</a:t>
            </a:r>
          </a:p>
          <a:p>
            <a:pPr lvl="1"/>
            <a:r>
              <a:rPr lang="en-US" dirty="0"/>
              <a:t>You can have more virtual memory than your physical memory</a:t>
            </a:r>
          </a:p>
          <a:p>
            <a:pPr lvl="1"/>
            <a:r>
              <a:rPr lang="en-US" dirty="0"/>
              <a:t>A contiguous VM range doesn’t need the physical memory to be contiguous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4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3030-7F17-4AC7-9F00-A3705A8D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9753"/>
            <a:ext cx="10241280" cy="808754"/>
          </a:xfrm>
        </p:spPr>
        <p:txBody>
          <a:bodyPr/>
          <a:lstStyle/>
          <a:p>
            <a:r>
              <a:rPr lang="en-US" cap="none" dirty="0"/>
              <a:t>How does the OS implement VM?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96C1A-3D8A-4CA0-B88E-7FEC85B0E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957" y="1230521"/>
            <a:ext cx="10241280" cy="497433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Hardware implements a mechanism called </a:t>
            </a:r>
            <a:r>
              <a:rPr lang="en-US" i="1" dirty="0"/>
              <a:t>paging</a:t>
            </a:r>
            <a:r>
              <a:rPr lang="en-US" dirty="0"/>
              <a:t> which allows the OS to implement virtual memory</a:t>
            </a:r>
          </a:p>
          <a:p>
            <a:pPr lvl="1"/>
            <a:r>
              <a:rPr lang="en-US" dirty="0"/>
              <a:t>Provided by the MMU (Memory Management Unit)</a:t>
            </a:r>
          </a:p>
          <a:p>
            <a:pPr lvl="1"/>
            <a:r>
              <a:rPr lang="en-US" dirty="0"/>
              <a:t>Memory divided in pages (usually 4k)</a:t>
            </a:r>
          </a:p>
          <a:p>
            <a:pPr lvl="1"/>
            <a:r>
              <a:rPr lang="en-US" dirty="0"/>
              <a:t>Virtual to physical page mapping in page tables (that the MMU walks)</a:t>
            </a:r>
          </a:p>
          <a:p>
            <a:pPr lvl="1"/>
            <a:r>
              <a:rPr lang="en-US" dirty="0"/>
              <a:t>When a virtual page doesn’t have a valid corresponding physical page, a page fault occurs</a:t>
            </a:r>
          </a:p>
          <a:p>
            <a:pPr lvl="1"/>
            <a:r>
              <a:rPr lang="en-US" dirty="0"/>
              <a:t>Control is transferred to the OS to provide a physical page (or an AV)</a:t>
            </a:r>
          </a:p>
          <a:p>
            <a:pPr lvl="2"/>
            <a:r>
              <a:rPr lang="en-US" dirty="0"/>
              <a:t>Demand paging</a:t>
            </a:r>
          </a:p>
          <a:p>
            <a:r>
              <a:rPr lang="en-US" dirty="0"/>
              <a:t>How to make it fast? </a:t>
            </a:r>
          </a:p>
          <a:p>
            <a:pPr lvl="1"/>
            <a:r>
              <a:rPr lang="en-US" dirty="0"/>
              <a:t>TLB (Translation Lookaside Buffer) and page table caching</a:t>
            </a:r>
          </a:p>
          <a:p>
            <a:r>
              <a:rPr lang="en-US" dirty="0"/>
              <a:t>Many videos on </a:t>
            </a:r>
            <a:r>
              <a:rPr lang="en-US" dirty="0" err="1"/>
              <a:t>youtube</a:t>
            </a:r>
            <a:r>
              <a:rPr lang="en-US" dirty="0"/>
              <a:t>, 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this series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Intel Software Developer Manual Vol 1</a:t>
            </a:r>
            <a:r>
              <a:rPr lang="en-US" dirty="0"/>
              <a:t> Chap 3.3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2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8329-F25A-49A1-9949-8A649D33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258" y="795528"/>
            <a:ext cx="9939622" cy="1234440"/>
          </a:xfrm>
        </p:spPr>
        <p:txBody>
          <a:bodyPr/>
          <a:lstStyle/>
          <a:p>
            <a:r>
              <a:rPr lang="en-US" cap="none" dirty="0"/>
              <a:t>Interacting with the MMU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FBDCFE-6A58-42FC-B0EE-CC70BF7156E1}"/>
              </a:ext>
            </a:extLst>
          </p:cNvPr>
          <p:cNvSpPr/>
          <p:nvPr/>
        </p:nvSpPr>
        <p:spPr>
          <a:xfrm>
            <a:off x="1887071" y="3121954"/>
            <a:ext cx="1246094" cy="55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85CC6E-4E3D-4806-BEFE-3E89BE037C3A}"/>
              </a:ext>
            </a:extLst>
          </p:cNvPr>
          <p:cNvSpPr/>
          <p:nvPr/>
        </p:nvSpPr>
        <p:spPr>
          <a:xfrm>
            <a:off x="4540622" y="2734235"/>
            <a:ext cx="1246093" cy="113403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MMU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606AB1-C095-434E-A7D7-3A0D8DE27A04}"/>
              </a:ext>
            </a:extLst>
          </p:cNvPr>
          <p:cNvSpPr/>
          <p:nvPr/>
        </p:nvSpPr>
        <p:spPr>
          <a:xfrm>
            <a:off x="4540621" y="3258662"/>
            <a:ext cx="1246094" cy="3092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92D050"/>
                </a:solidFill>
              </a:rPr>
              <a:t>TLB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2456EC-D3C2-4C29-B268-3E48EFE413B8}"/>
              </a:ext>
            </a:extLst>
          </p:cNvPr>
          <p:cNvSpPr/>
          <p:nvPr/>
        </p:nvSpPr>
        <p:spPr>
          <a:xfrm>
            <a:off x="4540621" y="3556745"/>
            <a:ext cx="1246094" cy="3092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95937-32DC-4213-AA80-B8CD660B19DB}"/>
              </a:ext>
            </a:extLst>
          </p:cNvPr>
          <p:cNvSpPr/>
          <p:nvPr/>
        </p:nvSpPr>
        <p:spPr>
          <a:xfrm>
            <a:off x="5912223" y="4574237"/>
            <a:ext cx="1411941" cy="5558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5FE4E8-3296-495C-99FB-9AA54DA76E31}"/>
              </a:ext>
            </a:extLst>
          </p:cNvPr>
          <p:cNvCxnSpPr/>
          <p:nvPr/>
        </p:nvCxnSpPr>
        <p:spPr>
          <a:xfrm>
            <a:off x="5109882" y="3677766"/>
            <a:ext cx="1371600" cy="896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F575B6-56B1-4690-9A0A-A0019D1358D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134782" y="3399860"/>
            <a:ext cx="1405839" cy="13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2159AB-F096-4131-985A-EDC7D262EEC7}"/>
              </a:ext>
            </a:extLst>
          </p:cNvPr>
          <p:cNvCxnSpPr>
            <a:cxnSpLocks/>
          </p:cNvCxnSpPr>
          <p:nvPr/>
        </p:nvCxnSpPr>
        <p:spPr>
          <a:xfrm>
            <a:off x="5795682" y="3429000"/>
            <a:ext cx="1405839" cy="13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9FD4D75-88AF-41B6-AF4A-F73C794663C3}"/>
              </a:ext>
            </a:extLst>
          </p:cNvPr>
          <p:cNvSpPr/>
          <p:nvPr/>
        </p:nvSpPr>
        <p:spPr>
          <a:xfrm>
            <a:off x="7210488" y="3161761"/>
            <a:ext cx="1246094" cy="55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DRAM?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A0307-B47D-4B4E-8C48-00C1BE363714}"/>
              </a:ext>
            </a:extLst>
          </p:cNvPr>
          <p:cNvSpPr txBox="1"/>
          <p:nvPr/>
        </p:nvSpPr>
        <p:spPr>
          <a:xfrm>
            <a:off x="3208345" y="3091914"/>
            <a:ext cx="1240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Virtual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1ACA-0566-4F09-B324-D948D789E2BF}"/>
              </a:ext>
            </a:extLst>
          </p:cNvPr>
          <p:cNvSpPr txBox="1"/>
          <p:nvPr/>
        </p:nvSpPr>
        <p:spPr>
          <a:xfrm>
            <a:off x="5895331" y="3126571"/>
            <a:ext cx="1240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Physical Address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E7DF27-E7FB-4E67-B92D-6E2E7AE7F90E}"/>
              </a:ext>
            </a:extLst>
          </p:cNvPr>
          <p:cNvSpPr/>
          <p:nvPr/>
        </p:nvSpPr>
        <p:spPr>
          <a:xfrm>
            <a:off x="1891555" y="4574237"/>
            <a:ext cx="1246094" cy="55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5F77EF-6CDE-4137-8952-36652B00D76E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3137649" y="4852143"/>
            <a:ext cx="27745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437E3D-D52A-4772-8AD3-D313D9312E2D}"/>
              </a:ext>
            </a:extLst>
          </p:cNvPr>
          <p:cNvSpPr txBox="1"/>
          <p:nvPr/>
        </p:nvSpPr>
        <p:spPr>
          <a:xfrm rot="2211771">
            <a:off x="5587667" y="4147747"/>
            <a:ext cx="1240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D6437E-4275-49B7-A1BA-9448582BA157}"/>
              </a:ext>
            </a:extLst>
          </p:cNvPr>
          <p:cNvSpPr txBox="1"/>
          <p:nvPr/>
        </p:nvSpPr>
        <p:spPr>
          <a:xfrm>
            <a:off x="3909248" y="4530753"/>
            <a:ext cx="1240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52020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4EBD-4EC1-4713-8DB4-F6A6859F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22759"/>
            <a:ext cx="10241280" cy="559743"/>
          </a:xfrm>
        </p:spPr>
        <p:txBody>
          <a:bodyPr/>
          <a:lstStyle/>
          <a:p>
            <a:r>
              <a:rPr lang="en-US" cap="none" dirty="0"/>
              <a:t>How are physical pages organized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1022-8A40-478F-9F6F-0E5F32733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65275"/>
            <a:ext cx="10241280" cy="49711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the machine is booted, the OS puts all physical pages from DRAM on a list</a:t>
            </a:r>
            <a:endParaRPr lang="en-US" i="1" dirty="0"/>
          </a:p>
          <a:p>
            <a:r>
              <a:rPr lang="en-US" dirty="0"/>
              <a:t>When a physical page is allocated for a process to use, it becomes part of its WS (Working Set)</a:t>
            </a:r>
          </a:p>
          <a:p>
            <a:r>
              <a:rPr lang="en-US" dirty="0"/>
              <a:t>When a physical page is removed from WS, it can be returned either via a soft page fault or a hard page fault</a:t>
            </a:r>
          </a:p>
          <a:p>
            <a:r>
              <a:rPr lang="en-US" dirty="0"/>
              <a:t>Hard page faults are much more expensive so we try to avoid them!</a:t>
            </a:r>
          </a:p>
          <a:p>
            <a:pPr lvl="1"/>
            <a:r>
              <a:rPr lang="en-US" dirty="0"/>
              <a:t>This is what folks refer to as “started paging”</a:t>
            </a:r>
          </a:p>
          <a:p>
            <a:r>
              <a:rPr lang="en-US" dirty="0"/>
              <a:t>Avoiding them means we do NOT want to grow the heaps larger than the physical memory</a:t>
            </a:r>
          </a:p>
          <a:p>
            <a:pPr lvl="1"/>
            <a:r>
              <a:rPr lang="en-US" dirty="0"/>
              <a:t>Watch out for the physical memory load (physical memory in use / total)</a:t>
            </a:r>
          </a:p>
        </p:txBody>
      </p:sp>
    </p:spTree>
    <p:extLst>
      <p:ext uri="{BB962C8B-B14F-4D97-AF65-F5344CB8AC3E}">
        <p14:creationId xmlns:p14="http://schemas.microsoft.com/office/powerpoint/2010/main" val="97205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13B46-CA30-41E0-88E7-8B05F1B4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8"/>
            <a:ext cx="3236613" cy="3725878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cap="none" spc="750" dirty="0">
                <a:solidFill>
                  <a:schemeClr val="bg1"/>
                </a:solidFill>
              </a:rPr>
              <a:t>Page transition</a:t>
            </a:r>
            <a:br>
              <a:rPr lang="en-US" sz="3200" spc="750" dirty="0">
                <a:solidFill>
                  <a:schemeClr val="bg1"/>
                </a:solidFill>
              </a:rPr>
            </a:br>
            <a:r>
              <a:rPr lang="en-US" sz="1800" cap="none" spc="750" dirty="0">
                <a:solidFill>
                  <a:schemeClr val="bg1"/>
                </a:solidFill>
              </a:rPr>
              <a:t>(From the </a:t>
            </a:r>
            <a:r>
              <a:rPr lang="en-US" sz="1800" cap="none" spc="750" dirty="0">
                <a:solidFill>
                  <a:schemeClr val="bg1"/>
                </a:solidFill>
                <a:hlinkClick r:id="rId2"/>
              </a:rPr>
              <a:t>“Windows Internals” book</a:t>
            </a:r>
            <a:r>
              <a:rPr lang="en-US" sz="1800" cap="none" spc="75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E370FDB6-B816-431A-BCC2-BE200B302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3619" y="619242"/>
            <a:ext cx="7214138" cy="56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51E3-097C-4FF7-9DD9-325BFF2A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-1"/>
            <a:ext cx="10241280" cy="1270591"/>
          </a:xfrm>
        </p:spPr>
        <p:txBody>
          <a:bodyPr/>
          <a:lstStyle/>
          <a:p>
            <a:r>
              <a:rPr lang="en-US" cap="none" dirty="0"/>
              <a:t>How does the GC acquire VM?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E107-DFE6-4A85-9735-6849EEE93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1585667"/>
            <a:ext cx="10241280" cy="46151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Because of demand paging, we can ask for a range of address that we might use later</a:t>
            </a:r>
          </a:p>
          <a:p>
            <a:pPr lvl="1"/>
            <a:r>
              <a:rPr lang="en-US" dirty="0"/>
              <a:t>This is called reserve (</a:t>
            </a:r>
            <a:r>
              <a:rPr lang="en-US" dirty="0" err="1"/>
              <a:t>VirtualAlloc</a:t>
            </a:r>
            <a:r>
              <a:rPr lang="en-US" dirty="0"/>
              <a:t> with MEM_RESERVE)</a:t>
            </a:r>
          </a:p>
          <a:p>
            <a:pPr lvl="1"/>
            <a:r>
              <a:rPr lang="en-US" dirty="0"/>
              <a:t>At this point you cannot store any data yet</a:t>
            </a:r>
          </a:p>
          <a:p>
            <a:r>
              <a:rPr lang="en-US" dirty="0"/>
              <a:t>When we need to store data in pages, tell the OS about them</a:t>
            </a:r>
          </a:p>
          <a:p>
            <a:pPr lvl="1"/>
            <a:r>
              <a:rPr lang="en-US" dirty="0"/>
              <a:t>This is called commit (</a:t>
            </a:r>
            <a:r>
              <a:rPr lang="en-US" dirty="0" err="1"/>
              <a:t>VirtualAlloc</a:t>
            </a:r>
            <a:r>
              <a:rPr lang="en-US" dirty="0"/>
              <a:t> with MEM_COMMIT)</a:t>
            </a:r>
          </a:p>
          <a:p>
            <a:pPr lvl="1"/>
            <a:r>
              <a:rPr lang="en-US" dirty="0"/>
              <a:t>Commit guarantees you will not get OOM when you need to use this space</a:t>
            </a:r>
          </a:p>
          <a:p>
            <a:r>
              <a:rPr lang="en-US" dirty="0"/>
              <a:t>Reserve is fast (relatively – you still incur a user &lt;-&gt;kernel mode transition)</a:t>
            </a:r>
          </a:p>
          <a:p>
            <a:r>
              <a:rPr lang="en-US" dirty="0"/>
              <a:t>Commit is fast (relatively) at the time you call it… till you actually store data</a:t>
            </a:r>
          </a:p>
          <a:p>
            <a:pPr lvl="1"/>
            <a:r>
              <a:rPr lang="en-US" dirty="0"/>
              <a:t>A page fault occurs and physical memory is allocated at this time</a:t>
            </a:r>
          </a:p>
          <a:p>
            <a:r>
              <a:rPr lang="en-US" dirty="0"/>
              <a:t>Finally, we can store some data on this page!</a:t>
            </a:r>
          </a:p>
        </p:txBody>
      </p:sp>
    </p:spTree>
    <p:extLst>
      <p:ext uri="{BB962C8B-B14F-4D97-AF65-F5344CB8AC3E}">
        <p14:creationId xmlns:p14="http://schemas.microsoft.com/office/powerpoint/2010/main" val="105891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3700-CF9D-490A-B199-11C07496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Quick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C1FFB-E740-426B-AC05-3BB2E59F5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40172"/>
            <a:ext cx="10241280" cy="3631444"/>
          </a:xfrm>
        </p:spPr>
        <p:txBody>
          <a:bodyPr/>
          <a:lstStyle/>
          <a:p>
            <a:r>
              <a:rPr lang="en-US" dirty="0"/>
              <a:t>Reserved</a:t>
            </a:r>
          </a:p>
          <a:p>
            <a:r>
              <a:rPr lang="en-US" dirty="0"/>
              <a:t>Committed</a:t>
            </a:r>
          </a:p>
          <a:p>
            <a:r>
              <a:rPr lang="en-US" dirty="0"/>
              <a:t>WS/physical memory (could be much smaller than Committed)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Windows Internals, Memory Management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85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7C5B-1282-4278-BDF5-857857BB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Going back to our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DDE7-7950-47CC-8F0B-7B8741A6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Reserve memory for a segment</a:t>
            </a:r>
          </a:p>
          <a:p>
            <a:pPr lvl="1"/>
            <a:r>
              <a:rPr lang="en-US" dirty="0"/>
              <a:t>A large amount of space</a:t>
            </a:r>
          </a:p>
          <a:p>
            <a:pPr lvl="1"/>
            <a:r>
              <a:rPr lang="en-US" dirty="0"/>
              <a:t>No objects are stored yet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FC28B-277F-4363-BB0E-CB82D4D06E87}"/>
              </a:ext>
            </a:extLst>
          </p:cNvPr>
          <p:cNvSpPr/>
          <p:nvPr/>
        </p:nvSpPr>
        <p:spPr>
          <a:xfrm>
            <a:off x="1632856" y="3986458"/>
            <a:ext cx="5551715" cy="35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4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7C5B-1282-4278-BDF5-857857BB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Going back to our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DDE7-7950-47CC-8F0B-7B8741A6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store data on the segment! So we commit</a:t>
            </a:r>
          </a:p>
          <a:p>
            <a:pPr lvl="1"/>
            <a:r>
              <a:rPr lang="en-US" dirty="0"/>
              <a:t>Always commit the first 1 page since we need to store segment info</a:t>
            </a:r>
          </a:p>
          <a:p>
            <a:pPr lvl="1"/>
            <a:r>
              <a:rPr lang="en-US" dirty="0"/>
              <a:t>Commit as needed (usually 64k), decommit as needed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FC28B-277F-4363-BB0E-CB82D4D06E87}"/>
              </a:ext>
            </a:extLst>
          </p:cNvPr>
          <p:cNvSpPr/>
          <p:nvPr/>
        </p:nvSpPr>
        <p:spPr>
          <a:xfrm>
            <a:off x="1645102" y="3986458"/>
            <a:ext cx="5551715" cy="35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10F29-37EF-446A-BB27-DBACD28CD97F}"/>
              </a:ext>
            </a:extLst>
          </p:cNvPr>
          <p:cNvSpPr/>
          <p:nvPr/>
        </p:nvSpPr>
        <p:spPr>
          <a:xfrm>
            <a:off x="1645102" y="3986458"/>
            <a:ext cx="878052" cy="3551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AEC385-92B2-4BD4-A4AF-7565DEF7003E}"/>
              </a:ext>
            </a:extLst>
          </p:cNvPr>
          <p:cNvSpPr txBox="1"/>
          <p:nvPr/>
        </p:nvSpPr>
        <p:spPr>
          <a:xfrm>
            <a:off x="1610431" y="4997735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Committed</a:t>
            </a:r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AAFF12E5-D268-41C6-9F07-898E45B2F55E}"/>
              </a:ext>
            </a:extLst>
          </p:cNvPr>
          <p:cNvSpPr/>
          <p:nvPr/>
        </p:nvSpPr>
        <p:spPr>
          <a:xfrm rot="5400000">
            <a:off x="2000662" y="4049512"/>
            <a:ext cx="166931" cy="87805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164C50-1DD0-40ED-B08C-51658C3686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084128" y="4572004"/>
            <a:ext cx="0" cy="40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22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7C5B-1282-4278-BDF5-857857BB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Going back to our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DDE7-7950-47CC-8F0B-7B8741A6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store data on the segment! So we commit</a:t>
            </a:r>
          </a:p>
          <a:p>
            <a:pPr lvl="1"/>
            <a:r>
              <a:rPr lang="en-US" dirty="0"/>
              <a:t>Always commit the first 1 page since we need to store segment info</a:t>
            </a:r>
          </a:p>
          <a:p>
            <a:pPr lvl="1"/>
            <a:r>
              <a:rPr lang="en-US" dirty="0"/>
              <a:t>Commit as needed for objects (usually 64k)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FC28B-277F-4363-BB0E-CB82D4D06E87}"/>
              </a:ext>
            </a:extLst>
          </p:cNvPr>
          <p:cNvSpPr/>
          <p:nvPr/>
        </p:nvSpPr>
        <p:spPr>
          <a:xfrm>
            <a:off x="1645102" y="3986458"/>
            <a:ext cx="5551715" cy="35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10F29-37EF-446A-BB27-DBACD28CD97F}"/>
              </a:ext>
            </a:extLst>
          </p:cNvPr>
          <p:cNvSpPr/>
          <p:nvPr/>
        </p:nvSpPr>
        <p:spPr>
          <a:xfrm>
            <a:off x="1645102" y="3986458"/>
            <a:ext cx="878052" cy="3551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AEC385-92B2-4BD4-A4AF-7565DEF7003E}"/>
              </a:ext>
            </a:extLst>
          </p:cNvPr>
          <p:cNvSpPr txBox="1"/>
          <p:nvPr/>
        </p:nvSpPr>
        <p:spPr>
          <a:xfrm>
            <a:off x="2049457" y="4997735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Committed</a:t>
            </a:r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AAFF12E5-D268-41C6-9F07-898E45B2F55E}"/>
              </a:ext>
            </a:extLst>
          </p:cNvPr>
          <p:cNvSpPr/>
          <p:nvPr/>
        </p:nvSpPr>
        <p:spPr>
          <a:xfrm rot="5400000">
            <a:off x="2449102" y="3619902"/>
            <a:ext cx="148103" cy="1756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164C50-1DD0-40ED-B08C-51658C3686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523154" y="4572006"/>
            <a:ext cx="0" cy="42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187ADE6-E57C-45D0-A2A1-31B7BD118435}"/>
              </a:ext>
            </a:extLst>
          </p:cNvPr>
          <p:cNvSpPr/>
          <p:nvPr/>
        </p:nvSpPr>
        <p:spPr>
          <a:xfrm>
            <a:off x="2523154" y="3986458"/>
            <a:ext cx="878052" cy="3551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58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0D32-2C48-4133-A970-6099FCEE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Our very first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E88F-2870-41EA-B9E3-B3AC73EB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class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MaoniType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has 2 int fields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MaoniType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MaoniType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(128, 256);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more stuff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3200" dirty="0"/>
              <a:t>We want to see our very first object in memory</a:t>
            </a:r>
          </a:p>
        </p:txBody>
      </p:sp>
    </p:spTree>
    <p:extLst>
      <p:ext uri="{BB962C8B-B14F-4D97-AF65-F5344CB8AC3E}">
        <p14:creationId xmlns:p14="http://schemas.microsoft.com/office/powerpoint/2010/main" val="3930820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7C5B-1282-4278-BDF5-857857BB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Going back to our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DDE7-7950-47CC-8F0B-7B8741A6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store data on the segment! So we commit</a:t>
            </a:r>
          </a:p>
          <a:p>
            <a:pPr lvl="1"/>
            <a:r>
              <a:rPr lang="en-US" dirty="0"/>
              <a:t>Always commit the first 1 page since we need to store segment info</a:t>
            </a:r>
          </a:p>
          <a:p>
            <a:pPr lvl="1"/>
            <a:r>
              <a:rPr lang="en-US" dirty="0"/>
              <a:t>Commit as needed for objects (usually 64k)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FC28B-277F-4363-BB0E-CB82D4D06E87}"/>
              </a:ext>
            </a:extLst>
          </p:cNvPr>
          <p:cNvSpPr/>
          <p:nvPr/>
        </p:nvSpPr>
        <p:spPr>
          <a:xfrm>
            <a:off x="1645102" y="3986458"/>
            <a:ext cx="5551715" cy="35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10F29-37EF-446A-BB27-DBACD28CD97F}"/>
              </a:ext>
            </a:extLst>
          </p:cNvPr>
          <p:cNvSpPr/>
          <p:nvPr/>
        </p:nvSpPr>
        <p:spPr>
          <a:xfrm>
            <a:off x="1645102" y="3986458"/>
            <a:ext cx="878052" cy="3551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AEC385-92B2-4BD4-A4AF-7565DEF7003E}"/>
              </a:ext>
            </a:extLst>
          </p:cNvPr>
          <p:cNvSpPr txBox="1"/>
          <p:nvPr/>
        </p:nvSpPr>
        <p:spPr>
          <a:xfrm>
            <a:off x="2494933" y="4997735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Committed</a:t>
            </a:r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AAFF12E5-D268-41C6-9F07-898E45B2F55E}"/>
              </a:ext>
            </a:extLst>
          </p:cNvPr>
          <p:cNvSpPr/>
          <p:nvPr/>
        </p:nvSpPr>
        <p:spPr>
          <a:xfrm rot="5400000">
            <a:off x="2894579" y="3174424"/>
            <a:ext cx="148103" cy="264705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164C50-1DD0-40ED-B08C-51658C3686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968630" y="4572005"/>
            <a:ext cx="0" cy="42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187ADE6-E57C-45D0-A2A1-31B7BD118435}"/>
              </a:ext>
            </a:extLst>
          </p:cNvPr>
          <p:cNvSpPr/>
          <p:nvPr/>
        </p:nvSpPr>
        <p:spPr>
          <a:xfrm>
            <a:off x="2523154" y="3986458"/>
            <a:ext cx="878052" cy="3551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BB838-E80F-4AC0-9852-A1F5C9ABB92F}"/>
              </a:ext>
            </a:extLst>
          </p:cNvPr>
          <p:cNvSpPr/>
          <p:nvPr/>
        </p:nvSpPr>
        <p:spPr>
          <a:xfrm>
            <a:off x="3401206" y="3986458"/>
            <a:ext cx="878052" cy="3551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98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7C5B-1282-4278-BDF5-857857BB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Constructing the </a:t>
            </a:r>
            <a:r>
              <a:rPr lang="en-US" cap="none" dirty="0" err="1"/>
              <a:t>MaoniType</a:t>
            </a:r>
            <a:r>
              <a:rPr lang="en-US" cap="none" dirty="0"/>
              <a:t>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DDE7-7950-47CC-8F0B-7B8741A6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 does not give out memory for just one object (not always true)</a:t>
            </a:r>
          </a:p>
          <a:p>
            <a:pPr lvl="1"/>
            <a:r>
              <a:rPr lang="en-US" dirty="0"/>
              <a:t>It gives out an allocation context (a few KB)</a:t>
            </a:r>
          </a:p>
          <a:p>
            <a:pPr lvl="1"/>
            <a:r>
              <a:rPr lang="en-US" dirty="0"/>
              <a:t>No objects are constructed yet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FC28B-277F-4363-BB0E-CB82D4D06E87}"/>
              </a:ext>
            </a:extLst>
          </p:cNvPr>
          <p:cNvSpPr/>
          <p:nvPr/>
        </p:nvSpPr>
        <p:spPr>
          <a:xfrm>
            <a:off x="1645102" y="3874744"/>
            <a:ext cx="9967778" cy="57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10F29-37EF-446A-BB27-DBACD28CD97F}"/>
              </a:ext>
            </a:extLst>
          </p:cNvPr>
          <p:cNvSpPr/>
          <p:nvPr/>
        </p:nvSpPr>
        <p:spPr>
          <a:xfrm>
            <a:off x="1645101" y="3874744"/>
            <a:ext cx="1576491" cy="5785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AEC385-92B2-4BD4-A4AF-7565DEF7003E}"/>
              </a:ext>
            </a:extLst>
          </p:cNvPr>
          <p:cNvSpPr txBox="1"/>
          <p:nvPr/>
        </p:nvSpPr>
        <p:spPr>
          <a:xfrm>
            <a:off x="3536140" y="5220767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Committed</a:t>
            </a:r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AAFF12E5-D268-41C6-9F07-898E45B2F55E}"/>
              </a:ext>
            </a:extLst>
          </p:cNvPr>
          <p:cNvSpPr/>
          <p:nvPr/>
        </p:nvSpPr>
        <p:spPr>
          <a:xfrm rot="5400000">
            <a:off x="3947368" y="2328368"/>
            <a:ext cx="148103" cy="475263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164C50-1DD0-40ED-B08C-51658C36868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021419" y="4778739"/>
            <a:ext cx="0" cy="57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187ADE6-E57C-45D0-A2A1-31B7BD118435}"/>
              </a:ext>
            </a:extLst>
          </p:cNvPr>
          <p:cNvSpPr/>
          <p:nvPr/>
        </p:nvSpPr>
        <p:spPr>
          <a:xfrm>
            <a:off x="3221592" y="3874744"/>
            <a:ext cx="1576491" cy="5785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BB838-E80F-4AC0-9852-A1F5C9ABB92F}"/>
              </a:ext>
            </a:extLst>
          </p:cNvPr>
          <p:cNvSpPr/>
          <p:nvPr/>
        </p:nvSpPr>
        <p:spPr>
          <a:xfrm>
            <a:off x="4798082" y="3874744"/>
            <a:ext cx="1576491" cy="5785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05F5B-00DC-4C10-9F13-C5FF1B44F41C}"/>
              </a:ext>
            </a:extLst>
          </p:cNvPr>
          <p:cNvSpPr/>
          <p:nvPr/>
        </p:nvSpPr>
        <p:spPr>
          <a:xfrm>
            <a:off x="1645100" y="3874744"/>
            <a:ext cx="4729472" cy="5785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01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7C5B-1282-4278-BDF5-857857BB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Constructing the </a:t>
            </a:r>
            <a:r>
              <a:rPr lang="en-US" cap="none" dirty="0" err="1"/>
              <a:t>MaoniType</a:t>
            </a:r>
            <a:r>
              <a:rPr lang="en-US" cap="none" dirty="0"/>
              <a:t>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DDE7-7950-47CC-8F0B-7B8741A6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 does not give out memory for just one object (not always true)</a:t>
            </a:r>
          </a:p>
          <a:p>
            <a:pPr lvl="1"/>
            <a:r>
              <a:rPr lang="en-US" dirty="0"/>
              <a:t>It gives out an allocation context (a few KB)</a:t>
            </a:r>
          </a:p>
          <a:p>
            <a:pPr lvl="1"/>
            <a:r>
              <a:rPr lang="en-US" dirty="0"/>
              <a:t>No objects are constructed yet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AEC385-92B2-4BD4-A4AF-7565DEF7003E}"/>
              </a:ext>
            </a:extLst>
          </p:cNvPr>
          <p:cNvSpPr txBox="1"/>
          <p:nvPr/>
        </p:nvSpPr>
        <p:spPr>
          <a:xfrm>
            <a:off x="3536140" y="5220767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Committed</a:t>
            </a:r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AAFF12E5-D268-41C6-9F07-898E45B2F55E}"/>
              </a:ext>
            </a:extLst>
          </p:cNvPr>
          <p:cNvSpPr/>
          <p:nvPr/>
        </p:nvSpPr>
        <p:spPr>
          <a:xfrm rot="5400000">
            <a:off x="3960175" y="2440911"/>
            <a:ext cx="126941" cy="477135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05F5B-00DC-4C10-9F13-C5FF1B44F41C}"/>
              </a:ext>
            </a:extLst>
          </p:cNvPr>
          <p:cNvSpPr/>
          <p:nvPr/>
        </p:nvSpPr>
        <p:spPr>
          <a:xfrm>
            <a:off x="1656683" y="3869730"/>
            <a:ext cx="4729472" cy="5785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EACBFD-4ACF-4826-ACE2-93436E99892C}"/>
              </a:ext>
            </a:extLst>
          </p:cNvPr>
          <p:cNvSpPr/>
          <p:nvPr/>
        </p:nvSpPr>
        <p:spPr>
          <a:xfrm>
            <a:off x="1656683" y="3869730"/>
            <a:ext cx="1118322" cy="578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766F55E5-EA05-4D57-AB4D-8AEED9D2E1E8}"/>
              </a:ext>
            </a:extLst>
          </p:cNvPr>
          <p:cNvSpPr/>
          <p:nvPr/>
        </p:nvSpPr>
        <p:spPr>
          <a:xfrm rot="5400000">
            <a:off x="2105079" y="3999908"/>
            <a:ext cx="221530" cy="111832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F13DC5-FDC4-4836-A600-CBE13165E42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215844" y="4669834"/>
            <a:ext cx="0" cy="35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5F8E45-2F3E-4B78-BA51-8836E363502F}"/>
              </a:ext>
            </a:extLst>
          </p:cNvPr>
          <p:cNvSpPr txBox="1"/>
          <p:nvPr/>
        </p:nvSpPr>
        <p:spPr>
          <a:xfrm>
            <a:off x="1487826" y="4963512"/>
            <a:ext cx="193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Allocation context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C3788E-5011-48F8-A617-A5DAF7FCB1A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023646" y="4890058"/>
            <a:ext cx="0" cy="445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62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7C5B-1282-4278-BDF5-857857BB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533928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Constructing the </a:t>
            </a:r>
            <a:r>
              <a:rPr lang="en-US" cap="none" dirty="0" err="1"/>
              <a:t>MaoniType</a:t>
            </a:r>
            <a:r>
              <a:rPr lang="en-US" cap="none" dirty="0"/>
              <a:t>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DDE7-7950-47CC-8F0B-7B8741A65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068" y="1415303"/>
            <a:ext cx="10241280" cy="3959352"/>
          </a:xfrm>
        </p:spPr>
        <p:txBody>
          <a:bodyPr/>
          <a:lstStyle/>
          <a:p>
            <a:r>
              <a:rPr lang="en-US" dirty="0"/>
              <a:t>Touch memory to write</a:t>
            </a:r>
          </a:p>
          <a:p>
            <a:pPr lvl="1"/>
            <a:r>
              <a:rPr lang="en-US" dirty="0"/>
              <a:t>A physical page is allocated and added to this process’s WS</a:t>
            </a:r>
          </a:p>
          <a:p>
            <a:pPr marL="457200" lvl="1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0:008&gt; </a:t>
            </a:r>
            <a:r>
              <a:rPr lang="en-US" sz="2000" dirty="0" err="1">
                <a:latin typeface="Lucida Console" panose="020B0609040504020204" pitchFamily="49" charset="0"/>
              </a:rPr>
              <a:t>dq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000002b1447e3848</a:t>
            </a:r>
            <a:r>
              <a:rPr lang="en-US" sz="2000" dirty="0">
                <a:latin typeface="Lucida Console" panose="020B0609040504020204" pitchFamily="49" charset="0"/>
              </a:rPr>
              <a:t>-8 l3</a:t>
            </a:r>
          </a:p>
          <a:p>
            <a:pPr marL="457200" lvl="1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000002b1`447e3840  </a:t>
            </a:r>
            <a:r>
              <a:rPr lang="en-US" sz="2000" dirty="0">
                <a:solidFill>
                  <a:srgbClr val="FF0000"/>
                </a:solidFill>
                <a:latin typeface="Lucida Console" panose="020B0609040504020204" pitchFamily="49" charset="0"/>
              </a:rPr>
              <a:t>00000000`00000000 00007ff9`f3ca3598</a:t>
            </a:r>
          </a:p>
          <a:p>
            <a:pPr marL="457200" lvl="1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000002b1`447e3850  00000100`00000080</a:t>
            </a:r>
          </a:p>
          <a:p>
            <a:pPr lvl="1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AEC385-92B2-4BD4-A4AF-7565DEF7003E}"/>
              </a:ext>
            </a:extLst>
          </p:cNvPr>
          <p:cNvSpPr txBox="1"/>
          <p:nvPr/>
        </p:nvSpPr>
        <p:spPr>
          <a:xfrm>
            <a:off x="3536140" y="5220767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Committed</a:t>
            </a:r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AAFF12E5-D268-41C6-9F07-898E45B2F55E}"/>
              </a:ext>
            </a:extLst>
          </p:cNvPr>
          <p:cNvSpPr/>
          <p:nvPr/>
        </p:nvSpPr>
        <p:spPr>
          <a:xfrm rot="5400000">
            <a:off x="3960175" y="2440911"/>
            <a:ext cx="126941" cy="477135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05F5B-00DC-4C10-9F13-C5FF1B44F41C}"/>
              </a:ext>
            </a:extLst>
          </p:cNvPr>
          <p:cNvSpPr/>
          <p:nvPr/>
        </p:nvSpPr>
        <p:spPr>
          <a:xfrm>
            <a:off x="1656683" y="3869730"/>
            <a:ext cx="4729472" cy="5785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EACBFD-4ACF-4826-ACE2-93436E99892C}"/>
              </a:ext>
            </a:extLst>
          </p:cNvPr>
          <p:cNvSpPr/>
          <p:nvPr/>
        </p:nvSpPr>
        <p:spPr>
          <a:xfrm>
            <a:off x="1656683" y="3869730"/>
            <a:ext cx="1118322" cy="57857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766F55E5-EA05-4D57-AB4D-8AEED9D2E1E8}"/>
              </a:ext>
            </a:extLst>
          </p:cNvPr>
          <p:cNvSpPr/>
          <p:nvPr/>
        </p:nvSpPr>
        <p:spPr>
          <a:xfrm rot="5400000">
            <a:off x="2105079" y="3999908"/>
            <a:ext cx="221530" cy="1118322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F13DC5-FDC4-4836-A600-CBE13165E42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215844" y="4669834"/>
            <a:ext cx="0" cy="35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5F8E45-2F3E-4B78-BA51-8836E363502F}"/>
              </a:ext>
            </a:extLst>
          </p:cNvPr>
          <p:cNvSpPr txBox="1"/>
          <p:nvPr/>
        </p:nvSpPr>
        <p:spPr>
          <a:xfrm>
            <a:off x="1487826" y="4963512"/>
            <a:ext cx="193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Allocation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8D08E9-B766-4B95-B9DB-E06E6E3C3538}"/>
              </a:ext>
            </a:extLst>
          </p:cNvPr>
          <p:cNvSpPr/>
          <p:nvPr/>
        </p:nvSpPr>
        <p:spPr>
          <a:xfrm>
            <a:off x="1656683" y="3869730"/>
            <a:ext cx="195968" cy="5785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7AD62F-5060-467D-BDEF-22294AB428E3}"/>
              </a:ext>
            </a:extLst>
          </p:cNvPr>
          <p:cNvCxnSpPr>
            <a:cxnSpLocks/>
          </p:cNvCxnSpPr>
          <p:nvPr/>
        </p:nvCxnSpPr>
        <p:spPr>
          <a:xfrm flipV="1">
            <a:off x="4023646" y="4890058"/>
            <a:ext cx="0" cy="445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613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8329-F25A-49A1-9949-8A649D33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258" y="795528"/>
            <a:ext cx="9939622" cy="1234440"/>
          </a:xfrm>
        </p:spPr>
        <p:txBody>
          <a:bodyPr/>
          <a:lstStyle/>
          <a:p>
            <a:r>
              <a:rPr lang="en-US" cap="none" dirty="0"/>
              <a:t>Interacting with the MMU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FBDCFE-6A58-42FC-B0EE-CC70BF7156E1}"/>
              </a:ext>
            </a:extLst>
          </p:cNvPr>
          <p:cNvSpPr/>
          <p:nvPr/>
        </p:nvSpPr>
        <p:spPr>
          <a:xfrm>
            <a:off x="1887071" y="3121954"/>
            <a:ext cx="1246094" cy="55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85CC6E-4E3D-4806-BEFE-3E89BE037C3A}"/>
              </a:ext>
            </a:extLst>
          </p:cNvPr>
          <p:cNvSpPr/>
          <p:nvPr/>
        </p:nvSpPr>
        <p:spPr>
          <a:xfrm>
            <a:off x="4540622" y="2734235"/>
            <a:ext cx="1246093" cy="113403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MMU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606AB1-C095-434E-A7D7-3A0D8DE27A04}"/>
              </a:ext>
            </a:extLst>
          </p:cNvPr>
          <p:cNvSpPr/>
          <p:nvPr/>
        </p:nvSpPr>
        <p:spPr>
          <a:xfrm>
            <a:off x="4540621" y="3258662"/>
            <a:ext cx="1246094" cy="3092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92D050"/>
                </a:solidFill>
              </a:rPr>
              <a:t>TLB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2456EC-D3C2-4C29-B268-3E48EFE413B8}"/>
              </a:ext>
            </a:extLst>
          </p:cNvPr>
          <p:cNvSpPr/>
          <p:nvPr/>
        </p:nvSpPr>
        <p:spPr>
          <a:xfrm>
            <a:off x="4540621" y="3556745"/>
            <a:ext cx="1246094" cy="3092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95937-32DC-4213-AA80-B8CD660B19DB}"/>
              </a:ext>
            </a:extLst>
          </p:cNvPr>
          <p:cNvSpPr/>
          <p:nvPr/>
        </p:nvSpPr>
        <p:spPr>
          <a:xfrm>
            <a:off x="5912223" y="4574237"/>
            <a:ext cx="1411941" cy="5558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5FE4E8-3296-495C-99FB-9AA54DA76E31}"/>
              </a:ext>
            </a:extLst>
          </p:cNvPr>
          <p:cNvCxnSpPr/>
          <p:nvPr/>
        </p:nvCxnSpPr>
        <p:spPr>
          <a:xfrm>
            <a:off x="5109882" y="3677766"/>
            <a:ext cx="1371600" cy="896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F575B6-56B1-4690-9A0A-A0019D1358D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134782" y="3399860"/>
            <a:ext cx="1405839" cy="13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2159AB-F096-4131-985A-EDC7D262EEC7}"/>
              </a:ext>
            </a:extLst>
          </p:cNvPr>
          <p:cNvCxnSpPr>
            <a:cxnSpLocks/>
          </p:cNvCxnSpPr>
          <p:nvPr/>
        </p:nvCxnSpPr>
        <p:spPr>
          <a:xfrm>
            <a:off x="5795682" y="3429000"/>
            <a:ext cx="1405839" cy="13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9FD4D75-88AF-41B6-AF4A-F73C794663C3}"/>
              </a:ext>
            </a:extLst>
          </p:cNvPr>
          <p:cNvSpPr/>
          <p:nvPr/>
        </p:nvSpPr>
        <p:spPr>
          <a:xfrm>
            <a:off x="7210488" y="3161761"/>
            <a:ext cx="1246094" cy="55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DRAM?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A0307-B47D-4B4E-8C48-00C1BE363714}"/>
              </a:ext>
            </a:extLst>
          </p:cNvPr>
          <p:cNvSpPr txBox="1"/>
          <p:nvPr/>
        </p:nvSpPr>
        <p:spPr>
          <a:xfrm>
            <a:off x="3208345" y="3091914"/>
            <a:ext cx="1240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Virtual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1ACA-0566-4F09-B324-D948D789E2BF}"/>
              </a:ext>
            </a:extLst>
          </p:cNvPr>
          <p:cNvSpPr txBox="1"/>
          <p:nvPr/>
        </p:nvSpPr>
        <p:spPr>
          <a:xfrm>
            <a:off x="5895331" y="3126571"/>
            <a:ext cx="1240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Physical Address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E7DF27-E7FB-4E67-B92D-6E2E7AE7F90E}"/>
              </a:ext>
            </a:extLst>
          </p:cNvPr>
          <p:cNvSpPr/>
          <p:nvPr/>
        </p:nvSpPr>
        <p:spPr>
          <a:xfrm>
            <a:off x="1891555" y="4574237"/>
            <a:ext cx="1246094" cy="55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5F77EF-6CDE-4137-8952-36652B00D76E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3137649" y="4852143"/>
            <a:ext cx="27745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437E3D-D52A-4772-8AD3-D313D9312E2D}"/>
              </a:ext>
            </a:extLst>
          </p:cNvPr>
          <p:cNvSpPr txBox="1"/>
          <p:nvPr/>
        </p:nvSpPr>
        <p:spPr>
          <a:xfrm rot="2211771">
            <a:off x="5587667" y="4147747"/>
            <a:ext cx="1240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D6437E-4275-49B7-A1BA-9448582BA157}"/>
              </a:ext>
            </a:extLst>
          </p:cNvPr>
          <p:cNvSpPr txBox="1"/>
          <p:nvPr/>
        </p:nvSpPr>
        <p:spPr>
          <a:xfrm>
            <a:off x="3909248" y="4530753"/>
            <a:ext cx="1240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Reads and writes</a:t>
            </a:r>
          </a:p>
        </p:txBody>
      </p:sp>
    </p:spTree>
    <p:extLst>
      <p:ext uri="{BB962C8B-B14F-4D97-AF65-F5344CB8AC3E}">
        <p14:creationId xmlns:p14="http://schemas.microsoft.com/office/powerpoint/2010/main" val="1681088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8329-F25A-49A1-9949-8A649D33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258" y="795528"/>
            <a:ext cx="9939622" cy="999118"/>
          </a:xfrm>
        </p:spPr>
        <p:txBody>
          <a:bodyPr/>
          <a:lstStyle/>
          <a:p>
            <a:r>
              <a:rPr lang="en-US" cap="none" dirty="0"/>
              <a:t>Speeding things 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FBDCFE-6A58-42FC-B0EE-CC70BF7156E1}"/>
              </a:ext>
            </a:extLst>
          </p:cNvPr>
          <p:cNvSpPr/>
          <p:nvPr/>
        </p:nvSpPr>
        <p:spPr>
          <a:xfrm>
            <a:off x="1887071" y="3121954"/>
            <a:ext cx="1246094" cy="55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85CC6E-4E3D-4806-BEFE-3E89BE037C3A}"/>
              </a:ext>
            </a:extLst>
          </p:cNvPr>
          <p:cNvSpPr/>
          <p:nvPr/>
        </p:nvSpPr>
        <p:spPr>
          <a:xfrm>
            <a:off x="4540622" y="2734235"/>
            <a:ext cx="1246093" cy="113403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MMU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606AB1-C095-434E-A7D7-3A0D8DE27A04}"/>
              </a:ext>
            </a:extLst>
          </p:cNvPr>
          <p:cNvSpPr/>
          <p:nvPr/>
        </p:nvSpPr>
        <p:spPr>
          <a:xfrm>
            <a:off x="4540621" y="3258662"/>
            <a:ext cx="1246094" cy="3092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92D050"/>
                </a:solidFill>
              </a:rPr>
              <a:t>TLB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2456EC-D3C2-4C29-B268-3E48EFE413B8}"/>
              </a:ext>
            </a:extLst>
          </p:cNvPr>
          <p:cNvSpPr/>
          <p:nvPr/>
        </p:nvSpPr>
        <p:spPr>
          <a:xfrm>
            <a:off x="4540621" y="3556745"/>
            <a:ext cx="1246094" cy="3092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E95937-32DC-4213-AA80-B8CD660B19DB}"/>
              </a:ext>
            </a:extLst>
          </p:cNvPr>
          <p:cNvSpPr/>
          <p:nvPr/>
        </p:nvSpPr>
        <p:spPr>
          <a:xfrm>
            <a:off x="5912223" y="4574237"/>
            <a:ext cx="1411941" cy="55581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tables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5FE4E8-3296-495C-99FB-9AA54DA76E31}"/>
              </a:ext>
            </a:extLst>
          </p:cNvPr>
          <p:cNvCxnSpPr/>
          <p:nvPr/>
        </p:nvCxnSpPr>
        <p:spPr>
          <a:xfrm>
            <a:off x="5109882" y="3677766"/>
            <a:ext cx="1371600" cy="896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F575B6-56B1-4690-9A0A-A0019D1358D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134782" y="3399860"/>
            <a:ext cx="1405839" cy="13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2159AB-F096-4131-985A-EDC7D262EEC7}"/>
              </a:ext>
            </a:extLst>
          </p:cNvPr>
          <p:cNvCxnSpPr>
            <a:cxnSpLocks/>
          </p:cNvCxnSpPr>
          <p:nvPr/>
        </p:nvCxnSpPr>
        <p:spPr>
          <a:xfrm>
            <a:off x="5795682" y="3429000"/>
            <a:ext cx="1405839" cy="134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9FD4D75-88AF-41B6-AF4A-F73C794663C3}"/>
              </a:ext>
            </a:extLst>
          </p:cNvPr>
          <p:cNvSpPr/>
          <p:nvPr/>
        </p:nvSpPr>
        <p:spPr>
          <a:xfrm>
            <a:off x="7210488" y="3161761"/>
            <a:ext cx="1246094" cy="5558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3A0307-B47D-4B4E-8C48-00C1BE363714}"/>
              </a:ext>
            </a:extLst>
          </p:cNvPr>
          <p:cNvSpPr txBox="1"/>
          <p:nvPr/>
        </p:nvSpPr>
        <p:spPr>
          <a:xfrm>
            <a:off x="3208345" y="3091914"/>
            <a:ext cx="1240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Virtual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1ACA-0566-4F09-B324-D948D789E2BF}"/>
              </a:ext>
            </a:extLst>
          </p:cNvPr>
          <p:cNvSpPr txBox="1"/>
          <p:nvPr/>
        </p:nvSpPr>
        <p:spPr>
          <a:xfrm>
            <a:off x="5895331" y="3126571"/>
            <a:ext cx="1240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Physical Address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E7DF27-E7FB-4E67-B92D-6E2E7AE7F90E}"/>
              </a:ext>
            </a:extLst>
          </p:cNvPr>
          <p:cNvSpPr/>
          <p:nvPr/>
        </p:nvSpPr>
        <p:spPr>
          <a:xfrm>
            <a:off x="1891555" y="4574237"/>
            <a:ext cx="1246094" cy="55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5F77EF-6CDE-4137-8952-36652B00D76E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3137649" y="4852143"/>
            <a:ext cx="27745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437E3D-D52A-4772-8AD3-D313D9312E2D}"/>
              </a:ext>
            </a:extLst>
          </p:cNvPr>
          <p:cNvSpPr txBox="1"/>
          <p:nvPr/>
        </p:nvSpPr>
        <p:spPr>
          <a:xfrm rot="2211771">
            <a:off x="5587667" y="4147747"/>
            <a:ext cx="1240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D6437E-4275-49B7-A1BA-9448582BA157}"/>
              </a:ext>
            </a:extLst>
          </p:cNvPr>
          <p:cNvSpPr txBox="1"/>
          <p:nvPr/>
        </p:nvSpPr>
        <p:spPr>
          <a:xfrm>
            <a:off x="3909248" y="4530753"/>
            <a:ext cx="1240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Reads and writes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445DB9-6938-4905-89E0-41D941329EA4}"/>
              </a:ext>
            </a:extLst>
          </p:cNvPr>
          <p:cNvSpPr/>
          <p:nvPr/>
        </p:nvSpPr>
        <p:spPr>
          <a:xfrm>
            <a:off x="9303488" y="3161761"/>
            <a:ext cx="1246094" cy="55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ACD0BF-F1C2-4FD8-84F9-C41C8BDC9AB7}"/>
              </a:ext>
            </a:extLst>
          </p:cNvPr>
          <p:cNvCxnSpPr>
            <a:cxnSpLocks/>
          </p:cNvCxnSpPr>
          <p:nvPr/>
        </p:nvCxnSpPr>
        <p:spPr>
          <a:xfrm>
            <a:off x="8456582" y="3442444"/>
            <a:ext cx="846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1557706-D574-4CAE-8B62-0AE8F7C0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3258" y="2029968"/>
            <a:ext cx="10241280" cy="3959352"/>
          </a:xfrm>
        </p:spPr>
        <p:txBody>
          <a:bodyPr/>
          <a:lstStyle/>
          <a:p>
            <a:r>
              <a:rPr lang="en-US" dirty="0"/>
              <a:t>Note that this is an </a:t>
            </a:r>
            <a:r>
              <a:rPr lang="en-US" b="1" dirty="0"/>
              <a:t>extremely</a:t>
            </a:r>
            <a:r>
              <a:rPr lang="en-US" dirty="0"/>
              <a:t> simplified view</a:t>
            </a:r>
          </a:p>
        </p:txBody>
      </p:sp>
    </p:spTree>
    <p:extLst>
      <p:ext uri="{BB962C8B-B14F-4D97-AF65-F5344CB8AC3E}">
        <p14:creationId xmlns:p14="http://schemas.microsoft.com/office/powerpoint/2010/main" val="3515372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9878-7F75-4457-8423-7B6305FD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001374"/>
          </a:xfrm>
        </p:spPr>
        <p:txBody>
          <a:bodyPr/>
          <a:lstStyle/>
          <a:p>
            <a:r>
              <a:rPr lang="en-US" cap="none" dirty="0"/>
              <a:t>Caches are much faster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4DB4-A51C-4415-9139-26AF3E2DE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Skylake cache latency (best case!)</a:t>
            </a:r>
          </a:p>
          <a:p>
            <a:pPr lvl="1"/>
            <a:r>
              <a:rPr lang="en-US" dirty="0"/>
              <a:t>L1 4 cycles</a:t>
            </a:r>
          </a:p>
          <a:p>
            <a:pPr lvl="1"/>
            <a:r>
              <a:rPr lang="en-US" dirty="0"/>
              <a:t>L2 12 cycles</a:t>
            </a:r>
          </a:p>
          <a:p>
            <a:pPr lvl="1"/>
            <a:r>
              <a:rPr lang="en-US" dirty="0"/>
              <a:t>L3 44 cycles (LLC – Last Level Cache)</a:t>
            </a:r>
          </a:p>
          <a:p>
            <a:pPr marL="0" indent="0">
              <a:buNone/>
            </a:pPr>
            <a:r>
              <a:rPr lang="en-US" dirty="0"/>
              <a:t>(From Intel’s Optimization Reference Manual)</a:t>
            </a:r>
          </a:p>
          <a:p>
            <a:r>
              <a:rPr lang="en-US" dirty="0"/>
              <a:t>DRAM 60ns – 100ns </a:t>
            </a:r>
          </a:p>
        </p:txBody>
      </p:sp>
    </p:spTree>
    <p:extLst>
      <p:ext uri="{BB962C8B-B14F-4D97-AF65-F5344CB8AC3E}">
        <p14:creationId xmlns:p14="http://schemas.microsoft.com/office/powerpoint/2010/main" val="4028458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245A-3BCD-4D0C-BF45-BB3E8515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Why is cache latency not 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4797-917F-425E-8DD7-E875E314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93018"/>
            <a:ext cx="10241280" cy="3959352"/>
          </a:xfrm>
        </p:spPr>
        <p:txBody>
          <a:bodyPr/>
          <a:lstStyle/>
          <a:p>
            <a:r>
              <a:rPr lang="en-US" dirty="0"/>
              <a:t>Caches for different cores need to be coherent</a:t>
            </a:r>
          </a:p>
          <a:p>
            <a:r>
              <a:rPr lang="en-US" dirty="0"/>
              <a:t>If a cache line only exists in one cache, it’s an easy case (relatively)</a:t>
            </a:r>
          </a:p>
          <a:p>
            <a:r>
              <a:rPr lang="en-US" dirty="0"/>
              <a:t>If it exists in multiple caches, how do you update the value?</a:t>
            </a:r>
          </a:p>
          <a:p>
            <a:r>
              <a:rPr lang="en-US" dirty="0"/>
              <a:t>Some cache coherency protocol needs to be implemented</a:t>
            </a:r>
          </a:p>
          <a:p>
            <a:pPr lvl="1"/>
            <a:r>
              <a:rPr lang="en-US" dirty="0">
                <a:hlinkClick r:id="rId2"/>
              </a:rPr>
              <a:t>MESI</a:t>
            </a:r>
            <a:r>
              <a:rPr lang="en-US" dirty="0"/>
              <a:t> is a very common one</a:t>
            </a:r>
          </a:p>
          <a:p>
            <a:r>
              <a:rPr lang="en-US" dirty="0"/>
              <a:t>It’s expensive to update a cache line when shared by multiple caches!</a:t>
            </a:r>
          </a:p>
        </p:txBody>
      </p:sp>
    </p:spTree>
    <p:extLst>
      <p:ext uri="{BB962C8B-B14F-4D97-AF65-F5344CB8AC3E}">
        <p14:creationId xmlns:p14="http://schemas.microsoft.com/office/powerpoint/2010/main" val="3365587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D0F3-6094-418B-A811-4F562D18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When will the cache line be written to main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FF65F-D8C0-49A3-A97C-0833CBE1F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18906"/>
            <a:ext cx="10241280" cy="3652709"/>
          </a:xfrm>
        </p:spPr>
        <p:txBody>
          <a:bodyPr/>
          <a:lstStyle/>
          <a:p>
            <a:r>
              <a:rPr lang="en-US" dirty="0"/>
              <a:t>If a cache line is modified, it will need to be written to main memory (at some point)</a:t>
            </a:r>
          </a:p>
          <a:p>
            <a:r>
              <a:rPr lang="en-US" dirty="0"/>
              <a:t>As long as it’s in a cache, the CPU can proceed</a:t>
            </a:r>
          </a:p>
          <a:p>
            <a:r>
              <a:rPr lang="en-US" dirty="0"/>
              <a:t>It’s up to the cache when/how to write the line back (as long as it does not lose the write)</a:t>
            </a:r>
          </a:p>
          <a:p>
            <a:r>
              <a:rPr lang="en-US" dirty="0">
                <a:hlinkClick r:id="rId2"/>
              </a:rPr>
              <a:t>Write policy</a:t>
            </a:r>
            <a:r>
              <a:rPr lang="en-US" dirty="0"/>
              <a:t>: write back (more common) vs write through</a:t>
            </a:r>
          </a:p>
          <a:p>
            <a:r>
              <a:rPr lang="en-US" dirty="0"/>
              <a:t>Finally, we stored data on our page!</a:t>
            </a:r>
          </a:p>
        </p:txBody>
      </p:sp>
    </p:spTree>
    <p:extLst>
      <p:ext uri="{BB962C8B-B14F-4D97-AF65-F5344CB8AC3E}">
        <p14:creationId xmlns:p14="http://schemas.microsoft.com/office/powerpoint/2010/main" val="3504384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D0F3-6094-418B-A811-4F562D18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2635"/>
            <a:ext cx="10241280" cy="762142"/>
          </a:xfrm>
        </p:spPr>
        <p:txBody>
          <a:bodyPr/>
          <a:lstStyle/>
          <a:p>
            <a:r>
              <a:rPr lang="en-US" cap="none" dirty="0"/>
              <a:t>Back to the </a:t>
            </a:r>
            <a:r>
              <a:rPr lang="en-US" cap="none" dirty="0" err="1"/>
              <a:t>MaoniType</a:t>
            </a:r>
            <a:r>
              <a:rPr lang="en-US" cap="none" dirty="0"/>
              <a:t>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FF65F-D8C0-49A3-A97C-0833CBE1F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75908"/>
            <a:ext cx="10241280" cy="4795708"/>
          </a:xfrm>
        </p:spPr>
        <p:txBody>
          <a:bodyPr/>
          <a:lstStyle/>
          <a:p>
            <a:pPr marL="0" indent="0">
              <a:buNone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Our object is at 000002b1447e3848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BA67BB-EDB2-468E-A597-547E0BFF620D}"/>
              </a:ext>
            </a:extLst>
          </p:cNvPr>
          <p:cNvSpPr/>
          <p:nvPr/>
        </p:nvSpPr>
        <p:spPr>
          <a:xfrm>
            <a:off x="1397674" y="1934604"/>
            <a:ext cx="5180053" cy="5785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61AEB0-960D-410D-B320-E166476539D7}"/>
              </a:ext>
            </a:extLst>
          </p:cNvPr>
          <p:cNvCxnSpPr>
            <a:cxnSpLocks/>
          </p:cNvCxnSpPr>
          <p:nvPr/>
        </p:nvCxnSpPr>
        <p:spPr>
          <a:xfrm flipV="1">
            <a:off x="1417982" y="2529629"/>
            <a:ext cx="0" cy="445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4E6C7A-CAD9-4F1E-BE19-15B1B8DFC3B1}"/>
              </a:ext>
            </a:extLst>
          </p:cNvPr>
          <p:cNvSpPr txBox="1"/>
          <p:nvPr/>
        </p:nvSpPr>
        <p:spPr>
          <a:xfrm>
            <a:off x="579120" y="2991347"/>
            <a:ext cx="192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start: 000002b1447e3000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003BCC-CCF7-434C-9773-DC87EA42D604}"/>
              </a:ext>
            </a:extLst>
          </p:cNvPr>
          <p:cNvCxnSpPr>
            <a:cxnSpLocks/>
          </p:cNvCxnSpPr>
          <p:nvPr/>
        </p:nvCxnSpPr>
        <p:spPr>
          <a:xfrm flipV="1">
            <a:off x="6567685" y="2529629"/>
            <a:ext cx="0" cy="445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7FBE7F-B37B-4A59-916C-3FA0D5105F39}"/>
              </a:ext>
            </a:extLst>
          </p:cNvPr>
          <p:cNvSpPr txBox="1"/>
          <p:nvPr/>
        </p:nvSpPr>
        <p:spPr>
          <a:xfrm>
            <a:off x="5728823" y="2991347"/>
            <a:ext cx="192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end: 000002b1447e4000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56B02C-2C03-4486-AFE4-CC387A0402B9}"/>
              </a:ext>
            </a:extLst>
          </p:cNvPr>
          <p:cNvCxnSpPr>
            <a:cxnSpLocks/>
          </p:cNvCxnSpPr>
          <p:nvPr/>
        </p:nvCxnSpPr>
        <p:spPr>
          <a:xfrm flipV="1">
            <a:off x="3992832" y="2507025"/>
            <a:ext cx="0" cy="445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5C69B4-6AEB-49D1-83D3-A0297DAA6102}"/>
              </a:ext>
            </a:extLst>
          </p:cNvPr>
          <p:cNvSpPr txBox="1"/>
          <p:nvPr/>
        </p:nvSpPr>
        <p:spPr>
          <a:xfrm>
            <a:off x="3153970" y="2968743"/>
            <a:ext cx="192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Object start: 000002b1447e3848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992A25-CECB-4C69-9DB8-E9EFB826C645}"/>
              </a:ext>
            </a:extLst>
          </p:cNvPr>
          <p:cNvSpPr/>
          <p:nvPr/>
        </p:nvSpPr>
        <p:spPr>
          <a:xfrm>
            <a:off x="4008274" y="1934604"/>
            <a:ext cx="489297" cy="5785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73353C8C-ABE4-4B72-9C49-653A4D6947FC}"/>
              </a:ext>
            </a:extLst>
          </p:cNvPr>
          <p:cNvSpPr/>
          <p:nvPr/>
        </p:nvSpPr>
        <p:spPr>
          <a:xfrm>
            <a:off x="7215000" y="1264787"/>
            <a:ext cx="3527326" cy="762142"/>
          </a:xfrm>
          <a:prstGeom prst="wedgeRoundRectCallout">
            <a:avLst>
              <a:gd name="adj1" fmla="val -67071"/>
              <a:gd name="adj2" fmla="val 757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Page given by the OS, expensive but can be amortized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90E5F39-9061-41E2-A46D-CB0306125C9A}"/>
              </a:ext>
            </a:extLst>
          </p:cNvPr>
          <p:cNvSpPr/>
          <p:nvPr/>
        </p:nvSpPr>
        <p:spPr>
          <a:xfrm>
            <a:off x="4875027" y="3678816"/>
            <a:ext cx="2009554" cy="26049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369F4851-DADD-46E8-BFB7-673C15071518}"/>
              </a:ext>
            </a:extLst>
          </p:cNvPr>
          <p:cNvSpPr/>
          <p:nvPr/>
        </p:nvSpPr>
        <p:spPr>
          <a:xfrm>
            <a:off x="4875027" y="3936866"/>
            <a:ext cx="2009554" cy="26049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8F2DDB0-5006-407B-B75F-5DDECB234405}"/>
              </a:ext>
            </a:extLst>
          </p:cNvPr>
          <p:cNvSpPr/>
          <p:nvPr/>
        </p:nvSpPr>
        <p:spPr>
          <a:xfrm>
            <a:off x="4875027" y="4437486"/>
            <a:ext cx="2009554" cy="26049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3DB37A8-BAAD-44A7-80CC-4A9967C9CCBF}"/>
              </a:ext>
            </a:extLst>
          </p:cNvPr>
          <p:cNvSpPr/>
          <p:nvPr/>
        </p:nvSpPr>
        <p:spPr>
          <a:xfrm>
            <a:off x="4875027" y="4697985"/>
            <a:ext cx="2009554" cy="26049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2FDC7DB-5DCD-4B1C-9855-7D8BCA5CDFC5}"/>
              </a:ext>
            </a:extLst>
          </p:cNvPr>
          <p:cNvCxnSpPr>
            <a:cxnSpLocks/>
          </p:cNvCxnSpPr>
          <p:nvPr/>
        </p:nvCxnSpPr>
        <p:spPr>
          <a:xfrm>
            <a:off x="4008275" y="3565650"/>
            <a:ext cx="866752" cy="623890"/>
          </a:xfrm>
          <a:prstGeom prst="bentConnector3">
            <a:avLst>
              <a:gd name="adj1" fmla="val 31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E0AE94-139C-4B73-9C1A-35CCDDF2C38B}"/>
              </a:ext>
            </a:extLst>
          </p:cNvPr>
          <p:cNvSpPr txBox="1"/>
          <p:nvPr/>
        </p:nvSpPr>
        <p:spPr>
          <a:xfrm>
            <a:off x="5334929" y="3367369"/>
            <a:ext cx="1010093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B745307-2777-4F69-B624-7B508A966963}"/>
              </a:ext>
            </a:extLst>
          </p:cNvPr>
          <p:cNvCxnSpPr>
            <a:cxnSpLocks/>
          </p:cNvCxnSpPr>
          <p:nvPr/>
        </p:nvCxnSpPr>
        <p:spPr>
          <a:xfrm>
            <a:off x="5879803" y="4969115"/>
            <a:ext cx="1302489" cy="700584"/>
          </a:xfrm>
          <a:prstGeom prst="bentConnector3">
            <a:avLst>
              <a:gd name="adj1" fmla="val -20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59E44EF0-CF13-444B-89F7-6714DC740739}"/>
              </a:ext>
            </a:extLst>
          </p:cNvPr>
          <p:cNvSpPr/>
          <p:nvPr/>
        </p:nvSpPr>
        <p:spPr>
          <a:xfrm>
            <a:off x="7182293" y="4969115"/>
            <a:ext cx="1355652" cy="12853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65D464-76A0-4392-A0BA-4342EE3774C6}"/>
              </a:ext>
            </a:extLst>
          </p:cNvPr>
          <p:cNvSpPr txBox="1"/>
          <p:nvPr/>
        </p:nvSpPr>
        <p:spPr>
          <a:xfrm>
            <a:off x="7355072" y="4635820"/>
            <a:ext cx="1010093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DRAM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A122059E-C705-4D0D-9507-0E755A23CB61}"/>
              </a:ext>
            </a:extLst>
          </p:cNvPr>
          <p:cNvSpPr/>
          <p:nvPr/>
        </p:nvSpPr>
        <p:spPr>
          <a:xfrm>
            <a:off x="4252922" y="6005608"/>
            <a:ext cx="1887280" cy="372139"/>
          </a:xfrm>
          <a:prstGeom prst="wedgeRoundRectCallout">
            <a:avLst>
              <a:gd name="adj1" fmla="val 36188"/>
              <a:gd name="adj2" fmla="val -1805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Expensive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057DC410-08FB-4DFD-95CB-6C44E4F82C4F}"/>
              </a:ext>
            </a:extLst>
          </p:cNvPr>
          <p:cNvSpPr/>
          <p:nvPr/>
        </p:nvSpPr>
        <p:spPr>
          <a:xfrm>
            <a:off x="2339693" y="4255241"/>
            <a:ext cx="1249326" cy="372139"/>
          </a:xfrm>
          <a:prstGeom prst="wedgeRoundRectCallout">
            <a:avLst>
              <a:gd name="adj1" fmla="val 83422"/>
              <a:gd name="adj2" fmla="val -1348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Cheap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35647892-D7EB-4E18-BADC-D538893BB41D}"/>
              </a:ext>
            </a:extLst>
          </p:cNvPr>
          <p:cNvSpPr/>
          <p:nvPr/>
        </p:nvSpPr>
        <p:spPr>
          <a:xfrm>
            <a:off x="4875027" y="4189540"/>
            <a:ext cx="2009554" cy="26049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DF619064-A070-4B28-985C-4A7CC91FEC90}"/>
              </a:ext>
            </a:extLst>
          </p:cNvPr>
          <p:cNvSpPr/>
          <p:nvPr/>
        </p:nvSpPr>
        <p:spPr>
          <a:xfrm>
            <a:off x="5129813" y="4189600"/>
            <a:ext cx="287475" cy="260498"/>
          </a:xfrm>
          <a:prstGeom prst="flowChartProcess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E72F9A87-C8B3-4FC2-A094-E85267295FB7}"/>
              </a:ext>
            </a:extLst>
          </p:cNvPr>
          <p:cNvSpPr/>
          <p:nvPr/>
        </p:nvSpPr>
        <p:spPr>
          <a:xfrm>
            <a:off x="9579403" y="4969115"/>
            <a:ext cx="1355652" cy="12853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2BC510-E928-4FE6-A005-26D5D69CF45C}"/>
              </a:ext>
            </a:extLst>
          </p:cNvPr>
          <p:cNvSpPr txBox="1"/>
          <p:nvPr/>
        </p:nvSpPr>
        <p:spPr>
          <a:xfrm>
            <a:off x="9872330" y="4635820"/>
            <a:ext cx="684038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CB6CE88-A074-4C1A-A4F5-3F734B6B6224}"/>
              </a:ext>
            </a:extLst>
          </p:cNvPr>
          <p:cNvCxnSpPr>
            <a:cxnSpLocks/>
            <a:stCxn id="31" idx="3"/>
            <a:endCxn id="42" idx="1"/>
          </p:cNvCxnSpPr>
          <p:nvPr/>
        </p:nvCxnSpPr>
        <p:spPr>
          <a:xfrm>
            <a:off x="8537945" y="5611803"/>
            <a:ext cx="10414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peech Bubble: Rectangle with Corners Rounded 46">
            <a:extLst>
              <a:ext uri="{FF2B5EF4-FFF2-40B4-BE49-F238E27FC236}">
                <a16:creationId xmlns:a16="http://schemas.microsoft.com/office/drawing/2014/main" id="{CE9A58B4-9EC9-4DE7-AAEA-6A8F32F60290}"/>
              </a:ext>
            </a:extLst>
          </p:cNvPr>
          <p:cNvSpPr/>
          <p:nvPr/>
        </p:nvSpPr>
        <p:spPr>
          <a:xfrm>
            <a:off x="8014555" y="3448417"/>
            <a:ext cx="2541813" cy="881272"/>
          </a:xfrm>
          <a:prstGeom prst="wedgeRoundRectCallout">
            <a:avLst>
              <a:gd name="adj1" fmla="val -3403"/>
              <a:gd name="adj2" fmla="val 1956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Really slow, physical memory load is very high</a:t>
            </a:r>
          </a:p>
        </p:txBody>
      </p:sp>
    </p:spTree>
    <p:extLst>
      <p:ext uri="{BB962C8B-B14F-4D97-AF65-F5344CB8AC3E}">
        <p14:creationId xmlns:p14="http://schemas.microsoft.com/office/powerpoint/2010/main" val="213519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58E1-46B6-446F-B70B-69F6E046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How do we do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25857-B16C-4EF5-8E5E-BD150CE85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MaoniType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MaoniType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(128, 256);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more stuff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I’ll use the </a:t>
            </a:r>
            <a:r>
              <a:rPr lang="en-US" dirty="0" err="1">
                <a:hlinkClick r:id="rId2"/>
              </a:rPr>
              <a:t>SoS</a:t>
            </a:r>
            <a:r>
              <a:rPr lang="en-US" dirty="0"/>
              <a:t> extension in </a:t>
            </a:r>
            <a:r>
              <a:rPr lang="en-US" dirty="0" err="1"/>
              <a:t>windbg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7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15C9-4EA0-41DD-9204-184A697F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009" y="0"/>
            <a:ext cx="10241280" cy="661132"/>
          </a:xfrm>
        </p:spPr>
        <p:txBody>
          <a:bodyPr/>
          <a:lstStyle/>
          <a:p>
            <a:r>
              <a:rPr lang="en-US" cap="none" dirty="0"/>
              <a:t>Back to the </a:t>
            </a:r>
            <a:r>
              <a:rPr lang="en-US" cap="none" dirty="0" err="1"/>
              <a:t>MaoniType</a:t>
            </a:r>
            <a:r>
              <a:rPr lang="en-US" cap="none" dirty="0"/>
              <a:t>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8BCA0-6DB0-451D-987E-A436B4D5A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009" y="799356"/>
            <a:ext cx="10368871" cy="5410484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0:008&gt; !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eeheap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-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gc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Number of GC Heaps: 1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generation 0 starts at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0x000002b1447d1030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generation 1 starts at 0x000002b1447d1018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generation 2 starts at 0x000002b1447d1000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ephemeral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segment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allocation context: none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   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segment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         begin         allocated         committed    allocated size    committed size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000002b1447d0000  000002b1447d1000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000002b1447edfb0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000002b1447f2000   0x1cfb0(118704)   0x21000(135168)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Our object is at 000002b1447e3848 (000002b1447e3848-generation 0 start = 12818)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000002b1447edfb0 -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000002b1447e3848 = 42856)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F84164-62BB-4A9A-BFDF-46182A002B63}"/>
              </a:ext>
            </a:extLst>
          </p:cNvPr>
          <p:cNvSpPr txBox="1"/>
          <p:nvPr/>
        </p:nvSpPr>
        <p:spPr>
          <a:xfrm>
            <a:off x="3280959" y="5357049"/>
            <a:ext cx="1594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MaoniType</a:t>
            </a:r>
            <a:r>
              <a:rPr lang="en-US" sz="1400" dirty="0"/>
              <a:t> instance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1D5C1-422D-4BFB-8237-2E2EC32050DF}"/>
              </a:ext>
            </a:extLst>
          </p:cNvPr>
          <p:cNvSpPr/>
          <p:nvPr/>
        </p:nvSpPr>
        <p:spPr>
          <a:xfrm>
            <a:off x="2103250" y="4241869"/>
            <a:ext cx="6503805" cy="57857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85C2E3-9127-486B-A1DC-E4495BB7027F}"/>
              </a:ext>
            </a:extLst>
          </p:cNvPr>
          <p:cNvSpPr/>
          <p:nvPr/>
        </p:nvSpPr>
        <p:spPr>
          <a:xfrm>
            <a:off x="3847963" y="4241869"/>
            <a:ext cx="269488" cy="5785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5600CD-B0B5-4E1D-B3E3-90D6B5EA1D31}"/>
              </a:ext>
            </a:extLst>
          </p:cNvPr>
          <p:cNvCxnSpPr>
            <a:cxnSpLocks/>
          </p:cNvCxnSpPr>
          <p:nvPr/>
        </p:nvCxnSpPr>
        <p:spPr>
          <a:xfrm flipV="1">
            <a:off x="3982707" y="4874109"/>
            <a:ext cx="0" cy="445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2B45FA-9335-4C4D-9890-61E6A526E07E}"/>
              </a:ext>
            </a:extLst>
          </p:cNvPr>
          <p:cNvCxnSpPr>
            <a:cxnSpLocks/>
          </p:cNvCxnSpPr>
          <p:nvPr/>
        </p:nvCxnSpPr>
        <p:spPr>
          <a:xfrm flipV="1">
            <a:off x="2118241" y="4874108"/>
            <a:ext cx="0" cy="445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C4019D-A647-47DF-8EDC-BEF242AB3F7E}"/>
              </a:ext>
            </a:extLst>
          </p:cNvPr>
          <p:cNvCxnSpPr>
            <a:cxnSpLocks/>
          </p:cNvCxnSpPr>
          <p:nvPr/>
        </p:nvCxnSpPr>
        <p:spPr>
          <a:xfrm flipV="1">
            <a:off x="8599009" y="4874108"/>
            <a:ext cx="0" cy="445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086227-6119-4B30-A935-993BDDBF19A1}"/>
              </a:ext>
            </a:extLst>
          </p:cNvPr>
          <p:cNvSpPr txBox="1"/>
          <p:nvPr/>
        </p:nvSpPr>
        <p:spPr>
          <a:xfrm>
            <a:off x="1465449" y="5357049"/>
            <a:ext cx="1594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generation 0 start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04D383-E7C9-42BA-9B66-CFE0D4C0447E}"/>
              </a:ext>
            </a:extLst>
          </p:cNvPr>
          <p:cNvSpPr txBox="1"/>
          <p:nvPr/>
        </p:nvSpPr>
        <p:spPr>
          <a:xfrm>
            <a:off x="8153442" y="5357048"/>
            <a:ext cx="89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allocated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4D1C2738-8589-4F4C-ACE1-0640D60122D2}"/>
              </a:ext>
            </a:extLst>
          </p:cNvPr>
          <p:cNvSpPr/>
          <p:nvPr/>
        </p:nvSpPr>
        <p:spPr>
          <a:xfrm rot="5400000">
            <a:off x="6068937" y="2985080"/>
            <a:ext cx="578575" cy="4481548"/>
          </a:xfrm>
          <a:prstGeom prst="rightBrace">
            <a:avLst>
              <a:gd name="adj1" fmla="val 8333"/>
              <a:gd name="adj2" fmla="val 508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F60BB7-3C7D-4220-8856-23A5B93886E5}"/>
              </a:ext>
            </a:extLst>
          </p:cNvPr>
          <p:cNvSpPr txBox="1"/>
          <p:nvPr/>
        </p:nvSpPr>
        <p:spPr>
          <a:xfrm>
            <a:off x="5768476" y="5499852"/>
            <a:ext cx="165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Allocated by </a:t>
            </a:r>
            <a:r>
              <a:rPr lang="en-US" sz="1400" dirty="0" err="1"/>
              <a:t>Console.ReadLine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8346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21FCE60-ECDB-49B1-A5CA-E834A33FE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1" y="3587283"/>
            <a:ext cx="250197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4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489" y="1757117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A9B6F-8118-4DC0-83EA-2BA64BA1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0" y="586855"/>
            <a:ext cx="3131093" cy="3507474"/>
          </a:xfrm>
        </p:spPr>
        <p:txBody>
          <a:bodyPr anchor="b">
            <a:normAutofit/>
          </a:bodyPr>
          <a:lstStyle/>
          <a:p>
            <a:pPr algn="r"/>
            <a:r>
              <a:rPr lang="en-US" sz="3200" cap="none" dirty="0">
                <a:solidFill>
                  <a:schemeClr val="bg1"/>
                </a:solidFill>
              </a:rPr>
              <a:t>Back to GC land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FE039A-7159-4E48-A0F8-58C24CC0E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5" y="833535"/>
            <a:ext cx="3222170" cy="5361991"/>
          </a:xfrm>
        </p:spPr>
        <p:txBody>
          <a:bodyPr>
            <a:normAutofit/>
          </a:bodyPr>
          <a:lstStyle/>
          <a:p>
            <a:r>
              <a:rPr lang="en-US" sz="1600" dirty="0"/>
              <a:t>You allocate…</a:t>
            </a:r>
          </a:p>
          <a:p>
            <a:r>
              <a:rPr lang="en-US" sz="1600" dirty="0"/>
              <a:t>And allocate some more…</a:t>
            </a:r>
          </a:p>
          <a:p>
            <a:r>
              <a:rPr lang="en-US" sz="1600" dirty="0"/>
              <a:t>After you’ve </a:t>
            </a:r>
            <a:r>
              <a:rPr lang="en-US" sz="1600" dirty="0">
                <a:hlinkClick r:id="rId2"/>
              </a:rPr>
              <a:t>allocated enough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07099B-4928-4C79-B67D-34BAB6E08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471" y="1929744"/>
            <a:ext cx="3619500" cy="3583304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D7EA1B32-377D-4F0A-BB34-372F04058A13}"/>
              </a:ext>
            </a:extLst>
          </p:cNvPr>
          <p:cNvSpPr/>
          <p:nvPr/>
        </p:nvSpPr>
        <p:spPr>
          <a:xfrm>
            <a:off x="7899530" y="1344952"/>
            <a:ext cx="2701130" cy="1376917"/>
          </a:xfrm>
          <a:prstGeom prst="wedgeRoundRectCallout">
            <a:avLst>
              <a:gd name="adj1" fmla="val -48584"/>
              <a:gd name="adj2" fmla="val 7987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1734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Yay, I collect!!!</a:t>
            </a:r>
          </a:p>
        </p:txBody>
      </p:sp>
    </p:spTree>
    <p:extLst>
      <p:ext uri="{BB962C8B-B14F-4D97-AF65-F5344CB8AC3E}">
        <p14:creationId xmlns:p14="http://schemas.microsoft.com/office/powerpoint/2010/main" val="3922214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9704-F165-4B3D-BB11-896C69EA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9164"/>
            <a:ext cx="10241280" cy="1234440"/>
          </a:xfrm>
        </p:spPr>
        <p:txBody>
          <a:bodyPr/>
          <a:lstStyle/>
          <a:p>
            <a:r>
              <a:rPr lang="en-US" cap="none" dirty="0"/>
              <a:t>How does GC determine if it should collect our 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815D-5BA1-44A2-AB7C-A7D4AF079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3363"/>
            <a:ext cx="10241280" cy="4418253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Main()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MaoniType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o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MaoniType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(128, 256);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GCHandle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h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GCHandle.Alloc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(o,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GCHandleType.Weak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GC.Collect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"Collect called,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h.Target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is {0}"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h.Target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"collected"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"not collected"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indent="0">
              <a:buNone/>
            </a:pPr>
            <a:r>
              <a:rPr lang="en-US" dirty="0"/>
              <a:t>Output - Collect called, </a:t>
            </a:r>
            <a:r>
              <a:rPr lang="en-US" dirty="0" err="1"/>
              <a:t>h.Target</a:t>
            </a:r>
            <a:r>
              <a:rPr lang="en-US" dirty="0"/>
              <a:t> is not collected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1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4E5A-6AC9-4298-AFBA-9D9AADFE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0346"/>
            <a:ext cx="10241280" cy="1234440"/>
          </a:xfrm>
        </p:spPr>
        <p:txBody>
          <a:bodyPr/>
          <a:lstStyle/>
          <a:p>
            <a:r>
              <a:rPr lang="en-US" cap="none" dirty="0"/>
              <a:t>“Why is GC not collecting my object???”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92C4-6529-44BC-B362-352D5150D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Generational GC</a:t>
            </a:r>
            <a:endParaRPr lang="en-US" dirty="0"/>
          </a:p>
          <a:p>
            <a:r>
              <a:rPr lang="en-US" dirty="0" err="1"/>
              <a:t>GC.Collect</a:t>
            </a:r>
            <a:r>
              <a:rPr lang="en-US" dirty="0"/>
              <a:t>() collects the whole heap</a:t>
            </a:r>
          </a:p>
          <a:p>
            <a:pPr lvl="1"/>
            <a:r>
              <a:rPr lang="en-US" dirty="0"/>
              <a:t>This means GC does NOT decide the objects’ lifetime</a:t>
            </a:r>
          </a:p>
          <a:p>
            <a:pPr lvl="1"/>
            <a:r>
              <a:rPr lang="en-US" dirty="0"/>
              <a:t>GC only gets told by others if an object is live</a:t>
            </a:r>
          </a:p>
          <a:p>
            <a:pPr lvl="1"/>
            <a:r>
              <a:rPr lang="en-US" dirty="0"/>
              <a:t>In this case JIT tells the GC that o is still live</a:t>
            </a:r>
          </a:p>
          <a:p>
            <a:pPr lvl="2"/>
            <a:r>
              <a:rPr lang="en-US" dirty="0">
                <a:hlinkClick r:id="rId3"/>
              </a:rPr>
              <a:t>User roots</a:t>
            </a:r>
            <a:endParaRPr lang="en-US" dirty="0"/>
          </a:p>
          <a:p>
            <a:pPr lvl="1"/>
            <a:r>
              <a:rPr lang="en-US" dirty="0"/>
              <a:t>JIT is free to lengthen the object lifetime till the end of method and has always been</a:t>
            </a:r>
          </a:p>
        </p:txBody>
      </p:sp>
    </p:spTree>
    <p:extLst>
      <p:ext uri="{BB962C8B-B14F-4D97-AF65-F5344CB8AC3E}">
        <p14:creationId xmlns:p14="http://schemas.microsoft.com/office/powerpoint/2010/main" val="96510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50AC3-DB0D-4E89-BE7A-9F43A99E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010" y="265813"/>
            <a:ext cx="10241280" cy="612435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MethodImpl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MethodImplOptions.NoInlining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TestLifeTime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MaoniType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o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MaoniType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(128, 256);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h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GCHandle.Alloc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(o,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GCHandleType.Weak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TestLifeTime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GC.Collect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"Collect called,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h.Target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is {0}"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h.Target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?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"collected"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"not collected"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Output: Collect called,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h.Target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is collected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69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6AB4-99A9-4AF2-ACBF-76C0BD7B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the heap looks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E05B-7B85-4354-89BA-E2736D609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02958"/>
            <a:ext cx="10241280" cy="3659514"/>
          </a:xfrm>
        </p:spPr>
        <p:txBody>
          <a:bodyPr/>
          <a:lstStyle/>
          <a:p>
            <a:r>
              <a:rPr lang="en-US" dirty="0"/>
              <a:t>GC#1 - start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26B3F7-6254-4FB1-BD26-495AD7922925}"/>
              </a:ext>
            </a:extLst>
          </p:cNvPr>
          <p:cNvSpPr/>
          <p:nvPr/>
        </p:nvSpPr>
        <p:spPr>
          <a:xfrm>
            <a:off x="1474981" y="3429000"/>
            <a:ext cx="5551715" cy="3551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7B738-D7B8-471A-9954-AA3D43B5E395}"/>
              </a:ext>
            </a:extLst>
          </p:cNvPr>
          <p:cNvSpPr/>
          <p:nvPr/>
        </p:nvSpPr>
        <p:spPr>
          <a:xfrm>
            <a:off x="1474980" y="3429000"/>
            <a:ext cx="3931675" cy="3551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CBABC-2D6B-4B3D-8CC1-5DA835968E3E}"/>
              </a:ext>
            </a:extLst>
          </p:cNvPr>
          <p:cNvSpPr txBox="1"/>
          <p:nvPr/>
        </p:nvSpPr>
        <p:spPr>
          <a:xfrm>
            <a:off x="2967120" y="4003247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Committed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48CC1100-B570-4330-8EE7-964FFEF2E50E}"/>
              </a:ext>
            </a:extLst>
          </p:cNvPr>
          <p:cNvSpPr/>
          <p:nvPr/>
        </p:nvSpPr>
        <p:spPr>
          <a:xfrm rot="5400000">
            <a:off x="3382337" y="1949941"/>
            <a:ext cx="116961" cy="393167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AEE0DF-24A6-4178-A84E-41937593182B}"/>
              </a:ext>
            </a:extLst>
          </p:cNvPr>
          <p:cNvSpPr/>
          <p:nvPr/>
        </p:nvSpPr>
        <p:spPr>
          <a:xfrm>
            <a:off x="2588006" y="3429000"/>
            <a:ext cx="269488" cy="3551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4AB0997D-7AE0-4052-8427-AFE36E3AC390}"/>
              </a:ext>
            </a:extLst>
          </p:cNvPr>
          <p:cNvSpPr/>
          <p:nvPr/>
        </p:nvSpPr>
        <p:spPr>
          <a:xfrm>
            <a:off x="2383797" y="4419600"/>
            <a:ext cx="947394" cy="307777"/>
          </a:xfrm>
          <a:prstGeom prst="wedgeRectCallout">
            <a:avLst>
              <a:gd name="adj1" fmla="val -15471"/>
              <a:gd name="adj2" fmla="val -162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X</a:t>
            </a:r>
          </a:p>
        </p:txBody>
      </p:sp>
    </p:spTree>
    <p:extLst>
      <p:ext uri="{BB962C8B-B14F-4D97-AF65-F5344CB8AC3E}">
        <p14:creationId xmlns:p14="http://schemas.microsoft.com/office/powerpoint/2010/main" val="2263219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6AB4-99A9-4AF2-ACBF-76C0BD7B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the heap looks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E05B-7B85-4354-89BA-E2736D609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02958"/>
            <a:ext cx="10241280" cy="36595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26B3F7-6254-4FB1-BD26-495AD7922925}"/>
              </a:ext>
            </a:extLst>
          </p:cNvPr>
          <p:cNvSpPr/>
          <p:nvPr/>
        </p:nvSpPr>
        <p:spPr>
          <a:xfrm>
            <a:off x="1474981" y="3429000"/>
            <a:ext cx="5551715" cy="35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7B738-D7B8-471A-9954-AA3D43B5E395}"/>
              </a:ext>
            </a:extLst>
          </p:cNvPr>
          <p:cNvSpPr/>
          <p:nvPr/>
        </p:nvSpPr>
        <p:spPr>
          <a:xfrm>
            <a:off x="1474980" y="3429000"/>
            <a:ext cx="2512229" cy="3551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CBABC-2D6B-4B3D-8CC1-5DA835968E3E}"/>
              </a:ext>
            </a:extLst>
          </p:cNvPr>
          <p:cNvSpPr txBox="1"/>
          <p:nvPr/>
        </p:nvSpPr>
        <p:spPr>
          <a:xfrm>
            <a:off x="2177653" y="4078826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Committed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48CC1100-B570-4330-8EE7-964FFEF2E50E}"/>
              </a:ext>
            </a:extLst>
          </p:cNvPr>
          <p:cNvSpPr/>
          <p:nvPr/>
        </p:nvSpPr>
        <p:spPr>
          <a:xfrm rot="5400000">
            <a:off x="2684408" y="2671459"/>
            <a:ext cx="93373" cy="251222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8A7DA-BF1C-48D1-8329-FCB33FC2A674}"/>
              </a:ext>
            </a:extLst>
          </p:cNvPr>
          <p:cNvSpPr/>
          <p:nvPr/>
        </p:nvSpPr>
        <p:spPr>
          <a:xfrm>
            <a:off x="1668290" y="3429000"/>
            <a:ext cx="269488" cy="3551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11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6AB4-99A9-4AF2-ACBF-76C0BD7B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the heap looks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E05B-7B85-4354-89BA-E2736D609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02958"/>
            <a:ext cx="10241280" cy="3659514"/>
          </a:xfrm>
        </p:spPr>
        <p:txBody>
          <a:bodyPr/>
          <a:lstStyle/>
          <a:p>
            <a:r>
              <a:rPr lang="en-US" dirty="0"/>
              <a:t>GC#1 - end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26B3F7-6254-4FB1-BD26-495AD7922925}"/>
              </a:ext>
            </a:extLst>
          </p:cNvPr>
          <p:cNvSpPr/>
          <p:nvPr/>
        </p:nvSpPr>
        <p:spPr>
          <a:xfrm>
            <a:off x="1474981" y="3429000"/>
            <a:ext cx="5551715" cy="35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7B738-D7B8-471A-9954-AA3D43B5E395}"/>
              </a:ext>
            </a:extLst>
          </p:cNvPr>
          <p:cNvSpPr/>
          <p:nvPr/>
        </p:nvSpPr>
        <p:spPr>
          <a:xfrm>
            <a:off x="1474980" y="3429000"/>
            <a:ext cx="2512229" cy="3551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CBABC-2D6B-4B3D-8CC1-5DA835968E3E}"/>
              </a:ext>
            </a:extLst>
          </p:cNvPr>
          <p:cNvSpPr txBox="1"/>
          <p:nvPr/>
        </p:nvSpPr>
        <p:spPr>
          <a:xfrm>
            <a:off x="2177653" y="4078826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Committed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48CC1100-B570-4330-8EE7-964FFEF2E50E}"/>
              </a:ext>
            </a:extLst>
          </p:cNvPr>
          <p:cNvSpPr/>
          <p:nvPr/>
        </p:nvSpPr>
        <p:spPr>
          <a:xfrm rot="5400000">
            <a:off x="2684408" y="2671459"/>
            <a:ext cx="93373" cy="251222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8A7DA-BF1C-48D1-8329-FCB33FC2A674}"/>
              </a:ext>
            </a:extLst>
          </p:cNvPr>
          <p:cNvSpPr/>
          <p:nvPr/>
        </p:nvSpPr>
        <p:spPr>
          <a:xfrm>
            <a:off x="1668290" y="3429000"/>
            <a:ext cx="269488" cy="3551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09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6AB4-99A9-4AF2-ACBF-76C0BD7B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the heap looks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E05B-7B85-4354-89BA-E2736D609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02958"/>
            <a:ext cx="10241280" cy="36595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26B3F7-6254-4FB1-BD26-495AD7922925}"/>
              </a:ext>
            </a:extLst>
          </p:cNvPr>
          <p:cNvSpPr/>
          <p:nvPr/>
        </p:nvSpPr>
        <p:spPr>
          <a:xfrm>
            <a:off x="1474981" y="3429000"/>
            <a:ext cx="5551715" cy="35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7B738-D7B8-471A-9954-AA3D43B5E395}"/>
              </a:ext>
            </a:extLst>
          </p:cNvPr>
          <p:cNvSpPr/>
          <p:nvPr/>
        </p:nvSpPr>
        <p:spPr>
          <a:xfrm>
            <a:off x="1474980" y="3429000"/>
            <a:ext cx="3935220" cy="3551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CBABC-2D6B-4B3D-8CC1-5DA835968E3E}"/>
              </a:ext>
            </a:extLst>
          </p:cNvPr>
          <p:cNvSpPr txBox="1"/>
          <p:nvPr/>
        </p:nvSpPr>
        <p:spPr>
          <a:xfrm>
            <a:off x="3048000" y="4057896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Committed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48CC1100-B570-4330-8EE7-964FFEF2E50E}"/>
              </a:ext>
            </a:extLst>
          </p:cNvPr>
          <p:cNvSpPr/>
          <p:nvPr/>
        </p:nvSpPr>
        <p:spPr>
          <a:xfrm rot="5400000">
            <a:off x="3360459" y="1924521"/>
            <a:ext cx="164260" cy="393522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8A7DA-BF1C-48D1-8329-FCB33FC2A674}"/>
              </a:ext>
            </a:extLst>
          </p:cNvPr>
          <p:cNvSpPr/>
          <p:nvPr/>
        </p:nvSpPr>
        <p:spPr>
          <a:xfrm>
            <a:off x="1668290" y="3429000"/>
            <a:ext cx="269488" cy="3551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82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6AB4-99A9-4AF2-ACBF-76C0BD7B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the heap looks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E05B-7B85-4354-89BA-E2736D609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02958"/>
            <a:ext cx="10241280" cy="3659514"/>
          </a:xfrm>
        </p:spPr>
        <p:txBody>
          <a:bodyPr/>
          <a:lstStyle/>
          <a:p>
            <a:r>
              <a:rPr lang="en-US" dirty="0"/>
              <a:t>GC#2 - start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26B3F7-6254-4FB1-BD26-495AD7922925}"/>
              </a:ext>
            </a:extLst>
          </p:cNvPr>
          <p:cNvSpPr/>
          <p:nvPr/>
        </p:nvSpPr>
        <p:spPr>
          <a:xfrm>
            <a:off x="1474981" y="3429000"/>
            <a:ext cx="5551715" cy="35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7B738-D7B8-471A-9954-AA3D43B5E395}"/>
              </a:ext>
            </a:extLst>
          </p:cNvPr>
          <p:cNvSpPr/>
          <p:nvPr/>
        </p:nvSpPr>
        <p:spPr>
          <a:xfrm>
            <a:off x="1474980" y="3429000"/>
            <a:ext cx="3935220" cy="3551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CBABC-2D6B-4B3D-8CC1-5DA835968E3E}"/>
              </a:ext>
            </a:extLst>
          </p:cNvPr>
          <p:cNvSpPr txBox="1"/>
          <p:nvPr/>
        </p:nvSpPr>
        <p:spPr>
          <a:xfrm>
            <a:off x="3048000" y="4057896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Committed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48CC1100-B570-4330-8EE7-964FFEF2E50E}"/>
              </a:ext>
            </a:extLst>
          </p:cNvPr>
          <p:cNvSpPr/>
          <p:nvPr/>
        </p:nvSpPr>
        <p:spPr>
          <a:xfrm rot="5400000">
            <a:off x="3360459" y="1924521"/>
            <a:ext cx="164260" cy="393522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8A7DA-BF1C-48D1-8329-FCB33FC2A674}"/>
              </a:ext>
            </a:extLst>
          </p:cNvPr>
          <p:cNvSpPr/>
          <p:nvPr/>
        </p:nvSpPr>
        <p:spPr>
          <a:xfrm>
            <a:off x="1668290" y="3429000"/>
            <a:ext cx="269488" cy="3551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74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4C0E-5F0C-45FD-8210-158BE693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We break into the debugger when </a:t>
            </a:r>
            <a:r>
              <a:rPr lang="en-US" cap="none" dirty="0" err="1"/>
              <a:t>ReadLine</a:t>
            </a:r>
            <a:r>
              <a:rPr lang="en-US" cap="none" dirty="0"/>
              <a:t> is waiting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1D3B-F0F7-4258-9FDC-DBA7CA9B0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0:008&gt; !</a:t>
            </a:r>
            <a:r>
              <a:rPr lang="en-US" sz="1800" dirty="0" err="1">
                <a:latin typeface="Lucida Console" panose="020B0609040504020204" pitchFamily="49" charset="0"/>
              </a:rPr>
              <a:t>dumpheap</a:t>
            </a:r>
            <a:r>
              <a:rPr lang="en-US" sz="1800" dirty="0">
                <a:latin typeface="Lucida Console" panose="020B0609040504020204" pitchFamily="49" charset="0"/>
              </a:rPr>
              <a:t> -stat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Statistics: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            MT    Count    </a:t>
            </a:r>
            <a:r>
              <a:rPr lang="en-US" sz="1800" dirty="0" err="1">
                <a:latin typeface="Lucida Console" panose="020B0609040504020204" pitchFamily="49" charset="0"/>
              </a:rPr>
              <a:t>TotalSize</a:t>
            </a:r>
            <a:r>
              <a:rPr lang="en-US" sz="1800" dirty="0">
                <a:latin typeface="Lucida Console" panose="020B0609040504020204" pitchFamily="49" charset="0"/>
              </a:rPr>
              <a:t> Class Name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00007ff9f3cc3478        1           24 </a:t>
            </a:r>
            <a:r>
              <a:rPr lang="en-US" sz="1800" dirty="0" err="1">
                <a:latin typeface="Lucida Console" panose="020B0609040504020204" pitchFamily="49" charset="0"/>
              </a:rPr>
              <a:t>System.Threading.Tasks.Task</a:t>
            </a:r>
            <a:r>
              <a:rPr lang="en-US" sz="1800" dirty="0">
                <a:latin typeface="Lucida Console" panose="020B0609040504020204" pitchFamily="49" charset="0"/>
              </a:rPr>
              <a:t>+&lt;&gt;c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00007ff9f3cad2d8        1           24 </a:t>
            </a:r>
            <a:r>
              <a:rPr lang="en-US" sz="1800" dirty="0" err="1">
                <a:latin typeface="Lucida Console" panose="020B0609040504020204" pitchFamily="49" charset="0"/>
              </a:rPr>
              <a:t>System.IO.Stream+NullStream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00007ff9f3ca7b60        1           24 </a:t>
            </a:r>
            <a:r>
              <a:rPr lang="en-US" sz="1800" dirty="0" err="1">
                <a:latin typeface="Lucida Console" panose="020B0609040504020204" pitchFamily="49" charset="0"/>
              </a:rPr>
              <a:t>System.IO.SyncTextReader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00007ff9f3ca3598        1           24 </a:t>
            </a:r>
            <a:r>
              <a:rPr lang="en-US" sz="18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MaoniType</a:t>
            </a:r>
            <a:endParaRPr lang="en-US" sz="18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[omitted]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00007ff9f3bbb590        7        18056 </a:t>
            </a:r>
            <a:r>
              <a:rPr lang="en-US" sz="1800" dirty="0" err="1">
                <a:latin typeface="Lucida Console" panose="020B0609040504020204" pitchFamily="49" charset="0"/>
              </a:rPr>
              <a:t>System.Object</a:t>
            </a:r>
            <a:r>
              <a:rPr lang="en-US" sz="1800" dirty="0">
                <a:latin typeface="Lucida Console" panose="020B060904050402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00007ff9f3cc4128        1        32792 </a:t>
            </a:r>
            <a:r>
              <a:rPr lang="en-US" sz="1800" dirty="0" err="1">
                <a:latin typeface="Lucida Console" panose="020B0609040504020204" pitchFamily="49" charset="0"/>
              </a:rPr>
              <a:t>System.Char</a:t>
            </a:r>
            <a:r>
              <a:rPr lang="en-US" sz="1800" dirty="0">
                <a:latin typeface="Lucida Console" panose="020B0609040504020204" pitchFamily="49" charset="0"/>
              </a:rPr>
              <a:t>[]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00007ff9f3c6d448       56        69466 </a:t>
            </a:r>
            <a:r>
              <a:rPr lang="en-US" sz="1800" dirty="0" err="1">
                <a:latin typeface="Lucida Console" panose="020B0609040504020204" pitchFamily="49" charset="0"/>
              </a:rPr>
              <a:t>System.String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Total 168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44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6AB4-99A9-4AF2-ACBF-76C0BD7B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the heap looks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E05B-7B85-4354-89BA-E2736D609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02958"/>
            <a:ext cx="10241280" cy="36595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26B3F7-6254-4FB1-BD26-495AD7922925}"/>
              </a:ext>
            </a:extLst>
          </p:cNvPr>
          <p:cNvSpPr/>
          <p:nvPr/>
        </p:nvSpPr>
        <p:spPr>
          <a:xfrm>
            <a:off x="1474981" y="3429000"/>
            <a:ext cx="5551715" cy="35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7B738-D7B8-471A-9954-AA3D43B5E395}"/>
              </a:ext>
            </a:extLst>
          </p:cNvPr>
          <p:cNvSpPr/>
          <p:nvPr/>
        </p:nvSpPr>
        <p:spPr>
          <a:xfrm>
            <a:off x="1474980" y="3429000"/>
            <a:ext cx="1192020" cy="3551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CBABC-2D6B-4B3D-8CC1-5DA835968E3E}"/>
              </a:ext>
            </a:extLst>
          </p:cNvPr>
          <p:cNvSpPr txBox="1"/>
          <p:nvPr/>
        </p:nvSpPr>
        <p:spPr>
          <a:xfrm>
            <a:off x="1658744" y="4031938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Committed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48CC1100-B570-4330-8EE7-964FFEF2E50E}"/>
              </a:ext>
            </a:extLst>
          </p:cNvPr>
          <p:cNvSpPr/>
          <p:nvPr/>
        </p:nvSpPr>
        <p:spPr>
          <a:xfrm rot="5400000">
            <a:off x="1988859" y="3296121"/>
            <a:ext cx="164260" cy="119202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8A7DA-BF1C-48D1-8329-FCB33FC2A674}"/>
              </a:ext>
            </a:extLst>
          </p:cNvPr>
          <p:cNvSpPr/>
          <p:nvPr/>
        </p:nvSpPr>
        <p:spPr>
          <a:xfrm>
            <a:off x="1524000" y="3429000"/>
            <a:ext cx="269488" cy="3551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43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6AB4-99A9-4AF2-ACBF-76C0BD7B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What the heap looks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E05B-7B85-4354-89BA-E2736D609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02958"/>
            <a:ext cx="10241280" cy="3659514"/>
          </a:xfrm>
        </p:spPr>
        <p:txBody>
          <a:bodyPr/>
          <a:lstStyle/>
          <a:p>
            <a:r>
              <a:rPr lang="en-US" dirty="0"/>
              <a:t>GC#2 - end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26B3F7-6254-4FB1-BD26-495AD7922925}"/>
              </a:ext>
            </a:extLst>
          </p:cNvPr>
          <p:cNvSpPr/>
          <p:nvPr/>
        </p:nvSpPr>
        <p:spPr>
          <a:xfrm>
            <a:off x="1474981" y="3429000"/>
            <a:ext cx="5551715" cy="35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7B738-D7B8-471A-9954-AA3D43B5E395}"/>
              </a:ext>
            </a:extLst>
          </p:cNvPr>
          <p:cNvSpPr/>
          <p:nvPr/>
        </p:nvSpPr>
        <p:spPr>
          <a:xfrm>
            <a:off x="1474980" y="3429000"/>
            <a:ext cx="1192020" cy="3551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CBABC-2D6B-4B3D-8CC1-5DA835968E3E}"/>
              </a:ext>
            </a:extLst>
          </p:cNvPr>
          <p:cNvSpPr txBox="1"/>
          <p:nvPr/>
        </p:nvSpPr>
        <p:spPr>
          <a:xfrm>
            <a:off x="1658744" y="4031938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Committed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48CC1100-B570-4330-8EE7-964FFEF2E50E}"/>
              </a:ext>
            </a:extLst>
          </p:cNvPr>
          <p:cNvSpPr/>
          <p:nvPr/>
        </p:nvSpPr>
        <p:spPr>
          <a:xfrm rot="5400000">
            <a:off x="1988859" y="3296121"/>
            <a:ext cx="164260" cy="119202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8A7DA-BF1C-48D1-8329-FCB33FC2A674}"/>
              </a:ext>
            </a:extLst>
          </p:cNvPr>
          <p:cNvSpPr/>
          <p:nvPr/>
        </p:nvSpPr>
        <p:spPr>
          <a:xfrm>
            <a:off x="1524000" y="3429000"/>
            <a:ext cx="269488" cy="3551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16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6AB4-99A9-4AF2-ACBF-76C0BD7B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Some GCs later…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E05B-7B85-4354-89BA-E2736D609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02958"/>
            <a:ext cx="10241280" cy="3659514"/>
          </a:xfrm>
        </p:spPr>
        <p:txBody>
          <a:bodyPr/>
          <a:lstStyle/>
          <a:p>
            <a:r>
              <a:rPr lang="en-US" dirty="0"/>
              <a:t>GC#N - start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26B3F7-6254-4FB1-BD26-495AD7922925}"/>
              </a:ext>
            </a:extLst>
          </p:cNvPr>
          <p:cNvSpPr/>
          <p:nvPr/>
        </p:nvSpPr>
        <p:spPr>
          <a:xfrm>
            <a:off x="1474981" y="3429000"/>
            <a:ext cx="5551715" cy="35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7B738-D7B8-471A-9954-AA3D43B5E395}"/>
              </a:ext>
            </a:extLst>
          </p:cNvPr>
          <p:cNvSpPr/>
          <p:nvPr/>
        </p:nvSpPr>
        <p:spPr>
          <a:xfrm>
            <a:off x="1474980" y="3429000"/>
            <a:ext cx="4163820" cy="3551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CBABC-2D6B-4B3D-8CC1-5DA835968E3E}"/>
              </a:ext>
            </a:extLst>
          </p:cNvPr>
          <p:cNvSpPr txBox="1"/>
          <p:nvPr/>
        </p:nvSpPr>
        <p:spPr>
          <a:xfrm>
            <a:off x="3083192" y="4078826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Committed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48CC1100-B570-4330-8EE7-964FFEF2E50E}"/>
              </a:ext>
            </a:extLst>
          </p:cNvPr>
          <p:cNvSpPr/>
          <p:nvPr/>
        </p:nvSpPr>
        <p:spPr>
          <a:xfrm rot="5400000">
            <a:off x="3474759" y="1810221"/>
            <a:ext cx="164260" cy="416382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8A7DA-BF1C-48D1-8329-FCB33FC2A674}"/>
              </a:ext>
            </a:extLst>
          </p:cNvPr>
          <p:cNvSpPr/>
          <p:nvPr/>
        </p:nvSpPr>
        <p:spPr>
          <a:xfrm>
            <a:off x="1524000" y="3429000"/>
            <a:ext cx="269488" cy="3551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09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6AB4-99A9-4AF2-ACBF-76C0BD7B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Discovers the object is no longer rooted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26B3F7-6254-4FB1-BD26-495AD7922925}"/>
              </a:ext>
            </a:extLst>
          </p:cNvPr>
          <p:cNvSpPr/>
          <p:nvPr/>
        </p:nvSpPr>
        <p:spPr>
          <a:xfrm>
            <a:off x="1474981" y="3429000"/>
            <a:ext cx="5551715" cy="35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7B738-D7B8-471A-9954-AA3D43B5E395}"/>
              </a:ext>
            </a:extLst>
          </p:cNvPr>
          <p:cNvSpPr/>
          <p:nvPr/>
        </p:nvSpPr>
        <p:spPr>
          <a:xfrm>
            <a:off x="1474980" y="3429000"/>
            <a:ext cx="4163820" cy="3551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CBABC-2D6B-4B3D-8CC1-5DA835968E3E}"/>
              </a:ext>
            </a:extLst>
          </p:cNvPr>
          <p:cNvSpPr txBox="1"/>
          <p:nvPr/>
        </p:nvSpPr>
        <p:spPr>
          <a:xfrm>
            <a:off x="3083192" y="4078826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Committed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48CC1100-B570-4330-8EE7-964FFEF2E50E}"/>
              </a:ext>
            </a:extLst>
          </p:cNvPr>
          <p:cNvSpPr/>
          <p:nvPr/>
        </p:nvSpPr>
        <p:spPr>
          <a:xfrm rot="5400000">
            <a:off x="3474759" y="1810221"/>
            <a:ext cx="164260" cy="416382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08A7DA-BF1C-48D1-8329-FCB33FC2A674}"/>
              </a:ext>
            </a:extLst>
          </p:cNvPr>
          <p:cNvSpPr/>
          <p:nvPr/>
        </p:nvSpPr>
        <p:spPr>
          <a:xfrm>
            <a:off x="1524000" y="3429000"/>
            <a:ext cx="269488" cy="3551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DF16DC7-CEAE-410F-B86C-5C73140C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8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6AB4-99A9-4AF2-ACBF-76C0BD7B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Object is collected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E05B-7B85-4354-89BA-E2736D609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02958"/>
            <a:ext cx="10241280" cy="36595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26B3F7-6254-4FB1-BD26-495AD7922925}"/>
              </a:ext>
            </a:extLst>
          </p:cNvPr>
          <p:cNvSpPr/>
          <p:nvPr/>
        </p:nvSpPr>
        <p:spPr>
          <a:xfrm>
            <a:off x="1474981" y="3429000"/>
            <a:ext cx="5551715" cy="35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7B738-D7B8-471A-9954-AA3D43B5E395}"/>
              </a:ext>
            </a:extLst>
          </p:cNvPr>
          <p:cNvSpPr/>
          <p:nvPr/>
        </p:nvSpPr>
        <p:spPr>
          <a:xfrm>
            <a:off x="1474980" y="3429000"/>
            <a:ext cx="1725420" cy="3551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CBABC-2D6B-4B3D-8CC1-5DA835968E3E}"/>
              </a:ext>
            </a:extLst>
          </p:cNvPr>
          <p:cNvSpPr txBox="1"/>
          <p:nvPr/>
        </p:nvSpPr>
        <p:spPr>
          <a:xfrm>
            <a:off x="1828800" y="4039474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Committed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48CC1100-B570-4330-8EE7-964FFEF2E50E}"/>
              </a:ext>
            </a:extLst>
          </p:cNvPr>
          <p:cNvSpPr/>
          <p:nvPr/>
        </p:nvSpPr>
        <p:spPr>
          <a:xfrm rot="5400000">
            <a:off x="2255559" y="3029421"/>
            <a:ext cx="164260" cy="172542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17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6AB4-99A9-4AF2-ACBF-76C0BD7B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Object is collected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E05B-7B85-4354-89BA-E2736D609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02958"/>
            <a:ext cx="10241280" cy="3659514"/>
          </a:xfrm>
        </p:spPr>
        <p:txBody>
          <a:bodyPr/>
          <a:lstStyle/>
          <a:p>
            <a:r>
              <a:rPr lang="en-US" dirty="0"/>
              <a:t>GC#N - end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26B3F7-6254-4FB1-BD26-495AD7922925}"/>
              </a:ext>
            </a:extLst>
          </p:cNvPr>
          <p:cNvSpPr/>
          <p:nvPr/>
        </p:nvSpPr>
        <p:spPr>
          <a:xfrm>
            <a:off x="1474981" y="3429000"/>
            <a:ext cx="5551715" cy="355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7B738-D7B8-471A-9954-AA3D43B5E395}"/>
              </a:ext>
            </a:extLst>
          </p:cNvPr>
          <p:cNvSpPr/>
          <p:nvPr/>
        </p:nvSpPr>
        <p:spPr>
          <a:xfrm>
            <a:off x="1474980" y="3429000"/>
            <a:ext cx="1725420" cy="3551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DCBABC-2D6B-4B3D-8CC1-5DA835968E3E}"/>
              </a:ext>
            </a:extLst>
          </p:cNvPr>
          <p:cNvSpPr txBox="1"/>
          <p:nvPr/>
        </p:nvSpPr>
        <p:spPr>
          <a:xfrm>
            <a:off x="1828800" y="4039474"/>
            <a:ext cx="94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Committed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48CC1100-B570-4330-8EE7-964FFEF2E50E}"/>
              </a:ext>
            </a:extLst>
          </p:cNvPr>
          <p:cNvSpPr/>
          <p:nvPr/>
        </p:nvSpPr>
        <p:spPr>
          <a:xfrm rot="5400000">
            <a:off x="2255559" y="3029421"/>
            <a:ext cx="164260" cy="172542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012F7C59-507C-4A04-A4F3-6033E495E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597" y="381000"/>
            <a:ext cx="5273403" cy="598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612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4549-B5B1-49A6-98EE-D3E386DC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Question – when do you measure?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3B849-1C01-4842-8E40-25BF398F5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2580"/>
            <a:ext cx="10241280" cy="3759035"/>
          </a:xfrm>
        </p:spPr>
        <p:txBody>
          <a:bodyPr/>
          <a:lstStyle/>
          <a:p>
            <a:r>
              <a:rPr lang="en-US" dirty="0"/>
              <a:t>Depending on when you measure, you can get VERY different results!</a:t>
            </a:r>
          </a:p>
          <a:p>
            <a:r>
              <a:rPr lang="en-US" dirty="0"/>
              <a:t>Does it matter? That depends on the problem</a:t>
            </a:r>
          </a:p>
          <a:p>
            <a:pPr lvl="1"/>
            <a:r>
              <a:rPr lang="en-US" dirty="0"/>
              <a:t>The more obvious the problem is, the less it matters</a:t>
            </a:r>
          </a:p>
          <a:p>
            <a:pPr lvl="1"/>
            <a:r>
              <a:rPr lang="en-US" dirty="0"/>
              <a:t>Less obvious problems mean more careful/methodical measurement is required</a:t>
            </a:r>
          </a:p>
          <a:p>
            <a:r>
              <a:rPr lang="en-US" dirty="0"/>
              <a:t>For less obvious problems, always start with </a:t>
            </a:r>
            <a:r>
              <a:rPr lang="en-US" dirty="0">
                <a:hlinkClick r:id="rId2"/>
              </a:rPr>
              <a:t>a top level GC trace</a:t>
            </a:r>
            <a:endParaRPr lang="en-US" dirty="0"/>
          </a:p>
          <a:p>
            <a:pPr lvl="1"/>
            <a:r>
              <a:rPr lang="en-US" dirty="0"/>
              <a:t>It shows you the sizes at the start and the end of each GC</a:t>
            </a:r>
          </a:p>
          <a:p>
            <a:pPr lvl="1"/>
            <a:r>
              <a:rPr lang="en-US" dirty="0"/>
              <a:t>And a lot of other info about each GC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5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4549-B5B1-49A6-98EE-D3E386DC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Question – do we need to change committed?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3B849-1C01-4842-8E40-25BF398F5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12580"/>
            <a:ext cx="10241280" cy="3759035"/>
          </a:xfrm>
        </p:spPr>
        <p:txBody>
          <a:bodyPr>
            <a:normAutofit/>
          </a:bodyPr>
          <a:lstStyle/>
          <a:p>
            <a:r>
              <a:rPr lang="en-US" dirty="0"/>
              <a:t>We established that we want to amortize cost of getting pages we from the OS</a:t>
            </a:r>
          </a:p>
          <a:p>
            <a:r>
              <a:rPr lang="en-US" dirty="0"/>
              <a:t>We don’t actually keep committing and decommitting!</a:t>
            </a:r>
          </a:p>
          <a:p>
            <a:pPr lvl="1"/>
            <a:r>
              <a:rPr lang="en-US" dirty="0"/>
              <a:t>We don’t </a:t>
            </a:r>
            <a:r>
              <a:rPr lang="en-US" dirty="0">
                <a:hlinkClick r:id="rId2"/>
              </a:rPr>
              <a:t>decommit space we know we’ll put objects in right away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top level GC trace will show you the heap size</a:t>
            </a:r>
          </a:p>
          <a:p>
            <a:pPr lvl="1"/>
            <a:r>
              <a:rPr lang="en-US" dirty="0"/>
              <a:t>Committed </a:t>
            </a:r>
            <a:r>
              <a:rPr lang="en-US" i="1" dirty="0"/>
              <a:t>is related to</a:t>
            </a:r>
            <a:r>
              <a:rPr lang="en-US" dirty="0"/>
              <a:t> the amount of physical memory we use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7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4549-B5B1-49A6-98EE-D3E386DCC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957072"/>
          </a:xfrm>
        </p:spPr>
        <p:txBody>
          <a:bodyPr/>
          <a:lstStyle/>
          <a:p>
            <a:r>
              <a:rPr lang="en-US" cap="none" dirty="0"/>
              <a:t>Where to get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3B849-1C01-4842-8E40-25BF398F5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7400"/>
            <a:ext cx="10241280" cy="4014215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mem-doc</a:t>
            </a:r>
            <a:endParaRPr lang="en-US" dirty="0"/>
          </a:p>
          <a:p>
            <a:r>
              <a:rPr lang="en-US" dirty="0"/>
              <a:t>File an issue on our </a:t>
            </a:r>
            <a:r>
              <a:rPr lang="en-US" dirty="0">
                <a:hlinkClick r:id="rId3"/>
              </a:rPr>
              <a:t>GH repo</a:t>
            </a:r>
            <a:r>
              <a:rPr lang="en-US" dirty="0"/>
              <a:t> and ask there!</a:t>
            </a:r>
          </a:p>
          <a:p>
            <a:r>
              <a:rPr lang="en-US" dirty="0"/>
              <a:t>How to be efficient when you ask for help</a:t>
            </a:r>
          </a:p>
          <a:p>
            <a:pPr lvl="1"/>
            <a:r>
              <a:rPr lang="en-US" dirty="0"/>
              <a:t>Indicate </a:t>
            </a:r>
            <a:r>
              <a:rPr lang="en-US" dirty="0">
                <a:hlinkClick r:id="rId4"/>
              </a:rPr>
              <a:t>the version of the runtime</a:t>
            </a:r>
            <a:r>
              <a:rPr lang="en-US" dirty="0"/>
              <a:t> you are using</a:t>
            </a:r>
          </a:p>
          <a:p>
            <a:pPr lvl="1"/>
            <a:r>
              <a:rPr lang="en-US" dirty="0"/>
              <a:t>Describe the problem, impact and analysis you already did</a:t>
            </a:r>
          </a:p>
          <a:p>
            <a:pPr lvl="1"/>
            <a:r>
              <a:rPr lang="en-US" dirty="0"/>
              <a:t>Attach any perf data you can share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02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0AB1-45AB-4B67-9F1B-1DE03064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033272"/>
          </a:xfrm>
        </p:spPr>
        <p:txBody>
          <a:bodyPr/>
          <a:lstStyle/>
          <a:p>
            <a:r>
              <a:rPr lang="en-US" cap="none" dirty="0"/>
              <a:t>Finding our object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FD613-ECD0-4601-885D-D8C3057F2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0:008&gt; !</a:t>
            </a:r>
            <a:r>
              <a:rPr lang="en-US" dirty="0" err="1"/>
              <a:t>dumpheap</a:t>
            </a:r>
            <a:r>
              <a:rPr lang="en-US" dirty="0"/>
              <a:t> -type </a:t>
            </a:r>
            <a:r>
              <a:rPr lang="en-US" dirty="0" err="1"/>
              <a:t>MaoniType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Address                MT                               Size</a:t>
            </a:r>
          </a:p>
          <a:p>
            <a:pPr marL="0" indent="0">
              <a:buNone/>
            </a:pPr>
            <a:r>
              <a:rPr lang="en-US" dirty="0"/>
              <a:t>000002b1447e3848     00007ff9f3ca3598       24     </a:t>
            </a:r>
          </a:p>
          <a:p>
            <a:pPr marL="0" indent="0">
              <a:buNone/>
            </a:pPr>
            <a:r>
              <a:rPr lang="en-US" dirty="0"/>
              <a:t>Statistics:</a:t>
            </a:r>
          </a:p>
          <a:p>
            <a:pPr marL="0" indent="0">
              <a:buNone/>
            </a:pPr>
            <a:r>
              <a:rPr lang="en-US" dirty="0"/>
              <a:t>              MT                 Count    </a:t>
            </a:r>
            <a:r>
              <a:rPr lang="en-US" dirty="0" err="1"/>
              <a:t>TotalSize</a:t>
            </a:r>
            <a:r>
              <a:rPr lang="en-US" dirty="0"/>
              <a:t>           Class Name</a:t>
            </a:r>
          </a:p>
          <a:p>
            <a:pPr marL="0" indent="0">
              <a:buNone/>
            </a:pPr>
            <a:r>
              <a:rPr lang="en-US" dirty="0"/>
              <a:t>00007ff9f3ca3598        1           24                  </a:t>
            </a:r>
            <a:r>
              <a:rPr lang="en-US" dirty="0" err="1"/>
              <a:t>MaoniType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Total 1 objects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0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F9DE-7BF3-4D67-A6E1-3AC79F4E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478" y="249336"/>
            <a:ext cx="10241280" cy="420951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How are objects laid out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78B30-22C0-4296-8ECB-F8BBFD13F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83797"/>
            <a:ext cx="11430000" cy="5414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0:008&gt; !</a:t>
            </a:r>
            <a:r>
              <a:rPr lang="en-US" sz="1400" dirty="0" err="1">
                <a:latin typeface="Lucida Console" panose="020B0609040504020204" pitchFamily="49" charset="0"/>
              </a:rPr>
              <a:t>eeheap</a:t>
            </a:r>
            <a:r>
              <a:rPr lang="en-US" sz="1400" dirty="0">
                <a:latin typeface="Lucida Console" panose="020B0609040504020204" pitchFamily="49" charset="0"/>
              </a:rPr>
              <a:t> -</a:t>
            </a:r>
            <a:r>
              <a:rPr lang="en-US" sz="1400" dirty="0" err="1">
                <a:latin typeface="Lucida Console" panose="020B0609040504020204" pitchFamily="49" charset="0"/>
              </a:rPr>
              <a:t>gc</a:t>
            </a:r>
            <a:endParaRPr lang="en-US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Number of GC Heaps: 1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generation 0 starts at </a:t>
            </a:r>
            <a:r>
              <a:rPr 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0x000002b1447d1030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generation 1 starts at 0x000002b1447d1018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generation 2 starts at 0x000002b1447d1000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ephemeral </a:t>
            </a:r>
            <a:r>
              <a:rPr 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segment</a:t>
            </a:r>
            <a:r>
              <a:rPr lang="en-US" sz="1400" dirty="0">
                <a:latin typeface="Lucida Console" panose="020B0609040504020204" pitchFamily="49" charset="0"/>
              </a:rPr>
              <a:t> allocation context: none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         </a:t>
            </a:r>
            <a:r>
              <a:rPr 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segment</a:t>
            </a:r>
            <a:r>
              <a:rPr lang="en-US" sz="1400" dirty="0">
                <a:latin typeface="Lucida Console" panose="020B0609040504020204" pitchFamily="49" charset="0"/>
              </a:rPr>
              <a:t>            begin        allocated        committed  allocated size   committed size</a:t>
            </a:r>
          </a:p>
          <a:p>
            <a:pPr marL="0" indent="0">
              <a:buNone/>
            </a:pPr>
            <a:r>
              <a:rPr lang="en-US" sz="1400" dirty="0">
                <a:latin typeface="Lucida Console" panose="020B0609040504020204" pitchFamily="49" charset="0"/>
              </a:rPr>
              <a:t>000002b1447d0000 000002b1447d1000</a:t>
            </a:r>
            <a:r>
              <a:rPr 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000002b1447edfb0 </a:t>
            </a:r>
            <a:r>
              <a:rPr lang="en-US" sz="1400" dirty="0">
                <a:latin typeface="Lucida Console" panose="020B0609040504020204" pitchFamily="49" charset="0"/>
              </a:rPr>
              <a:t>000002b1447f2000  0x1cfb0(118704)  0x21000(135168)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2"/>
                </a:solidFill>
                <a:latin typeface="Lucida Console" panose="020B0609040504020204" pitchFamily="49" charset="0"/>
              </a:rPr>
              <a:t>[omitted]</a:t>
            </a:r>
          </a:p>
          <a:p>
            <a:pPr marL="0" indent="0">
              <a:buNone/>
            </a:pPr>
            <a:endParaRPr lang="en-US" sz="14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Our object is at 000002b1447e3848 (000002b1447e3848-generation 0 start = 12818)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000002b1447edfb0 - </a:t>
            </a:r>
            <a:r>
              <a:rPr lang="en-US" sz="1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000002b1447e3848 = 42856)</a:t>
            </a:r>
          </a:p>
        </p:txBody>
      </p:sp>
    </p:spTree>
    <p:extLst>
      <p:ext uri="{BB962C8B-B14F-4D97-AF65-F5344CB8AC3E}">
        <p14:creationId xmlns:p14="http://schemas.microsoft.com/office/powerpoint/2010/main" val="376243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355F-8A73-4D14-9922-F83246A8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741" y="401081"/>
            <a:ext cx="10241280" cy="1234440"/>
          </a:xfrm>
        </p:spPr>
        <p:txBody>
          <a:bodyPr/>
          <a:lstStyle/>
          <a:p>
            <a:r>
              <a:rPr lang="en-US" cap="none" dirty="0"/>
              <a:t>How are segments created?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FB89-7701-4D9C-B66D-A2639F1A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hlinkClick r:id="rId2"/>
              </a:rPr>
              <a:t>a segment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It’s a unit of memory the GC acquires from the OS</a:t>
            </a:r>
          </a:p>
          <a:p>
            <a:pPr lvl="1"/>
            <a:r>
              <a:rPr lang="en-US" dirty="0"/>
              <a:t>What does “acquire” mean? How to acquire?</a:t>
            </a:r>
          </a:p>
          <a:p>
            <a:pPr lvl="1"/>
            <a:r>
              <a:rPr lang="en-US" dirty="0"/>
              <a:t>How does the OS acquire memory to give to us?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3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8098-5A46-4BA0-8E71-25E243BF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045518"/>
          </a:xfrm>
        </p:spPr>
        <p:txBody>
          <a:bodyPr/>
          <a:lstStyle/>
          <a:p>
            <a:r>
              <a:rPr lang="en-US" cap="none" dirty="0"/>
              <a:t>Let’s start from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4EFC-EEE2-45D1-A9D6-B359B4B10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49054"/>
            <a:ext cx="10241280" cy="3822561"/>
          </a:xfrm>
        </p:spPr>
        <p:txBody>
          <a:bodyPr>
            <a:normAutofit/>
          </a:bodyPr>
          <a:lstStyle/>
          <a:p>
            <a:r>
              <a:rPr lang="en-US" dirty="0"/>
              <a:t>What I talk about here is mostly the simplified views</a:t>
            </a:r>
          </a:p>
          <a:p>
            <a:r>
              <a:rPr lang="en-US" dirty="0"/>
              <a:t>I will explain the relevant parts, how they fix together and demystify some terms</a:t>
            </a:r>
          </a:p>
          <a:p>
            <a:r>
              <a:rPr lang="en-US" dirty="0"/>
              <a:t>Links throughout the slide deck so you can get more details</a:t>
            </a:r>
          </a:p>
          <a:p>
            <a:r>
              <a:rPr lang="en-US" dirty="0"/>
              <a:t>You can safely assume that there’s optimization everywhere</a:t>
            </a:r>
          </a:p>
        </p:txBody>
      </p:sp>
    </p:spTree>
    <p:extLst>
      <p:ext uri="{BB962C8B-B14F-4D97-AF65-F5344CB8AC3E}">
        <p14:creationId xmlns:p14="http://schemas.microsoft.com/office/powerpoint/2010/main" val="41414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4B48D-8994-4DDF-8647-8D9532306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53" y="1334253"/>
            <a:ext cx="3020292" cy="3583940"/>
          </a:xfrm>
        </p:spPr>
        <p:txBody>
          <a:bodyPr anchor="t">
            <a:normAutofit/>
          </a:bodyPr>
          <a:lstStyle/>
          <a:p>
            <a:pPr lvl="1"/>
            <a:r>
              <a:rPr lang="en-US" dirty="0"/>
              <a:t>Parallelism</a:t>
            </a:r>
          </a:p>
          <a:p>
            <a:pPr lvl="1"/>
            <a:r>
              <a:rPr lang="en-US" dirty="0"/>
              <a:t>Speculative execution</a:t>
            </a:r>
          </a:p>
          <a:p>
            <a:pPr lvl="1"/>
            <a:r>
              <a:rPr lang="en-US" dirty="0"/>
              <a:t>On demand</a:t>
            </a:r>
          </a:p>
          <a:p>
            <a:pPr lvl="1"/>
            <a:r>
              <a:rPr lang="en-US" dirty="0"/>
              <a:t>Caching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F6439-444E-4C07-8C65-F171271C6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738" y="-1"/>
            <a:ext cx="8688408" cy="6414655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8400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61734"/>
      </a:dk2>
      <a:lt2>
        <a:srgbClr val="F0F3F1"/>
      </a:lt2>
      <a:accent1>
        <a:srgbClr val="C947A4"/>
      </a:accent1>
      <a:accent2>
        <a:srgbClr val="A635B7"/>
      </a:accent2>
      <a:accent3>
        <a:srgbClr val="8247C9"/>
      </a:accent3>
      <a:accent4>
        <a:srgbClr val="3C38B8"/>
      </a:accent4>
      <a:accent5>
        <a:srgbClr val="4779C9"/>
      </a:accent5>
      <a:accent6>
        <a:srgbClr val="359DB7"/>
      </a:accent6>
      <a:hlink>
        <a:srgbClr val="3F5BBF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6502</TotalTime>
  <Words>2162</Words>
  <Application>Microsoft Office PowerPoint</Application>
  <PresentationFormat>Widescreen</PresentationFormat>
  <Paragraphs>335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Consolas</vt:lpstr>
      <vt:lpstr>Lucida Console</vt:lpstr>
      <vt:lpstr>Tw Cen MT</vt:lpstr>
      <vt:lpstr>GradientRiseVTI</vt:lpstr>
      <vt:lpstr>A .NET Object from allocation to collection</vt:lpstr>
      <vt:lpstr>Our very first object</vt:lpstr>
      <vt:lpstr>How do we do that?</vt:lpstr>
      <vt:lpstr>We break into the debugger when ReadLine is waiting</vt:lpstr>
      <vt:lpstr>Finding our object in memory</vt:lpstr>
      <vt:lpstr>How are objects laid out in memory</vt:lpstr>
      <vt:lpstr>How are segments created?</vt:lpstr>
      <vt:lpstr>Let’s start from the beginning</vt:lpstr>
      <vt:lpstr>PowerPoint Presentation</vt:lpstr>
      <vt:lpstr>How do we use DRAM?</vt:lpstr>
      <vt:lpstr>How does the OS implement VM?</vt:lpstr>
      <vt:lpstr>Interacting with the MMU</vt:lpstr>
      <vt:lpstr>How are physical pages organized</vt:lpstr>
      <vt:lpstr>Page transition (From the “Windows Internals” book)</vt:lpstr>
      <vt:lpstr>How does the GC acquire VM?</vt:lpstr>
      <vt:lpstr>Quick recap</vt:lpstr>
      <vt:lpstr>Going back to our segment</vt:lpstr>
      <vt:lpstr>Going back to our segment</vt:lpstr>
      <vt:lpstr>Going back to our segment</vt:lpstr>
      <vt:lpstr>Going back to our segment</vt:lpstr>
      <vt:lpstr>Constructing the MaoniType instance</vt:lpstr>
      <vt:lpstr>Constructing the MaoniType instance</vt:lpstr>
      <vt:lpstr>Constructing the MaoniType instance</vt:lpstr>
      <vt:lpstr>Interacting with the MMU</vt:lpstr>
      <vt:lpstr>Speeding things up</vt:lpstr>
      <vt:lpstr>Caches are much faster</vt:lpstr>
      <vt:lpstr>Why is cache latency not const</vt:lpstr>
      <vt:lpstr>When will the cache line be written to main memory?</vt:lpstr>
      <vt:lpstr>Back to the MaoniType instance</vt:lpstr>
      <vt:lpstr>Back to the MaoniType instance</vt:lpstr>
      <vt:lpstr>Back to GC land</vt:lpstr>
      <vt:lpstr>How does GC determine if it should collect our object?</vt:lpstr>
      <vt:lpstr>“Why is GC not collecting my object???”</vt:lpstr>
      <vt:lpstr>PowerPoint Presentation</vt:lpstr>
      <vt:lpstr>What the heap looks like</vt:lpstr>
      <vt:lpstr>What the heap looks like</vt:lpstr>
      <vt:lpstr>What the heap looks like</vt:lpstr>
      <vt:lpstr>What the heap looks like</vt:lpstr>
      <vt:lpstr>What the heap looks like</vt:lpstr>
      <vt:lpstr>What the heap looks like</vt:lpstr>
      <vt:lpstr>What the heap looks like</vt:lpstr>
      <vt:lpstr>Some GCs later…</vt:lpstr>
      <vt:lpstr>Discovers the object is no longer rooted</vt:lpstr>
      <vt:lpstr>Object is collected</vt:lpstr>
      <vt:lpstr>Object is collected</vt:lpstr>
      <vt:lpstr>Question – when do you measure?</vt:lpstr>
      <vt:lpstr>Question – do we need to change committed?</vt:lpstr>
      <vt:lpstr>Where to get help?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Journey of a .NET Object</dc:title>
  <dc:creator>Maoni Stephens</dc:creator>
  <cp:lastModifiedBy>Maoni Stephens</cp:lastModifiedBy>
  <cp:revision>342</cp:revision>
  <dcterms:created xsi:type="dcterms:W3CDTF">2021-09-06T20:20:53Z</dcterms:created>
  <dcterms:modified xsi:type="dcterms:W3CDTF">2021-09-29T22:18:26Z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2021-09-06T21:44:29Z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3b0fc96f-c204-435f-a9ca-074661959532</vt:lpwstr>
  </property>
  <property fmtid="{D5CDD505-2E9C-101B-9397-08002B2CF9AE}" pid="8" name="MSIP_Label_f42aa342-8706-4288-bd11-ebb85995028c_ContentBits">
    <vt:lpwstr>0</vt:lpwstr>
  </property>
</Properties>
</file>