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38"/>
  </p:notesMasterIdLst>
  <p:handoutMasterIdLst>
    <p:handoutMasterId r:id="rId39"/>
  </p:handoutMasterIdLst>
  <p:sldIdLst>
    <p:sldId id="256" r:id="rId6"/>
    <p:sldId id="260" r:id="rId7"/>
    <p:sldId id="27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14" r:id="rId18"/>
    <p:sldId id="312" r:id="rId19"/>
    <p:sldId id="313" r:id="rId20"/>
    <p:sldId id="277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2" r:id="rId32"/>
    <p:sldId id="294" r:id="rId33"/>
    <p:sldId id="309" r:id="rId34"/>
    <p:sldId id="310" r:id="rId35"/>
    <p:sldId id="311" r:id="rId36"/>
    <p:sldId id="258" r:id="rId37"/>
  </p:sldIdLst>
  <p:sldSz cx="24382413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68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935" y="1143000"/>
            <a:ext cx="548613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339698" y="5176562"/>
            <a:ext cx="21703408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339698" y="7132320"/>
            <a:ext cx="21703408" cy="19019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39794" y="1905016"/>
            <a:ext cx="21703408" cy="100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339698" y="5176562"/>
            <a:ext cx="21703408" cy="1798334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08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862" y="779681"/>
            <a:ext cx="16562896" cy="590931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1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7862" y="7073902"/>
            <a:ext cx="16562900" cy="51117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4800">
                <a:solidFill>
                  <a:schemeClr val="tx1">
                    <a:alpha val="80000"/>
                  </a:schemeClr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1224740" y="963859"/>
            <a:ext cx="2160000" cy="2525730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1253608" y="1657924"/>
            <a:ext cx="1079930" cy="216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3601370" y="4945710"/>
            <a:ext cx="719953" cy="72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2659732" y="9048758"/>
            <a:ext cx="3959744" cy="2727832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408116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1227917" y="10669496"/>
            <a:ext cx="1356182" cy="198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2" y="1098550"/>
            <a:ext cx="22181756" cy="2664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55" y="4226399"/>
            <a:ext cx="22179104" cy="795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712917" y="1758014"/>
            <a:ext cx="1468418" cy="1521012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3" y="948691"/>
            <a:ext cx="22153706" cy="590931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12799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2468" y="7259545"/>
            <a:ext cx="22148290" cy="535790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4800">
                <a:solidFill>
                  <a:schemeClr val="tx1">
                    <a:alpha val="80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22416805" y="8896379"/>
            <a:ext cx="1998270" cy="2525894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23372318" y="9707096"/>
            <a:ext cx="1080000" cy="1956441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3112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22138287" y="666750"/>
            <a:ext cx="719953" cy="72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663529" y="11056396"/>
            <a:ext cx="1262866" cy="13356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5" y="1098550"/>
            <a:ext cx="22179104" cy="266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1653" y="4194350"/>
            <a:ext cx="10870492" cy="799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10268" y="4194350"/>
            <a:ext cx="10870492" cy="799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22181780" y="11786932"/>
            <a:ext cx="719953" cy="72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22901734" y="11655756"/>
            <a:ext cx="758049" cy="72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4" y="1098550"/>
            <a:ext cx="22193657" cy="2664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656" y="3762550"/>
            <a:ext cx="10873664" cy="1070708"/>
          </a:xfrm>
        </p:spPr>
        <p:txBody>
          <a:bodyPr anchor="b">
            <a:normAutofit/>
          </a:bodyPr>
          <a:lstStyle>
            <a:lvl1pPr marL="0" indent="0">
              <a:buNone/>
              <a:defRPr sz="2800" b="0" cap="all" spc="400" baseline="0">
                <a:solidFill>
                  <a:schemeClr val="tx1"/>
                </a:solidFill>
                <a:latin typeface="+mn-lt"/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654" y="5154541"/>
            <a:ext cx="10857521" cy="7031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423240" y="3762550"/>
            <a:ext cx="10872076" cy="1070708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2800" b="0" cap="all" spc="4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423239" y="5154541"/>
            <a:ext cx="10872074" cy="7031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862" y="1101599"/>
            <a:ext cx="16565548" cy="1108405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821401" y="7916833"/>
            <a:ext cx="7072200" cy="3707938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962238" y="7299417"/>
            <a:ext cx="6956949" cy="4329686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3024343" y="5680145"/>
            <a:ext cx="428392" cy="186623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3561090" y="770472"/>
            <a:ext cx="2159859" cy="21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1246282" y="3028014"/>
            <a:ext cx="1468418" cy="1521012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4072339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4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9898619" y="10223722"/>
            <a:ext cx="2525730" cy="26712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5" y="1098551"/>
            <a:ext cx="22179106" cy="196977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991" y="3500121"/>
            <a:ext cx="14689768" cy="868553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655" y="3500121"/>
            <a:ext cx="7130586" cy="8685530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39698" y="2592000"/>
            <a:ext cx="21703408" cy="1008271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669886" y="10231036"/>
            <a:ext cx="1468418" cy="1521012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4" y="1150819"/>
            <a:ext cx="9000538" cy="196977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33964" y="1150818"/>
            <a:ext cx="12746796" cy="11466632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654" y="3552390"/>
            <a:ext cx="9000538" cy="90650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0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4" y="1007813"/>
            <a:ext cx="22179106" cy="2666114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1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794" y="7617460"/>
            <a:ext cx="21703408" cy="1249690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72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39784" y="9023350"/>
            <a:ext cx="21703408" cy="2155970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339794" y="2592000"/>
            <a:ext cx="10565965" cy="100800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477141" y="2592000"/>
            <a:ext cx="10565965" cy="10080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339794" y="2592000"/>
            <a:ext cx="10565965" cy="762006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4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339784" y="3578086"/>
            <a:ext cx="10565881" cy="9104468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0887" y="2592000"/>
            <a:ext cx="10565965" cy="762006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4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0887" y="3578086"/>
            <a:ext cx="10565965" cy="9104468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339794" y="2592000"/>
            <a:ext cx="10565965" cy="100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477237" y="2592000"/>
            <a:ext cx="10565965" cy="10080000"/>
          </a:xfrm>
        </p:spPr>
        <p:txBody>
          <a:bodyPr vert="horz" lIns="101600" tIns="0" rIns="82550" bIns="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21141231" y="1905016"/>
            <a:ext cx="1901875" cy="10777814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339784" y="1905000"/>
            <a:ext cx="19655236" cy="10777814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339698" y="864000"/>
            <a:ext cx="21703408" cy="129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1339698" y="2592000"/>
            <a:ext cx="21703408" cy="100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1759398" y="12699666"/>
            <a:ext cx="539973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8231596" y="12699666"/>
            <a:ext cx="7919611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7220354" y="12699666"/>
            <a:ext cx="539973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41148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55" y="1101601"/>
            <a:ext cx="22179106" cy="26661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654" y="4227725"/>
            <a:ext cx="22181756" cy="79579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1654" y="13029812"/>
            <a:ext cx="525745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8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7863" y="13029812"/>
            <a:ext cx="12757590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8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896431" y="13029812"/>
            <a:ext cx="338432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8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828709" rtl="0" eaLnBrk="1" latinLnBrk="0" hangingPunct="1">
        <a:lnSpc>
          <a:spcPct val="100000"/>
        </a:lnSpc>
        <a:spcBef>
          <a:spcPct val="0"/>
        </a:spcBef>
        <a:buNone/>
        <a:defRPr lang="en-US" sz="96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110000"/>
        </a:lnSpc>
        <a:spcBef>
          <a:spcPts val="2000"/>
        </a:spcBef>
        <a:spcAft>
          <a:spcPts val="1600"/>
        </a:spcAft>
        <a:buFont typeface="Arial" panose="020B0604020202020204" pitchFamily="34" charset="0"/>
        <a:buChar char="•"/>
        <a:defRPr sz="4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11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8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11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8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11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8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11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8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erfview/blob/main/documentation/Downloading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run-time-config/garbage-collector#high-memory-perc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top-level-gc-metr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2-user-roo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hung.github.io/posts/generation-aware-analysi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" TargetMode="External"/><Relationship Id="rId7" Type="http://schemas.openxmlformats.org/officeDocument/2006/relationships/hyperlink" Target="https://github.com/dotnet/runtime/" TargetMode="External"/><Relationship Id="rId2" Type="http://schemas.openxmlformats.org/officeDocument/2006/relationships/hyperlink" Target="https://github.com/Maoni0/mem-doc/blob/master/doc/.NETMemoryPerformanceAnalysi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oni0/mem-doc/blob/master/doc/.NETMemoryPerformanceAnalysis.md#helpful-info-for-us-to-help-you-debug-perf-issues" TargetMode="External"/><Relationship Id="rId5" Type="http://schemas.openxmlformats.org/officeDocument/2006/relationships/hyperlink" Target="https://twitter.com/maoni0" TargetMode="External"/><Relationship Id="rId4" Type="http://schemas.openxmlformats.org/officeDocument/2006/relationships/hyperlink" Target="https://www.cnblogs.com/Incerry/p/maoni-mem-doc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#2-user-roots" TargetMode="External"/><Relationship Id="rId2" Type="http://schemas.openxmlformats.org/officeDocument/2006/relationships/hyperlink" Target="https://github.com/Maoni0/mem-doc/blob/master/doc/.NETMemoryPerformanceAnalysis.md#3-managed-memory-lea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22232" y="5955665"/>
            <a:ext cx="14465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bg1"/>
                </a:solidFill>
              </a:rPr>
              <a:t>dotnet </a:t>
            </a:r>
            <a:r>
              <a:rPr lang="zh-CN" altLang="en-US" sz="8000" b="1" dirty="0">
                <a:solidFill>
                  <a:schemeClr val="bg1"/>
                </a:solidFill>
              </a:rPr>
              <a:t>内存方面的性能分析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r"/>
            <a:r>
              <a:rPr lang="en-US" altLang="zh-CN" sz="4800" b="1" dirty="0">
                <a:solidFill>
                  <a:schemeClr val="bg1"/>
                </a:solidFill>
              </a:rPr>
              <a:t>Maoni Stephens</a:t>
            </a:r>
          </a:p>
          <a:p>
            <a:pPr algn="r"/>
            <a:r>
              <a:rPr lang="en-US" altLang="zh-CN" sz="4800" b="1" dirty="0">
                <a:solidFill>
                  <a:schemeClr val="bg1"/>
                </a:solidFill>
              </a:rPr>
              <a:t>dotnet GC architect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en-US" altLang="zh-CN" sz="7200" dirty="0"/>
              <a:t>Finalizable objects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18855"/>
            <a:ext cx="21703408" cy="9040357"/>
          </a:xfrm>
        </p:spPr>
        <p:txBody>
          <a:bodyPr/>
          <a:lstStyle/>
          <a:p>
            <a:r>
              <a:rPr lang="zh-CN" altLang="en-US" sz="4000" dirty="0"/>
              <a:t>分配</a:t>
            </a:r>
            <a:endParaRPr lang="en-US" altLang="zh-CN" sz="4000" dirty="0"/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会把它标记到</a:t>
            </a:r>
            <a:r>
              <a:rPr lang="en-US" altLang="zh-CN" sz="4000" dirty="0"/>
              <a:t>finalize queue</a:t>
            </a:r>
            <a:r>
              <a:rPr lang="zh-CN" altLang="en-US" sz="4000" dirty="0"/>
              <a:t>上</a:t>
            </a:r>
            <a:endParaRPr lang="en-US" altLang="zh-CN" sz="4000" dirty="0"/>
          </a:p>
          <a:p>
            <a:r>
              <a:rPr lang="zh-CN" altLang="en-US" sz="4000" dirty="0"/>
              <a:t>回收</a:t>
            </a:r>
            <a:endParaRPr lang="en-US" altLang="zh-CN" sz="4000" dirty="0"/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检测到一个</a:t>
            </a:r>
            <a:r>
              <a:rPr lang="en-US" altLang="zh-CN" sz="4000" dirty="0"/>
              <a:t>finalizable object </a:t>
            </a:r>
            <a:r>
              <a:rPr lang="zh-CN" altLang="en-US" sz="4000" dirty="0"/>
              <a:t>不存活，会将它移到</a:t>
            </a:r>
            <a:r>
              <a:rPr lang="en-US" altLang="zh-CN" sz="4000" dirty="0"/>
              <a:t>finalize queue</a:t>
            </a:r>
            <a:r>
              <a:rPr lang="zh-CN" altLang="en-US" sz="4000" dirty="0"/>
              <a:t>上</a:t>
            </a:r>
            <a:r>
              <a:rPr lang="en-US" altLang="zh-CN" sz="4000" dirty="0"/>
              <a:t>ready for finalization</a:t>
            </a:r>
            <a:r>
              <a:rPr lang="zh-CN" altLang="en-US" sz="4000" dirty="0"/>
              <a:t>的部分</a:t>
            </a:r>
            <a:endParaRPr lang="en-US" altLang="zh-CN" sz="4000" dirty="0"/>
          </a:p>
          <a:p>
            <a:r>
              <a:rPr lang="zh-CN" altLang="en-US" sz="4000" dirty="0"/>
              <a:t>托管线程被唤醒</a:t>
            </a:r>
            <a:endParaRPr lang="en-US" altLang="zh-CN" sz="4000" dirty="0"/>
          </a:p>
          <a:p>
            <a:pPr lvl="1"/>
            <a:r>
              <a:rPr lang="zh-CN" altLang="en-US" sz="4000" dirty="0"/>
              <a:t>执行</a:t>
            </a:r>
            <a:r>
              <a:rPr lang="en-US" altLang="zh-CN" sz="4000" dirty="0"/>
              <a:t>ready for finalization</a:t>
            </a:r>
            <a:r>
              <a:rPr lang="zh-CN" altLang="en-US" sz="4000" dirty="0"/>
              <a:t>的部分的</a:t>
            </a:r>
            <a:r>
              <a:rPr lang="en-US" altLang="zh-CN" sz="4000" dirty="0"/>
              <a:t>finalizers</a:t>
            </a:r>
            <a:r>
              <a:rPr lang="zh-CN" altLang="en-US" sz="4000" dirty="0"/>
              <a:t>，并把这些标记清除</a:t>
            </a:r>
            <a:endParaRPr lang="en-US" altLang="zh-CN" sz="4000" dirty="0"/>
          </a:p>
          <a:p>
            <a:r>
              <a:rPr lang="zh-CN" altLang="en-US" sz="4000" dirty="0"/>
              <a:t>可能的性能问题</a:t>
            </a:r>
            <a:endParaRPr lang="en-US" altLang="zh-CN" sz="4000" dirty="0"/>
          </a:p>
          <a:p>
            <a:pPr lvl="1"/>
            <a:r>
              <a:rPr lang="zh-CN" altLang="en-US" sz="4000" dirty="0"/>
              <a:t>正常情况下，每个</a:t>
            </a:r>
            <a:r>
              <a:rPr lang="en-US" altLang="zh-CN" sz="4000" dirty="0"/>
              <a:t>finalizer</a:t>
            </a:r>
            <a:r>
              <a:rPr lang="zh-CN" altLang="en-US" sz="4000" dirty="0"/>
              <a:t>都被很快执行</a:t>
            </a:r>
            <a:endParaRPr lang="en-US" altLang="zh-CN" sz="4000" dirty="0"/>
          </a:p>
          <a:p>
            <a:pPr lvl="1"/>
            <a:r>
              <a:rPr lang="zh-CN" altLang="en-US" sz="4000" dirty="0"/>
              <a:t>如果一个</a:t>
            </a:r>
            <a:r>
              <a:rPr lang="en-US" altLang="zh-CN" sz="4000" dirty="0"/>
              <a:t>finalizer</a:t>
            </a:r>
            <a:r>
              <a:rPr lang="zh-CN" altLang="en-US" sz="4000" dirty="0"/>
              <a:t>被阻塞，</a:t>
            </a:r>
            <a:r>
              <a:rPr lang="en-US" altLang="zh-CN" sz="4000" dirty="0"/>
              <a:t>finalizer thread</a:t>
            </a:r>
            <a:r>
              <a:rPr lang="zh-CN" altLang="en-US" sz="4000" dirty="0"/>
              <a:t>会被阻塞</a:t>
            </a:r>
            <a:endParaRPr lang="en-US" altLang="zh-CN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233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如何确定是托管堆的泄露？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18855"/>
            <a:ext cx="21703408" cy="9040357"/>
          </a:xfrm>
        </p:spPr>
        <p:txBody>
          <a:bodyPr/>
          <a:lstStyle/>
          <a:p>
            <a:r>
              <a:rPr lang="en-US" altLang="zh-CN" sz="4000" dirty="0" err="1"/>
              <a:t>.net</a:t>
            </a:r>
            <a:r>
              <a:rPr lang="en-US" altLang="zh-CN" sz="4000" dirty="0"/>
              <a:t> framework</a:t>
            </a:r>
          </a:p>
          <a:p>
            <a:pPr lvl="1"/>
            <a:r>
              <a:rPr lang="zh-CN" altLang="en-US" sz="4000" dirty="0"/>
              <a:t>性能计数器：</a:t>
            </a:r>
            <a:r>
              <a:rPr lang="en-US" altLang="zh-CN" sz="4000" dirty="0"/>
              <a:t># of total committed bytes</a:t>
            </a:r>
          </a:p>
          <a:p>
            <a:r>
              <a:rPr lang="en-US" altLang="zh-CN" sz="4000" dirty="0" err="1"/>
              <a:t>.net</a:t>
            </a:r>
            <a:r>
              <a:rPr lang="en-US" altLang="zh-CN" sz="4000" dirty="0"/>
              <a:t> 5.0</a:t>
            </a:r>
          </a:p>
          <a:p>
            <a:pPr lvl="1"/>
            <a:r>
              <a:rPr lang="en-US" altLang="zh-CN" sz="4000" dirty="0" err="1"/>
              <a:t>GC.GetGCMemoryInfo</a:t>
            </a:r>
            <a:endParaRPr lang="en-US" altLang="zh-CN" sz="4000" dirty="0"/>
          </a:p>
          <a:p>
            <a:r>
              <a:rPr lang="en-US" altLang="zh-CN" sz="4000" dirty="0" err="1"/>
              <a:t>.net</a:t>
            </a:r>
            <a:r>
              <a:rPr lang="en-US" altLang="zh-CN" sz="4000" dirty="0"/>
              <a:t> 6.0</a:t>
            </a:r>
          </a:p>
          <a:p>
            <a:pPr lvl="1"/>
            <a:r>
              <a:rPr lang="en-US" altLang="zh-CN" sz="4000" dirty="0"/>
              <a:t>dotnet counter: committed bytes</a:t>
            </a:r>
          </a:p>
          <a:p>
            <a:pPr lvl="1"/>
            <a:r>
              <a:rPr lang="en-US" altLang="zh-CN" sz="4000" dirty="0"/>
              <a:t>!</a:t>
            </a:r>
            <a:r>
              <a:rPr lang="en-US" altLang="zh-CN" sz="4000" dirty="0" err="1"/>
              <a:t>sos.eeheap</a:t>
            </a:r>
            <a:r>
              <a:rPr lang="en-US" altLang="zh-CN" sz="4000" dirty="0"/>
              <a:t> -</a:t>
            </a:r>
            <a:r>
              <a:rPr lang="en-US" altLang="zh-CN" sz="4000" dirty="0" err="1"/>
              <a:t>gc</a:t>
            </a:r>
            <a:r>
              <a:rPr lang="en-US" altLang="zh-CN" sz="4000" dirty="0"/>
              <a:t>: committed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352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用转储来分析内存泄露？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4269783"/>
            <a:ext cx="21703408" cy="8389429"/>
          </a:xfrm>
        </p:spPr>
        <p:txBody>
          <a:bodyPr/>
          <a:lstStyle/>
          <a:p>
            <a:r>
              <a:rPr lang="zh-CN" altLang="en-US" sz="4400" dirty="0"/>
              <a:t>转储的定义是某一时刻的快照</a:t>
            </a:r>
            <a:endParaRPr lang="en-US" altLang="zh-CN" sz="4400" dirty="0"/>
          </a:p>
          <a:p>
            <a:r>
              <a:rPr lang="zh-CN" altLang="en-US" sz="4400" dirty="0"/>
              <a:t>泄露的定义是随着时间的推移，内存会越来越多</a:t>
            </a:r>
            <a:endParaRPr lang="en-US" altLang="zh-CN" sz="4400" dirty="0"/>
          </a:p>
          <a:p>
            <a:r>
              <a:rPr lang="zh-CN" altLang="en-US" sz="4400" dirty="0"/>
              <a:t>所以对于同一个进程，需要多个转储</a:t>
            </a:r>
            <a:endParaRPr lang="en-US" altLang="zh-CN" sz="4400" dirty="0"/>
          </a:p>
          <a:p>
            <a:r>
              <a:rPr lang="zh-CN" altLang="en-US" sz="4400" dirty="0"/>
              <a:t>早期时候，这的确是我们诊断内存泄漏的主要方法</a:t>
            </a:r>
            <a:endParaRPr lang="en-US" altLang="zh-CN" sz="4400" dirty="0"/>
          </a:p>
          <a:p>
            <a:r>
              <a:rPr lang="zh-CN" altLang="en-US" sz="4400" dirty="0"/>
              <a:t>现在可以用</a:t>
            </a:r>
            <a:r>
              <a:rPr lang="en-US" altLang="zh-CN" sz="4400" dirty="0" err="1">
                <a:hlinkClick r:id="rId2"/>
              </a:rPr>
              <a:t>perfview</a:t>
            </a:r>
            <a:r>
              <a:rPr lang="zh-CN" altLang="en-US" sz="4400" dirty="0"/>
              <a:t>的</a:t>
            </a:r>
            <a:r>
              <a:rPr lang="en-US" altLang="zh-CN" sz="4400" dirty="0"/>
              <a:t>heap snapshot (Memory\Take Heap Snapshot)+diff</a:t>
            </a:r>
          </a:p>
        </p:txBody>
      </p:sp>
    </p:spTree>
    <p:extLst>
      <p:ext uri="{BB962C8B-B14F-4D97-AF65-F5344CB8AC3E}">
        <p14:creationId xmlns:p14="http://schemas.microsoft.com/office/powerpoint/2010/main" val="41822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一个简单的例子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502" y="3835831"/>
            <a:ext cx="21703408" cy="8389429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listToLeakTo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[]&gt;();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object[]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objArr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object[1000];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populate the array.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objArr.Length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objArr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byte[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 + 1000];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ulong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byte[] obj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byte[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 + 1000];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objArr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 = obj;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counter++;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((counter % 500_000) == 0)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listToLeakTo.Add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(obj);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F60A-6CE6-4398-B4D7-A346DCC0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1C9C-D2FD-46FB-A58E-D0A6AAB1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6C478-9692-46E0-AB88-43578EEC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240"/>
            <a:ext cx="24382413" cy="128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7FD-DF06-42F0-BC6B-02B301BA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0EB2-F8A6-4104-AE95-DEC92B95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CCB4C-8085-4F76-9C48-8E7B9B2F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3" y="0"/>
            <a:ext cx="2363334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1" y="1981912"/>
            <a:ext cx="21029829" cy="1865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但目前为止，我们其实还没有讲到</a:t>
            </a:r>
            <a:r>
              <a:rPr lang="en-US" altLang="zh-CN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</a:t>
            </a:r>
            <a:endParaRPr lang="en-US" sz="9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578EC-3862-4911-9322-99BC9F24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483669"/>
              </p:ext>
            </p:extLst>
          </p:nvPr>
        </p:nvGraphicFramePr>
        <p:xfrm>
          <a:off x="1676288" y="4819974"/>
          <a:ext cx="21029832" cy="598142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1247">
                  <a:extLst>
                    <a:ext uri="{9D8B030D-6E8A-4147-A177-3AD203B41FA5}">
                      <a16:colId xmlns:a16="http://schemas.microsoft.com/office/drawing/2014/main" val="1085451812"/>
                    </a:ext>
                  </a:extLst>
                </a:gridCol>
                <a:gridCol w="9364327">
                  <a:extLst>
                    <a:ext uri="{9D8B030D-6E8A-4147-A177-3AD203B41FA5}">
                      <a16:colId xmlns:a16="http://schemas.microsoft.com/office/drawing/2014/main" val="913777178"/>
                    </a:ext>
                  </a:extLst>
                </a:gridCol>
                <a:gridCol w="9434258">
                  <a:extLst>
                    <a:ext uri="{9D8B030D-6E8A-4147-A177-3AD203B41FA5}">
                      <a16:colId xmlns:a16="http://schemas.microsoft.com/office/drawing/2014/main" val="907941158"/>
                    </a:ext>
                  </a:extLst>
                </a:gridCol>
              </a:tblGrid>
              <a:tr h="1144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4000" b="1" cap="none" spc="3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Heap size at the end of that 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18706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20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allocated 2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66914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0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41048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GC happens(500 MB survives), then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1.5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3687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4.5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20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44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1" y="1981912"/>
            <a:ext cx="21029829" cy="1865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但目前为止，我们其实还没有讲到</a:t>
            </a:r>
            <a:r>
              <a:rPr lang="en-US" altLang="zh-CN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</a:t>
            </a:r>
            <a:endParaRPr lang="en-US" sz="9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578EC-3862-4911-9322-99BC9F24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022323"/>
              </p:ext>
            </p:extLst>
          </p:nvPr>
        </p:nvGraphicFramePr>
        <p:xfrm>
          <a:off x="1676288" y="4819974"/>
          <a:ext cx="21029832" cy="598142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1247">
                  <a:extLst>
                    <a:ext uri="{9D8B030D-6E8A-4147-A177-3AD203B41FA5}">
                      <a16:colId xmlns:a16="http://schemas.microsoft.com/office/drawing/2014/main" val="1085451812"/>
                    </a:ext>
                  </a:extLst>
                </a:gridCol>
                <a:gridCol w="9364327">
                  <a:extLst>
                    <a:ext uri="{9D8B030D-6E8A-4147-A177-3AD203B41FA5}">
                      <a16:colId xmlns:a16="http://schemas.microsoft.com/office/drawing/2014/main" val="913777178"/>
                    </a:ext>
                  </a:extLst>
                </a:gridCol>
                <a:gridCol w="9434258">
                  <a:extLst>
                    <a:ext uri="{9D8B030D-6E8A-4147-A177-3AD203B41FA5}">
                      <a16:colId xmlns:a16="http://schemas.microsoft.com/office/drawing/2014/main" val="907941158"/>
                    </a:ext>
                  </a:extLst>
                </a:gridCol>
              </a:tblGrid>
              <a:tr h="1144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4000" b="1" cap="none" spc="3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Heap size at the end of that 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18706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20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allocated 2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66914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0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41048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GC happens(500 MB survives), then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1.5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3687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4.5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209469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BCB88324-DD12-409E-AE1C-5F74DA973004}"/>
              </a:ext>
            </a:extLst>
          </p:cNvPr>
          <p:cNvSpPr/>
          <p:nvPr/>
        </p:nvSpPr>
        <p:spPr>
          <a:xfrm>
            <a:off x="20807027" y="6687518"/>
            <a:ext cx="1898543" cy="495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1" y="1981912"/>
            <a:ext cx="21029829" cy="1865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但目前为止，我们其实还没有讲到</a:t>
            </a:r>
            <a:r>
              <a:rPr lang="en-US" altLang="zh-CN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</a:t>
            </a:r>
            <a:endParaRPr lang="en-US" sz="9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578EC-3862-4911-9322-99BC9F24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83285"/>
              </p:ext>
            </p:extLst>
          </p:nvPr>
        </p:nvGraphicFramePr>
        <p:xfrm>
          <a:off x="1676288" y="4819974"/>
          <a:ext cx="21029832" cy="598142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1247">
                  <a:extLst>
                    <a:ext uri="{9D8B030D-6E8A-4147-A177-3AD203B41FA5}">
                      <a16:colId xmlns:a16="http://schemas.microsoft.com/office/drawing/2014/main" val="1085451812"/>
                    </a:ext>
                  </a:extLst>
                </a:gridCol>
                <a:gridCol w="9364327">
                  <a:extLst>
                    <a:ext uri="{9D8B030D-6E8A-4147-A177-3AD203B41FA5}">
                      <a16:colId xmlns:a16="http://schemas.microsoft.com/office/drawing/2014/main" val="913777178"/>
                    </a:ext>
                  </a:extLst>
                </a:gridCol>
                <a:gridCol w="9434258">
                  <a:extLst>
                    <a:ext uri="{9D8B030D-6E8A-4147-A177-3AD203B41FA5}">
                      <a16:colId xmlns:a16="http://schemas.microsoft.com/office/drawing/2014/main" val="907941158"/>
                    </a:ext>
                  </a:extLst>
                </a:gridCol>
              </a:tblGrid>
              <a:tr h="1144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4000" b="1" cap="none" spc="3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Heap size at the end of that 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18706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20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allocated 2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66914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0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41048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GC happens(500 MB survives), then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1.5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3687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4.5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209469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BCB88324-DD12-409E-AE1C-5F74DA973004}"/>
              </a:ext>
            </a:extLst>
          </p:cNvPr>
          <p:cNvSpPr/>
          <p:nvPr/>
        </p:nvSpPr>
        <p:spPr>
          <a:xfrm>
            <a:off x="20807027" y="6687518"/>
            <a:ext cx="1898543" cy="495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AAFAEFB-E886-4E37-B5ED-8E5BAE0FDC5D}"/>
              </a:ext>
            </a:extLst>
          </p:cNvPr>
          <p:cNvSpPr/>
          <p:nvPr/>
        </p:nvSpPr>
        <p:spPr>
          <a:xfrm>
            <a:off x="20807026" y="7652455"/>
            <a:ext cx="1898543" cy="495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1" y="1981912"/>
            <a:ext cx="21029829" cy="1865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但目前为止，我们其实还没有讲到</a:t>
            </a:r>
            <a:r>
              <a:rPr lang="en-US" altLang="zh-CN" sz="9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</a:t>
            </a:r>
            <a:endParaRPr lang="en-US" sz="9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578EC-3862-4911-9322-99BC9F24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83952"/>
              </p:ext>
            </p:extLst>
          </p:nvPr>
        </p:nvGraphicFramePr>
        <p:xfrm>
          <a:off x="1676288" y="4819974"/>
          <a:ext cx="21029832" cy="598142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1247">
                  <a:extLst>
                    <a:ext uri="{9D8B030D-6E8A-4147-A177-3AD203B41FA5}">
                      <a16:colId xmlns:a16="http://schemas.microsoft.com/office/drawing/2014/main" val="1085451812"/>
                    </a:ext>
                  </a:extLst>
                </a:gridCol>
                <a:gridCol w="9364327">
                  <a:extLst>
                    <a:ext uri="{9D8B030D-6E8A-4147-A177-3AD203B41FA5}">
                      <a16:colId xmlns:a16="http://schemas.microsoft.com/office/drawing/2014/main" val="913777178"/>
                    </a:ext>
                  </a:extLst>
                </a:gridCol>
                <a:gridCol w="9434258">
                  <a:extLst>
                    <a:ext uri="{9D8B030D-6E8A-4147-A177-3AD203B41FA5}">
                      <a16:colId xmlns:a16="http://schemas.microsoft.com/office/drawing/2014/main" val="907941158"/>
                    </a:ext>
                  </a:extLst>
                </a:gridCol>
              </a:tblGrid>
              <a:tr h="1144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4000" b="1" cap="none" spc="3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4000" b="1" cap="none" spc="30">
                          <a:solidFill>
                            <a:schemeClr val="tx1"/>
                          </a:solidFill>
                          <a:effectLst/>
                        </a:rPr>
                        <a:t>Heap size at the end of that second</a:t>
                      </a:r>
                      <a:endParaRPr lang="en-US" sz="40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23125" marT="144532" marB="1445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18706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20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allocated 2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66914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0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41048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GC happens(500 MB survives), then allocated 1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1.5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25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3687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b="1" cap="none" spc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allocated 3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  <a:effectLst/>
                        </a:rPr>
                        <a:t>   4.5 GB</a:t>
                      </a:r>
                      <a:endParaRPr lang="en-U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313152" marT="144532" marB="1445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209469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BCB88324-DD12-409E-AE1C-5F74DA973004}"/>
              </a:ext>
            </a:extLst>
          </p:cNvPr>
          <p:cNvSpPr/>
          <p:nvPr/>
        </p:nvSpPr>
        <p:spPr>
          <a:xfrm>
            <a:off x="20807026" y="8601558"/>
            <a:ext cx="1898543" cy="495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AAFAEFB-E886-4E37-B5ED-8E5BAE0FDC5D}"/>
              </a:ext>
            </a:extLst>
          </p:cNvPr>
          <p:cNvSpPr/>
          <p:nvPr/>
        </p:nvSpPr>
        <p:spPr>
          <a:xfrm>
            <a:off x="20807027" y="9558746"/>
            <a:ext cx="1898543" cy="495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如果您有内存问题，您会怎么解决？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4448014"/>
            <a:ext cx="21703408" cy="8226696"/>
          </a:xfrm>
        </p:spPr>
        <p:txBody>
          <a:bodyPr/>
          <a:lstStyle/>
          <a:p>
            <a:r>
              <a:rPr lang="zh-CN" altLang="en-US" sz="6000" dirty="0"/>
              <a:t>在您的性能分析工具里执行您的程序，看看</a:t>
            </a:r>
            <a:r>
              <a:rPr lang="en-US" altLang="zh-CN" sz="6000" dirty="0"/>
              <a:t>CPU hot paths?</a:t>
            </a:r>
          </a:p>
          <a:p>
            <a:r>
              <a:rPr lang="zh-CN" altLang="en-US" sz="6000" dirty="0"/>
              <a:t>捕获一个转储？</a:t>
            </a:r>
            <a:endParaRPr lang="en-US" altLang="zh-CN" sz="6000" dirty="0"/>
          </a:p>
          <a:p>
            <a:r>
              <a:rPr lang="zh-CN" altLang="en-US" sz="6000" dirty="0"/>
              <a:t>看看您都分配了哪些对象，能不能减少这些分配？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052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什么时候检测跟</a:t>
            </a:r>
            <a:r>
              <a:rPr lang="en-US" altLang="zh-CN" sz="7200" dirty="0"/>
              <a:t>GC</a:t>
            </a:r>
            <a:r>
              <a:rPr lang="zh-CN" altLang="en-US" sz="7200" dirty="0"/>
              <a:t>什么时候运行很有关系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4285281"/>
            <a:ext cx="21703408" cy="8373931"/>
          </a:xfrm>
        </p:spPr>
        <p:txBody>
          <a:bodyPr/>
          <a:lstStyle/>
          <a:p>
            <a:r>
              <a:rPr lang="zh-CN" altLang="en-US" sz="4000" dirty="0"/>
              <a:t>分代的</a:t>
            </a:r>
            <a:r>
              <a:rPr lang="en-US" altLang="zh-CN" sz="4000" dirty="0"/>
              <a:t>GC</a:t>
            </a:r>
            <a:r>
              <a:rPr lang="zh-CN" altLang="en-US" sz="4000" dirty="0"/>
              <a:t>更是如此</a:t>
            </a:r>
            <a:endParaRPr lang="en-US" altLang="zh-CN" sz="4000" dirty="0"/>
          </a:p>
          <a:p>
            <a:r>
              <a:rPr lang="zh-CN" altLang="en-US" sz="4000" dirty="0"/>
              <a:t>如果只进行了年轻代的回收，</a:t>
            </a:r>
            <a:r>
              <a:rPr lang="en-US" altLang="zh-CN" sz="4000" dirty="0"/>
              <a:t>committed size</a:t>
            </a:r>
            <a:r>
              <a:rPr lang="zh-CN" altLang="en-US" sz="4000" dirty="0"/>
              <a:t>很可能没有大变化</a:t>
            </a:r>
            <a:endParaRPr lang="en-US" altLang="zh-CN" sz="4000" dirty="0"/>
          </a:p>
          <a:p>
            <a:r>
              <a:rPr lang="zh-CN" altLang="en-US" sz="4000" dirty="0"/>
              <a:t>老年代</a:t>
            </a:r>
            <a:r>
              <a:rPr lang="en-US" altLang="zh-CN" sz="4000" dirty="0"/>
              <a:t>(</a:t>
            </a:r>
            <a:r>
              <a:rPr lang="zh-CN" altLang="en-US" sz="4000" dirty="0"/>
              <a:t>二代</a:t>
            </a:r>
            <a:r>
              <a:rPr lang="en-US" altLang="zh-CN" sz="4000" dirty="0"/>
              <a:t>)</a:t>
            </a:r>
            <a:r>
              <a:rPr lang="zh-CN" altLang="en-US" sz="4000" dirty="0"/>
              <a:t>回收也可能没有很大变化，二代回收可以是</a:t>
            </a:r>
            <a:endParaRPr lang="en-US" altLang="zh-CN" sz="4000" dirty="0"/>
          </a:p>
          <a:p>
            <a:pPr lvl="1"/>
            <a:r>
              <a:rPr lang="zh-CN" altLang="en-US" sz="4000" dirty="0"/>
              <a:t>二代阻塞回收</a:t>
            </a:r>
            <a:r>
              <a:rPr lang="en-US" altLang="zh-CN" sz="4000" dirty="0"/>
              <a:t>(Full blocking GC)</a:t>
            </a:r>
            <a:r>
              <a:rPr lang="zh-CN" altLang="en-US" sz="4000" dirty="0"/>
              <a:t> </a:t>
            </a:r>
            <a:r>
              <a:rPr lang="en-US" altLang="zh-CN" sz="4000" dirty="0"/>
              <a:t> – </a:t>
            </a:r>
            <a:r>
              <a:rPr lang="zh-CN" altLang="en-US" sz="4000" dirty="0"/>
              <a:t>压缩或清除</a:t>
            </a:r>
            <a:r>
              <a:rPr lang="en-US" altLang="zh-CN" sz="4000" dirty="0"/>
              <a:t>(compact or sweep)</a:t>
            </a:r>
          </a:p>
          <a:p>
            <a:pPr lvl="1"/>
            <a:r>
              <a:rPr lang="zh-CN" altLang="en-US" sz="4000" dirty="0"/>
              <a:t>后台回收</a:t>
            </a:r>
            <a:r>
              <a:rPr lang="en-US" altLang="zh-CN" sz="4000" dirty="0"/>
              <a:t>(Background GC) – </a:t>
            </a:r>
            <a:r>
              <a:rPr lang="zh-CN" altLang="en-US" sz="4000" dirty="0"/>
              <a:t>只清除</a:t>
            </a:r>
            <a:endParaRPr lang="en-US" altLang="zh-CN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0382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A796-6F81-4119-959D-549479E6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0" y="379708"/>
            <a:ext cx="22706122" cy="12908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Sn – </a:t>
            </a:r>
            <a:r>
              <a:rPr lang="zh-CN" altLang="en-US" dirty="0"/>
              <a:t>幸存对象</a:t>
            </a:r>
            <a:r>
              <a:rPr lang="en-US" altLang="zh-CN" dirty="0"/>
              <a:t>(Survived object)</a:t>
            </a:r>
            <a:r>
              <a:rPr lang="en-US" dirty="0"/>
              <a:t>; </a:t>
            </a:r>
            <a:r>
              <a:rPr lang="en-US" dirty="0" err="1"/>
              <a:t>Pn</a:t>
            </a:r>
            <a:r>
              <a:rPr lang="en-US" dirty="0"/>
              <a:t> – </a:t>
            </a:r>
            <a:r>
              <a:rPr lang="zh-CN" altLang="en-US" dirty="0"/>
              <a:t>固定对象</a:t>
            </a:r>
            <a:r>
              <a:rPr lang="en-US" altLang="zh-CN" dirty="0"/>
              <a:t>(</a:t>
            </a:r>
            <a:r>
              <a:rPr lang="en-US" dirty="0"/>
              <a:t>Pinned object); D – </a:t>
            </a:r>
            <a:r>
              <a:rPr lang="zh-CN" altLang="en-US" dirty="0"/>
              <a:t>不存活对象</a:t>
            </a:r>
            <a:r>
              <a:rPr lang="en-US" altLang="zh-CN" dirty="0"/>
              <a:t>(</a:t>
            </a:r>
            <a:r>
              <a:rPr lang="en-US" dirty="0"/>
              <a:t>Dead object); F – </a:t>
            </a:r>
            <a:r>
              <a:rPr lang="zh-CN" altLang="en-US" dirty="0"/>
              <a:t>自由对象</a:t>
            </a:r>
            <a:r>
              <a:rPr lang="en-US" altLang="zh-CN" dirty="0"/>
              <a:t>(</a:t>
            </a:r>
            <a:r>
              <a:rPr lang="en-US" dirty="0"/>
              <a:t>Free object)</a:t>
            </a:r>
          </a:p>
          <a:p>
            <a:pPr marL="0" indent="0">
              <a:buNone/>
            </a:pPr>
            <a:r>
              <a:rPr lang="zh-CN" altLang="en-US" dirty="0"/>
              <a:t>压缩回收</a:t>
            </a:r>
            <a:r>
              <a:rPr lang="en-US" dirty="0"/>
              <a:t> – </a:t>
            </a:r>
            <a:r>
              <a:rPr lang="zh-CN" altLang="en-US" dirty="0"/>
              <a:t>开销比较大，但是可以很大程度的缩小内存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清除回收</a:t>
            </a:r>
            <a:r>
              <a:rPr lang="en-US" dirty="0"/>
              <a:t> – </a:t>
            </a:r>
            <a:r>
              <a:rPr lang="zh-CN" altLang="en-US"/>
              <a:t>开销比较小，</a:t>
            </a:r>
            <a:r>
              <a:rPr lang="zh-CN" altLang="en-US" dirty="0"/>
              <a:t>但是一般不能很大程度的缩小内存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碎片</a:t>
            </a:r>
            <a:r>
              <a:rPr lang="en-US" altLang="zh-CN" dirty="0"/>
              <a:t>(</a:t>
            </a:r>
            <a:r>
              <a:rPr lang="en-US" dirty="0"/>
              <a:t>Fragmentation) – </a:t>
            </a:r>
            <a:r>
              <a:rPr lang="zh-CN" altLang="en-US" dirty="0"/>
              <a:t>自由对象的字节总数</a:t>
            </a:r>
            <a:endParaRPr lang="en-US" dirty="0"/>
          </a:p>
          <a:p>
            <a:pPr lvl="1"/>
            <a:r>
              <a:rPr lang="zh-CN" altLang="en-US" sz="3600" dirty="0"/>
              <a:t>零代碎片可用来做用户的分配，一代碎片可用来做零代幸存对象的分配，以此类推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21A05-26A1-4765-B27C-46BB4166C146}"/>
              </a:ext>
            </a:extLst>
          </p:cNvPr>
          <p:cNvSpPr/>
          <p:nvPr/>
        </p:nvSpPr>
        <p:spPr>
          <a:xfrm>
            <a:off x="2889961" y="2214829"/>
            <a:ext cx="15334078" cy="105694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D5993-227C-41CF-8D27-B86E410DFF33}"/>
              </a:ext>
            </a:extLst>
          </p:cNvPr>
          <p:cNvSpPr/>
          <p:nvPr/>
        </p:nvSpPr>
        <p:spPr>
          <a:xfrm>
            <a:off x="6754241" y="2214830"/>
            <a:ext cx="1532290" cy="1056703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90EC9-2597-4F37-823A-C63941709FA3}"/>
              </a:ext>
            </a:extLst>
          </p:cNvPr>
          <p:cNvSpPr/>
          <p:nvPr/>
        </p:nvSpPr>
        <p:spPr>
          <a:xfrm>
            <a:off x="11223500" y="2214831"/>
            <a:ext cx="1682264" cy="1039626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0286DC-41BF-43DB-B3F4-56F2DA81E512}"/>
              </a:ext>
            </a:extLst>
          </p:cNvPr>
          <p:cNvSpPr/>
          <p:nvPr/>
        </p:nvSpPr>
        <p:spPr>
          <a:xfrm>
            <a:off x="2889961" y="2214830"/>
            <a:ext cx="1532290" cy="10463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C39030-D2F2-4A43-8774-5E12DFD8FDE8}"/>
              </a:ext>
            </a:extLst>
          </p:cNvPr>
          <p:cNvSpPr/>
          <p:nvPr/>
        </p:nvSpPr>
        <p:spPr>
          <a:xfrm>
            <a:off x="8925064" y="2232081"/>
            <a:ext cx="1532290" cy="10233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A09B6-75A8-49E0-8982-1043A14B3488}"/>
              </a:ext>
            </a:extLst>
          </p:cNvPr>
          <p:cNvSpPr/>
          <p:nvPr/>
        </p:nvSpPr>
        <p:spPr>
          <a:xfrm>
            <a:off x="14321510" y="2214996"/>
            <a:ext cx="1532290" cy="10442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467323-39EC-429A-85C4-0E55F7B10222}"/>
              </a:ext>
            </a:extLst>
          </p:cNvPr>
          <p:cNvSpPr/>
          <p:nvPr/>
        </p:nvSpPr>
        <p:spPr>
          <a:xfrm>
            <a:off x="2889961" y="4918707"/>
            <a:ext cx="15334078" cy="105694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8CD5F-AD1B-48AC-8DE3-7C57F7B3CB6C}"/>
              </a:ext>
            </a:extLst>
          </p:cNvPr>
          <p:cNvSpPr/>
          <p:nvPr/>
        </p:nvSpPr>
        <p:spPr>
          <a:xfrm>
            <a:off x="6754241" y="4909471"/>
            <a:ext cx="1532290" cy="1073726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323922-435C-43BE-945E-D0D0CD16CEF4}"/>
              </a:ext>
            </a:extLst>
          </p:cNvPr>
          <p:cNvSpPr/>
          <p:nvPr/>
        </p:nvSpPr>
        <p:spPr>
          <a:xfrm>
            <a:off x="11223500" y="4928461"/>
            <a:ext cx="1682264" cy="1052264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E6A3E-DF44-4B6B-B446-6625393E9848}"/>
              </a:ext>
            </a:extLst>
          </p:cNvPr>
          <p:cNvSpPr/>
          <p:nvPr/>
        </p:nvSpPr>
        <p:spPr>
          <a:xfrm>
            <a:off x="2889961" y="4918707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949C1-6F51-4299-AA0A-11C8DB757758}"/>
              </a:ext>
            </a:extLst>
          </p:cNvPr>
          <p:cNvSpPr/>
          <p:nvPr/>
        </p:nvSpPr>
        <p:spPr>
          <a:xfrm>
            <a:off x="4422251" y="4918705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3832FD-EDED-4D2E-92A8-D99B1F620471}"/>
              </a:ext>
            </a:extLst>
          </p:cNvPr>
          <p:cNvSpPr/>
          <p:nvPr/>
        </p:nvSpPr>
        <p:spPr>
          <a:xfrm>
            <a:off x="8302834" y="4918705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S2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4F43BE9-8940-49A6-8550-A352A66E9F9B}"/>
              </a:ext>
            </a:extLst>
          </p:cNvPr>
          <p:cNvSpPr/>
          <p:nvPr/>
        </p:nvSpPr>
        <p:spPr>
          <a:xfrm>
            <a:off x="2889960" y="3924175"/>
            <a:ext cx="3064580" cy="469753"/>
          </a:xfrm>
          <a:prstGeom prst="rightArrow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E0E89-2D96-4CF6-B13D-C881829B0F3B}"/>
              </a:ext>
            </a:extLst>
          </p:cNvPr>
          <p:cNvSpPr/>
          <p:nvPr/>
        </p:nvSpPr>
        <p:spPr>
          <a:xfrm>
            <a:off x="4455806" y="2226318"/>
            <a:ext cx="1013366" cy="102333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F1E021-7FCB-44F1-8799-1B1115D95916}"/>
              </a:ext>
            </a:extLst>
          </p:cNvPr>
          <p:cNvSpPr/>
          <p:nvPr/>
        </p:nvSpPr>
        <p:spPr>
          <a:xfrm>
            <a:off x="5447857" y="2237805"/>
            <a:ext cx="1306383" cy="102333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6CBF50-30EA-437A-98E3-D2750056C430}"/>
              </a:ext>
            </a:extLst>
          </p:cNvPr>
          <p:cNvSpPr/>
          <p:nvPr/>
        </p:nvSpPr>
        <p:spPr>
          <a:xfrm>
            <a:off x="8286530" y="2237805"/>
            <a:ext cx="641750" cy="102333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383B0-D3AA-4757-B11C-69BC7926F915}"/>
              </a:ext>
            </a:extLst>
          </p:cNvPr>
          <p:cNvSpPr/>
          <p:nvPr/>
        </p:nvSpPr>
        <p:spPr>
          <a:xfrm>
            <a:off x="16891647" y="2215793"/>
            <a:ext cx="808985" cy="1039626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57D53-0DA9-4C64-B583-28617045AA4D}"/>
              </a:ext>
            </a:extLst>
          </p:cNvPr>
          <p:cNvSpPr/>
          <p:nvPr/>
        </p:nvSpPr>
        <p:spPr>
          <a:xfrm>
            <a:off x="15853800" y="2220975"/>
            <a:ext cx="1013366" cy="1050558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3B1451-4D09-4579-8E93-D774F76A19DA}"/>
              </a:ext>
            </a:extLst>
          </p:cNvPr>
          <p:cNvSpPr/>
          <p:nvPr/>
        </p:nvSpPr>
        <p:spPr>
          <a:xfrm>
            <a:off x="12907465" y="2232083"/>
            <a:ext cx="1401805" cy="102712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5AD9E4-BD23-430B-A531-5E8C0E5FB448}"/>
              </a:ext>
            </a:extLst>
          </p:cNvPr>
          <p:cNvSpPr/>
          <p:nvPr/>
        </p:nvSpPr>
        <p:spPr>
          <a:xfrm>
            <a:off x="10474186" y="2239505"/>
            <a:ext cx="737034" cy="100713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6506CC-F195-4FDE-B6FC-68489D505F73}"/>
              </a:ext>
            </a:extLst>
          </p:cNvPr>
          <p:cNvSpPr/>
          <p:nvPr/>
        </p:nvSpPr>
        <p:spPr>
          <a:xfrm>
            <a:off x="2857632" y="7300730"/>
            <a:ext cx="15334078" cy="105694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FBCE6C-B1F6-449C-9751-2B8D18DFEAC7}"/>
              </a:ext>
            </a:extLst>
          </p:cNvPr>
          <p:cNvSpPr/>
          <p:nvPr/>
        </p:nvSpPr>
        <p:spPr>
          <a:xfrm>
            <a:off x="6721911" y="7300730"/>
            <a:ext cx="1532290" cy="1073726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D65503-FE11-4ADC-8B23-E03D45820E8F}"/>
              </a:ext>
            </a:extLst>
          </p:cNvPr>
          <p:cNvSpPr/>
          <p:nvPr/>
        </p:nvSpPr>
        <p:spPr>
          <a:xfrm>
            <a:off x="11191170" y="7308479"/>
            <a:ext cx="1682264" cy="1056945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68C197-A98A-4D9A-8223-F0B7E90BA173}"/>
              </a:ext>
            </a:extLst>
          </p:cNvPr>
          <p:cNvSpPr/>
          <p:nvPr/>
        </p:nvSpPr>
        <p:spPr>
          <a:xfrm>
            <a:off x="2857631" y="7300730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3F43A1-A954-4507-A446-0E1C5DF1C2FD}"/>
              </a:ext>
            </a:extLst>
          </p:cNvPr>
          <p:cNvSpPr/>
          <p:nvPr/>
        </p:nvSpPr>
        <p:spPr>
          <a:xfrm>
            <a:off x="8892734" y="7317981"/>
            <a:ext cx="1532290" cy="1028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9ED004-8272-4DDB-A80C-025281E60ADD}"/>
              </a:ext>
            </a:extLst>
          </p:cNvPr>
          <p:cNvSpPr/>
          <p:nvPr/>
        </p:nvSpPr>
        <p:spPr>
          <a:xfrm>
            <a:off x="14289181" y="7300730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S2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9985783-A636-4C6F-89CF-54573FA14851}"/>
              </a:ext>
            </a:extLst>
          </p:cNvPr>
          <p:cNvSpPr/>
          <p:nvPr/>
        </p:nvSpPr>
        <p:spPr>
          <a:xfrm>
            <a:off x="2857630" y="9010076"/>
            <a:ext cx="3064580" cy="469753"/>
          </a:xfrm>
          <a:prstGeom prst="rightArrow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6072DD-461F-4912-8FCD-06FA18634DD8}"/>
              </a:ext>
            </a:extLst>
          </p:cNvPr>
          <p:cNvSpPr/>
          <p:nvPr/>
        </p:nvSpPr>
        <p:spPr>
          <a:xfrm>
            <a:off x="4423476" y="7312218"/>
            <a:ext cx="1013366" cy="1056945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9B7503-DBD5-4C73-AD9C-407370223551}"/>
              </a:ext>
            </a:extLst>
          </p:cNvPr>
          <p:cNvSpPr/>
          <p:nvPr/>
        </p:nvSpPr>
        <p:spPr>
          <a:xfrm>
            <a:off x="5415527" y="7323705"/>
            <a:ext cx="1306383" cy="1045458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49E22F-503B-4DC7-8AF5-38BA458FE2E0}"/>
              </a:ext>
            </a:extLst>
          </p:cNvPr>
          <p:cNvSpPr/>
          <p:nvPr/>
        </p:nvSpPr>
        <p:spPr>
          <a:xfrm>
            <a:off x="8254200" y="7323705"/>
            <a:ext cx="641750" cy="102824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7B46E9-3E17-4212-9170-6A13EEADDEA8}"/>
              </a:ext>
            </a:extLst>
          </p:cNvPr>
          <p:cNvSpPr/>
          <p:nvPr/>
        </p:nvSpPr>
        <p:spPr>
          <a:xfrm>
            <a:off x="16851568" y="7318470"/>
            <a:ext cx="808985" cy="1045348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83DDBA-1579-48E8-9CBD-F04D4F003884}"/>
              </a:ext>
            </a:extLst>
          </p:cNvPr>
          <p:cNvSpPr/>
          <p:nvPr/>
        </p:nvSpPr>
        <p:spPr>
          <a:xfrm>
            <a:off x="15821470" y="7306875"/>
            <a:ext cx="1013366" cy="1056943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4300F8-E486-4746-9870-01E40B12E2A8}"/>
              </a:ext>
            </a:extLst>
          </p:cNvPr>
          <p:cNvSpPr/>
          <p:nvPr/>
        </p:nvSpPr>
        <p:spPr>
          <a:xfrm>
            <a:off x="12875136" y="7323701"/>
            <a:ext cx="486856" cy="1033971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FD2032-2BA3-438A-A888-4B69AFD0CF7A}"/>
              </a:ext>
            </a:extLst>
          </p:cNvPr>
          <p:cNvSpPr/>
          <p:nvPr/>
        </p:nvSpPr>
        <p:spPr>
          <a:xfrm>
            <a:off x="10457354" y="7323703"/>
            <a:ext cx="737034" cy="1033971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6EB77C-FB18-4D61-AE76-CF6D82C12108}"/>
              </a:ext>
            </a:extLst>
          </p:cNvPr>
          <p:cNvSpPr/>
          <p:nvPr/>
        </p:nvSpPr>
        <p:spPr>
          <a:xfrm>
            <a:off x="2857632" y="10075932"/>
            <a:ext cx="15334078" cy="105694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13477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3600" kern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47DCFF-9C57-43B9-9CEB-2728B2C933A5}"/>
              </a:ext>
            </a:extLst>
          </p:cNvPr>
          <p:cNvSpPr/>
          <p:nvPr/>
        </p:nvSpPr>
        <p:spPr>
          <a:xfrm>
            <a:off x="6721911" y="10075932"/>
            <a:ext cx="1532290" cy="1056945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6C19D1-4FB1-43E2-9F9C-E83010037B39}"/>
              </a:ext>
            </a:extLst>
          </p:cNvPr>
          <p:cNvSpPr/>
          <p:nvPr/>
        </p:nvSpPr>
        <p:spPr>
          <a:xfrm>
            <a:off x="11191170" y="10075932"/>
            <a:ext cx="1682264" cy="1056945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P1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0F087-9393-4020-9514-25391B94CEA0}"/>
              </a:ext>
            </a:extLst>
          </p:cNvPr>
          <p:cNvSpPr/>
          <p:nvPr/>
        </p:nvSpPr>
        <p:spPr>
          <a:xfrm>
            <a:off x="2857631" y="10075932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091038-53B9-433F-9D47-B286F97B505E}"/>
              </a:ext>
            </a:extLst>
          </p:cNvPr>
          <p:cNvSpPr/>
          <p:nvPr/>
        </p:nvSpPr>
        <p:spPr>
          <a:xfrm>
            <a:off x="8892734" y="10075932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E4A790-8792-400B-AB20-2D510C099723}"/>
              </a:ext>
            </a:extLst>
          </p:cNvPr>
          <p:cNvSpPr/>
          <p:nvPr/>
        </p:nvSpPr>
        <p:spPr>
          <a:xfrm>
            <a:off x="14289181" y="10075932"/>
            <a:ext cx="1532290" cy="1056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S2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D58D2-DF12-476E-B8FB-44EAD7C9B6D8}"/>
              </a:ext>
            </a:extLst>
          </p:cNvPr>
          <p:cNvSpPr/>
          <p:nvPr/>
        </p:nvSpPr>
        <p:spPr>
          <a:xfrm>
            <a:off x="5970844" y="4935482"/>
            <a:ext cx="767094" cy="104016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42C89-09BA-421B-B41B-5298E5857CD5}"/>
              </a:ext>
            </a:extLst>
          </p:cNvPr>
          <p:cNvSpPr/>
          <p:nvPr/>
        </p:nvSpPr>
        <p:spPr>
          <a:xfrm>
            <a:off x="12870504" y="10092711"/>
            <a:ext cx="1406436" cy="104016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D74CB-B262-4088-9DF7-BA12DC6C8493}"/>
              </a:ext>
            </a:extLst>
          </p:cNvPr>
          <p:cNvSpPr/>
          <p:nvPr/>
        </p:nvSpPr>
        <p:spPr>
          <a:xfrm>
            <a:off x="8270505" y="10092712"/>
            <a:ext cx="622229" cy="1023385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534F79-4BD3-475F-82A3-C05356A29F5C}"/>
              </a:ext>
            </a:extLst>
          </p:cNvPr>
          <p:cNvSpPr/>
          <p:nvPr/>
        </p:nvSpPr>
        <p:spPr>
          <a:xfrm>
            <a:off x="4398768" y="10092711"/>
            <a:ext cx="2306840" cy="104016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91EFBB-D184-425E-9CB1-E2B0E3009401}"/>
              </a:ext>
            </a:extLst>
          </p:cNvPr>
          <p:cNvSpPr/>
          <p:nvPr/>
        </p:nvSpPr>
        <p:spPr>
          <a:xfrm>
            <a:off x="9828539" y="4934178"/>
            <a:ext cx="1371645" cy="1041472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7AB499-B6A7-4453-9C41-8710685D4B83}"/>
              </a:ext>
            </a:extLst>
          </p:cNvPr>
          <p:cNvSpPr/>
          <p:nvPr/>
        </p:nvSpPr>
        <p:spPr>
          <a:xfrm>
            <a:off x="10446413" y="10075930"/>
            <a:ext cx="744756" cy="1040166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234793-2420-4584-A2DB-F1D24447AA6C}"/>
              </a:ext>
            </a:extLst>
          </p:cNvPr>
          <p:cNvSpPr/>
          <p:nvPr/>
        </p:nvSpPr>
        <p:spPr>
          <a:xfrm>
            <a:off x="13381817" y="7317981"/>
            <a:ext cx="882881" cy="1033971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sz="3600" kern="0" dirty="0">
                <a:solidFill>
                  <a:prstClr val="white"/>
                </a:solidFill>
                <a:latin typeface="Tw Cen MT" panose="020B0602020104020603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9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二代压缩回收会何时发生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18855"/>
            <a:ext cx="21703408" cy="9040357"/>
          </a:xfrm>
        </p:spPr>
        <p:txBody>
          <a:bodyPr/>
          <a:lstStyle/>
          <a:p>
            <a:r>
              <a:rPr lang="zh-CN" altLang="en-US" sz="4000" dirty="0"/>
              <a:t>最可能的原因是高内存负荷</a:t>
            </a:r>
            <a:endParaRPr lang="en-US" altLang="zh-CN" sz="4000" dirty="0"/>
          </a:p>
          <a:p>
            <a:pPr lvl="1"/>
            <a:r>
              <a:rPr lang="zh-CN" altLang="en-US" sz="4000" dirty="0"/>
              <a:t>总内存量是</a:t>
            </a:r>
            <a:r>
              <a:rPr lang="en-US" altLang="zh-CN" sz="4000" dirty="0"/>
              <a:t>50GB, </a:t>
            </a:r>
            <a:r>
              <a:rPr lang="zh-CN" altLang="en-US" sz="4000" dirty="0"/>
              <a:t>有</a:t>
            </a:r>
            <a:r>
              <a:rPr lang="en-US" altLang="zh-CN" sz="4000" dirty="0"/>
              <a:t>40GB</a:t>
            </a:r>
            <a:r>
              <a:rPr lang="zh-CN" altLang="en-US" sz="4000" dirty="0"/>
              <a:t>被使用，内存负荷是</a:t>
            </a:r>
            <a:r>
              <a:rPr lang="en-US" altLang="zh-CN" sz="4000" dirty="0"/>
              <a:t>80%</a:t>
            </a:r>
          </a:p>
          <a:p>
            <a:r>
              <a:rPr lang="zh-CN" altLang="en-US" sz="4000" dirty="0"/>
              <a:t>如果内存负荷太高，机器可能会进入分页的状态</a:t>
            </a:r>
            <a:endParaRPr lang="en-US" altLang="zh-CN" sz="4000" dirty="0"/>
          </a:p>
          <a:p>
            <a:pPr lvl="1"/>
            <a:r>
              <a:rPr lang="zh-CN" altLang="en-US" sz="4000" dirty="0"/>
              <a:t>所以</a:t>
            </a:r>
            <a:r>
              <a:rPr lang="en-US" altLang="zh-CN" sz="4000" dirty="0"/>
              <a:t>GC</a:t>
            </a:r>
            <a:r>
              <a:rPr lang="zh-CN" altLang="en-US" sz="4000" dirty="0"/>
              <a:t>在这个时候会更加激进</a:t>
            </a:r>
            <a:endParaRPr lang="en-US" altLang="zh-CN" sz="4000" dirty="0"/>
          </a:p>
          <a:p>
            <a:pPr lvl="1"/>
            <a:r>
              <a:rPr lang="zh-CN" altLang="en-US" sz="4000" dirty="0"/>
              <a:t>如果</a:t>
            </a:r>
            <a:r>
              <a:rPr lang="en-US" altLang="zh-CN" sz="4000" dirty="0"/>
              <a:t>GC</a:t>
            </a:r>
            <a:r>
              <a:rPr lang="zh-CN" altLang="en-US" sz="4000" dirty="0"/>
              <a:t>觉得有必要的话，它会触发二代压缩回收</a:t>
            </a:r>
            <a:endParaRPr lang="en-US" altLang="zh-CN" sz="4000" dirty="0"/>
          </a:p>
          <a:p>
            <a:r>
              <a:rPr lang="en-US" altLang="zh-CN" sz="4000" dirty="0"/>
              <a:t>GC</a:t>
            </a:r>
            <a:r>
              <a:rPr lang="zh-CN" altLang="en-US" sz="4000" dirty="0"/>
              <a:t>的</a:t>
            </a:r>
            <a:r>
              <a:rPr lang="en-US" altLang="zh-CN" sz="4000" dirty="0"/>
              <a:t>”</a:t>
            </a:r>
            <a:r>
              <a:rPr lang="zh-CN" altLang="en-US" sz="4000" dirty="0"/>
              <a:t>高内存负荷情况</a:t>
            </a:r>
            <a:r>
              <a:rPr lang="en-US" altLang="zh-CN" sz="4000" dirty="0"/>
              <a:t>”</a:t>
            </a:r>
          </a:p>
          <a:p>
            <a:pPr lvl="1"/>
            <a:r>
              <a:rPr lang="zh-CN" altLang="en-US" sz="4000" dirty="0"/>
              <a:t>默认值是</a:t>
            </a:r>
            <a:r>
              <a:rPr lang="en-US" altLang="zh-CN" sz="4000" dirty="0"/>
              <a:t>90%(&lt;80GB);97%(&gt;=80GB)</a:t>
            </a:r>
          </a:p>
          <a:p>
            <a:pPr lvl="1"/>
            <a:r>
              <a:rPr lang="zh-CN" altLang="en-US" sz="4000" dirty="0"/>
              <a:t>但是可以</a:t>
            </a:r>
            <a:r>
              <a:rPr lang="zh-CN" altLang="en-US" sz="4000" dirty="0">
                <a:hlinkClick r:id="rId2"/>
              </a:rPr>
              <a:t>通过以下方式</a:t>
            </a:r>
            <a:r>
              <a:rPr lang="zh-CN" altLang="en-US" sz="4000" dirty="0"/>
              <a:t>来改变</a:t>
            </a:r>
            <a:endParaRPr lang="en-US" altLang="zh-CN" sz="4000" dirty="0"/>
          </a:p>
          <a:p>
            <a:pPr lvl="2"/>
            <a:r>
              <a:rPr lang="en-US" altLang="zh-CN" sz="4000" dirty="0" err="1"/>
              <a:t>COMPlus_GCHighMemPercent</a:t>
            </a:r>
            <a:r>
              <a:rPr lang="en-US" altLang="zh-CN" sz="4000" dirty="0"/>
              <a:t> </a:t>
            </a:r>
            <a:r>
              <a:rPr lang="zh-CN" altLang="en-US" sz="4000" dirty="0"/>
              <a:t>环境变量</a:t>
            </a:r>
            <a:endParaRPr lang="en-US" altLang="zh-CN" sz="4000" dirty="0"/>
          </a:p>
          <a:p>
            <a:pPr lvl="2"/>
            <a:r>
              <a:rPr lang="en-US" sz="4000" dirty="0" err="1"/>
              <a:t>System.GC.HighMemoryPercent</a:t>
            </a:r>
            <a:r>
              <a:rPr lang="en-US" sz="4000" dirty="0"/>
              <a:t> </a:t>
            </a:r>
            <a:r>
              <a:rPr lang="en-US" altLang="zh-CN" sz="4000" dirty="0" err="1"/>
              <a:t>runtimeconfig.json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6474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所以知道什么时候那代的回收发生非常重要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983064"/>
            <a:ext cx="21703408" cy="8676148"/>
          </a:xfrm>
        </p:spPr>
        <p:txBody>
          <a:bodyPr/>
          <a:lstStyle/>
          <a:p>
            <a:r>
              <a:rPr lang="zh-CN" altLang="en-US" sz="4000" dirty="0"/>
              <a:t>强烈推荐跟踪顶层的</a:t>
            </a:r>
            <a:r>
              <a:rPr lang="en-US" altLang="zh-CN" sz="4000" dirty="0"/>
              <a:t>GC</a:t>
            </a:r>
            <a:r>
              <a:rPr lang="zh-CN" altLang="en-US" sz="4000" dirty="0"/>
              <a:t>的指标</a:t>
            </a:r>
            <a:endParaRPr lang="en-US" altLang="zh-CN" sz="4000" dirty="0"/>
          </a:p>
          <a:p>
            <a:pPr lvl="1"/>
            <a:r>
              <a:rPr lang="zh-CN" altLang="en-US" sz="4000" dirty="0"/>
              <a:t>在</a:t>
            </a:r>
            <a:r>
              <a:rPr lang="en-US" altLang="zh-CN" sz="4000" dirty="0"/>
              <a:t>Windows</a:t>
            </a:r>
            <a:r>
              <a:rPr lang="zh-CN" altLang="en-US" sz="4000" dirty="0"/>
              <a:t>上用</a:t>
            </a:r>
            <a:r>
              <a:rPr lang="en-US" altLang="zh-CN" sz="4000" dirty="0" err="1"/>
              <a:t>perfview</a:t>
            </a:r>
            <a:endParaRPr lang="en-US" altLang="zh-CN" sz="4000" dirty="0"/>
          </a:p>
          <a:p>
            <a:pPr marL="914400" lvl="1" indent="0">
              <a:buNone/>
            </a:pPr>
            <a:r>
              <a:rPr lang="en-US" altLang="en-US" sz="3600" dirty="0" err="1"/>
              <a:t>Perfview</a:t>
            </a:r>
            <a:r>
              <a:rPr lang="en-US" altLang="en-US" sz="3600" dirty="0"/>
              <a:t> /</a:t>
            </a:r>
            <a:r>
              <a:rPr lang="en-US" altLang="en-US" sz="3600" dirty="0" err="1"/>
              <a:t>GCCollectOnly</a:t>
            </a:r>
            <a:r>
              <a:rPr lang="en-US" altLang="en-US" sz="3600" dirty="0"/>
              <a:t> /</a:t>
            </a:r>
            <a:r>
              <a:rPr lang="en-US" altLang="en-US" sz="3600" dirty="0" err="1"/>
              <a:t>nogui</a:t>
            </a:r>
            <a:r>
              <a:rPr lang="en-US" altLang="en-US" sz="3600" dirty="0"/>
              <a:t> /</a:t>
            </a:r>
            <a:r>
              <a:rPr lang="en-US" altLang="en-US" sz="3600" dirty="0" err="1"/>
              <a:t>accepteula</a:t>
            </a:r>
            <a:r>
              <a:rPr lang="en-US" altLang="en-US" sz="3600" dirty="0"/>
              <a:t> collect</a:t>
            </a:r>
            <a:endParaRPr lang="en-US" altLang="zh-CN" sz="3600" dirty="0"/>
          </a:p>
          <a:p>
            <a:pPr lvl="1"/>
            <a:r>
              <a:rPr lang="zh-CN" altLang="en-US" sz="4000" dirty="0"/>
              <a:t>在</a:t>
            </a:r>
            <a:r>
              <a:rPr lang="en-US" altLang="zh-CN" sz="4000" dirty="0"/>
              <a:t>Linux</a:t>
            </a:r>
            <a:r>
              <a:rPr lang="zh-CN" altLang="en-US" sz="4000" dirty="0"/>
              <a:t>上用</a:t>
            </a:r>
            <a:r>
              <a:rPr lang="en-US" altLang="zh-CN" sz="4000" dirty="0"/>
              <a:t>dotnet trace</a:t>
            </a:r>
          </a:p>
          <a:p>
            <a:pPr marL="914400" lvl="1" indent="0">
              <a:buNone/>
            </a:pPr>
            <a:r>
              <a:rPr lang="en-US" altLang="zh-CN" sz="3600" dirty="0"/>
              <a:t>dotnet trace collect -p &lt;</a:t>
            </a:r>
            <a:r>
              <a:rPr lang="en-US" altLang="zh-CN" sz="3600" dirty="0" err="1"/>
              <a:t>pid</a:t>
            </a:r>
            <a:r>
              <a:rPr lang="en-US" altLang="zh-CN" sz="3600" dirty="0"/>
              <a:t>&gt; -o &lt;</a:t>
            </a:r>
            <a:r>
              <a:rPr lang="en-US" altLang="zh-CN" sz="3600" dirty="0" err="1"/>
              <a:t>outputpath</a:t>
            </a:r>
            <a:r>
              <a:rPr lang="en-US" altLang="zh-CN" sz="3600" dirty="0"/>
              <a:t> with .</a:t>
            </a:r>
            <a:r>
              <a:rPr lang="en-US" altLang="zh-CN" sz="3600" dirty="0" err="1"/>
              <a:t>nettrace</a:t>
            </a:r>
            <a:r>
              <a:rPr lang="en-US" altLang="zh-CN" sz="3600" dirty="0"/>
              <a:t> extension&gt; --profile </a:t>
            </a:r>
            <a:r>
              <a:rPr lang="en-US" altLang="zh-CN" sz="3600" dirty="0" err="1"/>
              <a:t>gc</a:t>
            </a:r>
            <a:r>
              <a:rPr lang="en-US" altLang="zh-CN" sz="3600" dirty="0"/>
              <a:t>-collect</a:t>
            </a:r>
            <a:endParaRPr lang="en-US" altLang="zh-CN" sz="4000" dirty="0"/>
          </a:p>
          <a:p>
            <a:r>
              <a:rPr lang="zh-CN" altLang="en-US" sz="4000" dirty="0"/>
              <a:t>轻量命令</a:t>
            </a:r>
            <a:endParaRPr lang="en-US" altLang="zh-CN" sz="4000" dirty="0"/>
          </a:p>
          <a:p>
            <a:r>
              <a:rPr lang="zh-CN" altLang="en-US" sz="4000" dirty="0"/>
              <a:t>更多信息请参考</a:t>
            </a:r>
            <a:r>
              <a:rPr lang="zh-CN" altLang="en-US" sz="4000" dirty="0">
                <a:hlinkClick r:id="rId2"/>
              </a:rPr>
              <a:t>这里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6667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几种不同的情况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983064"/>
            <a:ext cx="21703408" cy="8676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/>
              <a:t>1) </a:t>
            </a:r>
            <a:r>
              <a:rPr lang="zh-CN" altLang="en-US" sz="4000" dirty="0"/>
              <a:t>堆越来越大，没有二代的回收发生</a:t>
            </a:r>
          </a:p>
          <a:p>
            <a:pPr marL="0" indent="0">
              <a:buNone/>
            </a:pPr>
            <a:r>
              <a:rPr lang="en-US" altLang="zh-CN" sz="4000" dirty="0"/>
              <a:t>2) </a:t>
            </a:r>
            <a:r>
              <a:rPr lang="zh-CN" altLang="en-US" sz="4000" dirty="0"/>
              <a:t>堆越来越大，有二代压缩回收发生，因为内存负荷足够高</a:t>
            </a:r>
            <a:endParaRPr lang="en-US" altLang="zh-CN" sz="4000" dirty="0"/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压缩以后，堆就小了下来</a:t>
            </a:r>
          </a:p>
          <a:p>
            <a:pPr marL="0" indent="0">
              <a:buNone/>
            </a:pPr>
            <a:r>
              <a:rPr lang="en-US" altLang="zh-CN" sz="4000" dirty="0"/>
              <a:t>3) </a:t>
            </a:r>
            <a:r>
              <a:rPr lang="zh-CN" altLang="en-US" sz="4000" dirty="0"/>
              <a:t>情况</a:t>
            </a:r>
            <a:r>
              <a:rPr lang="en-US" altLang="zh-CN" sz="4000" dirty="0"/>
              <a:t>2</a:t>
            </a:r>
            <a:r>
              <a:rPr lang="zh-CN" altLang="en-US" sz="4000" dirty="0"/>
              <a:t>重复发生若干次，但是二代回收以后的堆越来越大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03612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几种不同的情况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983064"/>
            <a:ext cx="21703408" cy="8676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/>
              <a:t>1) </a:t>
            </a:r>
            <a:r>
              <a:rPr lang="zh-CN" altLang="en-US" sz="4000" dirty="0"/>
              <a:t>堆越来越大，没有二代的回收发生</a:t>
            </a:r>
          </a:p>
          <a:p>
            <a:pPr marL="0" indent="0">
              <a:buNone/>
            </a:pPr>
            <a:r>
              <a:rPr lang="en-US" altLang="zh-CN" sz="4000" dirty="0"/>
              <a:t>2) </a:t>
            </a:r>
            <a:r>
              <a:rPr lang="zh-CN" altLang="en-US" sz="4000" dirty="0"/>
              <a:t>堆越来越大，有二代压缩回收发生，因为内存负荷足够高</a:t>
            </a:r>
            <a:endParaRPr lang="en-US" altLang="zh-CN" sz="4000" dirty="0"/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压缩以后，堆就小了下来</a:t>
            </a:r>
          </a:p>
          <a:p>
            <a:pPr marL="0" indent="0">
              <a:buNone/>
            </a:pPr>
            <a:r>
              <a:rPr lang="en-US" altLang="zh-CN" sz="4000" dirty="0"/>
              <a:t>3) </a:t>
            </a:r>
            <a:r>
              <a:rPr lang="zh-CN" altLang="en-US" sz="4000" dirty="0"/>
              <a:t>情况</a:t>
            </a:r>
            <a:r>
              <a:rPr lang="en-US" altLang="zh-CN" sz="4000" dirty="0"/>
              <a:t>2</a:t>
            </a:r>
            <a:r>
              <a:rPr lang="zh-CN" altLang="en-US" sz="4000" dirty="0"/>
              <a:t>重复发生若干次，但是二代回收以后的堆越来越大              可确定内存泄露</a:t>
            </a:r>
          </a:p>
          <a:p>
            <a:endParaRPr lang="en-US" altLang="zh-CN" sz="40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1CB5D537-7CDE-4F7B-ABA2-D5CA00CB7691}"/>
              </a:ext>
            </a:extLst>
          </p:cNvPr>
          <p:cNvSpPr/>
          <p:nvPr/>
        </p:nvSpPr>
        <p:spPr>
          <a:xfrm>
            <a:off x="15428562" y="7040103"/>
            <a:ext cx="1759057" cy="3022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几种不同的情况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502" y="3587857"/>
            <a:ext cx="21703408" cy="8676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/>
              <a:t>1) </a:t>
            </a:r>
            <a:r>
              <a:rPr lang="zh-CN" altLang="en-US" sz="4000" dirty="0"/>
              <a:t>堆越来越大，没有二代的回收发生</a:t>
            </a:r>
          </a:p>
          <a:p>
            <a:pPr marL="0" indent="0">
              <a:buNone/>
            </a:pPr>
            <a:r>
              <a:rPr lang="en-US" altLang="zh-CN" sz="4000" dirty="0"/>
              <a:t>2) </a:t>
            </a:r>
            <a:r>
              <a:rPr lang="zh-CN" altLang="en-US" sz="4000" dirty="0"/>
              <a:t>堆越来越大，有二代压缩回收发生，因为内存负荷足够高</a:t>
            </a:r>
            <a:endParaRPr lang="en-US" altLang="zh-CN" sz="4000" dirty="0"/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压缩以后，堆就小了下来</a:t>
            </a:r>
          </a:p>
          <a:p>
            <a:pPr marL="0" indent="0">
              <a:buNone/>
            </a:pPr>
            <a:r>
              <a:rPr lang="en-US" altLang="zh-CN" sz="4000" dirty="0"/>
              <a:t>3) </a:t>
            </a:r>
            <a:r>
              <a:rPr lang="zh-CN" altLang="en-US" sz="4000" dirty="0"/>
              <a:t>情况</a:t>
            </a:r>
            <a:r>
              <a:rPr lang="en-US" altLang="zh-CN" sz="4000" dirty="0"/>
              <a:t>2</a:t>
            </a:r>
            <a:r>
              <a:rPr lang="zh-CN" altLang="en-US" sz="4000" dirty="0"/>
              <a:t>重复发生若干次，但是二代回收以后的堆越来越大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二代回收的关键</a:t>
            </a:r>
            <a:r>
              <a:rPr lang="en-US" altLang="zh-CN" sz="4000" dirty="0"/>
              <a:t>!</a:t>
            </a:r>
          </a:p>
          <a:p>
            <a:r>
              <a:rPr lang="zh-CN" altLang="en-US" sz="4000" dirty="0"/>
              <a:t>二代回收的时候</a:t>
            </a:r>
            <a:r>
              <a:rPr lang="en-US" altLang="zh-CN" sz="4000" dirty="0"/>
              <a:t>GC</a:t>
            </a:r>
            <a:r>
              <a:rPr lang="zh-CN" altLang="en-US" sz="4000" dirty="0"/>
              <a:t>完全不参与决定对象的存活</a:t>
            </a:r>
            <a:endParaRPr lang="en-US" altLang="zh-CN" sz="4000" dirty="0"/>
          </a:p>
          <a:p>
            <a:r>
              <a:rPr lang="zh-CN" altLang="en-US" sz="4000" dirty="0"/>
              <a:t>一个对象存活与否要看有没有</a:t>
            </a:r>
            <a:r>
              <a:rPr lang="zh-CN" altLang="en-US" sz="4000" dirty="0">
                <a:hlinkClick r:id="rId2"/>
              </a:rPr>
              <a:t>用户根</a:t>
            </a:r>
            <a:endParaRPr lang="en-US" altLang="zh-CN" sz="4000" dirty="0"/>
          </a:p>
          <a:p>
            <a:pPr lvl="1"/>
            <a:r>
              <a:rPr lang="zh-CN" altLang="en-US" sz="4000" dirty="0"/>
              <a:t>堆栈变量</a:t>
            </a:r>
            <a:r>
              <a:rPr lang="en-US" altLang="zh-CN" sz="4000" dirty="0"/>
              <a:t>(stack variables)</a:t>
            </a:r>
          </a:p>
          <a:p>
            <a:pPr lvl="1"/>
            <a:r>
              <a:rPr lang="en-US" altLang="zh-CN" sz="4000" dirty="0"/>
              <a:t>GC</a:t>
            </a:r>
            <a:r>
              <a:rPr lang="zh-CN" altLang="en-US" sz="4000" dirty="0"/>
              <a:t>句柄</a:t>
            </a:r>
            <a:r>
              <a:rPr lang="en-US" altLang="zh-CN" sz="4000" dirty="0"/>
              <a:t>(GC handles)</a:t>
            </a:r>
          </a:p>
          <a:p>
            <a:pPr lvl="1"/>
            <a:r>
              <a:rPr lang="zh-CN" altLang="en-US" sz="4000" dirty="0"/>
              <a:t>终结器</a:t>
            </a:r>
            <a:r>
              <a:rPr lang="en-US" altLang="zh-CN" sz="4000" dirty="0"/>
              <a:t>(finalize queue)</a:t>
            </a:r>
          </a:p>
        </p:txBody>
      </p:sp>
    </p:spTree>
    <p:extLst>
      <p:ext uri="{BB962C8B-B14F-4D97-AF65-F5344CB8AC3E}">
        <p14:creationId xmlns:p14="http://schemas.microsoft.com/office/powerpoint/2010/main" val="22057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一个简单的例子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502" y="3587857"/>
            <a:ext cx="21703408" cy="867614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 =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(128, 256);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GCHandle.Alloc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GCHandleType.Weak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"Collect called, 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h.Target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 is {0}"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"collected"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collected"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/>
              <a:t>Output - Collect called, </a:t>
            </a:r>
            <a:r>
              <a:rPr lang="en-US" dirty="0" err="1"/>
              <a:t>h.Target</a:t>
            </a:r>
            <a:r>
              <a:rPr lang="en-US" dirty="0"/>
              <a:t> is not collected</a:t>
            </a:r>
          </a:p>
          <a:p>
            <a:pPr marL="0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122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en-US" altLang="zh-CN" sz="7200" dirty="0"/>
              <a:t>“Why is GC not collecting my object??”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502" y="4076053"/>
            <a:ext cx="21703408" cy="8676148"/>
          </a:xfrm>
        </p:spPr>
        <p:txBody>
          <a:bodyPr/>
          <a:lstStyle/>
          <a:p>
            <a:r>
              <a:rPr lang="en-US" altLang="zh-CN" sz="4000" dirty="0"/>
              <a:t>JIT</a:t>
            </a:r>
            <a:r>
              <a:rPr lang="zh-CN" altLang="en-US" sz="4000" dirty="0"/>
              <a:t>会告知</a:t>
            </a:r>
            <a:r>
              <a:rPr lang="en-US" altLang="zh-CN" sz="4000" dirty="0"/>
              <a:t>GC</a:t>
            </a:r>
            <a:r>
              <a:rPr lang="zh-CN" altLang="en-US" sz="4000" dirty="0"/>
              <a:t>这个对象需要存活</a:t>
            </a:r>
            <a:endParaRPr lang="en-US" altLang="zh-CN" sz="4000" dirty="0"/>
          </a:p>
          <a:p>
            <a:r>
              <a:rPr lang="en-US" altLang="zh-CN" sz="4000" dirty="0"/>
              <a:t>JIT</a:t>
            </a:r>
            <a:r>
              <a:rPr lang="zh-CN" altLang="en-US" sz="4000" dirty="0"/>
              <a:t>可以选择把一个堆栈变量的</a:t>
            </a:r>
            <a:r>
              <a:rPr lang="en-US" altLang="zh-CN" sz="4000" dirty="0"/>
              <a:t>lifetime</a:t>
            </a:r>
            <a:r>
              <a:rPr lang="zh-CN" altLang="en-US" sz="4000" dirty="0"/>
              <a:t>延申到</a:t>
            </a:r>
            <a:r>
              <a:rPr lang="en-US" altLang="zh-CN" sz="4000" dirty="0"/>
              <a:t>end of method</a:t>
            </a:r>
          </a:p>
          <a:p>
            <a:r>
              <a:rPr lang="zh-CN" altLang="en-US" sz="4000" dirty="0"/>
              <a:t>这是从</a:t>
            </a:r>
            <a:r>
              <a:rPr lang="en-US" altLang="zh-CN" sz="4000" dirty="0"/>
              <a:t>dotnet 1.0</a:t>
            </a:r>
            <a:r>
              <a:rPr lang="zh-CN" altLang="en-US" sz="4000" dirty="0"/>
              <a:t>就开始的</a:t>
            </a:r>
            <a:r>
              <a:rPr lang="en-US" altLang="zh-CN" sz="4000" dirty="0"/>
              <a:t>behavior</a:t>
            </a:r>
            <a:r>
              <a:rPr lang="zh-CN" altLang="en-US" sz="4000" dirty="0"/>
              <a:t>！</a:t>
            </a:r>
            <a:endParaRPr lang="en-US" altLang="zh-CN" sz="4000" dirty="0"/>
          </a:p>
          <a:p>
            <a:r>
              <a:rPr lang="zh-CN" altLang="en-US" sz="4000" dirty="0"/>
              <a:t>我们可以验证</a:t>
            </a:r>
            <a:endParaRPr lang="en-US" altLang="zh-CN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7421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0AC3-DB0D-4E89-BE7A-9F43A99E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52" y="1919138"/>
            <a:ext cx="20481227" cy="1224790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MethodImpl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MethodImplOptions.NoInlining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TestLifeTime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(128, 256);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h =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GCHandle.Alloc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GCHandleType.Weak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TestLifeTime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"Collect called, </a:t>
            </a:r>
            <a:r>
              <a:rPr lang="en-US" sz="4800" dirty="0" err="1">
                <a:solidFill>
                  <a:srgbClr val="A31515"/>
                </a:solidFill>
                <a:latin typeface="Consolas" panose="020B0609020204030204" pitchFamily="49" charset="0"/>
              </a:rPr>
              <a:t>h.Target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 is {0}"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"collected"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"not collected"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Output: Collect called,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is collected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CCF-5156-45ED-830A-A2F84DE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256" y="3567918"/>
            <a:ext cx="8174079" cy="5778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0700" dirty="0"/>
              <a:t>当问题很明显的时候</a:t>
            </a:r>
            <a:endParaRPr lang="en-US" sz="10700" dirty="0"/>
          </a:p>
        </p:txBody>
      </p:sp>
      <p:pic>
        <p:nvPicPr>
          <p:cNvPr id="5" name="Content Placeholder 4" descr="A picture containing cat, sitting, white, indoor&#10;&#10;Description automatically generated">
            <a:extLst>
              <a:ext uri="{FF2B5EF4-FFF2-40B4-BE49-F238E27FC236}">
                <a16:creationId xmlns:a16="http://schemas.microsoft.com/office/drawing/2014/main" id="{6B8A85A6-7733-4146-8B4F-599B084D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" b="-1"/>
          <a:stretch/>
        </p:blipFill>
        <p:spPr>
          <a:xfrm>
            <a:off x="1" y="10"/>
            <a:ext cx="14056075" cy="13715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995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en-US" sz="7200" dirty="0" err="1"/>
              <a:t>.net</a:t>
            </a:r>
            <a:r>
              <a:rPr lang="en-US" sz="7200" dirty="0"/>
              <a:t> 5 </a:t>
            </a:r>
            <a:r>
              <a:rPr lang="zh-CN" altLang="en-US" sz="7200" dirty="0"/>
              <a:t>的一个新诊断功能 </a:t>
            </a:r>
            <a:r>
              <a:rPr lang="en-US" altLang="zh-CN" sz="7200" dirty="0"/>
              <a:t>– </a:t>
            </a:r>
            <a:r>
              <a:rPr lang="en-US" altLang="zh-CN" sz="7200" dirty="0">
                <a:hlinkClick r:id="rId2"/>
              </a:rPr>
              <a:t>generation aware </a:t>
            </a:r>
            <a:r>
              <a:rPr lang="zh-CN" altLang="en-US" sz="7200" dirty="0">
                <a:hlinkClick r:id="rId2"/>
              </a:rPr>
              <a:t>分析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245" y="3494867"/>
            <a:ext cx="21703408" cy="8676148"/>
          </a:xfrm>
        </p:spPr>
        <p:txBody>
          <a:bodyPr/>
          <a:lstStyle/>
          <a:p>
            <a:r>
              <a:rPr lang="zh-CN" altLang="en-US" sz="4000" dirty="0"/>
              <a:t>进行时可以在你设定的这些条件成立的时候捕获一个</a:t>
            </a:r>
            <a:r>
              <a:rPr lang="en-US" altLang="zh-CN" sz="4000" dirty="0"/>
              <a:t>trace</a:t>
            </a:r>
          </a:p>
          <a:p>
            <a:pPr lvl="1"/>
            <a:r>
              <a:rPr lang="zh-CN" altLang="en-US" sz="3600" dirty="0"/>
              <a:t>存活的最低字节</a:t>
            </a:r>
            <a:endParaRPr lang="en-US" altLang="zh-CN" sz="3600" dirty="0"/>
          </a:p>
          <a:p>
            <a:pPr lvl="1"/>
            <a:r>
              <a:rPr lang="zh-CN" altLang="en-US" sz="3600" dirty="0"/>
              <a:t>回收代</a:t>
            </a:r>
            <a:endParaRPr lang="en-US" altLang="zh-CN" sz="3600" dirty="0"/>
          </a:p>
          <a:p>
            <a:pPr lvl="1"/>
            <a:r>
              <a:rPr lang="zh-CN" altLang="en-US" sz="3600" dirty="0"/>
              <a:t>最低的</a:t>
            </a:r>
            <a:r>
              <a:rPr lang="en-US" altLang="zh-CN" sz="3600" dirty="0"/>
              <a:t>GC index</a:t>
            </a:r>
          </a:p>
          <a:p>
            <a:r>
              <a:rPr lang="zh-CN" altLang="en-US" sz="4000" dirty="0"/>
              <a:t>例子</a:t>
            </a:r>
            <a:endParaRPr lang="en-US" altLang="zh-CN" sz="4000" dirty="0"/>
          </a:p>
          <a:p>
            <a:pPr marL="914400" lvl="1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COMPlus_GCGenAnalysisGen</a:t>
            </a:r>
            <a:r>
              <a:rPr lang="en-US" altLang="zh-CN" dirty="0"/>
              <a:t>=2</a:t>
            </a:r>
          </a:p>
          <a:p>
            <a:pPr marL="914400" lvl="1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COMPlus_GCGenAnalysisBytes</a:t>
            </a:r>
            <a:r>
              <a:rPr lang="en-US" altLang="zh-CN" dirty="0"/>
              <a:t>=40000000</a:t>
            </a:r>
          </a:p>
          <a:p>
            <a:pPr marL="914400" lvl="1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COMPlus_GCGenAnalysisIndex</a:t>
            </a:r>
            <a:r>
              <a:rPr lang="en-US" altLang="zh-CN" dirty="0"/>
              <a:t>=3E8</a:t>
            </a:r>
          </a:p>
          <a:p>
            <a:pPr marL="914400" lvl="1" indent="0">
              <a:buNone/>
            </a:pPr>
            <a:r>
              <a:rPr lang="zh-CN" altLang="en-US" dirty="0"/>
              <a:t>当运行时观察到一个二代阻塞回收</a:t>
            </a:r>
            <a:r>
              <a:rPr lang="en-US" altLang="zh-CN" dirty="0"/>
              <a:t>, index</a:t>
            </a:r>
            <a:r>
              <a:rPr lang="zh-CN" altLang="en-US" dirty="0"/>
              <a:t>至少是</a:t>
            </a:r>
            <a:r>
              <a:rPr lang="en-US" altLang="zh-CN" dirty="0"/>
              <a:t>1000, </a:t>
            </a:r>
            <a:r>
              <a:rPr lang="zh-CN" altLang="en-US" dirty="0"/>
              <a:t>至少存活了</a:t>
            </a:r>
            <a:r>
              <a:rPr lang="en-US" altLang="zh-CN" dirty="0"/>
              <a:t>1GB,</a:t>
            </a:r>
            <a:r>
              <a:rPr lang="zh-CN" altLang="en-US" dirty="0"/>
              <a:t> 会捕获</a:t>
            </a:r>
            <a:r>
              <a:rPr lang="en-US" altLang="zh-CN" dirty="0"/>
              <a:t>trace</a:t>
            </a:r>
          </a:p>
          <a:p>
            <a:r>
              <a:rPr lang="en-US" altLang="zh-CN" sz="4000" dirty="0" err="1"/>
              <a:t>.net</a:t>
            </a:r>
            <a:r>
              <a:rPr lang="en-US" altLang="zh-CN" sz="4000" dirty="0"/>
              <a:t> 6 </a:t>
            </a:r>
            <a:r>
              <a:rPr lang="zh-CN" altLang="en-US" sz="4000" dirty="0"/>
              <a:t>中可以捕获转储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en-US" altLang="zh-CN" sz="3600" dirty="0"/>
              <a:t>set </a:t>
            </a:r>
            <a:r>
              <a:rPr lang="en-US" altLang="zh-CN" sz="3600" dirty="0" err="1"/>
              <a:t>COMPlus_GCGenAnalysisDump</a:t>
            </a:r>
            <a:r>
              <a:rPr lang="en-US" altLang="zh-CN" sz="3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2180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如何获取更多帮助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245" y="3758339"/>
            <a:ext cx="21703408" cy="8412676"/>
          </a:xfrm>
        </p:spPr>
        <p:txBody>
          <a:bodyPr/>
          <a:lstStyle/>
          <a:p>
            <a:r>
              <a:rPr lang="en-US" altLang="zh-CN" sz="3600" dirty="0">
                <a:hlinkClick r:id="rId2"/>
              </a:rPr>
              <a:t>mem-doc</a:t>
            </a:r>
            <a:r>
              <a:rPr lang="en-US" altLang="zh-CN" sz="3600" dirty="0"/>
              <a:t> - </a:t>
            </a:r>
            <a:r>
              <a:rPr lang="en-US" altLang="zh-CN" sz="3600" dirty="0">
                <a:hlinkClick r:id="rId3"/>
              </a:rPr>
              <a:t>https://github.com/Maoni0/mem-doc</a:t>
            </a:r>
            <a:endParaRPr lang="en-US" altLang="zh-CN" sz="3600" dirty="0"/>
          </a:p>
          <a:p>
            <a:pPr lvl="1"/>
            <a:r>
              <a:rPr lang="zh-CN" altLang="en-US" sz="3600" dirty="0"/>
              <a:t>中文版刚出！李时的博客</a:t>
            </a:r>
            <a:endParaRPr lang="en-US" altLang="zh-CN" sz="3600" dirty="0"/>
          </a:p>
          <a:p>
            <a:pPr marL="914400" lvl="1" indent="0">
              <a:buNone/>
            </a:pPr>
            <a:r>
              <a:rPr lang="en-US" altLang="zh-CN" sz="4000" dirty="0">
                <a:hlinkClick r:id="rId4"/>
              </a:rPr>
              <a:t>https://www.cnblogs.com/Incerry/p/maoni-mem-doc.html</a:t>
            </a:r>
            <a:r>
              <a:rPr lang="en-US" altLang="zh-CN" sz="3600" dirty="0"/>
              <a:t> </a:t>
            </a:r>
            <a:endParaRPr lang="en-US" altLang="zh-CN" sz="40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twitter</a:t>
            </a:r>
            <a:r>
              <a:rPr lang="zh-CN" altLang="en-US" sz="3600" dirty="0"/>
              <a:t>上问我 </a:t>
            </a:r>
            <a:r>
              <a:rPr lang="en-US" altLang="zh-CN" sz="3600" dirty="0"/>
              <a:t>- </a:t>
            </a:r>
            <a:r>
              <a:rPr lang="en-US" altLang="zh-CN" sz="3600" dirty="0">
                <a:hlinkClick r:id="rId5"/>
              </a:rPr>
              <a:t>https://twitter.com/maoni0</a:t>
            </a:r>
            <a:r>
              <a:rPr lang="en-US" altLang="zh-CN" sz="3600" dirty="0"/>
              <a:t> </a:t>
            </a:r>
          </a:p>
          <a:p>
            <a:r>
              <a:rPr lang="zh-CN" altLang="en-US" sz="3600" dirty="0"/>
              <a:t>在我们</a:t>
            </a:r>
            <a:r>
              <a:rPr lang="en-US" altLang="zh-CN" sz="3600" dirty="0"/>
              <a:t>github repo</a:t>
            </a:r>
            <a:r>
              <a:rPr lang="zh-CN" altLang="en-US" sz="3600" dirty="0"/>
              <a:t>上面发一个</a:t>
            </a:r>
            <a:r>
              <a:rPr lang="en-US" altLang="zh-CN" sz="3600" dirty="0"/>
              <a:t>issue, </a:t>
            </a:r>
            <a:r>
              <a:rPr lang="zh-CN" altLang="en-US" sz="3600" dirty="0"/>
              <a:t>请告诉我们有助于帮助您的</a:t>
            </a:r>
            <a:r>
              <a:rPr lang="zh-CN" altLang="en-US" sz="3600" dirty="0">
                <a:hlinkClick r:id="rId6"/>
              </a:rPr>
              <a:t>信息</a:t>
            </a:r>
            <a:r>
              <a:rPr lang="zh-CN" altLang="en-US" sz="3600" dirty="0"/>
              <a:t> </a:t>
            </a:r>
            <a:r>
              <a:rPr lang="en-US" altLang="zh-CN" sz="3600" dirty="0"/>
              <a:t>- </a:t>
            </a:r>
            <a:r>
              <a:rPr lang="en-US" altLang="zh-CN" sz="3600" dirty="0">
                <a:hlinkClick r:id="rId7"/>
              </a:rPr>
              <a:t>https://github.com/dotnet/runtime/</a:t>
            </a:r>
            <a:r>
              <a:rPr lang="en-US" altLang="zh-CN" sz="3600" dirty="0"/>
              <a:t> </a:t>
            </a:r>
          </a:p>
          <a:p>
            <a:pPr lvl="1"/>
            <a:r>
              <a:rPr lang="zh-CN" altLang="en-US" sz="3600" dirty="0"/>
              <a:t>运行时的版本</a:t>
            </a:r>
            <a:endParaRPr lang="en-US" altLang="zh-CN" sz="3600" dirty="0"/>
          </a:p>
          <a:p>
            <a:pPr lvl="1"/>
            <a:r>
              <a:rPr lang="zh-CN" altLang="en-US" sz="3600" dirty="0"/>
              <a:t>您已经做了哪些诊断</a:t>
            </a:r>
            <a:endParaRPr lang="en-US" altLang="zh-CN" sz="3600" dirty="0"/>
          </a:p>
          <a:p>
            <a:pPr lvl="1"/>
            <a:r>
              <a:rPr lang="zh-CN" altLang="en-US" sz="3600" dirty="0"/>
              <a:t>性能数据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951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32210" y="5955665"/>
            <a:ext cx="1245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THANKS!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最常见的问题 </a:t>
            </a:r>
            <a:r>
              <a:rPr lang="en-US" altLang="zh-CN" sz="7200" dirty="0"/>
              <a:t>– </a:t>
            </a:r>
            <a:r>
              <a:rPr lang="zh-CN" altLang="en-US" sz="7200" dirty="0"/>
              <a:t>内存泄露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750590"/>
            <a:ext cx="21703408" cy="8924120"/>
          </a:xfrm>
        </p:spPr>
        <p:txBody>
          <a:bodyPr/>
          <a:lstStyle/>
          <a:p>
            <a:r>
              <a:rPr lang="zh-CN" altLang="en-US" sz="6000" dirty="0"/>
              <a:t>内存泄露的定义</a:t>
            </a:r>
            <a:r>
              <a:rPr lang="en-US" altLang="zh-CN" sz="6000" dirty="0"/>
              <a:t> from </a:t>
            </a:r>
            <a:r>
              <a:rPr lang="en-US" altLang="zh-CN" sz="6000" dirty="0">
                <a:hlinkClick r:id="rId2"/>
              </a:rPr>
              <a:t>mem-doc</a:t>
            </a:r>
            <a:r>
              <a:rPr lang="en-US" altLang="zh-CN" sz="6000" dirty="0"/>
              <a:t> -</a:t>
            </a:r>
            <a:endParaRPr lang="en-US" sz="4000" dirty="0">
              <a:solidFill>
                <a:srgbClr val="24292F"/>
              </a:solidFill>
              <a:effectLst/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 managed memory leak means you have at least one </a:t>
            </a:r>
            <a:r>
              <a:rPr lang="en-US" sz="40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user root</a:t>
            </a:r>
            <a:r>
              <a:rPr lang="en-US" sz="40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that refers to, directly or indirectly, more and more objects as the process runs. It’s a leak because the GC by definition cannot reclaim memory of these objects so even if the GC tried the hardest (</a:t>
            </a:r>
            <a:r>
              <a:rPr lang="en-US" sz="40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en-US" sz="40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, doing a full blocking GC) the heap size still ends up growing.</a:t>
            </a:r>
          </a:p>
          <a:p>
            <a:pPr marL="0" indent="0">
              <a:buNone/>
            </a:pPr>
            <a:r>
              <a:rPr lang="zh-CN" altLang="en-US" sz="4000" dirty="0"/>
              <a:t>托管内存泄漏意味着你至少有一个用户根，随着进程的运行，直接或间接地引用了越来越多的对象。这是一个泄漏，因为根据定义，</a:t>
            </a:r>
            <a:r>
              <a:rPr lang="en-US" altLang="zh-CN" sz="4000" dirty="0"/>
              <a:t>GC</a:t>
            </a:r>
            <a:r>
              <a:rPr lang="zh-CN" altLang="en-US" sz="4000" dirty="0"/>
              <a:t>不能回收这些对象的内存，所以即使</a:t>
            </a:r>
            <a:r>
              <a:rPr lang="en-US" altLang="zh-CN" sz="4000" dirty="0"/>
              <a:t>GC</a:t>
            </a:r>
            <a:r>
              <a:rPr lang="zh-CN" altLang="en-US" sz="4000" dirty="0"/>
              <a:t>尽了最大努力</a:t>
            </a:r>
            <a:r>
              <a:rPr lang="en-US" altLang="zh-CN" sz="4000" dirty="0"/>
              <a:t>(</a:t>
            </a:r>
            <a:r>
              <a:rPr lang="zh-CN" altLang="en-US" sz="4000" dirty="0"/>
              <a:t>即做一个全堆阻塞的</a:t>
            </a:r>
            <a:r>
              <a:rPr lang="en-US" altLang="zh-CN" sz="4000" dirty="0"/>
              <a:t>GC)</a:t>
            </a:r>
            <a:r>
              <a:rPr lang="zh-CN" altLang="en-US" sz="4000" dirty="0"/>
              <a:t>，堆的大小最终还是会增长。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536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有关内存的</a:t>
            </a:r>
            <a:r>
              <a:rPr lang="en-US" altLang="zh-CN" sz="7200" dirty="0"/>
              <a:t>fundamentals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4448014"/>
            <a:ext cx="21703408" cy="8226696"/>
          </a:xfrm>
        </p:spPr>
        <p:txBody>
          <a:bodyPr/>
          <a:lstStyle/>
          <a:p>
            <a:r>
              <a:rPr lang="zh-CN" altLang="en-US" sz="6000" dirty="0"/>
              <a:t>内存泄露就意味着是托管堆的问题吗？</a:t>
            </a:r>
            <a:endParaRPr lang="en-US" altLang="zh-CN" sz="6000" dirty="0"/>
          </a:p>
          <a:p>
            <a:r>
              <a:rPr lang="zh-CN" altLang="en-US" sz="6000" dirty="0"/>
              <a:t>每一个</a:t>
            </a:r>
            <a:r>
              <a:rPr lang="en-US" altLang="zh-CN" sz="6000" dirty="0"/>
              <a:t>dotnet</a:t>
            </a:r>
            <a:r>
              <a:rPr lang="zh-CN" altLang="en-US" sz="6000" dirty="0"/>
              <a:t>进程都会有不归</a:t>
            </a:r>
            <a:r>
              <a:rPr lang="en-US" altLang="zh-CN" sz="6000" dirty="0"/>
              <a:t>GC</a:t>
            </a:r>
            <a:r>
              <a:rPr lang="zh-CN" altLang="en-US" sz="6000" dirty="0"/>
              <a:t>管的内存</a:t>
            </a:r>
            <a:endParaRPr lang="en-US" altLang="zh-CN" sz="6000" dirty="0"/>
          </a:p>
          <a:p>
            <a:r>
              <a:rPr lang="en-US" altLang="zh-CN" sz="6000" dirty="0"/>
              <a:t>GC </a:t>
            </a:r>
            <a:r>
              <a:rPr lang="zh-CN" altLang="en-US" sz="6000" dirty="0"/>
              <a:t>如何从操作系统里获取内存？</a:t>
            </a:r>
            <a:endParaRPr lang="en-US" altLang="zh-CN" sz="6000" dirty="0"/>
          </a:p>
          <a:p>
            <a:pPr lvl="1"/>
            <a:r>
              <a:rPr lang="en-US" altLang="zh-CN" sz="6000" dirty="0"/>
              <a:t>reserve vs commit</a:t>
            </a:r>
          </a:p>
        </p:txBody>
      </p:sp>
    </p:spTree>
    <p:extLst>
      <p:ext uri="{BB962C8B-B14F-4D97-AF65-F5344CB8AC3E}">
        <p14:creationId xmlns:p14="http://schemas.microsoft.com/office/powerpoint/2010/main" val="7678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en-US" sz="7200" dirty="0"/>
              <a:t>GC </a:t>
            </a:r>
            <a:r>
              <a:rPr lang="zh-CN" altLang="en-US" sz="7200" dirty="0"/>
              <a:t>会调用哪些</a:t>
            </a:r>
            <a:r>
              <a:rPr lang="en-US" altLang="zh-CN" sz="7200" dirty="0"/>
              <a:t>OS APIs</a:t>
            </a:r>
            <a:r>
              <a:rPr lang="zh-CN" altLang="en-US" sz="7200" dirty="0"/>
              <a:t>来获取内存</a:t>
            </a:r>
            <a:r>
              <a:rPr lang="en-US" altLang="zh-CN" sz="7200" dirty="0"/>
              <a:t>?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34353"/>
            <a:ext cx="21703408" cy="9040357"/>
          </a:xfrm>
        </p:spPr>
        <p:txBody>
          <a:bodyPr/>
          <a:lstStyle/>
          <a:p>
            <a:r>
              <a:rPr lang="zh-CN" altLang="en-US" sz="5400" dirty="0"/>
              <a:t>术语是</a:t>
            </a:r>
            <a:r>
              <a:rPr lang="en-US" altLang="zh-CN" sz="5400" dirty="0"/>
              <a:t>Windows</a:t>
            </a:r>
            <a:r>
              <a:rPr lang="zh-CN" altLang="en-US" sz="5400" dirty="0"/>
              <a:t>上的，在</a:t>
            </a:r>
            <a:r>
              <a:rPr lang="en-US" altLang="zh-CN" sz="5400" dirty="0"/>
              <a:t>Linux</a:t>
            </a:r>
            <a:r>
              <a:rPr lang="zh-CN" altLang="en-US" sz="5400" dirty="0"/>
              <a:t>上有同样的概念</a:t>
            </a:r>
            <a:endParaRPr lang="en-US" altLang="zh-CN" sz="5400" dirty="0"/>
          </a:p>
          <a:p>
            <a:r>
              <a:rPr lang="en-US" altLang="zh-CN" sz="5400" dirty="0"/>
              <a:t>Reserve</a:t>
            </a:r>
          </a:p>
          <a:p>
            <a:pPr lvl="1"/>
            <a:r>
              <a:rPr lang="zh-CN" altLang="en-US" sz="4000" dirty="0"/>
              <a:t>本段虚拟内存地址只供</a:t>
            </a:r>
            <a:r>
              <a:rPr lang="en-US" altLang="zh-CN" sz="4000" dirty="0"/>
              <a:t>GC</a:t>
            </a:r>
            <a:r>
              <a:rPr lang="zh-CN" altLang="en-US" sz="4000" dirty="0"/>
              <a:t>用</a:t>
            </a:r>
            <a:endParaRPr lang="en-US" altLang="zh-CN" sz="4000" dirty="0"/>
          </a:p>
          <a:p>
            <a:pPr lvl="1"/>
            <a:r>
              <a:rPr lang="zh-CN" altLang="en-US" sz="4000" dirty="0"/>
              <a:t>没有物理存储空间，还不可以存写内容</a:t>
            </a:r>
            <a:endParaRPr lang="en-US" altLang="zh-CN" sz="4000" dirty="0"/>
          </a:p>
          <a:p>
            <a:pPr lvl="1"/>
            <a:r>
              <a:rPr lang="en-US" altLang="zh-CN" sz="4000" dirty="0"/>
              <a:t>Windows – </a:t>
            </a:r>
            <a:r>
              <a:rPr lang="en-US" altLang="zh-CN" sz="4000" dirty="0" err="1"/>
              <a:t>VirtualAlloc</a:t>
            </a:r>
            <a:r>
              <a:rPr lang="en-US" altLang="zh-CN" sz="4000" dirty="0"/>
              <a:t> (MEM_RESERVE); Linux – </a:t>
            </a:r>
            <a:r>
              <a:rPr lang="en-US" altLang="zh-CN" sz="4000" dirty="0" err="1"/>
              <a:t>mmap</a:t>
            </a:r>
            <a:r>
              <a:rPr lang="en-US" altLang="zh-CN" sz="4000" dirty="0"/>
              <a:t> (PROT_NONE)</a:t>
            </a:r>
            <a:endParaRPr lang="en-US" altLang="zh-CN" sz="3600" dirty="0"/>
          </a:p>
          <a:p>
            <a:r>
              <a:rPr lang="en-US" altLang="zh-CN" sz="5400" dirty="0"/>
              <a:t>Commit</a:t>
            </a:r>
          </a:p>
          <a:p>
            <a:pPr lvl="1"/>
            <a:r>
              <a:rPr lang="zh-CN" altLang="en-US" sz="4000" dirty="0"/>
              <a:t>有物理存储空间</a:t>
            </a:r>
            <a:r>
              <a:rPr lang="en-US" altLang="zh-CN" sz="4000" dirty="0"/>
              <a:t>,</a:t>
            </a:r>
            <a:r>
              <a:rPr lang="zh-CN" altLang="en-US" sz="4000" dirty="0"/>
              <a:t>可以存写内容</a:t>
            </a:r>
            <a:endParaRPr lang="en-US" altLang="zh-CN" sz="4000" dirty="0"/>
          </a:p>
          <a:p>
            <a:pPr lvl="1"/>
            <a:r>
              <a:rPr lang="en-US" altLang="zh-CN" sz="4000" dirty="0"/>
              <a:t>Windows – </a:t>
            </a:r>
            <a:r>
              <a:rPr lang="en-US" altLang="zh-CN" sz="4000" dirty="0" err="1"/>
              <a:t>VirtualAlloc</a:t>
            </a:r>
            <a:r>
              <a:rPr lang="en-US" altLang="zh-CN" sz="4000" dirty="0"/>
              <a:t> (MEM_COMMIT); Linux – </a:t>
            </a:r>
            <a:r>
              <a:rPr lang="en-US" altLang="zh-CN" sz="4000" dirty="0" err="1"/>
              <a:t>mprotect</a:t>
            </a:r>
            <a:r>
              <a:rPr lang="en-US" altLang="zh-CN" sz="4000" dirty="0"/>
              <a:t> (PROT_READ | PROT_WRITE)</a:t>
            </a:r>
          </a:p>
          <a:p>
            <a:endParaRPr lang="en-US" altLang="zh-CN" sz="5400" dirty="0"/>
          </a:p>
          <a:p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9416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en-US" sz="7200" dirty="0"/>
              <a:t>dotnet </a:t>
            </a:r>
            <a:r>
              <a:rPr lang="zh-CN" altLang="en-US" sz="7200" dirty="0"/>
              <a:t>运行时是一个用户态的</a:t>
            </a:r>
            <a:r>
              <a:rPr lang="en-US" altLang="zh-CN" sz="7200" dirty="0"/>
              <a:t>component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34353"/>
            <a:ext cx="21703408" cy="9040357"/>
          </a:xfrm>
        </p:spPr>
        <p:txBody>
          <a:bodyPr/>
          <a:lstStyle/>
          <a:p>
            <a:r>
              <a:rPr lang="zh-CN" altLang="en-US" sz="5400" dirty="0"/>
              <a:t>它可以调用</a:t>
            </a:r>
            <a:r>
              <a:rPr lang="en-US" altLang="zh-CN" sz="5400" dirty="0" err="1"/>
              <a:t>VirtualAlloc</a:t>
            </a:r>
            <a:r>
              <a:rPr lang="en-US" altLang="zh-CN" sz="5400" dirty="0"/>
              <a:t>,</a:t>
            </a:r>
            <a:r>
              <a:rPr lang="zh-CN" altLang="en-US" sz="5400" dirty="0"/>
              <a:t>别的用户态</a:t>
            </a:r>
            <a:r>
              <a:rPr lang="en-US" altLang="zh-CN" sz="5400" dirty="0"/>
              <a:t>components</a:t>
            </a:r>
            <a:r>
              <a:rPr lang="zh-CN" altLang="en-US" sz="5400" dirty="0"/>
              <a:t>当然也可以</a:t>
            </a:r>
            <a:endParaRPr lang="en-US" altLang="zh-CN" sz="5400" dirty="0"/>
          </a:p>
          <a:p>
            <a:pPr lvl="1"/>
            <a:r>
              <a:rPr lang="zh-CN" altLang="en-US" sz="5400" dirty="0"/>
              <a:t>例子：</a:t>
            </a:r>
            <a:r>
              <a:rPr lang="en-US" altLang="zh-CN" sz="5400" dirty="0"/>
              <a:t>native memory allocator</a:t>
            </a:r>
          </a:p>
          <a:p>
            <a:r>
              <a:rPr lang="zh-CN" altLang="en-US" sz="5400" dirty="0"/>
              <a:t>运行时中的其它部分也可以调用</a:t>
            </a:r>
            <a:r>
              <a:rPr lang="en-US" altLang="zh-CN" sz="5400" dirty="0" err="1"/>
              <a:t>VirtualAlloc</a:t>
            </a:r>
            <a:endParaRPr lang="en-US" altLang="zh-CN" sz="5400" dirty="0"/>
          </a:p>
          <a:p>
            <a:pPr lvl="1"/>
            <a:r>
              <a:rPr lang="zh-CN" altLang="en-US" sz="5400" dirty="0"/>
              <a:t>例子：</a:t>
            </a:r>
            <a:r>
              <a:rPr lang="en-US" altLang="zh-CN" sz="5400" dirty="0"/>
              <a:t>type info</a:t>
            </a:r>
            <a:r>
              <a:rPr lang="zh-CN" altLang="en-US" sz="5400" dirty="0"/>
              <a:t>所占用的内存</a:t>
            </a:r>
            <a:endParaRPr lang="en-US" altLang="zh-CN" sz="5400" dirty="0"/>
          </a:p>
          <a:p>
            <a:r>
              <a:rPr lang="zh-CN" altLang="en-US" sz="5400" dirty="0"/>
              <a:t>可以用非托管内存的性能分析工具</a:t>
            </a:r>
            <a:endParaRPr lang="en-US" altLang="zh-CN" sz="5400" dirty="0"/>
          </a:p>
          <a:p>
            <a:pPr lvl="1"/>
            <a:r>
              <a:rPr lang="en-US" altLang="zh-CN" sz="5400" dirty="0"/>
              <a:t>native memory diagnostics tools for </a:t>
            </a:r>
            <a:r>
              <a:rPr lang="en-US" altLang="zh-CN" sz="5400" dirty="0" err="1"/>
              <a:t>VirtualAlloc</a:t>
            </a:r>
            <a:r>
              <a:rPr lang="en-US" altLang="zh-CN" sz="5400" dirty="0"/>
              <a:t>/</a:t>
            </a:r>
            <a:r>
              <a:rPr lang="en-US" altLang="zh-CN" sz="5400" dirty="0" err="1"/>
              <a:t>mmap</a:t>
            </a:r>
            <a:endParaRPr lang="en-US" altLang="zh-CN" sz="5400" dirty="0"/>
          </a:p>
          <a:p>
            <a:r>
              <a:rPr lang="zh-CN" altLang="en-US" sz="5400" dirty="0"/>
              <a:t>如果它们有共性，也可以在</a:t>
            </a:r>
            <a:r>
              <a:rPr lang="en-US" altLang="zh-CN" sz="5400" dirty="0"/>
              <a:t>debugger</a:t>
            </a:r>
            <a:r>
              <a:rPr lang="zh-CN" altLang="en-US" sz="5400" dirty="0"/>
              <a:t>里设一个断点</a:t>
            </a:r>
            <a:endParaRPr lang="en-US" altLang="zh-CN" sz="5400" dirty="0"/>
          </a:p>
          <a:p>
            <a:endParaRPr lang="en-US" altLang="zh-CN" sz="5400" dirty="0"/>
          </a:p>
          <a:p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3291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7200" dirty="0"/>
              <a:t>一个断点的例子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4486759"/>
            <a:ext cx="21703408" cy="8187951"/>
          </a:xfrm>
        </p:spPr>
        <p:txBody>
          <a:bodyPr/>
          <a:lstStyle/>
          <a:p>
            <a:r>
              <a:rPr lang="zh-CN" altLang="en-US" sz="4400" dirty="0"/>
              <a:t>我们观察到这些</a:t>
            </a:r>
            <a:r>
              <a:rPr lang="en-US" altLang="zh-CN" sz="4400" dirty="0"/>
              <a:t>allocations</a:t>
            </a:r>
            <a:r>
              <a:rPr lang="zh-CN" altLang="en-US" sz="4400" dirty="0"/>
              <a:t>的共性</a:t>
            </a:r>
            <a:r>
              <a:rPr lang="en-US" altLang="zh-CN" sz="4400" dirty="0"/>
              <a:t>: </a:t>
            </a:r>
            <a:r>
              <a:rPr lang="zh-CN" altLang="en-US" sz="4400" dirty="0"/>
              <a:t>都大于</a:t>
            </a:r>
            <a:r>
              <a:rPr lang="en-US" altLang="zh-CN" sz="4400" dirty="0"/>
              <a:t>4mb</a:t>
            </a:r>
          </a:p>
          <a:p>
            <a:pPr lvl="1"/>
            <a:r>
              <a:rPr lang="zh-CN" altLang="en-US" sz="4400" dirty="0"/>
              <a:t>可以从显示</a:t>
            </a:r>
            <a:r>
              <a:rPr lang="en-US" altLang="zh-CN" sz="4400" dirty="0" err="1"/>
              <a:t>VirtualAlloc</a:t>
            </a:r>
            <a:r>
              <a:rPr lang="zh-CN" altLang="en-US" sz="4400" dirty="0"/>
              <a:t>的工具里获取</a:t>
            </a:r>
            <a:r>
              <a:rPr lang="en-US" altLang="zh-CN" sz="4400" dirty="0"/>
              <a:t> (</a:t>
            </a:r>
            <a:r>
              <a:rPr lang="en-US" altLang="zh-CN" sz="4400" dirty="0" err="1"/>
              <a:t>vmmap</a:t>
            </a:r>
            <a:r>
              <a:rPr lang="en-US" altLang="zh-CN" sz="4400" dirty="0"/>
              <a:t>, !</a:t>
            </a:r>
            <a:r>
              <a:rPr lang="en-US" altLang="zh-CN" sz="4400" dirty="0" err="1"/>
              <a:t>vadump</a:t>
            </a:r>
            <a:r>
              <a:rPr lang="en-US" altLang="zh-CN" sz="4400" dirty="0"/>
              <a:t> in </a:t>
            </a:r>
            <a:r>
              <a:rPr lang="en-US" altLang="zh-CN" sz="4400" dirty="0" err="1"/>
              <a:t>windbg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etc</a:t>
            </a:r>
            <a:r>
              <a:rPr lang="en-US" altLang="zh-CN" sz="4400" dirty="0"/>
              <a:t>)</a:t>
            </a:r>
          </a:p>
          <a:p>
            <a:r>
              <a:rPr lang="zh-CN" altLang="en-US" sz="4400" dirty="0"/>
              <a:t>在</a:t>
            </a:r>
            <a:r>
              <a:rPr lang="en-US" altLang="zh-CN" sz="4400" dirty="0" err="1"/>
              <a:t>windbg</a:t>
            </a:r>
            <a:r>
              <a:rPr lang="zh-CN" altLang="en-US" sz="4400" dirty="0"/>
              <a:t>里设一个条件断点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800" dirty="0">
                <a:latin typeface="Lucida Console" panose="020B0609040504020204" pitchFamily="49" charset="0"/>
              </a:rPr>
              <a:t>bp </a:t>
            </a:r>
            <a:r>
              <a:rPr lang="en-US" altLang="zh-CN" sz="4800" dirty="0" err="1">
                <a:latin typeface="Lucida Console" panose="020B0609040504020204" pitchFamily="49" charset="0"/>
              </a:rPr>
              <a:t>KERNELBASE!VirtualAlloc</a:t>
            </a:r>
            <a:r>
              <a:rPr lang="en-US" altLang="zh-CN" sz="4800" dirty="0">
                <a:latin typeface="Lucida Console" panose="020B0609040504020204" pitchFamily="49" charset="0"/>
              </a:rPr>
              <a:t> "j (@rdx&gt;400000) '</a:t>
            </a:r>
            <a:r>
              <a:rPr lang="en-US" altLang="zh-CN" sz="4800" dirty="0" err="1">
                <a:latin typeface="Lucida Console" panose="020B0609040504020204" pitchFamily="49" charset="0"/>
              </a:rPr>
              <a:t>kb';'g</a:t>
            </a:r>
            <a:r>
              <a:rPr lang="en-US" altLang="zh-CN" sz="4800" dirty="0">
                <a:latin typeface="Lucida Console" panose="020B0609040504020204" pitchFamily="49" charset="0"/>
              </a:rPr>
              <a:t>'"</a:t>
            </a:r>
          </a:p>
          <a:p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1653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B23-AC24-4977-A7AA-BA4A6BB0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8" y="2103864"/>
            <a:ext cx="21703408" cy="1298014"/>
          </a:xfrm>
        </p:spPr>
        <p:txBody>
          <a:bodyPr/>
          <a:lstStyle/>
          <a:p>
            <a:r>
              <a:rPr lang="zh-CN" altLang="en-US" sz="6600" dirty="0"/>
              <a:t>如果终结器</a:t>
            </a:r>
            <a:r>
              <a:rPr lang="en-US" altLang="zh-CN" sz="6600" dirty="0"/>
              <a:t>(finalizable objects)</a:t>
            </a:r>
            <a:r>
              <a:rPr lang="zh-CN" altLang="en-US" sz="6600" dirty="0"/>
              <a:t>引用</a:t>
            </a:r>
            <a:r>
              <a:rPr lang="en-US" altLang="zh-CN" sz="6600" dirty="0"/>
              <a:t>native memory</a:t>
            </a:r>
            <a:r>
              <a:rPr lang="zh-CN" altLang="en-US" sz="6600" dirty="0"/>
              <a:t>呢？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E4F0-44D8-4B4A-8BB3-0A01409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98" y="3634353"/>
            <a:ext cx="21703408" cy="9040357"/>
          </a:xfrm>
        </p:spPr>
        <p:txBody>
          <a:bodyPr/>
          <a:lstStyle/>
          <a:p>
            <a:r>
              <a:rPr lang="zh-CN" altLang="en-US" sz="5400" dirty="0"/>
              <a:t>当然</a:t>
            </a:r>
            <a:r>
              <a:rPr lang="en-US" altLang="zh-CN" sz="5400" dirty="0"/>
              <a:t>native memory</a:t>
            </a:r>
            <a:r>
              <a:rPr lang="zh-CN" altLang="en-US" sz="5400" dirty="0"/>
              <a:t>不归</a:t>
            </a:r>
            <a:r>
              <a:rPr lang="en-US" altLang="zh-CN" sz="5400" dirty="0"/>
              <a:t>GC</a:t>
            </a:r>
            <a:r>
              <a:rPr lang="zh-CN" altLang="en-US" sz="5400" dirty="0"/>
              <a:t>管</a:t>
            </a:r>
            <a:r>
              <a:rPr lang="en-US" altLang="zh-CN" sz="5400" dirty="0"/>
              <a:t>,</a:t>
            </a:r>
            <a:r>
              <a:rPr lang="zh-CN" altLang="en-US" sz="5400" dirty="0"/>
              <a:t>但是可以用别的方法来辨识</a:t>
            </a:r>
            <a:endParaRPr lang="en-US" altLang="zh-CN" sz="5400" dirty="0"/>
          </a:p>
          <a:p>
            <a:r>
              <a:rPr lang="en-US" altLang="zh-CN" sz="5400" dirty="0"/>
              <a:t>!</a:t>
            </a:r>
            <a:r>
              <a:rPr lang="en-US" altLang="zh-CN" sz="5400" dirty="0" err="1"/>
              <a:t>sos.finalizequeue</a:t>
            </a:r>
            <a:endParaRPr lang="en-US" altLang="zh-CN" sz="5400" dirty="0"/>
          </a:p>
          <a:p>
            <a:pPr marL="0" indent="0">
              <a:buNone/>
            </a:pPr>
            <a:r>
              <a:rPr lang="en-US" sz="2800" dirty="0"/>
              <a:t> 0:000&gt; !</a:t>
            </a:r>
            <a:r>
              <a:rPr lang="en-US" sz="2800" dirty="0" err="1"/>
              <a:t>finalizequeue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[omitted]</a:t>
            </a:r>
          </a:p>
          <a:p>
            <a:pPr marL="0" indent="0">
              <a:buNone/>
            </a:pPr>
            <a:r>
              <a:rPr lang="en-US" sz="2800" dirty="0"/>
              <a:t>    generation 0 has 4 finalizable objects (0015bc90-&gt;0015bca0)</a:t>
            </a:r>
          </a:p>
          <a:p>
            <a:pPr marL="0" indent="0">
              <a:buNone/>
            </a:pPr>
            <a:r>
              <a:rPr lang="en-US" sz="2800" dirty="0"/>
              <a:t>    generation 1 has 0 finalizable objects (0015bc90-&gt;0015bc90)</a:t>
            </a:r>
          </a:p>
          <a:p>
            <a:pPr marL="0" indent="0">
              <a:buNone/>
            </a:pPr>
            <a:r>
              <a:rPr lang="en-US" sz="2800" dirty="0"/>
              <a:t>    generation 2 has 0 finalizable objects (0015bc90-&gt;0015bc90)</a:t>
            </a:r>
          </a:p>
          <a:p>
            <a:pPr marL="0" indent="0">
              <a:buNone/>
            </a:pPr>
            <a:r>
              <a:rPr lang="en-US" sz="2800" dirty="0"/>
              <a:t>    Ready </a:t>
            </a:r>
            <a:r>
              <a:rPr lang="en-US" altLang="en-US" sz="2800" dirty="0"/>
              <a:t>for finalization 0 objects (0015bca0-&gt;0015bca0)</a:t>
            </a:r>
          </a:p>
          <a:p>
            <a:pPr marL="0" indent="0">
              <a:buNone/>
            </a:pPr>
            <a:r>
              <a:rPr lang="en-US" sz="2800" dirty="0"/>
              <a:t>[omitted]</a:t>
            </a:r>
          </a:p>
          <a:p>
            <a:r>
              <a:rPr lang="en-US" altLang="zh-CN" sz="4000" dirty="0"/>
              <a:t>Finalizable </a:t>
            </a:r>
            <a:r>
              <a:rPr lang="zh-CN" altLang="en-US" sz="4000" dirty="0"/>
              <a:t>怎么样成为</a:t>
            </a:r>
            <a:r>
              <a:rPr lang="en-US" altLang="zh-CN" sz="4000" dirty="0"/>
              <a:t>Ready for finalization</a:t>
            </a:r>
            <a:r>
              <a:rPr lang="zh-CN" altLang="en-US" sz="4000" dirty="0"/>
              <a:t>？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576834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311C1C"/>
      </a:dk2>
      <a:lt2>
        <a:srgbClr val="F0F3F3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BB821"/>
      </a:accent5>
      <a:accent6>
        <a:srgbClr val="14BC2C"/>
      </a:accent6>
      <a:hlink>
        <a:srgbClr val="8E4CC3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FC226A1807FB64B88A5D59C00A12C7D" ma:contentTypeVersion="9" ma:contentTypeDescription="新建文档。" ma:contentTypeScope="" ma:versionID="3cb9b00c14ca3dadccc72d5fffb4b526">
  <xsd:schema xmlns:xsd="http://www.w3.org/2001/XMLSchema" xmlns:xs="http://www.w3.org/2001/XMLSchema" xmlns:p="http://schemas.microsoft.com/office/2006/metadata/properties" xmlns:ns2="65087a9d-9b43-4fc3-a5c6-309f2340ab65" targetNamespace="http://schemas.microsoft.com/office/2006/metadata/properties" ma:root="true" ma:fieldsID="dbc2ff7ff52b12dd7cfed45c29770f8e" ns2:_="">
    <xsd:import namespace="65087a9d-9b43-4fc3-a5c6-309f2340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87a9d-9b43-4fc3-a5c6-309f2340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A19B6-4CD3-4899-B255-BEEC99DF3F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8A85-7B4D-43C4-8559-6350F8116D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EF5C4A-A8BA-4BCA-B88B-8982821649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87a9d-9b43-4fc3-a5c6-309f2340ab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2227</Words>
  <Application>Microsoft Office PowerPoint</Application>
  <PresentationFormat>Custom</PresentationFormat>
  <Paragraphs>331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微软雅黑</vt:lpstr>
      <vt:lpstr>Arial</vt:lpstr>
      <vt:lpstr>Calibri</vt:lpstr>
      <vt:lpstr>Cascadia Mono</vt:lpstr>
      <vt:lpstr>Consolas</vt:lpstr>
      <vt:lpstr>Lucida Console</vt:lpstr>
      <vt:lpstr>Sitka Heading</vt:lpstr>
      <vt:lpstr>Source Sans Pro</vt:lpstr>
      <vt:lpstr>Tw Cen MT</vt:lpstr>
      <vt:lpstr>Office 主题​​</vt:lpstr>
      <vt:lpstr>3DFloatVTI</vt:lpstr>
      <vt:lpstr>PowerPoint Presentation</vt:lpstr>
      <vt:lpstr>如果您有内存问题，您会怎么解决？</vt:lpstr>
      <vt:lpstr>当问题很明显的时候</vt:lpstr>
      <vt:lpstr>最常见的问题 – 内存泄露</vt:lpstr>
      <vt:lpstr>有关内存的fundamentals</vt:lpstr>
      <vt:lpstr>GC 会调用哪些OS APIs来获取内存?</vt:lpstr>
      <vt:lpstr>dotnet 运行时是一个用户态的component</vt:lpstr>
      <vt:lpstr>一个断点的例子</vt:lpstr>
      <vt:lpstr>如果终结器(finalizable objects)引用native memory呢？</vt:lpstr>
      <vt:lpstr>Finalizable objects</vt:lpstr>
      <vt:lpstr>如何确定是托管堆的泄露？</vt:lpstr>
      <vt:lpstr>用转储来分析内存泄露？</vt:lpstr>
      <vt:lpstr>一个简单的例子</vt:lpstr>
      <vt:lpstr>PowerPoint Presentation</vt:lpstr>
      <vt:lpstr>PowerPoint Presentation</vt:lpstr>
      <vt:lpstr>但目前为止，我们其实还没有讲到GC</vt:lpstr>
      <vt:lpstr>但目前为止，我们其实还没有讲到GC</vt:lpstr>
      <vt:lpstr>但目前为止，我们其实还没有讲到GC</vt:lpstr>
      <vt:lpstr>但目前为止，我们其实还没有讲到GC</vt:lpstr>
      <vt:lpstr>什么时候检测跟GC什么时候运行很有关系</vt:lpstr>
      <vt:lpstr>PowerPoint Presentation</vt:lpstr>
      <vt:lpstr>二代压缩回收会何时发生</vt:lpstr>
      <vt:lpstr>所以知道什么时候那代的回收发生非常重要</vt:lpstr>
      <vt:lpstr>几种不同的情况</vt:lpstr>
      <vt:lpstr>几种不同的情况</vt:lpstr>
      <vt:lpstr>几种不同的情况</vt:lpstr>
      <vt:lpstr>一个简单的例子</vt:lpstr>
      <vt:lpstr>“Why is GC not collecting my object??”</vt:lpstr>
      <vt:lpstr>PowerPoint Presentation</vt:lpstr>
      <vt:lpstr>.net 5 的一个新诊断功能 – generation aware 分析</vt:lpstr>
      <vt:lpstr>如何获取更多帮助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Maoni Stephens</cp:lastModifiedBy>
  <cp:revision>166</cp:revision>
  <dcterms:created xsi:type="dcterms:W3CDTF">2019-06-19T02:08:00Z</dcterms:created>
  <dcterms:modified xsi:type="dcterms:W3CDTF">2021-12-18T06:41:08Z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ContentTypeId">
    <vt:lpwstr>0x0101006FC226A1807FB64B88A5D59C00A12C7D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2021-12-08T02:02:55Z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c27963dc-5831-4a46-a9cc-7089158aa5b1</vt:lpwstr>
  </property>
  <property fmtid="{D5CDD505-2E9C-101B-9397-08002B2CF9AE}" pid="10" name="MSIP_Label_f42aa342-8706-4288-bd11-ebb85995028c_ContentBits">
    <vt:lpwstr>0</vt:lpwstr>
  </property>
</Properties>
</file>