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" descr=""/>
          <p:cNvPicPr/>
          <p:nvPr/>
        </p:nvPicPr>
        <p:blipFill>
          <a:blip r:embed="rId2"/>
          <a:stretch/>
        </p:blipFill>
        <p:spPr>
          <a:xfrm>
            <a:off x="7848000" y="92880"/>
            <a:ext cx="1141920" cy="4975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69200" y="658800"/>
            <a:ext cx="880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65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79640" y="744480"/>
            <a:ext cx="8784720" cy="20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34343"/>
                </a:solidFill>
                <a:latin typeface="Arial"/>
                <a:ea typeface="Arial"/>
              </a:rPr>
              <a:t>Neuronale Netze auf Cortex-M mit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34343"/>
                </a:solidFill>
                <a:latin typeface="Arial"/>
                <a:ea typeface="Arial"/>
              </a:rPr>
              <a:t>keras, CMSIS-NN und X-Cube-AI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51560" y="3885840"/>
            <a:ext cx="89920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                               </a:t>
            </a: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Raphael Zingg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          </a:t>
            </a: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Institute of Embedded Systems, Winterthur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CMSIS-NN - Beispiel Funktion</a:t>
            </a:r>
            <a:br/>
            <a:br/>
            <a:endParaRPr b="0" lang="en-US" sz="2800" spc="-1" strike="noStrike">
              <a:latin typeface="Arial"/>
            </a:endParaRPr>
          </a:p>
        </p:txBody>
      </p:sp>
      <p:pic>
        <p:nvPicPr>
          <p:cNvPr id="75" name="Google Shape;121;p20" descr=""/>
          <p:cNvPicPr/>
          <p:nvPr/>
        </p:nvPicPr>
        <p:blipFill>
          <a:blip r:embed="rId1"/>
          <a:stretch/>
        </p:blipFill>
        <p:spPr>
          <a:xfrm>
            <a:off x="2347560" y="2618280"/>
            <a:ext cx="4448880" cy="245628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1331640" y="4155840"/>
            <a:ext cx="752256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spcBef>
                <a:spcPts val="1599"/>
              </a:spcBef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DejaVu Sans"/>
              </a:rPr>
              <a:t>CMSIS-NN bietet Funktionen, welche das Ausführen von neuronalen Netzen auf Microcontrollern ermöglicht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Herausforderung: </a:t>
            </a:r>
            <a:br/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Viele Parameter, dessen Berechnung von Hand unpraktisch ist, da sie nach jedem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Training angepasst werden müssen: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32200" y="893520"/>
            <a:ext cx="75225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spcBef>
                <a:spcPts val="1599"/>
              </a:spcBef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k2arm übersetzt ein neuronales Netz welches in keras definiert ist (python) in C-Code, welcher auf den CMSIS-NN Funktionen aufbaut: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k2arm – Keras zu CMSIS-NN Softwaretool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1" name="Google Shape;129;p21" descr=""/>
          <p:cNvPicPr/>
          <p:nvPr/>
        </p:nvPicPr>
        <p:blipFill>
          <a:blip r:embed="rId1"/>
          <a:stretch/>
        </p:blipFill>
        <p:spPr>
          <a:xfrm>
            <a:off x="1139040" y="2328480"/>
            <a:ext cx="6865920" cy="114156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1115640" y="2211840"/>
            <a:ext cx="4680000" cy="1749240"/>
          </a:xfrm>
          <a:prstGeom prst="rect">
            <a:avLst/>
          </a:prstGeom>
          <a:noFill/>
          <a:ln w="572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Rechner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6084000" y="2202840"/>
            <a:ext cx="1944000" cy="1758240"/>
          </a:xfrm>
          <a:prstGeom prst="rect">
            <a:avLst/>
          </a:prstGeom>
          <a:noFill/>
          <a:ln w="5724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Target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k2arm - Eigenschaften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Übersetzt keras Modelle bestehend aus Fully-connected Layern mit verschiedenen Aktivierungsfunktionen (relu, softmax, sigmoid, tanh) in C-Source Code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Unterstützt beide Festkomma-Formate der CMSIS-NN (Q7 und Q15)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Unterstützt noch keine Convolution-Layers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Noch keine automatische Validation der übersetzten Netze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k2arm - Benötigte Komponenten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691640" y="1726560"/>
            <a:ext cx="2281320" cy="1749240"/>
          </a:xfrm>
          <a:prstGeom prst="rect">
            <a:avLst/>
          </a:prstGeom>
          <a:noFill/>
          <a:ln w="572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Host / Rechner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Tensorflow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Keras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k2arm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Optional: GPU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788000" y="1726560"/>
            <a:ext cx="2664000" cy="1758240"/>
          </a:xfrm>
          <a:prstGeom prst="rect">
            <a:avLst/>
          </a:prstGeom>
          <a:noFill/>
          <a:ln w="5724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Target / Mikrocontroller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Generierte Firmware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CMSIS NN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Beispielanwendung - MNIST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Bildquelle: Quora, https://www.quora.com/What-is-MNIST, 17.04.2019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95" name="Google Shape;154;p24" descr=""/>
          <p:cNvPicPr/>
          <p:nvPr/>
        </p:nvPicPr>
        <p:blipFill>
          <a:blip r:embed="rId1"/>
          <a:stretch/>
        </p:blipFill>
        <p:spPr>
          <a:xfrm>
            <a:off x="2479320" y="1100520"/>
            <a:ext cx="4185000" cy="31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Beispielanwendung - Konzept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8" name="Google Shape;162;p25" descr=""/>
          <p:cNvPicPr/>
          <p:nvPr/>
        </p:nvPicPr>
        <p:blipFill>
          <a:blip r:embed="rId1"/>
          <a:stretch/>
        </p:blipFill>
        <p:spPr>
          <a:xfrm>
            <a:off x="1710360" y="2571840"/>
            <a:ext cx="5722920" cy="162720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Datenübertragung über serielle Schnittstelle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Analyse: Laufzeit, Speicher und Klassifizierungsgenauigkeit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Target: </a:t>
            </a:r>
            <a:r>
              <a:rPr b="1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STM32F4DISCOVERY</a:t>
            </a: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 (Cortex-M4)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Host: Desktop Computer, Ubuntu 18.04, python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Beispielanwendung – Netz 1: MNIST-MIN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650120" y="2676960"/>
            <a:ext cx="4345560" cy="13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762840" y="1114200"/>
            <a:ext cx="7774200" cy="29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Layer (type)                 Output Shape              Param #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========================================================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dense1 (Dense)               (None, 10)                7850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softmax (Activation)         (None, 10)                0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========================================================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Total params: 7,850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Trainable params: 7,850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Non-trainable params: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Beispielanwendung – Netz 2: MNIST-MID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4291920" y="3525480"/>
            <a:ext cx="4345560" cy="13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118880" y="653400"/>
            <a:ext cx="6837120" cy="44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Layer (type)                 Output Shape              Param #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==============================================================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dense1 (Dense)            (None, 32)                25120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relu1 (Activation)           (None, 32)                0 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dense2 (Dense)            (None, 32)                1056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relu2 (Activation)           (None, 32)                0 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dense3 (Dense)            (None, 32)                1056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relu3 (Activation)           (None, 32)                0 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dense4 (Dense)            (None, 10)                330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softmax (Activation)      (None, 10)                0 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==============================================================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Total params: 27,562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Trainable params: 27,562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Non-trainable params: 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Beispielanwendung – Netz 3: MNIST-LAR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291920" y="3525480"/>
            <a:ext cx="4345560" cy="13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115640" y="673920"/>
            <a:ext cx="6624360" cy="44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Layer (type)                 Output Shape              Param #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==============================================================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dense1 (Dense)            (None, 64)                50240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relu1 (Activation)           (None, 64)                0 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dense2 (Dense)            (None, 64)                4160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relu2 (Activation)           (None, 64)                0 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dense3 (Dense)            (None, 64)                4160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relu3 (Activation)           (None, 64)                0 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dense4 (Dense)            (None, 10)                650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_________________________________________________________________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softmax (Activation)      (None, 10)                0 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==============================================================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Total params: 59,210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Trainable params: 59,210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Non-trainable params: 0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Resultate - Klassifizierungsgenauigkeit</a:t>
            </a:r>
            <a:br/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15" name="Table 3"/>
          <p:cNvGraphicFramePr/>
          <p:nvPr/>
        </p:nvGraphicFramePr>
        <p:xfrm>
          <a:off x="1124280" y="786240"/>
          <a:ext cx="6895080" cy="152820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511280"/>
                <a:gridCol w="1041480"/>
              </a:tblGrid>
              <a:tr h="4914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Keras (original)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k2arm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CMSIS-NN-Q7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k2arm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CMSIS-NN-Q15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X-Cube-AI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45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MNIST-MIN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92.56%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Arial"/>
                        </a:rPr>
                        <a:t>92.48%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Arial"/>
                        </a:rPr>
                        <a:t>91.95%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Arial"/>
                        </a:rPr>
                        <a:t>92.56%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5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MNIST-MID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96.19%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Arial"/>
                        </a:rPr>
                        <a:t>95.64%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Arial"/>
                        </a:rPr>
                        <a:t>96.18%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Arial"/>
                        </a:rPr>
                        <a:t>96.19%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48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MNIST-LAR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96.93%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Arial"/>
                        </a:rPr>
                        <a:t>95.78%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Arial"/>
                        </a:rPr>
                        <a:t>96.93%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  <a:ea typeface="Arial"/>
                        </a:rPr>
                        <a:t>96.93%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6" name="CustomShape 4"/>
          <p:cNvSpPr/>
          <p:nvPr/>
        </p:nvSpPr>
        <p:spPr>
          <a:xfrm>
            <a:off x="238680" y="2578320"/>
            <a:ext cx="752256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Testset: 10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’</a:t>
            </a: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000 Samples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Keine Genauigkeit verloren bei allen X-Cube-AI Netzen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Keine signifikante Verluste bei den CMSIS-NN Netzen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Unterschiedliche Genauigkeit von Q7 zu Q15 CMSIS-NN Netzen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Inhaltsübersicht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Neuronale Netze auf Mikrocontroller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Existierende Lösungen</a:t>
            </a:r>
            <a:endParaRPr b="0" lang="en-US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0065a6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ST: X-Cube-AI</a:t>
            </a:r>
            <a:endParaRPr b="0" lang="en-US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0065a6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ARM: CMSIS-NN</a:t>
            </a: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endParaRPr b="0" lang="en-US" sz="14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Neue Lösung: k2arm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Beispielanwendung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Resultate</a:t>
            </a:r>
            <a:endParaRPr b="0" lang="en-US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0065a6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Genauigkeit</a:t>
            </a:r>
            <a:endParaRPr b="0" lang="en-US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0065a6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Laufzeit</a:t>
            </a:r>
            <a:endParaRPr b="0" lang="en-US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0065a6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DejaVu Sans"/>
              </a:rPr>
              <a:t>Speicher</a:t>
            </a:r>
            <a:endParaRPr b="0" lang="en-US" sz="14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Zusammenfassung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Resultate - Speicherbedarf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19" name="Table 3"/>
          <p:cNvGraphicFramePr/>
          <p:nvPr/>
        </p:nvGraphicFramePr>
        <p:xfrm>
          <a:off x="973080" y="789120"/>
          <a:ext cx="7197480" cy="1528200"/>
        </p:xfrm>
        <a:graphic>
          <a:graphicData uri="http://schemas.openxmlformats.org/drawingml/2006/table">
            <a:tbl>
              <a:tblPr/>
              <a:tblGrid>
                <a:gridCol w="1256400"/>
                <a:gridCol w="1639080"/>
                <a:gridCol w="1447560"/>
                <a:gridCol w="1511280"/>
                <a:gridCol w="1343520"/>
              </a:tblGrid>
              <a:tr h="4914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Anzahl Parameter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k2arm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CMSIS-NN-Q7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k2arm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CMSIS-NN-Q15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X-Cube-AI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45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MNIST-MIN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7850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15’436 bytes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23’372 bytes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52’844 bytes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5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MNIST-MID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27’562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35’376 bytes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63’124 bytes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132’924 bytes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48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MNIST-LAR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59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’210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67’020 bytes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126’644 bytes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259’520 bytes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0" name="CustomShape 4"/>
          <p:cNvSpPr/>
          <p:nvPr/>
        </p:nvSpPr>
        <p:spPr>
          <a:xfrm>
            <a:off x="238680" y="2578320"/>
            <a:ext cx="752256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Speicherbedarf der </a:t>
            </a:r>
            <a:r>
              <a:rPr b="1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gesamten Firmware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Keine Kompression von X-Cube-AI verwendet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Resultate - Laufzeit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23" name="Table 3"/>
          <p:cNvGraphicFramePr/>
          <p:nvPr/>
        </p:nvGraphicFramePr>
        <p:xfrm>
          <a:off x="1479240" y="783720"/>
          <a:ext cx="6185520" cy="1528200"/>
        </p:xfrm>
        <a:graphic>
          <a:graphicData uri="http://schemas.openxmlformats.org/drawingml/2006/table">
            <a:tbl>
              <a:tblPr/>
              <a:tblGrid>
                <a:gridCol w="1315080"/>
                <a:gridCol w="760680"/>
                <a:gridCol w="1468080"/>
                <a:gridCol w="1536480"/>
                <a:gridCol w="1105560"/>
              </a:tblGrid>
              <a:tr h="4914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MACC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k2arm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CMSIS-NN-Q7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k2arm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CMSIS-NN-Q15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X-Cube-AI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45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MNIST-MIN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7990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0.403 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0.409 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4.121 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aa61a"/>
                    </a:solidFill>
                  </a:tcPr>
                </a:tc>
              </a:tr>
              <a:tr h="345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MNIST-MID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27702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0.901 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0.910 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11.89 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aa61a"/>
                    </a:solidFill>
                  </a:tcPr>
                </a:tc>
              </a:tr>
              <a:tr h="3448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MNIST-LAR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59350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1.676 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1.709 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24.01 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aa61a"/>
                    </a:solidFill>
                  </a:tcPr>
                </a:tc>
              </a:tr>
            </a:tbl>
          </a:graphicData>
        </a:graphic>
      </p:graphicFrame>
      <p:sp>
        <p:nvSpPr>
          <p:cNvPr id="124" name="CustomShape 4"/>
          <p:cNvSpPr/>
          <p:nvPr/>
        </p:nvSpPr>
        <p:spPr>
          <a:xfrm>
            <a:off x="238680" y="2578320"/>
            <a:ext cx="752256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Messmethode: GPIO + Oszilloskop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X-Cube-AI ~10 x langsamer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Zusammenfassung</a:t>
            </a:r>
            <a:br/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Viele mögliche Anwendungen von neuronalen Netzen auf Mikrocontrollern, z.B:</a:t>
            </a:r>
            <a:endParaRPr b="0" lang="en-US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0065a6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Bildklassifikation</a:t>
            </a:r>
            <a:endParaRPr b="0" lang="en-US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0065a6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Sprachklassifikation</a:t>
            </a:r>
            <a:endParaRPr b="0" lang="en-US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0065a6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Signalverarbeitung</a:t>
            </a:r>
            <a:endParaRPr b="0" lang="en-US" sz="14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Diverse Frameworks von verschiedenen Herstellern existieren, </a:t>
            </a:r>
            <a:br/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mit Vor/Nachteilen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Auch “größere” neuronale Netze können auf gängigen Mikrocontrollern, wie dem Cortex-M4, dank optimierten Frameworks effizient ausgeführt werden.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GPU-Cluster sind nicht zwingend nötig um neuronale Netze auf Mikrocontrollern zu verwenden.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Kontakt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907640" y="1583640"/>
            <a:ext cx="5544360" cy="13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Raphael Zingg</a:t>
            </a:r>
            <a:br/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Institute of Embedded Systems, ZHAW</a:t>
            </a:r>
            <a:br/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High Performance Multimedia Group</a:t>
            </a:r>
            <a:br/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zing@zhaw.ch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Anhang - Laufzeit Messmethode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4" name="Google Shape;241;p35" descr=""/>
          <p:cNvPicPr/>
          <p:nvPr/>
        </p:nvPicPr>
        <p:blipFill>
          <a:blip r:embed="rId1"/>
          <a:stretch/>
        </p:blipFill>
        <p:spPr>
          <a:xfrm>
            <a:off x="861840" y="1074240"/>
            <a:ext cx="7420320" cy="329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Anhang - Laufzeit Messmethode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8" name="Google Shape;249;p36" descr=""/>
          <p:cNvPicPr/>
          <p:nvPr/>
        </p:nvPicPr>
        <p:blipFill>
          <a:blip r:embed="rId1"/>
          <a:srcRect l="0" t="0" r="22184" b="0"/>
          <a:stretch/>
        </p:blipFill>
        <p:spPr>
          <a:xfrm>
            <a:off x="694440" y="790200"/>
            <a:ext cx="7754760" cy="415728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Anhang - Speicher Analyse 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2" name="Google Shape;257;p37" descr=""/>
          <p:cNvPicPr/>
          <p:nvPr/>
        </p:nvPicPr>
        <p:blipFill>
          <a:blip r:embed="rId1"/>
          <a:stretch/>
        </p:blipFill>
        <p:spPr>
          <a:xfrm>
            <a:off x="91080" y="1310400"/>
            <a:ext cx="8961480" cy="272268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941840" y="2315520"/>
            <a:ext cx="757440" cy="3279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Neuronale Netze auf Mikrocontroller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Es gibt gute Gründe neuronale Netze auf Mikrocontroller zu verwenden: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spcBef>
                <a:spcPts val="1599"/>
              </a:spcBef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Neue Möglichkeiten der Datenverarbeitung in Echtzeit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Preprocessing von Daten direkt auf Mikrocontroller führt zu einer Reduktion von benötigter Bandbreite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Serverfarmen/GPU Cluster sind nicht zwingend nötig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Einige Frameworks von verschiedenen Herstellern sind bereits vorhanden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Neuronale Netze auf Mikrocontroller -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21744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" name="Google Shape;85;p16" descr=""/>
          <p:cNvPicPr/>
          <p:nvPr/>
        </p:nvPicPr>
        <p:blipFill>
          <a:blip r:embed="rId1"/>
          <a:srcRect l="2480" t="16881" r="6302" b="7142"/>
          <a:stretch/>
        </p:blipFill>
        <p:spPr>
          <a:xfrm>
            <a:off x="1373400" y="1641240"/>
            <a:ext cx="6418440" cy="237348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Bildquelle: ST Microelectronics, https://www.st.com/en/embedded-software/x-cube-ai.html, 16.04.2019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1403640" y="1347480"/>
            <a:ext cx="4884120" cy="2961000"/>
          </a:xfrm>
          <a:prstGeom prst="rect">
            <a:avLst/>
          </a:prstGeom>
          <a:noFill/>
          <a:ln w="572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Rechner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6318720" y="1347480"/>
            <a:ext cx="1514520" cy="2961000"/>
          </a:xfrm>
          <a:prstGeom prst="rect">
            <a:avLst/>
          </a:prstGeom>
          <a:noFill/>
          <a:ln w="5724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251640" y="893520"/>
            <a:ext cx="77763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Wie kriegt man ein neuronales Netz auf einen Mikrocontroller/Target?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115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Renesas: e-AI Solution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ST: X-CUBE-AI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ARM: CMSIS-NN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Amazon: AWS IoT Greengrass</a:t>
            </a:r>
            <a:endParaRPr b="0" lang="en-US" sz="1800" spc="-1" strike="noStrike">
              <a:latin typeface="Arial"/>
            </a:endParaRPr>
          </a:p>
          <a:p>
            <a:pPr marL="115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115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Bestehende Lösungen - Übersicht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95640" y="1275480"/>
            <a:ext cx="2232000" cy="6476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X-Cube-AI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Erweiterung für STM32CubeMX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Validiert und übersetzt keras, Lasagne, Caffe, ConvNetJs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Bietet die Möglichkeit Netze zu komprimieren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Generiert Bibliothek mit AI-Funktionen und Firmware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Bildquelle: ST Microelectronics, https://www.st.com/en/embedded-software/x-cube-ai.html, 16.04.2019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62" name="Google Shape;144;p23" descr=""/>
          <p:cNvPicPr/>
          <p:nvPr/>
        </p:nvPicPr>
        <p:blipFill>
          <a:blip r:embed="rId1"/>
          <a:srcRect l="2480" t="16881" r="6302" b="7142"/>
          <a:stretch/>
        </p:blipFill>
        <p:spPr>
          <a:xfrm>
            <a:off x="1362600" y="2316240"/>
            <a:ext cx="6418440" cy="2373480"/>
          </a:xfrm>
          <a:prstGeom prst="rect">
            <a:avLst/>
          </a:prstGeom>
          <a:ln>
            <a:noFill/>
          </a:ln>
        </p:spPr>
      </p:pic>
      <p:sp>
        <p:nvSpPr>
          <p:cNvPr id="63" name="CustomShape 4"/>
          <p:cNvSpPr/>
          <p:nvPr/>
        </p:nvSpPr>
        <p:spPr>
          <a:xfrm>
            <a:off x="5004000" y="2927520"/>
            <a:ext cx="1571400" cy="18388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5"/>
          <p:cNvSpPr/>
          <p:nvPr/>
        </p:nvSpPr>
        <p:spPr>
          <a:xfrm>
            <a:off x="6230880" y="2316240"/>
            <a:ext cx="1571400" cy="18388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CMSIS-NN</a:t>
            </a:r>
            <a:br/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Open Source Software Bibliothek von ARM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Beinhaltet optimierte, </a:t>
            </a:r>
            <a:r>
              <a:rPr b="1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Festkomma</a:t>
            </a: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-Funktionen um neuronale Netze auf Mikrocontrollern auszuführen: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Bildquelle: ARM, https://www.keil.com/pack/doc/CMSIS/NN/html/index.html, 16.04.2019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68" name="Grafik 101" descr=""/>
          <p:cNvPicPr/>
          <p:nvPr/>
        </p:nvPicPr>
        <p:blipFill>
          <a:blip r:embed="rId1"/>
          <a:stretch/>
        </p:blipFill>
        <p:spPr>
          <a:xfrm>
            <a:off x="1645920" y="2037240"/>
            <a:ext cx="5851800" cy="251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62280" y="81720"/>
            <a:ext cx="77763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CMSIS-NN - Funktionalität</a:t>
            </a:r>
            <a:br/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232200" y="893520"/>
            <a:ext cx="7522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0065a6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434343"/>
                </a:solidFill>
                <a:latin typeface="Arial"/>
                <a:ea typeface="Arial"/>
              </a:rPr>
              <a:t>CMSIS-NN bietet noch keine Funktionen zum Trainieren, Validieren und Übersetzen von Netzen oder zum Generieren von Firmware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-14040" y="4690080"/>
            <a:ext cx="78472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Bildquelle: ST Microelectronics, https://www.st.com/en/embedded-software/x-cube-ai.html, 16.04.2019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72" name="Google Shape;111;p19" descr=""/>
          <p:cNvPicPr/>
          <p:nvPr/>
        </p:nvPicPr>
        <p:blipFill>
          <a:blip r:embed="rId1"/>
          <a:srcRect l="2480" t="16881" r="6302" b="7142"/>
          <a:stretch/>
        </p:blipFill>
        <p:spPr>
          <a:xfrm>
            <a:off x="1362600" y="1976760"/>
            <a:ext cx="6418440" cy="2373480"/>
          </a:xfrm>
          <a:prstGeom prst="rect">
            <a:avLst/>
          </a:prstGeom>
          <a:ln>
            <a:noFill/>
          </a:ln>
        </p:spPr>
      </p:pic>
      <p:sp>
        <p:nvSpPr>
          <p:cNvPr id="73" name="CustomShape 4"/>
          <p:cNvSpPr/>
          <p:nvPr/>
        </p:nvSpPr>
        <p:spPr>
          <a:xfrm>
            <a:off x="6228360" y="1956600"/>
            <a:ext cx="1571400" cy="18388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LibreOffice/6.0.7.3$Linux_X86_64 LibreOffice_project/00m0$Build-3</Application>
  <Words>924</Words>
  <Paragraphs>257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Raphael Zingg</dc:creator>
  <dc:description/>
  <dc:language>en-US</dc:language>
  <cp:lastModifiedBy/>
  <dcterms:modified xsi:type="dcterms:W3CDTF">2019-05-14T18:21:18Z</dcterms:modified>
  <cp:revision>33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