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5"/>
  </p:sldMasterIdLst>
  <p:notesMasterIdLst>
    <p:notesMasterId r:id="rId13"/>
  </p:notesMasterIdLst>
  <p:handoutMasterIdLst>
    <p:handoutMasterId r:id="rId14"/>
  </p:handoutMasterIdLst>
  <p:sldIdLst>
    <p:sldId id="369" r:id="rId6"/>
    <p:sldId id="375" r:id="rId7"/>
    <p:sldId id="373" r:id="rId8"/>
    <p:sldId id="377" r:id="rId9"/>
    <p:sldId id="378" r:id="rId10"/>
    <p:sldId id="374" r:id="rId11"/>
    <p:sldId id="376" r:id="rId12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D9F6FA"/>
    <a:srgbClr val="128CAB"/>
    <a:srgbClr val="C5EDF8"/>
    <a:srgbClr val="464B4B"/>
    <a:srgbClr val="2D2D2D"/>
    <a:srgbClr val="00C3DC"/>
    <a:srgbClr val="D5D6D6"/>
    <a:srgbClr val="434848"/>
    <a:srgbClr val="12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 autoAdjust="0"/>
    <p:restoredTop sz="90651" autoAdjust="0"/>
  </p:normalViewPr>
  <p:slideViewPr>
    <p:cSldViewPr snapToGrid="0">
      <p:cViewPr varScale="1">
        <p:scale>
          <a:sx n="97" d="100"/>
          <a:sy n="97" d="100"/>
        </p:scale>
        <p:origin x="1194" y="84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8/6/2018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>
                <a:latin typeface="Gill Sans MT" panose="020B0502020104020203" pitchFamily="34" charset="0"/>
              </a:rPr>
              <a:t>The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(Cortex Microcontroller Software Interface Standard) standard is a collection of API definitions, libraries, utilities, and methods that simplify and accelerate the creation of microcontroller applications.  </a:t>
            </a:r>
            <a:r>
              <a:rPr lang="en-US" sz="800" baseline="0" dirty="0" err="1">
                <a:latin typeface="Gill Sans MT" panose="020B0502020104020203" pitchFamily="34" charset="0"/>
              </a:rPr>
              <a:t>Cmsis</a:t>
            </a:r>
            <a:r>
              <a:rPr lang="en-US" sz="800" baseline="0" dirty="0">
                <a:latin typeface="Gill Sans MT" panose="020B0502020104020203" pitchFamily="34" charset="0"/>
              </a:rPr>
              <a:t> is provided FOC by ARM (and the contributors) with a permissive Apache 2.0 licenses and the software components can be used in any open source and commercial projects.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Users (software programmers) benefit from RTOS, DSP-Libraries, consistent access to peripheral, and debug visibility.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(device vendors) have a clear process to deploy support for new devices along with hardware abstraction layers and software libraries. 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The device support is delivered in Device Family Packs (that typically support a complete family of [many] microcontrollers) and can be used with several main stream tools including ARM Keil MDK and the new DS-MDK.</a:t>
            </a:r>
          </a:p>
          <a:p>
            <a:br>
              <a:rPr lang="en-US" sz="800" baseline="0" dirty="0">
                <a:latin typeface="Gill Sans MT" panose="020B0502020104020203" pitchFamily="34" charset="0"/>
              </a:rPr>
            </a:br>
            <a:r>
              <a:rPr lang="en-US" sz="800" baseline="0" dirty="0">
                <a:latin typeface="Gill Sans MT" panose="020B0502020104020203" pitchFamily="34" charset="0"/>
              </a:rPr>
              <a:t>CMSIS is supported by all leading toolchains and allows </a:t>
            </a:r>
            <a:r>
              <a:rPr lang="en-US" sz="800" baseline="0" dirty="0" err="1">
                <a:latin typeface="Gill Sans MT" panose="020B0502020104020203" pitchFamily="34" charset="0"/>
              </a:rPr>
              <a:t>SiPs</a:t>
            </a:r>
            <a:r>
              <a:rPr lang="en-US" sz="800" baseline="0" dirty="0">
                <a:latin typeface="Gill Sans MT" panose="020B0502020104020203" pitchFamily="34" charset="0"/>
              </a:rPr>
              <a:t> to focus on the creation of the device (not on establishing contacts with the members of large ARM Eco-System).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That is the reason for our headline: CMSIS – The Pathway to the ARM Eco-System!</a:t>
            </a:r>
          </a:p>
          <a:p>
            <a:endParaRPr lang="en-US" sz="800" baseline="0" dirty="0">
              <a:latin typeface="Gill Sans MT" panose="020B0502020104020203" pitchFamily="34" charset="0"/>
            </a:endParaRPr>
          </a:p>
          <a:p>
            <a:r>
              <a:rPr lang="en-US" sz="800" baseline="0" dirty="0">
                <a:latin typeface="Gill Sans MT" panose="020B0502020104020203" pitchFamily="34" charset="0"/>
              </a:rPr>
              <a:t>For more information visit www.arm.com/cmsis</a:t>
            </a:r>
            <a:br>
              <a:rPr lang="en-US" sz="800" baseline="0" dirty="0">
                <a:latin typeface="Gill Sans MT" panose="020B0502020104020203" pitchFamily="34" charset="0"/>
              </a:rPr>
            </a:br>
            <a:endParaRPr lang="en-US" sz="800" baseline="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5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1F19-84A7-D347-9BFC-DB9F02D4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79115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5" y="2853769"/>
            <a:ext cx="3876767" cy="321235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1178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16414" y="2739188"/>
            <a:ext cx="1816415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Affiliations 24pt sentence case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16414" y="4160119"/>
            <a:ext cx="1816415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20pt sentence case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1659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30" y="1164843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3159" y="1074882"/>
            <a:ext cx="369807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3159" y="1074882"/>
            <a:ext cx="3409799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3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1783" y="1074885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070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04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3156" y="1074890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653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1837475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21783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9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95500"/>
            <a:ext cx="9144000" cy="13461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1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3988" y="221846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54pt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03030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335036" y="3866380"/>
            <a:ext cx="5882417" cy="942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342916">
              <a:spcAft>
                <a:spcPts val="300"/>
              </a:spcAft>
            </a:pPr>
            <a:r>
              <a:rPr lang="en-GB" sz="1100" dirty="0">
                <a:solidFill>
                  <a:srgbClr val="FFFFFF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 defTabSz="342916">
              <a:spcAft>
                <a:spcPts val="300"/>
              </a:spcAft>
            </a:pPr>
            <a:r>
              <a:rPr lang="en-US" sz="1100" dirty="0">
                <a:solidFill>
                  <a:srgbClr val="FFFFFF"/>
                </a:solidFill>
              </a:rPr>
              <a:t>Copyright © 2016 ARM Limited</a:t>
            </a:r>
          </a:p>
          <a:p>
            <a:pPr defTabSz="342916">
              <a:spcAft>
                <a:spcPts val="3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80378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805527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2186" y="1074882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468202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5743" y="702032"/>
            <a:ext cx="7598166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663988" y="751618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Text 30pt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9922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4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3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335273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FFFFFF"/>
                </a:solidFill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96169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395386"/>
            <a:ext cx="3600000" cy="3114703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394848"/>
            <a:ext cx="3600000" cy="3115800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15714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21623" y="1075136"/>
            <a:ext cx="3614488" cy="273844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61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3348" y="1076326"/>
            <a:ext cx="759877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defRPr sz="1800" spc="0"/>
            </a:lvl1pPr>
            <a:lvl2pPr marL="359940" indent="-179969">
              <a:lnSpc>
                <a:spcPct val="100000"/>
              </a:lnSpc>
              <a:defRPr sz="1500" spc="0"/>
            </a:lvl2pPr>
            <a:lvl3pPr marL="539909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 spc="0"/>
            </a:lvl3pPr>
            <a:lvl4pPr>
              <a:defRPr sz="15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11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719880" marR="0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880" marR="0" lvl="3" indent="-179969" algn="l" defTabSz="453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indent="179969">
              <a:lnSpc>
                <a:spcPct val="100000"/>
              </a:lnSpc>
              <a:buFont typeface="Wingdings" charset="2"/>
              <a:buChar char="§"/>
              <a:defRPr sz="15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78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5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98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74882"/>
            <a:ext cx="2340000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74882"/>
            <a:ext cx="4977555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636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3154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48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 defTabSz="-270696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74882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1800"/>
            </a:lvl1pPr>
            <a:lvl2pPr marL="242809" indent="-118073">
              <a:lnSpc>
                <a:spcPts val="2000"/>
              </a:lnSpc>
              <a:defRPr sz="1800"/>
            </a:lvl2pPr>
            <a:lvl3pPr marL="374982" indent="-116485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10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4081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3160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6" y="1074882"/>
            <a:ext cx="1773637" cy="3423738"/>
          </a:xfrm>
        </p:spPr>
        <p:txBody>
          <a:bodyPr/>
          <a:lstStyle>
            <a:lvl1pPr marL="179969" indent="-179969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1pPr>
            <a:lvl2pPr marL="359940" indent="-179969">
              <a:lnSpc>
                <a:spcPct val="100000"/>
              </a:lnSpc>
              <a:defRPr sz="1500"/>
            </a:lvl2pPr>
            <a:lvl3pPr marL="539909" indent="-179969">
              <a:lnSpc>
                <a:spcPct val="100000"/>
              </a:lnSpc>
              <a:defRPr sz="1500"/>
            </a:lvl3pPr>
            <a:lvl4pPr marL="539909" marR="0" indent="179969" algn="l" defTabSz="5967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500"/>
            </a:lvl4pPr>
            <a:lvl5pPr marL="160733" indent="-160733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72" y="268758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658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71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70" y="1071208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18274" y="4765726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solidFill>
                  <a:srgbClr val="000000"/>
                </a:solidFill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08516" y="4765726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solidFill>
                  <a:srgbClr val="128CAB"/>
                </a:solidFill>
              </a:rPr>
              <a:pPr/>
              <a:t>‹#›</a:t>
            </a:fld>
            <a:endParaRPr lang="en-GB" sz="900" dirty="0">
              <a:solidFill>
                <a:srgbClr val="128CA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71839" y="317501"/>
            <a:ext cx="137183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663988" y="1113589"/>
            <a:ext cx="1663989" cy="242372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Bullets 24pt sentence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41820" y="1355012"/>
            <a:ext cx="1841820" cy="415497"/>
          </a:xfrm>
          <a:prstGeom prst="rect">
            <a:avLst/>
          </a:prstGeom>
          <a:noFill/>
        </p:spPr>
        <p:txBody>
          <a:bodyPr wrap="square" lIns="68586" tIns="34294" rIns="68586" bIns="34294" rtlCol="0">
            <a:spAutoFit/>
          </a:bodyPr>
          <a:lstStyle/>
          <a:p>
            <a:pPr algn="r" defTabSz="342916"/>
            <a:r>
              <a:rPr lang="en-US" sz="1100" dirty="0">
                <a:solidFill>
                  <a:srgbClr val="414444"/>
                </a:solidFill>
              </a:rPr>
              <a:t>Sub-bullets 20pt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518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</p:sldLayoutIdLst>
  <p:hf sldNum="0" hdr="0" ftr="0" dt="0"/>
  <p:txStyles>
    <p:titleStyle>
      <a:lvl1pPr algn="l" defTabSz="453457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359955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539932" indent="-179977" algn="l" defTabSz="453457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5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719910" indent="-179977" algn="l" defTabSz="59673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500" kern="1200" spc="-50">
          <a:solidFill>
            <a:schemeClr val="tx2"/>
          </a:solidFill>
          <a:latin typeface="+mn-lt"/>
          <a:ea typeface="+mn-ea"/>
          <a:cs typeface="+mn-cs"/>
        </a:defRPr>
      </a:lvl4pPr>
      <a:lvl5pPr marL="177910" indent="-177910" algn="l" defTabSz="-450311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3991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532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0954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385" indent="-226826" algn="l" defTabSz="4534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57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16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3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86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300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743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251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672" algn="l" defTabSz="453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618472" y="268759"/>
            <a:ext cx="8429351" cy="413575"/>
          </a:xfrm>
        </p:spPr>
        <p:txBody>
          <a:bodyPr/>
          <a:lstStyle/>
          <a:p>
            <a:r>
              <a:rPr lang="en-GB" sz="2800" dirty="0"/>
              <a:t>CMSIS – Pathway to ARM eco-system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8498" y="932392"/>
            <a:ext cx="6530340" cy="1643894"/>
          </a:xfrm>
        </p:spPr>
        <p:txBody>
          <a:bodyPr>
            <a:normAutofit fontScale="92500"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Consistent, generic, and standardized software building blocks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Includes full featured RTOS kernel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Available for all Cortex-M processors and Cortex-A5, A7, A9 processors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Software Packs to distribute device support and software building blocks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Open source – development public on </a:t>
            </a:r>
            <a:r>
              <a:rPr lang="en-IE" sz="1400" dirty="0" err="1"/>
              <a:t>github</a:t>
            </a:r>
            <a:endParaRPr lang="en-IE" sz="1400" dirty="0"/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472" y="2640325"/>
            <a:ext cx="1816575" cy="854078"/>
          </a:xfrm>
          <a:prstGeom prst="rect">
            <a:avLst/>
          </a:prstGeom>
          <a:noFill/>
        </p:spPr>
        <p:txBody>
          <a:bodyPr wrap="squar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Used in many projects</a:t>
            </a:r>
            <a:br>
              <a:rPr lang="en-US" sz="14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&gt; 1,200,000 source files</a:t>
            </a:r>
            <a:br>
              <a:rPr lang="en-US" sz="1100" dirty="0">
                <a:solidFill>
                  <a:srgbClr val="414444"/>
                </a:solidFill>
              </a:rPr>
            </a:br>
            <a:r>
              <a:rPr lang="en-US" sz="1100" dirty="0">
                <a:solidFill>
                  <a:srgbClr val="414444"/>
                </a:solidFill>
              </a:rPr>
              <a:t>public on GitHub</a:t>
            </a:r>
          </a:p>
          <a:p>
            <a:pPr algn="ctr" defTabSz="342901"/>
            <a:endParaRPr lang="en-US" sz="1400" dirty="0">
              <a:solidFill>
                <a:srgbClr val="41444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840" y="4052200"/>
            <a:ext cx="1802687" cy="634788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Device family packs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&gt; 3,000,000 pack downloads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in past 6 months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602" y="1428552"/>
            <a:ext cx="1458225" cy="461663"/>
          </a:xfrm>
          <a:prstGeom prst="rect">
            <a:avLst/>
          </a:prstGeom>
          <a:noFill/>
        </p:spPr>
        <p:txBody>
          <a:bodyPr wrap="none" lIns="68583" tIns="34292" rIns="68583" bIns="34292" rtlCol="0">
            <a:spAutoFit/>
          </a:bodyPr>
          <a:lstStyle/>
          <a:p>
            <a:pPr algn="ctr" defTabSz="342901"/>
            <a:r>
              <a:rPr lang="en-US" sz="1400" dirty="0">
                <a:solidFill>
                  <a:srgbClr val="414444"/>
                </a:solidFill>
              </a:rPr>
              <a:t>4150 devices</a:t>
            </a:r>
          </a:p>
          <a:p>
            <a:pPr algn="ctr" defTabSz="342901"/>
            <a:r>
              <a:rPr lang="en-US" sz="1100" dirty="0">
                <a:solidFill>
                  <a:srgbClr val="414444"/>
                </a:solidFill>
              </a:rPr>
              <a:t>supported with CMSIS</a:t>
            </a:r>
          </a:p>
        </p:txBody>
      </p:sp>
      <p:pic>
        <p:nvPicPr>
          <p:cNvPr id="17" name="Picture 2" descr="http://www.arm.com/assets/images/CMSI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05" y="84178"/>
            <a:ext cx="1647132" cy="6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" y="795504"/>
            <a:ext cx="970590" cy="7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0" y="1970946"/>
            <a:ext cx="912633" cy="7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8" y="3235648"/>
            <a:ext cx="951433" cy="8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348498" y="2745100"/>
            <a:ext cx="6323788" cy="153591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6000"/>
                </a:schemeClr>
              </a:gs>
              <a:gs pos="50000">
                <a:schemeClr val="accent1">
                  <a:alpha val="46000"/>
                </a:schemeClr>
              </a:gs>
              <a:gs pos="100000">
                <a:schemeClr val="accent1">
                  <a:lumMod val="20000"/>
                  <a:lumOff val="80000"/>
                  <a:alpha val="46000"/>
                </a:schemeClr>
              </a:gs>
            </a:gsLst>
            <a:lin ang="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defTabSz="342901"/>
            <a:endParaRPr lang="en-GB" sz="900" dirty="0">
              <a:solidFill>
                <a:srgbClr val="000000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489199" y="3037380"/>
            <a:ext cx="6103257" cy="999000"/>
          </a:xfrm>
          <a:prstGeom prst="rightArrow">
            <a:avLst>
              <a:gd name="adj1" fmla="val 84520"/>
              <a:gd name="adj2" fmla="val 2364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  <a:tileRect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342901"/>
            <a:endParaRPr lang="en-GB" sz="1200" b="1" dirty="0">
              <a:solidFill>
                <a:srgbClr val="128CAB"/>
              </a:solidFill>
              <a:latin typeface="Gill Sans MT"/>
              <a:ea typeface="MS PGothic" pitchFamily="34" charset="-128"/>
              <a:cs typeface="Gill Sans MT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19792" y="4015813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Q4’2016</a:t>
            </a:r>
          </a:p>
        </p:txBody>
      </p:sp>
      <p:sp>
        <p:nvSpPr>
          <p:cNvPr id="23" name="Diamond 22"/>
          <p:cNvSpPr/>
          <p:nvPr/>
        </p:nvSpPr>
        <p:spPr>
          <a:xfrm>
            <a:off x="4790426" y="3500426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59550" y="3250853"/>
            <a:ext cx="1271650" cy="790616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CMSIS-Zone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MPU Support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 certification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530" y="3261256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pPr algn="ctr"/>
            <a:r>
              <a:rPr lang="de-DE" dirty="0"/>
              <a:t>5.2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6656" y="3249387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5.0</a:t>
            </a:r>
            <a:endParaRPr lang="en-US" dirty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819792" y="3500426"/>
            <a:ext cx="162042" cy="161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49" tIns="25725" rIns="51449" bIns="25725" rtlCol="0" anchor="ctr"/>
          <a:lstStyle/>
          <a:p>
            <a:pPr algn="ctr" defTabSz="342901"/>
            <a:endParaRPr lang="en-US" sz="14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1327" y="3261255"/>
            <a:ext cx="348312" cy="209141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20000"/>
          </a:bodyPr>
          <a:lstStyle/>
          <a:p>
            <a:r>
              <a:rPr lang="de-DE" dirty="0"/>
              <a:t>5.1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3074969" y="3228899"/>
            <a:ext cx="1446230" cy="605950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CMSIS-RTOS2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RTX5</a:t>
            </a:r>
            <a:b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</a:br>
            <a:r>
              <a:rPr lang="en-GB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Arial"/>
              </a:rPr>
              <a:t>ARMv8-M Support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32383" y="3338288"/>
            <a:ext cx="1499957" cy="421284"/>
          </a:xfrm>
          <a:prstGeom prst="rect">
            <a:avLst/>
          </a:prstGeom>
          <a:noFill/>
        </p:spPr>
        <p:txBody>
          <a:bodyPr wrap="square" lIns="51449" tIns="25725" rIns="51449" bIns="25725">
            <a:spAutoFit/>
          </a:bodyPr>
          <a:lstStyle/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Support for</a:t>
            </a:r>
          </a:p>
          <a:p>
            <a:pPr defTabSz="342901"/>
            <a:r>
              <a:rPr lang="en-GB" sz="1200" kern="0" dirty="0">
                <a:solidFill>
                  <a:sysClr val="windowText" lastClr="000000"/>
                </a:solidFill>
                <a:ea typeface="MS PGothic" pitchFamily="34" charset="-128"/>
                <a:cs typeface="Arial"/>
              </a:rPr>
              <a:t>Cortex-A5, A7, A9</a:t>
            </a:r>
            <a:endParaRPr lang="en-GB" sz="1200" kern="0" dirty="0">
              <a:solidFill>
                <a:sysClr val="windowText" lastClr="000000"/>
              </a:solidFill>
              <a:latin typeface="Gill Sans MT"/>
              <a:ea typeface="MS PGothic" pitchFamily="34" charset="-128"/>
              <a:cs typeface="Arial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759134" y="4004609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Q3’2017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665173" y="3993405"/>
            <a:ext cx="1157630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Q1’2018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603825" y="4319649"/>
            <a:ext cx="841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Released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801618" y="4324653"/>
            <a:ext cx="11286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41"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Development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6495500" y="4388381"/>
            <a:ext cx="129400" cy="1293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7594582" y="4356016"/>
            <a:ext cx="207036" cy="225243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41"/>
            <a:endParaRPr lang="en-US" sz="1900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780215" y="3500425"/>
            <a:ext cx="236942" cy="23687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endParaRPr lang="en-US" dirty="0">
              <a:solidFill>
                <a:srgbClr val="FFFFFF"/>
              </a:solidFill>
              <a:cs typeface="Gill Sans MT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409950" y="2813450"/>
            <a:ext cx="1534296" cy="2539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 defTabSz="342901">
              <a:spcBef>
                <a:spcPct val="50000"/>
              </a:spcBef>
              <a:spcAft>
                <a:spcPts val="45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Gill Sans MT"/>
                <a:ea typeface="MS PGothic" pitchFamily="34" charset="-128"/>
                <a:cs typeface="Gill Sans MT"/>
              </a:rPr>
              <a:t>CMSIS Roadmap</a:t>
            </a:r>
          </a:p>
        </p:txBody>
      </p:sp>
    </p:spTree>
    <p:extLst>
      <p:ext uri="{BB962C8B-B14F-4D97-AF65-F5344CB8AC3E}">
        <p14:creationId xmlns:p14="http://schemas.microsoft.com/office/powerpoint/2010/main" val="29057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5805864" y="784597"/>
            <a:ext cx="1875537" cy="121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4"/>
                </a:solidFill>
                <a:ea typeface="Calibri" charset="0"/>
                <a:cs typeface="Calibri" charset="0"/>
              </a:rPr>
              <a:t>different power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5634" y="2449230"/>
            <a:ext cx="412465" cy="210008"/>
          </a:xfrm>
          <a:prstGeom prst="rect">
            <a:avLst/>
          </a:prstGeom>
          <a:solidFill>
            <a:schemeClr val="accent1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634" y="2753346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34" y="2140238"/>
            <a:ext cx="412465" cy="210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8398" y="2420326"/>
            <a:ext cx="412465" cy="21000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398" y="2724442"/>
            <a:ext cx="412465" cy="539371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398" y="2111334"/>
            <a:ext cx="412465" cy="210008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6775" y="2698597"/>
            <a:ext cx="797000" cy="5363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bg2"/>
                </a:solidFill>
                <a:cs typeface="Calibri"/>
              </a:rPr>
              <a:t>Flash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5796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1161" y="2391422"/>
            <a:ext cx="412465" cy="21000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SRAM </a:t>
            </a:r>
            <a:r>
              <a:rPr lang="en-US" sz="800" dirty="0" err="1">
                <a:solidFill>
                  <a:schemeClr val="bg1"/>
                </a:solidFill>
                <a:cs typeface="Calibri"/>
              </a:rPr>
              <a:t>Cntl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04298" y="2082430"/>
            <a:ext cx="636258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APB Bridge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4810" y="1744090"/>
            <a:ext cx="4439445" cy="222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Multi-layer AHB5 interconnect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44481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7393" y="2292438"/>
            <a:ext cx="0" cy="9898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5276" y="1968866"/>
            <a:ext cx="1" cy="42255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6" idx="0"/>
          </p:cNvCxnSpPr>
          <p:nvPr/>
        </p:nvCxnSpPr>
        <p:spPr>
          <a:xfrm>
            <a:off x="3911897" y="1968866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7" idx="0"/>
          </p:cNvCxnSpPr>
          <p:nvPr/>
        </p:nvCxnSpPr>
        <p:spPr>
          <a:xfrm>
            <a:off x="3922427" y="2294261"/>
            <a:ext cx="0" cy="6591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1161" y="2695538"/>
            <a:ext cx="412465" cy="5393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System SRAM</a:t>
            </a:r>
          </a:p>
        </p:txBody>
      </p:sp>
      <p:cxnSp>
        <p:nvCxnSpPr>
          <p:cNvPr id="29" name="Straight Connector 28"/>
          <p:cNvCxnSpPr>
            <a:endCxn id="16" idx="0"/>
          </p:cNvCxnSpPr>
          <p:nvPr/>
        </p:nvCxnSpPr>
        <p:spPr>
          <a:xfrm>
            <a:off x="2197393" y="2601430"/>
            <a:ext cx="0" cy="94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55796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2571" y="2695538"/>
            <a:ext cx="524955" cy="599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TrustZone </a:t>
            </a:r>
            <a:r>
              <a:rPr lang="en-US" sz="800" dirty="0" err="1">
                <a:cs typeface="Calibri"/>
              </a:rPr>
              <a:t>Cryptocell</a:t>
            </a:r>
            <a:endParaRPr lang="en-US" sz="800" dirty="0"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945049" y="2292438"/>
            <a:ext cx="0" cy="40310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1310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2332672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20158" y="1203094"/>
            <a:ext cx="551977" cy="395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Always-on domain</a:t>
            </a: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>
            <a:off x="2378391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13260" y="1645262"/>
            <a:ext cx="0" cy="9873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96146" y="1599007"/>
            <a:ext cx="0" cy="14499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1161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197393" y="1966770"/>
            <a:ext cx="0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38816" y="2082430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45049" y="1966770"/>
            <a:ext cx="821" cy="1156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05311" y="927322"/>
            <a:ext cx="722595" cy="3738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Cortex-M33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993996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05311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Instruction Cache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340825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3382187" y="1042287"/>
            <a:ext cx="373829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27907" y="1114236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3"/>
          <p:cNvCxnSpPr/>
          <p:nvPr/>
        </p:nvCxnSpPr>
        <p:spPr>
          <a:xfrm rot="5400000" flipH="1" flipV="1">
            <a:off x="3262397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06581" y="927281"/>
            <a:ext cx="377447" cy="3738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Local SRAM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20438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8" name="Straight Connector 233"/>
          <p:cNvCxnSpPr/>
          <p:nvPr/>
        </p:nvCxnSpPr>
        <p:spPr>
          <a:xfrm flipV="1">
            <a:off x="3832903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14287" y="1305957"/>
            <a:ext cx="589399" cy="5805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Power</a:t>
            </a:r>
          </a:p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Control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9043" y="2391422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 flipV="1">
            <a:off x="1445275" y="2601430"/>
            <a:ext cx="0" cy="9210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37271" y="927282"/>
            <a:ext cx="551977" cy="7179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81011" rIns="68589" bIns="34295" rtlCol="0" anchor="t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Secure Debug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3852" y="1229124"/>
            <a:ext cx="458817" cy="371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 err="1">
                <a:cs typeface="Calibri"/>
              </a:rPr>
              <a:t>CoreSight</a:t>
            </a:r>
            <a:r>
              <a:rPr lang="en-US" sz="800" dirty="0">
                <a:cs typeface="Calibri"/>
              </a:rPr>
              <a:t> </a:t>
            </a:r>
            <a:r>
              <a:rPr lang="en-US" sz="800" dirty="0" err="1">
                <a:cs typeface="Calibri"/>
              </a:rPr>
              <a:t>SoC</a:t>
            </a:r>
            <a:endParaRPr lang="en-US" sz="800" dirty="0"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84976" y="2508351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QSPI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53448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SPI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69097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I3C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35404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 err="1">
                <a:solidFill>
                  <a:schemeClr val="bg2"/>
                </a:solidFill>
              </a:rPr>
              <a:t>eMMC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23008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GPIO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30832" y="2614057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PWM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89316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76920" y="2614057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UART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43227" y="2506914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SDIO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015184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master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61272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r>
              <a:rPr lang="en-US" sz="800" dirty="0">
                <a:solidFill>
                  <a:schemeClr val="bg2"/>
                </a:solidFill>
              </a:rPr>
              <a:t>slave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07360" y="2614057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I2S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97139" y="2506914"/>
            <a:ext cx="216744" cy="488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wrap="none"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USB2</a:t>
            </a:r>
            <a:endParaRPr lang="en-US" sz="800" dirty="0">
              <a:solidFill>
                <a:schemeClr val="bg2"/>
              </a:solidFill>
            </a:endParaRPr>
          </a:p>
        </p:txBody>
      </p:sp>
      <p:cxnSp>
        <p:nvCxnSpPr>
          <p:cNvPr id="414" name="Straight Connector 413"/>
          <p:cNvCxnSpPr>
            <a:stCxn id="21" idx="3"/>
            <a:endCxn id="445" idx="1"/>
          </p:cNvCxnSpPr>
          <p:nvPr/>
        </p:nvCxnSpPr>
        <p:spPr>
          <a:xfrm>
            <a:off x="5474255" y="1855431"/>
            <a:ext cx="292095" cy="31399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3"/>
          <p:cNvCxnSpPr>
            <a:stCxn id="70" idx="0"/>
            <a:endCxn id="445" idx="2"/>
          </p:cNvCxnSpPr>
          <p:nvPr/>
        </p:nvCxnSpPr>
        <p:spPr>
          <a:xfrm rot="16200000" flipV="1">
            <a:off x="6369909" y="2284912"/>
            <a:ext cx="227539" cy="21934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13"/>
          <p:cNvCxnSpPr>
            <a:stCxn id="71" idx="0"/>
          </p:cNvCxnSpPr>
          <p:nvPr/>
        </p:nvCxnSpPr>
        <p:spPr>
          <a:xfrm rot="16200000" flipV="1">
            <a:off x="4013511" y="2265748"/>
            <a:ext cx="257227" cy="43939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13"/>
          <p:cNvCxnSpPr>
            <a:stCxn id="82" idx="0"/>
          </p:cNvCxnSpPr>
          <p:nvPr/>
        </p:nvCxnSpPr>
        <p:spPr>
          <a:xfrm rot="16200000" flipV="1">
            <a:off x="4140467" y="2138792"/>
            <a:ext cx="257227" cy="69330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13"/>
          <p:cNvCxnSpPr>
            <a:stCxn id="81" idx="0"/>
          </p:cNvCxnSpPr>
          <p:nvPr/>
        </p:nvCxnSpPr>
        <p:spPr>
          <a:xfrm rot="16200000" flipV="1">
            <a:off x="4267423" y="2011836"/>
            <a:ext cx="257227" cy="94721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13"/>
          <p:cNvCxnSpPr>
            <a:stCxn id="80" idx="0"/>
          </p:cNvCxnSpPr>
          <p:nvPr/>
        </p:nvCxnSpPr>
        <p:spPr>
          <a:xfrm rot="16200000" flipV="1">
            <a:off x="4394379" y="1884880"/>
            <a:ext cx="257227" cy="120113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13"/>
          <p:cNvCxnSpPr>
            <a:stCxn id="72" idx="0"/>
          </p:cNvCxnSpPr>
          <p:nvPr/>
        </p:nvCxnSpPr>
        <p:spPr>
          <a:xfrm rot="16200000" flipV="1">
            <a:off x="4521335" y="1757924"/>
            <a:ext cx="257227" cy="145504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13"/>
          <p:cNvCxnSpPr>
            <a:stCxn id="74" idx="0"/>
          </p:cNvCxnSpPr>
          <p:nvPr/>
        </p:nvCxnSpPr>
        <p:spPr>
          <a:xfrm rot="16200000" flipV="1">
            <a:off x="4648291" y="1630968"/>
            <a:ext cx="257227" cy="170895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13"/>
          <p:cNvCxnSpPr>
            <a:stCxn id="78" idx="0"/>
          </p:cNvCxnSpPr>
          <p:nvPr/>
        </p:nvCxnSpPr>
        <p:spPr>
          <a:xfrm rot="16200000" flipV="1">
            <a:off x="4775247" y="1504012"/>
            <a:ext cx="257227" cy="196286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13"/>
          <p:cNvCxnSpPr>
            <a:stCxn id="75" idx="0"/>
          </p:cNvCxnSpPr>
          <p:nvPr/>
        </p:nvCxnSpPr>
        <p:spPr>
          <a:xfrm rot="16200000" flipV="1">
            <a:off x="4902203" y="1377056"/>
            <a:ext cx="257227" cy="22167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13"/>
          <p:cNvCxnSpPr>
            <a:stCxn id="73" idx="0"/>
            <a:endCxn id="445" idx="2"/>
          </p:cNvCxnSpPr>
          <p:nvPr/>
        </p:nvCxnSpPr>
        <p:spPr>
          <a:xfrm rot="16200000" flipV="1">
            <a:off x="6495842" y="2158980"/>
            <a:ext cx="226102" cy="4697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13"/>
          <p:cNvCxnSpPr>
            <a:stCxn id="76" idx="0"/>
            <a:endCxn id="445" idx="2"/>
          </p:cNvCxnSpPr>
          <p:nvPr/>
        </p:nvCxnSpPr>
        <p:spPr>
          <a:xfrm rot="16200000" flipV="1">
            <a:off x="6622798" y="2032024"/>
            <a:ext cx="226102" cy="72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13"/>
          <p:cNvCxnSpPr>
            <a:stCxn id="79" idx="0"/>
            <a:endCxn id="445" idx="2"/>
          </p:cNvCxnSpPr>
          <p:nvPr/>
        </p:nvCxnSpPr>
        <p:spPr>
          <a:xfrm rot="16200000" flipV="1">
            <a:off x="6749753" y="1905068"/>
            <a:ext cx="226102" cy="9775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13"/>
          <p:cNvCxnSpPr>
            <a:stCxn id="84" idx="0"/>
            <a:endCxn id="445" idx="2"/>
          </p:cNvCxnSpPr>
          <p:nvPr/>
        </p:nvCxnSpPr>
        <p:spPr>
          <a:xfrm rot="16200000" flipV="1">
            <a:off x="6876710" y="1778112"/>
            <a:ext cx="226102" cy="12315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02194" y="2620405"/>
            <a:ext cx="216744" cy="48843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68589" tIns="34295" rIns="68589" bIns="34295"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RTC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971584" y="1004656"/>
            <a:ext cx="722595" cy="2964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4295" rtlCol="0" anchor="ctr"/>
          <a:lstStyle/>
          <a:p>
            <a:pPr algn="ctr"/>
            <a:r>
              <a:rPr lang="en-US" sz="900" dirty="0">
                <a:cs typeface="Calibri"/>
              </a:rPr>
              <a:t>Cortex-M23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V="1">
            <a:off x="626026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5971583" y="1399458"/>
            <a:ext cx="577370" cy="2458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Code RAM</a:t>
            </a:r>
          </a:p>
        </p:txBody>
      </p:sp>
      <p:cxnSp>
        <p:nvCxnSpPr>
          <p:cNvPr id="551" name="Straight Connector 550"/>
          <p:cNvCxnSpPr/>
          <p:nvPr/>
        </p:nvCxnSpPr>
        <p:spPr>
          <a:xfrm flipV="1">
            <a:off x="6607098" y="1301150"/>
            <a:ext cx="0" cy="4429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 rot="16200000">
            <a:off x="6687127" y="1080954"/>
            <a:ext cx="296495" cy="143898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105" rIns="0" bIns="35105" rtlCol="0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chemeClr val="bg1"/>
                </a:solidFill>
                <a:cs typeface="Calibri"/>
              </a:rPr>
              <a:t>IDAU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553" name="Straight Connector 552"/>
          <p:cNvCxnSpPr>
            <a:stCxn id="548" idx="3"/>
            <a:endCxn id="552" idx="0"/>
          </p:cNvCxnSpPr>
          <p:nvPr/>
        </p:nvCxnSpPr>
        <p:spPr>
          <a:xfrm>
            <a:off x="6694179" y="1152903"/>
            <a:ext cx="69247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233"/>
          <p:cNvCxnSpPr/>
          <p:nvPr/>
        </p:nvCxnSpPr>
        <p:spPr>
          <a:xfrm rot="5400000" flipH="1" flipV="1">
            <a:off x="6528670" y="1606833"/>
            <a:ext cx="233966" cy="8211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6972854" y="1004623"/>
            <a:ext cx="377447" cy="296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4295" rIns="0" bIns="34295" rtlCol="0" anchor="ctr"/>
          <a:lstStyle/>
          <a:p>
            <a:pPr algn="ctr"/>
            <a:r>
              <a:rPr lang="en-US" sz="800" dirty="0">
                <a:cs typeface="Calibri"/>
              </a:rPr>
              <a:t>TCM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6686710" y="1425904"/>
            <a:ext cx="412465" cy="21000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35105" rIns="0" bIns="34295" rtlCol="0" anchor="ctr"/>
          <a:lstStyle/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TrustZone</a:t>
            </a:r>
          </a:p>
          <a:p>
            <a:pPr algn="ctr">
              <a:lnSpc>
                <a:spcPct val="80000"/>
              </a:lnSpc>
            </a:pPr>
            <a:r>
              <a:rPr lang="en-US" sz="800" dirty="0">
                <a:solidFill>
                  <a:schemeClr val="bg1"/>
                </a:solidFill>
                <a:cs typeface="Calibri"/>
              </a:rPr>
              <a:t>Filters</a:t>
            </a:r>
          </a:p>
        </p:txBody>
      </p:sp>
      <p:cxnSp>
        <p:nvCxnSpPr>
          <p:cNvPr id="557" name="Straight Connector 233"/>
          <p:cNvCxnSpPr/>
          <p:nvPr/>
        </p:nvCxnSpPr>
        <p:spPr>
          <a:xfrm flipV="1">
            <a:off x="7099175" y="1301150"/>
            <a:ext cx="62401" cy="229758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5766350" y="2058040"/>
            <a:ext cx="1215316" cy="22277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AHB5 interconnect</a:t>
            </a:r>
          </a:p>
        </p:txBody>
      </p:sp>
      <p:sp>
        <p:nvSpPr>
          <p:cNvPr id="562" name="Rectangle 561"/>
          <p:cNvSpPr/>
          <p:nvPr/>
        </p:nvSpPr>
        <p:spPr>
          <a:xfrm>
            <a:off x="7409394" y="1004623"/>
            <a:ext cx="216744" cy="488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135018" tIns="34295" rIns="68589" bIns="34295" rtlCol="0" anchor="ctr" anchorCtr="1"/>
          <a:lstStyle/>
          <a:p>
            <a:pPr algn="ctr">
              <a:lnSpc>
                <a:spcPct val="50000"/>
              </a:lnSpc>
            </a:pPr>
            <a:r>
              <a:rPr lang="en-US" sz="900" dirty="0">
                <a:solidFill>
                  <a:schemeClr val="bg2"/>
                </a:solidFill>
              </a:rPr>
              <a:t>I2C</a:t>
            </a:r>
          </a:p>
          <a:p>
            <a:pPr algn="ctr">
              <a:lnSpc>
                <a:spcPct val="50000"/>
              </a:lnSpc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5935616" y="1746675"/>
            <a:ext cx="1053699" cy="2118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cs typeface="Calibri"/>
              </a:rPr>
              <a:t>Async</a:t>
            </a:r>
            <a:r>
              <a:rPr lang="en-US" sz="800" dirty="0">
                <a:solidFill>
                  <a:schemeClr val="bg1"/>
                </a:solidFill>
                <a:cs typeface="Calibri"/>
              </a:rPr>
              <a:t> Domain Bridge</a:t>
            </a:r>
          </a:p>
        </p:txBody>
      </p:sp>
      <p:cxnSp>
        <p:nvCxnSpPr>
          <p:cNvPr id="599" name="Straight Connector 413"/>
          <p:cNvCxnSpPr>
            <a:stCxn id="597" idx="2"/>
          </p:cNvCxnSpPr>
          <p:nvPr/>
        </p:nvCxnSpPr>
        <p:spPr>
          <a:xfrm rot="5400000">
            <a:off x="6411822" y="2006520"/>
            <a:ext cx="98658" cy="262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413"/>
          <p:cNvCxnSpPr>
            <a:stCxn id="562" idx="2"/>
            <a:endCxn id="597" idx="3"/>
          </p:cNvCxnSpPr>
          <p:nvPr/>
        </p:nvCxnSpPr>
        <p:spPr>
          <a:xfrm rot="5400000">
            <a:off x="7073776" y="1408599"/>
            <a:ext cx="359530" cy="528451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203208" y="2058040"/>
            <a:ext cx="529679" cy="222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800">
                <a:solidFill>
                  <a:schemeClr val="bg1"/>
                </a:solidFill>
                <a:cs typeface="Calibri"/>
              </a:rPr>
              <a:t>DMA</a:t>
            </a:r>
            <a:endParaRPr lang="en-US" sz="8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77" name="Straight Connector 413"/>
          <p:cNvCxnSpPr>
            <a:stCxn id="176" idx="1"/>
            <a:endCxn id="445" idx="3"/>
          </p:cNvCxnSpPr>
          <p:nvPr/>
        </p:nvCxnSpPr>
        <p:spPr>
          <a:xfrm flipH="1">
            <a:off x="6981666" y="2169426"/>
            <a:ext cx="22154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8"/>
            <a:ext cx="7601801" cy="410369"/>
          </a:xfrm>
        </p:spPr>
        <p:txBody>
          <a:bodyPr/>
          <a:lstStyle/>
          <a:p>
            <a:r>
              <a:rPr lang="en-US" dirty="0"/>
              <a:t>Challenge of system partitioning</a:t>
            </a:r>
          </a:p>
        </p:txBody>
      </p:sp>
      <p:cxnSp>
        <p:nvCxnSpPr>
          <p:cNvPr id="172" name="Straight Connector 171"/>
          <p:cNvCxnSpPr>
            <a:endCxn id="498" idx="0"/>
          </p:cNvCxnSpPr>
          <p:nvPr/>
        </p:nvCxnSpPr>
        <p:spPr>
          <a:xfrm flipH="1">
            <a:off x="4110566" y="2485444"/>
            <a:ext cx="2972" cy="13496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4"/>
          <p:cNvSpPr>
            <a:spLocks noGrp="1"/>
          </p:cNvSpPr>
          <p:nvPr>
            <p:ph idx="1"/>
          </p:nvPr>
        </p:nvSpPr>
        <p:spPr>
          <a:xfrm>
            <a:off x="562097" y="3499606"/>
            <a:ext cx="7170790" cy="886657"/>
          </a:xfrm>
        </p:spPr>
        <p:txBody>
          <a:bodyPr>
            <a:normAutofit/>
          </a:bodyPr>
          <a:lstStyle/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Systems with multiple processors or multiple execution domains require consistent partitioning</a:t>
            </a:r>
            <a:endParaRPr lang="en-US" sz="1400" i="1" dirty="0">
              <a:solidFill>
                <a:schemeClr val="accent1"/>
              </a:solidFill>
            </a:endParaRPr>
          </a:p>
          <a:p>
            <a:pPr marL="351451" lvl="3" indent="-171450">
              <a:lnSpc>
                <a:spcPct val="150000"/>
              </a:lnSpc>
            </a:pPr>
            <a:r>
              <a:rPr lang="en-IE" sz="1400" dirty="0"/>
              <a:t>Configurations need to match hardware setup, memory allocation, and peripheral usage</a:t>
            </a:r>
          </a:p>
          <a:p>
            <a:pPr marL="0" lvl="2" indent="0">
              <a:buNone/>
            </a:pP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7045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:\JA\CmsisZoneMem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5" y="1091676"/>
            <a:ext cx="4029409" cy="34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47497" y="1541476"/>
            <a:ext cx="1025793" cy="832711"/>
            <a:chOff x="-90248" y="-129200"/>
            <a:chExt cx="907032" cy="1295760"/>
          </a:xfrm>
        </p:grpSpPr>
        <p:sp>
          <p:nvSpPr>
            <p:cNvPr id="52" name="Chevron 51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System</a:t>
              </a:r>
              <a:br>
                <a:rPr lang="en-GB" kern="1200" dirty="0"/>
              </a:br>
              <a:r>
                <a:rPr lang="en-GB" sz="1400" kern="1200" dirty="0"/>
                <a:t>Resources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7497" y="2241272"/>
            <a:ext cx="1025793" cy="832711"/>
            <a:chOff x="-90248" y="-129200"/>
            <a:chExt cx="907032" cy="1295760"/>
          </a:xfrm>
        </p:grpSpPr>
        <p:sp>
          <p:nvSpPr>
            <p:cNvPr id="74" name="Chevron 73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7497" y="2940506"/>
            <a:ext cx="1025793" cy="832711"/>
            <a:chOff x="-90248" y="-129200"/>
            <a:chExt cx="907032" cy="1295760"/>
          </a:xfrm>
        </p:grpSpPr>
        <p:sp>
          <p:nvSpPr>
            <p:cNvPr id="77" name="Chevron 76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/>
                <a:t>Execution </a:t>
              </a:r>
              <a:r>
                <a:rPr lang="en-GB" sz="1400" kern="1200" dirty="0"/>
                <a:t>Zones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7496" y="3658314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sp>
        <p:nvSpPr>
          <p:cNvPr id="86" name="Round Same Side Corner Rectangle 85"/>
          <p:cNvSpPr/>
          <p:nvPr/>
        </p:nvSpPr>
        <p:spPr>
          <a:xfrm rot="5400000">
            <a:off x="2649311" y="565453"/>
            <a:ext cx="635643" cy="2587689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1673289" y="1572506"/>
            <a:ext cx="2457207" cy="573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 dirty="0"/>
              <a:t>List available system resources</a:t>
            </a:r>
            <a:br>
              <a:rPr lang="en-GB" sz="1400" kern="1200" dirty="0"/>
            </a:br>
            <a:r>
              <a:rPr lang="en-GB" sz="1400" kern="1200" dirty="0"/>
              <a:t>in multi-processor 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438536" y="1180615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1667213" y="2241271"/>
            <a:ext cx="2587689" cy="635643"/>
            <a:chOff x="907032" y="1429"/>
            <a:chExt cx="8257604" cy="842244"/>
          </a:xfrm>
        </p:grpSpPr>
        <p:sp>
          <p:nvSpPr>
            <p:cNvPr id="89" name="Round Same Side Corner Rectangle 88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kern="1200" dirty="0"/>
                <a:t>Select resources for </a:t>
              </a:r>
              <a:br>
                <a:rPr lang="en-GB" sz="1400" kern="1200" dirty="0"/>
              </a:br>
              <a:r>
                <a:rPr lang="en-GB" sz="1400" kern="1200" dirty="0"/>
                <a:t>independent software projects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673290" y="2939344"/>
            <a:ext cx="2587689" cy="635643"/>
            <a:chOff x="907032" y="1429"/>
            <a:chExt cx="8257604" cy="842244"/>
          </a:xfrm>
        </p:grpSpPr>
        <p:sp>
          <p:nvSpPr>
            <p:cNvPr id="92" name="Round Same Side Corner Rectangle 91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Partition memory &amp; peripherals</a:t>
              </a:r>
              <a:br>
                <a:rPr lang="en-GB" sz="1400" dirty="0"/>
              </a:br>
              <a:r>
                <a:rPr lang="en-GB" sz="1400" dirty="0"/>
                <a:t>for safe process execution</a:t>
              </a:r>
              <a:endParaRPr lang="en-GB" sz="14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3658314"/>
            <a:ext cx="2587689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Generate tool setup and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hardware configuration</a:t>
              </a:r>
              <a:endParaRPr lang="en-GB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making system partitioning easy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Resource configuration for multi-processor systems and execution regions</a:t>
            </a: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86" name="Round Same Side Corner Rectangle 85"/>
          <p:cNvSpPr/>
          <p:nvPr/>
        </p:nvSpPr>
        <p:spPr>
          <a:xfrm rot="10800000">
            <a:off x="653284" y="1893743"/>
            <a:ext cx="1231497" cy="930317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Round Same Side Corner Rectangle 4"/>
          <p:cNvSpPr/>
          <p:nvPr/>
        </p:nvSpPr>
        <p:spPr>
          <a:xfrm>
            <a:off x="634623" y="1927585"/>
            <a:ext cx="1243938" cy="7969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050" kern="1200" dirty="0"/>
              <a:t>Collect available</a:t>
            </a:r>
            <a:br>
              <a:rPr lang="en-GB" sz="1050" kern="1200" dirty="0"/>
            </a:br>
            <a:r>
              <a:rPr lang="en-GB" sz="1050" kern="1200" dirty="0"/>
              <a:t>system resources</a:t>
            </a:r>
            <a:br>
              <a:rPr lang="en-GB" sz="1050" kern="1200" dirty="0"/>
            </a:br>
            <a:r>
              <a:rPr lang="en-GB" sz="1050" kern="1200" dirty="0"/>
              <a:t>of multi-processor</a:t>
            </a:r>
            <a:br>
              <a:rPr lang="en-GB" sz="1050" kern="1200" dirty="0"/>
            </a:br>
            <a:r>
              <a:rPr lang="en-GB" sz="1050" kern="1200" dirty="0"/>
              <a:t>systems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321" y="1404579"/>
            <a:ext cx="1536446" cy="1419480"/>
            <a:chOff x="1928321" y="1404579"/>
            <a:chExt cx="1536446" cy="1419480"/>
          </a:xfrm>
        </p:grpSpPr>
        <p:sp>
          <p:nvSpPr>
            <p:cNvPr id="35" name="Round Same Side Corner Rectangle 3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90" name="Round Same Side Corner Rectangle 4"/>
            <p:cNvSpPr/>
            <p:nvPr/>
          </p:nvSpPr>
          <p:spPr>
            <a:xfrm>
              <a:off x="192832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Select resources</a:t>
              </a:r>
              <a:br>
                <a:rPr lang="en-GB" sz="1050" kern="1200" dirty="0"/>
              </a:br>
              <a:r>
                <a:rPr lang="en-GB" sz="1050" kern="1200" dirty="0"/>
                <a:t>for independent software projects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84950" y="1404579"/>
            <a:ext cx="1536446" cy="1419480"/>
            <a:chOff x="1928321" y="1404579"/>
            <a:chExt cx="1536446" cy="1419480"/>
          </a:xfrm>
        </p:grpSpPr>
        <p:sp>
          <p:nvSpPr>
            <p:cNvPr id="39" name="Round Same Side Corner Rectangle 38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  <p:sp>
          <p:nvSpPr>
            <p:cNvPr id="43" name="Round Same Side Corner Rectangle 4"/>
            <p:cNvSpPr/>
            <p:nvPr/>
          </p:nvSpPr>
          <p:spPr>
            <a:xfrm>
              <a:off x="1928321" y="205793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Partition memory and peripherals</a:t>
              </a:r>
              <a:br>
                <a:rPr lang="en-GB" sz="1050" kern="1200" dirty="0"/>
              </a:br>
              <a:r>
                <a:rPr lang="en-GB" sz="1050" kern="1200" dirty="0"/>
                <a:t>for safe process </a:t>
              </a:r>
              <a:br>
                <a:rPr lang="en-GB" sz="1050" kern="1200" dirty="0"/>
              </a:br>
              <a:r>
                <a:rPr lang="en-GB" sz="1050" kern="1200" dirty="0"/>
                <a:t>execution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21905" y="1402786"/>
            <a:ext cx="1548886" cy="1419480"/>
            <a:chOff x="1915881" y="1404579"/>
            <a:chExt cx="1548886" cy="1419480"/>
          </a:xfrm>
        </p:grpSpPr>
        <p:sp>
          <p:nvSpPr>
            <p:cNvPr id="45" name="Round Same Side Corner Rectangle 44"/>
            <p:cNvSpPr/>
            <p:nvPr/>
          </p:nvSpPr>
          <p:spPr>
            <a:xfrm rot="10800000">
              <a:off x="1986843" y="1893742"/>
              <a:ext cx="1231497" cy="93031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45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  <p:sp>
          <p:nvSpPr>
            <p:cNvPr id="48" name="Round Same Side Corner Rectangle 4"/>
            <p:cNvSpPr/>
            <p:nvPr/>
          </p:nvSpPr>
          <p:spPr>
            <a:xfrm>
              <a:off x="1915881" y="1989510"/>
              <a:ext cx="1333559" cy="573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050" kern="1200" dirty="0"/>
                <a:t>Generate tool</a:t>
              </a:r>
              <a:br>
                <a:rPr lang="en-GB" sz="1050" kern="1200" dirty="0"/>
              </a:br>
              <a:r>
                <a:rPr lang="en-GB" sz="1050" kern="1200" dirty="0"/>
                <a:t>setup and 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640843" y="1409118"/>
            <a:ext cx="1481033" cy="484632"/>
          </a:xfrm>
          <a:prstGeom prst="homePlate">
            <a:avLst/>
          </a:prstGeom>
          <a:solidFill>
            <a:schemeClr val="accent1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3" name="Chevron 4"/>
          <p:cNvSpPr/>
          <p:nvPr/>
        </p:nvSpPr>
        <p:spPr>
          <a:xfrm>
            <a:off x="664290" y="1526527"/>
            <a:ext cx="1214273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System</a:t>
            </a:r>
            <a:br>
              <a:rPr lang="en-GB" kern="1200" dirty="0"/>
            </a:br>
            <a:r>
              <a:rPr lang="en-GB" sz="1400" kern="1200" dirty="0"/>
              <a:t>Resources</a:t>
            </a:r>
          </a:p>
        </p:txBody>
      </p:sp>
      <p:sp>
        <p:nvSpPr>
          <p:cNvPr id="97" name="Round Same Side Corner Rectangle 4"/>
          <p:cNvSpPr/>
          <p:nvPr/>
        </p:nvSpPr>
        <p:spPr>
          <a:xfrm>
            <a:off x="1716902" y="4555839"/>
            <a:ext cx="3822443" cy="2867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0" lvl="1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b="1" kern="1200" dirty="0"/>
              <a:t>CMSIS-Zone development </a:t>
            </a:r>
            <a:r>
              <a:rPr lang="en-GB" sz="1600" b="1" dirty="0"/>
              <a:t>workflow</a:t>
            </a:r>
            <a:endParaRPr lang="en-GB" sz="1600" b="1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57023" y="2062142"/>
            <a:ext cx="1502028" cy="484632"/>
            <a:chOff x="1962739" y="1404579"/>
            <a:chExt cx="1502028" cy="484632"/>
          </a:xfrm>
        </p:grpSpPr>
        <p:sp>
          <p:nvSpPr>
            <p:cNvPr id="4" name="Chevron 3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Project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34" name="Chevron 4"/>
          <p:cNvSpPr/>
          <p:nvPr/>
        </p:nvSpPr>
        <p:spPr>
          <a:xfrm>
            <a:off x="4797088" y="1535185"/>
            <a:ext cx="882145" cy="2498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/>
              <a:t>Build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81126" y="2721327"/>
            <a:ext cx="1502028" cy="484632"/>
            <a:chOff x="1962739" y="1404579"/>
            <a:chExt cx="1502028" cy="484632"/>
          </a:xfrm>
        </p:grpSpPr>
        <p:sp>
          <p:nvSpPr>
            <p:cNvPr id="41" name="Chevron 40"/>
            <p:cNvSpPr/>
            <p:nvPr/>
          </p:nvSpPr>
          <p:spPr>
            <a:xfrm>
              <a:off x="1962739" y="1404579"/>
              <a:ext cx="1502028" cy="484632"/>
            </a:xfrm>
            <a:prstGeom prst="chevron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Chevron 4"/>
            <p:cNvSpPr/>
            <p:nvPr/>
          </p:nvSpPr>
          <p:spPr>
            <a:xfrm>
              <a:off x="1986842" y="1529548"/>
              <a:ext cx="1359737" cy="2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Execution</a:t>
              </a:r>
              <a:br>
                <a:rPr lang="en-GB" sz="1400" kern="1200" dirty="0"/>
              </a:br>
              <a:r>
                <a:rPr lang="en-GB" sz="1400" kern="1200" dirty="0"/>
                <a:t>Zones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6D632EAA-0029-4326-8D8C-FB5E334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A06E8-48BC-4B5C-BFB3-8EC7CB7E3DA4}"/>
              </a:ext>
            </a:extLst>
          </p:cNvPr>
          <p:cNvSpPr txBox="1"/>
          <p:nvPr/>
        </p:nvSpPr>
        <p:spPr>
          <a:xfrm>
            <a:off x="2444910" y="1352314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szone</a:t>
            </a:r>
            <a:r>
              <a:rPr lang="en-US" sz="1400" dirty="0"/>
              <a:t> lists all available system resources and stores all project zone assignments</a:t>
            </a:r>
            <a:br>
              <a:rPr lang="en-US" sz="1400" dirty="0"/>
            </a:br>
            <a:r>
              <a:rPr lang="en-US" sz="1400" dirty="0"/>
              <a:t>in a central file. </a:t>
            </a:r>
            <a:endParaRPr lang="en-GB" sz="14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F77E8E-62E9-4BC7-98EB-1DE52542EE91}"/>
              </a:ext>
            </a:extLst>
          </p:cNvPr>
          <p:cNvSpPr txBox="1"/>
          <p:nvPr/>
        </p:nvSpPr>
        <p:spPr>
          <a:xfrm>
            <a:off x="2444910" y="2017005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pzone</a:t>
            </a:r>
            <a:r>
              <a:rPr lang="en-US" sz="1400" dirty="0"/>
              <a:t> is project zone specific and lists only system resources and project zone assignments specific to a project zone (this file may be introduced later).</a:t>
            </a:r>
            <a:endParaRPr lang="en-GB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59E78-DFE6-43C1-AA9D-37FE27BB8F57}"/>
              </a:ext>
            </a:extLst>
          </p:cNvPr>
          <p:cNvSpPr txBox="1"/>
          <p:nvPr/>
        </p:nvSpPr>
        <p:spPr>
          <a:xfrm>
            <a:off x="2444910" y="2681696"/>
            <a:ext cx="66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*.</a:t>
            </a:r>
            <a:r>
              <a:rPr lang="en-US" sz="1400" dirty="0" err="1"/>
              <a:t>xzone</a:t>
            </a:r>
            <a:r>
              <a:rPr lang="en-US" sz="1400" dirty="0"/>
              <a:t> stores assignments specific to a project zone.  As input the *.</a:t>
            </a:r>
            <a:r>
              <a:rPr lang="en-US" sz="1400" dirty="0" err="1"/>
              <a:t>szone</a:t>
            </a:r>
            <a:r>
              <a:rPr lang="en-US" sz="1400" dirty="0"/>
              <a:t> or *.</a:t>
            </a:r>
            <a:r>
              <a:rPr lang="en-US" sz="1400" dirty="0" err="1"/>
              <a:t>pzone</a:t>
            </a:r>
            <a:br>
              <a:rPr lang="en-US" sz="1400" dirty="0"/>
            </a:br>
            <a:r>
              <a:rPr lang="en-US" sz="1400" dirty="0"/>
              <a:t>file is used</a:t>
            </a:r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21243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2266" y="1878855"/>
            <a:ext cx="2067463" cy="2389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RTOS MPU extension – easy setup with CMSIS-Zone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9" y="1258800"/>
            <a:ext cx="3591860" cy="315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Non-secure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522" y="1258800"/>
            <a:ext cx="3498807" cy="3154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Secure 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5333" y="2038752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A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A0, A1, A2</a:t>
            </a:r>
            <a:endParaRPr lang="en-GB" sz="16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5332" y="2731317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B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B0, B1</a:t>
            </a:r>
            <a:endParaRPr lang="en-GB" sz="1600" dirty="0">
              <a:latin typeface="+mj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accent3"/>
                </a:solidFill>
              </a:rPr>
              <a:t>Memory Protection Unit for safe process/thread execution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39594" y="2842347"/>
            <a:ext cx="1922663" cy="315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Shared Interfaces</a:t>
            </a:r>
            <a:endParaRPr lang="en-GB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5331" y="3442050"/>
            <a:ext cx="1448176" cy="530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Process C</a:t>
            </a:r>
            <a:br>
              <a:rPr lang="en-GB" sz="1600" dirty="0">
                <a:latin typeface="+mj-lt"/>
              </a:rPr>
            </a:br>
            <a:r>
              <a:rPr lang="en-GB" sz="1400" dirty="0">
                <a:latin typeface="+mj-lt"/>
              </a:rPr>
              <a:t>Thread C0 … Cn</a:t>
            </a:r>
            <a:endParaRPr lang="en-GB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869" y="1567238"/>
            <a:ext cx="1362430" cy="3154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2266" y="1567238"/>
            <a:ext cx="2067463" cy="315473"/>
          </a:xfrm>
          <a:prstGeom prst="rect">
            <a:avLst/>
          </a:prstGeom>
          <a:solidFill>
            <a:srgbClr val="D5536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077" y="4026202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44089" y="2695204"/>
            <a:ext cx="1922663" cy="6097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RTX RTOS Kernel</a:t>
            </a:r>
            <a:endParaRPr lang="en-GB" sz="16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711" y="2707726"/>
            <a:ext cx="1922663" cy="6097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87522" y="1567238"/>
            <a:ext cx="1918431" cy="315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thread mode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3898" y="1570879"/>
            <a:ext cx="1362430" cy="315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34291" rIns="0" bIns="34291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handler mode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87522" y="1872968"/>
            <a:ext cx="1918431" cy="2389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87522" y="3981574"/>
            <a:ext cx="1918431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each box is MPU protected</a:t>
            </a:r>
            <a:endParaRPr lang="en-GB" sz="1100" dirty="0" err="1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096506" y="2871592"/>
            <a:ext cx="1891599" cy="288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System Start</a:t>
            </a:r>
            <a:endParaRPr lang="en-GB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9015" y="3427509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Secure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9015" y="2069817"/>
            <a:ext cx="1577910" cy="533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GB" sz="1600" dirty="0">
                <a:latin typeface="+mj-lt"/>
              </a:rPr>
              <a:t>Crypto Functions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6663561" y="2866273"/>
            <a:ext cx="1891599" cy="298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600" dirty="0">
                <a:latin typeface="+mj-lt"/>
              </a:rPr>
              <a:t>Interrupt Handlers</a:t>
            </a:r>
            <a:endParaRPr lang="en-GB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6119939" y="2773777"/>
            <a:ext cx="1891599" cy="483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34291" rIns="0" bIns="34291" rtlCol="0" anchor="ctr" anchorCtr="0">
            <a:noAutofit/>
          </a:bodyPr>
          <a:lstStyle/>
          <a:p>
            <a:pPr algn="ctr"/>
            <a:r>
              <a:rPr lang="en-US" sz="1400" dirty="0">
                <a:latin typeface="+mj-lt"/>
              </a:rPr>
              <a:t>TrustZone RTOS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Context Management</a:t>
            </a:r>
            <a:endParaRPr lang="en-GB" dirty="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66975" y="2253072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66975" y="2416303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63507" y="3615147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163507" y="3778378"/>
            <a:ext cx="692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23898" y="4074185"/>
            <a:ext cx="136243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7869" y="4102760"/>
            <a:ext cx="136243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62" y="4076546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65" name="TextBox 64"/>
          <p:cNvSpPr txBox="1"/>
          <p:nvPr/>
        </p:nvSpPr>
        <p:spPr>
          <a:xfrm>
            <a:off x="6823899" y="4069658"/>
            <a:ext cx="1348138" cy="24237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/>
              <a:t>Priority</a:t>
            </a:r>
            <a:endParaRPr lang="en-GB" sz="1100" dirty="0" err="1"/>
          </a:p>
        </p:txBody>
      </p:sp>
      <p:sp>
        <p:nvSpPr>
          <p:cNvPr id="18" name="Left-Right Arrow 17"/>
          <p:cNvSpPr/>
          <p:nvPr/>
        </p:nvSpPr>
        <p:spPr>
          <a:xfrm>
            <a:off x="2556775" y="222997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2556775" y="2946684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68" name="Left-Right Arrow 67"/>
          <p:cNvSpPr/>
          <p:nvPr/>
        </p:nvSpPr>
        <p:spPr>
          <a:xfrm>
            <a:off x="2556775" y="3644345"/>
            <a:ext cx="158558" cy="10679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t"/>
          <a:lstStyle/>
          <a:p>
            <a:pPr algn="ctr"/>
            <a:endParaRPr lang="en-GB" sz="11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72" y="268757"/>
            <a:ext cx="8398308" cy="418865"/>
          </a:xfrm>
        </p:spPr>
        <p:txBody>
          <a:bodyPr>
            <a:normAutofit/>
          </a:bodyPr>
          <a:lstStyle/>
          <a:p>
            <a:r>
              <a:rPr lang="en-US" dirty="0"/>
              <a:t>CMSIS-Zone – data export for projects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51779" y="649644"/>
            <a:ext cx="7598166" cy="273844"/>
          </a:xfrm>
          <a:prstGeom prst="rect">
            <a:avLst/>
          </a:prstGeom>
        </p:spPr>
        <p:txBody>
          <a:bodyPr lIns="68589" tIns="34295" rIns="68589" bIns="34295"/>
          <a:lstStyle>
            <a:lvl1pPr marL="239947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4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1pPr>
            <a:lvl2pPr marL="479896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2pPr>
            <a:lvl3pPr marL="719843" indent="-239947" algn="l" defTabSz="604554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2"/>
                </a:solidFill>
                <a:latin typeface="Gill Sans MT"/>
                <a:ea typeface="+mn-ea"/>
                <a:cs typeface="+mn-cs"/>
              </a:defRPr>
            </a:lvl3pPr>
            <a:lvl4pPr marL="959792" indent="-239947" algn="l" defTabSz="7955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2000" kern="1200" spc="-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7192" indent="-237192" algn="l" defTabSz="-600358" rtl="0" eaLnBrk="1" latinLnBrk="0" hangingPunct="1">
              <a:lnSpc>
                <a:spcPts val="3466"/>
              </a:lnSpc>
              <a:spcBef>
                <a:spcPts val="0"/>
              </a:spcBef>
              <a:buSzPct val="76000"/>
              <a:buFont typeface="+mj-lt"/>
              <a:buAutoNum type="arabicPeriod"/>
              <a:defRPr sz="3200" kern="1200" spc="-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5017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9683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4190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8709" indent="-302406" algn="l" defTabSz="60455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FreeMarker</a:t>
            </a:r>
            <a:r>
              <a:rPr lang="en-US" sz="1800" dirty="0">
                <a:solidFill>
                  <a:schemeClr val="accent3"/>
                </a:solidFill>
              </a:rPr>
              <a:t> template engine allows to export CMSIS-Zone data</a:t>
            </a:r>
            <a:endParaRPr lang="en-GB" sz="1800" dirty="0">
              <a:solidFill>
                <a:schemeClr val="accent3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47496" y="1272301"/>
            <a:ext cx="1025793" cy="832711"/>
            <a:chOff x="-90248" y="-129200"/>
            <a:chExt cx="907032" cy="1295760"/>
          </a:xfrm>
        </p:grpSpPr>
        <p:sp>
          <p:nvSpPr>
            <p:cNvPr id="80" name="Chevron 79"/>
            <p:cNvSpPr/>
            <p:nvPr/>
          </p:nvSpPr>
          <p:spPr>
            <a:xfrm rot="5400000">
              <a:off x="-284612" y="65164"/>
              <a:ext cx="1295760" cy="907032"/>
            </a:xfrm>
            <a:prstGeom prst="chevron">
              <a:avLst>
                <a:gd name="adj" fmla="val 24573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hevron 4"/>
            <p:cNvSpPr/>
            <p:nvPr/>
          </p:nvSpPr>
          <p:spPr>
            <a:xfrm>
              <a:off x="-90248" y="324316"/>
              <a:ext cx="907032" cy="38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/>
                <a:t>Build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73290" y="1272301"/>
            <a:ext cx="5656198" cy="635643"/>
            <a:chOff x="907032" y="1429"/>
            <a:chExt cx="8257604" cy="842244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614712" y="-3706251"/>
              <a:ext cx="842244" cy="8257604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ound Same Side Corner Rectangle 4"/>
            <p:cNvSpPr/>
            <p:nvPr/>
          </p:nvSpPr>
          <p:spPr>
            <a:xfrm>
              <a:off x="907033" y="42544"/>
              <a:ext cx="8216489" cy="7600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/>
                <a:t>Flexible data export for project build supports many different use cases: </a:t>
              </a:r>
              <a:br>
                <a:rPr lang="en-GB" sz="1400" dirty="0"/>
              </a:br>
              <a:r>
                <a:rPr lang="en-GB" sz="1400" dirty="0"/>
                <a:t>i.e. device configuration, MPU setup, linker scripts, etc.</a:t>
              </a:r>
              <a:endParaRPr lang="en-GB" sz="14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99002" y="2375892"/>
            <a:ext cx="1235868" cy="529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152" y="2486619"/>
            <a:ext cx="11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templates</a:t>
            </a:r>
            <a:endParaRPr lang="en-GB" sz="1400" dirty="0" err="1"/>
          </a:p>
        </p:txBody>
      </p:sp>
      <p:sp>
        <p:nvSpPr>
          <p:cNvPr id="31" name="Rectangle 30"/>
          <p:cNvSpPr/>
          <p:nvPr/>
        </p:nvSpPr>
        <p:spPr>
          <a:xfrm>
            <a:off x="581144" y="3249810"/>
            <a:ext cx="1235868" cy="529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8294" y="3253377"/>
            <a:ext cx="117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CMSIS-Zone</a:t>
            </a:r>
            <a:br>
              <a:rPr lang="en-US" sz="1400" dirty="0"/>
            </a:br>
            <a:r>
              <a:rPr lang="en-US" sz="1400" dirty="0"/>
              <a:t>data</a:t>
            </a:r>
            <a:endParaRPr lang="en-GB" sz="1400" dirty="0" err="1"/>
          </a:p>
        </p:txBody>
      </p:sp>
      <p:sp>
        <p:nvSpPr>
          <p:cNvPr id="5" name="Oval 4"/>
          <p:cNvSpPr/>
          <p:nvPr/>
        </p:nvSpPr>
        <p:spPr>
          <a:xfrm>
            <a:off x="2184913" y="2716076"/>
            <a:ext cx="1579803" cy="810221"/>
          </a:xfrm>
          <a:prstGeom prst="ellipse">
            <a:avLst/>
          </a:prstGeom>
          <a:solidFill>
            <a:srgbClr val="FFC000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332" y="2967297"/>
            <a:ext cx="103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FreeMarker</a:t>
            </a:r>
            <a:endParaRPr lang="en-GB" sz="1400" dirty="0" err="1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1834870" y="2640509"/>
            <a:ext cx="414338" cy="326788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34870" y="3275074"/>
            <a:ext cx="414338" cy="251223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3764716" y="3121185"/>
            <a:ext cx="491886" cy="2"/>
          </a:xfrm>
          <a:prstGeom prst="straightConnector1">
            <a:avLst/>
          </a:prstGeom>
          <a:ln w="31750" cmpd="sng">
            <a:solidFill>
              <a:srgbClr val="128CAB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6602" y="2433042"/>
            <a:ext cx="0" cy="2000250"/>
          </a:xfrm>
          <a:prstGeom prst="line">
            <a:avLst/>
          </a:prstGeom>
          <a:ln w="31750" cmpd="sng">
            <a:solidFill>
              <a:srgbClr val="128CAB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"/>
          <p:cNvSpPr>
            <a:spLocks noGrp="1"/>
          </p:cNvSpPr>
          <p:nvPr>
            <p:ph idx="4294967295"/>
          </p:nvPr>
        </p:nvSpPr>
        <p:spPr>
          <a:xfrm>
            <a:off x="4356615" y="2578738"/>
            <a:ext cx="3807618" cy="16438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buNone/>
            </a:pPr>
            <a:r>
              <a:rPr lang="en-US" sz="1400" b="1" dirty="0"/>
              <a:t>Project files for:</a:t>
            </a:r>
            <a:endParaRPr lang="en-GB" sz="1400" b="1" dirty="0"/>
          </a:p>
          <a:p>
            <a:pPr marL="174625" lvl="2" indent="-174625">
              <a:lnSpc>
                <a:spcPct val="150000"/>
              </a:lnSpc>
            </a:pPr>
            <a:r>
              <a:rPr lang="en-GB" sz="1400" dirty="0"/>
              <a:t>Memory assignments and linker configuration</a:t>
            </a:r>
            <a:endParaRPr lang="en-IE" sz="1400" dirty="0"/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SAU, MPU configuration</a:t>
            </a:r>
          </a:p>
          <a:p>
            <a:pPr marL="171450" lvl="2" indent="-171450">
              <a:lnSpc>
                <a:spcPct val="150000"/>
              </a:lnSpc>
            </a:pPr>
            <a:r>
              <a:rPr lang="en-IE" sz="1400" dirty="0"/>
              <a:t>Peripheral assignments</a:t>
            </a:r>
            <a:endParaRPr lang="en-IE" sz="12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269818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9AFC57-EF78-4135-9503-D857AFA49F8B}">
  <ds:schemaRefs>
    <ds:schemaRef ds:uri="http://schemas.microsoft.com/office/2006/documentManagement/types"/>
    <ds:schemaRef ds:uri="f2ad5090-61a8-4b8c-ab70-68f4ff4d193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12847</TotalTime>
  <Words>593</Words>
  <Application>Microsoft Office PowerPoint</Application>
  <PresentationFormat>On-screen Show (16:9)</PresentationFormat>
  <Paragraphs>182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Gill Sans MT</vt:lpstr>
      <vt:lpstr>Wingdings</vt:lpstr>
      <vt:lpstr>ARM_PPT_Template_2016_Public</vt:lpstr>
      <vt:lpstr>CMSIS – Pathway to ARM eco-system</vt:lpstr>
      <vt:lpstr>Challenge of system partitioning</vt:lpstr>
      <vt:lpstr>CMSIS-Zone – making system partitioning easy</vt:lpstr>
      <vt:lpstr>CMSIS-Zone – making system partitioning easy</vt:lpstr>
      <vt:lpstr>XML Files</vt:lpstr>
      <vt:lpstr>RTOS MPU extension – easy setup with CMSIS-Zone</vt:lpstr>
      <vt:lpstr>CMSIS-Zone – data export for projects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Reinhard Keil</cp:lastModifiedBy>
  <cp:revision>728</cp:revision>
  <dcterms:created xsi:type="dcterms:W3CDTF">2014-12-18T18:38:44Z</dcterms:created>
  <dcterms:modified xsi:type="dcterms:W3CDTF">2018-08-06T15:03:41Z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