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394" r:id="rId3"/>
    <p:sldId id="256" r:id="rId4"/>
    <p:sldId id="261" r:id="rId5"/>
    <p:sldId id="366" r:id="rId6"/>
    <p:sldId id="386" r:id="rId7"/>
    <p:sldId id="388" r:id="rId8"/>
    <p:sldId id="387" r:id="rId9"/>
    <p:sldId id="390" r:id="rId10"/>
    <p:sldId id="395" r:id="rId11"/>
    <p:sldId id="396" r:id="rId12"/>
    <p:sldId id="391" r:id="rId13"/>
    <p:sldId id="392" r:id="rId14"/>
    <p:sldId id="393" r:id="rId1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D48AC-72C5-B644-9C97-092FE22F5C83}" v="32" dt="2023-02-02T00:24:58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/>
    <p:restoredTop sz="96327"/>
  </p:normalViewPr>
  <p:slideViewPr>
    <p:cSldViewPr snapToGrid="0">
      <p:cViewPr>
        <p:scale>
          <a:sx n="133" d="100"/>
          <a:sy n="133" d="100"/>
        </p:scale>
        <p:origin x="3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AB21-803E-C741-A594-8A054174CA87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C8E6-DC5D-3341-A2E3-F065F7133A1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28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FFB01-DFB1-5148-8EA7-171BEF361E9D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396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B407-6013-EFB6-8E25-ED0D14EC1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258C8-67FA-A6FA-0107-667DFB238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EA49-C589-32E7-5D95-B90E401E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E3FB-C6D7-52BE-4F75-14AAE4C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C21B-DDD7-95F3-8A98-58B16918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180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6D87-EBAE-9B21-6C53-0C0004FC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BBE8B-BB01-4D4C-9770-7CAA6F113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C9E5-DF47-EF63-DB2A-3DE958D9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3693-D638-D486-D4FF-3BF81058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8796-6B37-DECF-3F46-6F97E8A4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6469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346C0-F137-10CD-AC44-B9F81650F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D6646-9B1F-278E-1F31-1B7466858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DE5C6-012D-0BBD-54A0-D0021AF5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F14D-D438-A7A5-A876-A46A9BA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0FE4-6AF5-F727-F64D-4A3E1488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060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601B-1876-BF9C-8DE0-CECC7B94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D58F-06F7-989A-BECD-A72DC2B4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7D47-08E8-36A1-DCEF-BC52C40B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2519-B90F-0E0F-2E05-56C78B88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F7FF-5665-E16A-8971-BF2DC8B3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4600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A9E3-BFD6-D8EC-8C47-21D6F549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CDAA-878D-CA7F-DFEE-471B3DB14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A0DF-0ADE-1808-C3C5-0E0B8CD6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5840-C7C9-29DC-6B9F-A6BA85DF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034A-F236-A7F9-295F-D4127033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86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3DAC-0DED-167E-A755-F7950884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13D4-3D85-9CA0-E137-11FD3B43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0E62E-D1BE-C527-F3D5-C490CDF1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4696-8F19-5750-AFC9-A8E1DBD3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241A-E717-3AA5-E385-DB1ED277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C1A1-EFC6-F4DF-D96B-6F6856E8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31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CD79-D130-A54E-5FDB-A4CF3DAD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529A-FD38-2269-0C27-5AE5D214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1E68E-C91F-4DAF-C1DD-822514A7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87C27-1D07-4173-B74A-B89EE0CC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04CB5-D85E-9A59-890B-8AA6C424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CC016-FFA9-0F5D-A739-6D980CB5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5A461-E7B2-B3F8-778E-8E7D498F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4FE9-A6E6-76A6-983B-AE4DD9B3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82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682F-FA8D-2871-9747-263D0080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DE330-AF7B-8629-A522-21D5BBC3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1652A-BB48-A436-6150-ECBE9C94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B33C9-DDB1-E701-8F73-6815E180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7256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30C6-8484-F350-8285-36C1268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2CAC0-0864-2EF6-FB7E-4073F135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2AA0C-EDE2-CC78-921B-583D6D43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504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19C5-527D-FB59-82D4-73782476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1C36-C4FE-242C-33DE-2E5611D5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8F1EF-790C-34E0-5C4C-FE76FAB6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D379B-7A5C-5C30-E2A7-9B71CA0B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4A726-C304-F705-8656-4292C0DE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4AAA8-08EA-3E48-A217-2AAC5CEA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9573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35B0-AD7C-E868-0057-DE990DDB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AF686-375C-8334-D368-4CDC99CC8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99CAE-F661-1047-7506-795D21E7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D7A85-3A0B-E639-641D-24FB1E02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FFFFB-6C0A-1D30-677E-164F14ED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343E9-8FD8-D4AB-8307-3CFDC03E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455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DD952-D265-210E-1AB1-0737A785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7F7B-F390-F91D-7DE2-E97640B8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F87D-49F0-7089-E107-5E779A5A8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A912-B817-C040-BC9C-3C1EDE4D4AF5}" type="datetimeFigureOut">
              <a:rPr lang="en-ES" smtClean="0"/>
              <a:t>16/12/23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5EA89-8BC4-D0FF-7AE1-72F442ED7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87DD-5763-60A4-0D11-0C0574B2A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5442-A588-AD49-AAAB-3B945585863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099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837F-1656-6CDD-6A68-77E33C52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6989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ES" dirty="0"/>
              <a:t>Original pptx: JanetJulyManuscript_24Jan</a:t>
            </a:r>
            <a:br>
              <a:rPr lang="en-ES" dirty="0"/>
            </a:br>
            <a:r>
              <a:rPr lang="en-ES" dirty="0"/>
              <a:t>Analysis folder and data: </a:t>
            </a:r>
            <a:r>
              <a:rPr lang="en-GB" dirty="0"/>
              <a:t>JanuaryManuscript2_20230106_1930</a:t>
            </a:r>
            <a:br>
              <a:rPr lang="en-GB" dirty="0"/>
            </a:b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97670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BC6C-EE73-B471-A1B9-A622C12C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9490" y="802040"/>
            <a:ext cx="3579791" cy="3469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D1E6B-BADE-E0F4-1E35-3355C9672DD8}"/>
              </a:ext>
            </a:extLst>
          </p:cNvPr>
          <p:cNvSpPr txBox="1"/>
          <p:nvPr/>
        </p:nvSpPr>
        <p:spPr>
          <a:xfrm>
            <a:off x="-2203413" y="4409651"/>
            <a:ext cx="345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Arial" panose="020B0604020202020204" pitchFamily="34" charset="0"/>
                <a:cs typeface="Arial" panose="020B0604020202020204" pitchFamily="34" charset="0"/>
              </a:rPr>
              <a:t>Supplementary Figure X. Manhattan plots of GWAS analysis, with 20 randomly annotated intergenic variants of above log(p)&gt;5 value for 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ES" sz="1000" dirty="0">
                <a:latin typeface="Arial" panose="020B0604020202020204" pitchFamily="34" charset="0"/>
                <a:cs typeface="Arial" panose="020B0604020202020204" pitchFamily="34" charset="0"/>
              </a:rPr>
              <a:t> four categories. Annotation was perfromed using the Ensembl Variant Effect Predictor (VEP) database. A) Healtht remining healthy, B) Unhealthy remanining unhealthy, C) Heakthy Cross , D) Unhealthy. </a:t>
            </a:r>
          </a:p>
          <a:p>
            <a:endParaRPr lang="en-E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0EF3E-672A-F81A-2DF6-3BD9CEEE6B3C}"/>
              </a:ext>
            </a:extLst>
          </p:cNvPr>
          <p:cNvSpPr txBox="1"/>
          <p:nvPr/>
        </p:nvSpPr>
        <p:spPr>
          <a:xfrm>
            <a:off x="96469" y="145143"/>
            <a:ext cx="39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Supp Figure 2A and 2B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6A5EE-BCDE-53A7-F19A-17DD5F18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1" y="1057428"/>
            <a:ext cx="2296085" cy="2139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8FFB8-679D-487A-5B73-9CB9A91C27A1}"/>
              </a:ext>
            </a:extLst>
          </p:cNvPr>
          <p:cNvSpPr txBox="1"/>
          <p:nvPr/>
        </p:nvSpPr>
        <p:spPr>
          <a:xfrm>
            <a:off x="1276996" y="3249203"/>
            <a:ext cx="2269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Arial" panose="020B0604020202020204" pitchFamily="34" charset="0"/>
                <a:cs typeface="Arial" panose="020B0604020202020204" pitchFamily="34" charset="0"/>
              </a:rPr>
              <a:t>Supplementary Figure X. QQPlot of GWAS analysis for 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ES" sz="1000" dirty="0">
                <a:latin typeface="Arial" panose="020B0604020202020204" pitchFamily="34" charset="0"/>
                <a:cs typeface="Arial" panose="020B0604020202020204" pitchFamily="34" charset="0"/>
              </a:rPr>
              <a:t> four categories. A) Healtht remining healthy, B) Unhealthy remanining unhealthy, C) Heakthy Cross , D) Unhealthy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F89E2F-E61D-4A1F-47A9-B2FDB05FFF23}"/>
              </a:ext>
            </a:extLst>
          </p:cNvPr>
          <p:cNvGrpSpPr/>
          <p:nvPr/>
        </p:nvGrpSpPr>
        <p:grpSpPr>
          <a:xfrm>
            <a:off x="5381375" y="321823"/>
            <a:ext cx="6528482" cy="6214353"/>
            <a:chOff x="5038928" y="381000"/>
            <a:chExt cx="6528482" cy="62143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AB20EF-8626-8CFF-9747-829CCF1810B6}"/>
                </a:ext>
              </a:extLst>
            </p:cNvPr>
            <p:cNvSpPr/>
            <p:nvPr/>
          </p:nvSpPr>
          <p:spPr>
            <a:xfrm>
              <a:off x="5038928" y="381000"/>
              <a:ext cx="6528482" cy="6214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50A43F-BE68-5793-375C-CFB90002CF73}"/>
                </a:ext>
              </a:extLst>
            </p:cNvPr>
            <p:cNvGrpSpPr/>
            <p:nvPr/>
          </p:nvGrpSpPr>
          <p:grpSpPr>
            <a:xfrm>
              <a:off x="5186597" y="381000"/>
              <a:ext cx="6380813" cy="6036460"/>
              <a:chOff x="5186597" y="381000"/>
              <a:chExt cx="6380813" cy="6036460"/>
            </a:xfrm>
          </p:grpSpPr>
          <p:pic>
            <p:nvPicPr>
              <p:cNvPr id="14" name="Picture 13" descr="A graph of a graph&#10;&#10;Description automatically generated">
                <a:extLst>
                  <a:ext uri="{FF2B5EF4-FFF2-40B4-BE49-F238E27FC236}">
                    <a16:creationId xmlns:a16="http://schemas.microsoft.com/office/drawing/2014/main" id="{7A1522E9-682E-2033-B672-7E967AFAF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1410" y="381000"/>
                <a:ext cx="3048000" cy="3048000"/>
              </a:xfrm>
              <a:prstGeom prst="rect">
                <a:avLst/>
              </a:prstGeom>
            </p:spPr>
          </p:pic>
          <p:pic>
            <p:nvPicPr>
              <p:cNvPr id="16" name="Picture 15" descr="A graph of a graph&#10;&#10;Description automatically generated">
                <a:extLst>
                  <a:ext uri="{FF2B5EF4-FFF2-40B4-BE49-F238E27FC236}">
                    <a16:creationId xmlns:a16="http://schemas.microsoft.com/office/drawing/2014/main" id="{A65863F0-6321-9B17-C870-69C70DDB7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9410" y="381000"/>
                <a:ext cx="3048000" cy="3048000"/>
              </a:xfrm>
              <a:prstGeom prst="rect">
                <a:avLst/>
              </a:prstGeom>
            </p:spPr>
          </p:pic>
          <p:pic>
            <p:nvPicPr>
              <p:cNvPr id="18" name="Picture 17" descr="A graph with a line drawn on it&#10;&#10;Description automatically generated">
                <a:extLst>
                  <a:ext uri="{FF2B5EF4-FFF2-40B4-BE49-F238E27FC236}">
                    <a16:creationId xmlns:a16="http://schemas.microsoft.com/office/drawing/2014/main" id="{B320BDE9-7080-EF9F-E8A6-FA136FF9A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1410" y="3369460"/>
                <a:ext cx="3048000" cy="3048000"/>
              </a:xfrm>
              <a:prstGeom prst="rect">
                <a:avLst/>
              </a:prstGeom>
            </p:spPr>
          </p:pic>
          <p:pic>
            <p:nvPicPr>
              <p:cNvPr id="20" name="Picture 19" descr="A graph of a graph&#10;&#10;Description automatically generated">
                <a:extLst>
                  <a:ext uri="{FF2B5EF4-FFF2-40B4-BE49-F238E27FC236}">
                    <a16:creationId xmlns:a16="http://schemas.microsoft.com/office/drawing/2014/main" id="{98171225-224C-527D-131D-3CFF28741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9410" y="3369460"/>
                <a:ext cx="3048000" cy="3048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29D2AE-99DB-2C3A-B2A8-2E8035B13915}"/>
                  </a:ext>
                </a:extLst>
              </p:cNvPr>
              <p:cNvSpPr txBox="1"/>
              <p:nvPr/>
            </p:nvSpPr>
            <p:spPr>
              <a:xfrm>
                <a:off x="5186597" y="617374"/>
                <a:ext cx="569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0C9E6E-CA90-E973-02D5-D97F30BA5018}"/>
                  </a:ext>
                </a:extLst>
              </p:cNvPr>
              <p:cNvSpPr txBox="1"/>
              <p:nvPr/>
            </p:nvSpPr>
            <p:spPr>
              <a:xfrm>
                <a:off x="8417477" y="617374"/>
                <a:ext cx="569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B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015DE3-DB66-60B2-1C6B-49D896D337AE}"/>
                  </a:ext>
                </a:extLst>
              </p:cNvPr>
              <p:cNvSpPr txBox="1"/>
              <p:nvPr/>
            </p:nvSpPr>
            <p:spPr>
              <a:xfrm>
                <a:off x="5186597" y="3489360"/>
                <a:ext cx="569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5AD08E-A01C-FAFF-0BF0-9882180BAAD2}"/>
                  </a:ext>
                </a:extLst>
              </p:cNvPr>
              <p:cNvSpPr txBox="1"/>
              <p:nvPr/>
            </p:nvSpPr>
            <p:spPr>
              <a:xfrm>
                <a:off x="8417477" y="3489360"/>
                <a:ext cx="569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102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DA4EDFE-CE0A-F6F4-DA6A-A030B0241BC2}"/>
              </a:ext>
            </a:extLst>
          </p:cNvPr>
          <p:cNvGrpSpPr/>
          <p:nvPr/>
        </p:nvGrpSpPr>
        <p:grpSpPr>
          <a:xfrm>
            <a:off x="1530417" y="962526"/>
            <a:ext cx="8104472" cy="4610501"/>
            <a:chOff x="1645920" y="1867301"/>
            <a:chExt cx="8104472" cy="46105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B31110-C6A1-C185-FF29-64C3E42EFB27}"/>
                </a:ext>
              </a:extLst>
            </p:cNvPr>
            <p:cNvSpPr/>
            <p:nvPr/>
          </p:nvSpPr>
          <p:spPr>
            <a:xfrm>
              <a:off x="1645920" y="1867301"/>
              <a:ext cx="8104472" cy="4610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B5379F-D0D9-4C43-5A14-DE314E5F9288}"/>
                </a:ext>
              </a:extLst>
            </p:cNvPr>
            <p:cNvGrpSpPr/>
            <p:nvPr/>
          </p:nvGrpSpPr>
          <p:grpSpPr>
            <a:xfrm>
              <a:off x="1822360" y="2049789"/>
              <a:ext cx="7772400" cy="4309153"/>
              <a:chOff x="1822360" y="2049789"/>
              <a:chExt cx="7772400" cy="430915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63CD72-1224-DD57-03DE-E50FCCDB6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2360" y="4239197"/>
                <a:ext cx="7772400" cy="211974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82A86DD-6FA9-F88A-E038-70EF033D8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2360" y="2049789"/>
                <a:ext cx="7772400" cy="2119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2585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41E59D-8AE3-1808-97AA-DB17819DB710}"/>
              </a:ext>
            </a:extLst>
          </p:cNvPr>
          <p:cNvSpPr txBox="1"/>
          <p:nvPr/>
        </p:nvSpPr>
        <p:spPr>
          <a:xfrm>
            <a:off x="1531620" y="3223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633F3-E1E2-9CBF-2711-D7F39C9298B8}"/>
              </a:ext>
            </a:extLst>
          </p:cNvPr>
          <p:cNvSpPr txBox="1"/>
          <p:nvPr/>
        </p:nvSpPr>
        <p:spPr>
          <a:xfrm>
            <a:off x="96470" y="145143"/>
            <a:ext cx="26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Supp Figure 3A and 3B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50FF1-A69D-5C25-8D07-0E7E6033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133350"/>
            <a:ext cx="50165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6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1640E62-DFF5-5526-78EB-0F3EB0BFF72D}"/>
              </a:ext>
            </a:extLst>
          </p:cNvPr>
          <p:cNvGrpSpPr/>
          <p:nvPr/>
        </p:nvGrpSpPr>
        <p:grpSpPr>
          <a:xfrm>
            <a:off x="78274" y="730735"/>
            <a:ext cx="11640203" cy="5389463"/>
            <a:chOff x="78274" y="730735"/>
            <a:chExt cx="11640203" cy="53894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074FE3-1D02-4446-6664-23E021E37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783"/>
            <a:stretch/>
          </p:blipFill>
          <p:spPr>
            <a:xfrm>
              <a:off x="10842171" y="979714"/>
              <a:ext cx="876306" cy="22078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B26266-3B0E-7070-EAC3-7265FAFCC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" r="7153" b="5814"/>
            <a:stretch/>
          </p:blipFill>
          <p:spPr>
            <a:xfrm>
              <a:off x="250369" y="1112322"/>
              <a:ext cx="10493831" cy="19545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77B11E-021A-3F31-A8CA-B8555E6CF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6" r="7153" b="5726"/>
            <a:stretch/>
          </p:blipFill>
          <p:spPr>
            <a:xfrm>
              <a:off x="152398" y="3478874"/>
              <a:ext cx="11462659" cy="2136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AE16C-7944-AEB0-7537-597894584208}"/>
                </a:ext>
              </a:extLst>
            </p:cNvPr>
            <p:cNvSpPr txBox="1"/>
            <p:nvPr/>
          </p:nvSpPr>
          <p:spPr>
            <a:xfrm rot="16200000">
              <a:off x="-559267" y="2874276"/>
              <a:ext cx="15213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1000" dirty="0"/>
                <a:t>Gene Sets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91CB09-4C6C-9A0D-5019-E48A4581529F}"/>
                </a:ext>
              </a:extLst>
            </p:cNvPr>
            <p:cNvSpPr txBox="1"/>
            <p:nvPr/>
          </p:nvSpPr>
          <p:spPr>
            <a:xfrm>
              <a:off x="5497284" y="5873977"/>
              <a:ext cx="2214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L</a:t>
              </a:r>
              <a:r>
                <a:rPr lang="en-ES" sz="1000" dirty="0"/>
                <a:t>og of adjusted p value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2BA72F-9486-F12C-ABA3-59F78E8F27B7}"/>
                </a:ext>
              </a:extLst>
            </p:cNvPr>
            <p:cNvSpPr txBox="1"/>
            <p:nvPr/>
          </p:nvSpPr>
          <p:spPr>
            <a:xfrm>
              <a:off x="355273" y="730735"/>
              <a:ext cx="2695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1000" dirty="0"/>
                <a:t>Healthy remainig healthy (HRH)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8890EA-484E-B2BF-63B6-09AA5644E78F}"/>
                </a:ext>
              </a:extLst>
            </p:cNvPr>
            <p:cNvSpPr txBox="1"/>
            <p:nvPr/>
          </p:nvSpPr>
          <p:spPr>
            <a:xfrm>
              <a:off x="355273" y="3171097"/>
              <a:ext cx="2913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1000" dirty="0"/>
                <a:t>Unhealthy remainig unhealthy (URU)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F4B1FD-4018-92D8-E0C0-E67601C45E1D}"/>
              </a:ext>
            </a:extLst>
          </p:cNvPr>
          <p:cNvSpPr txBox="1"/>
          <p:nvPr/>
        </p:nvSpPr>
        <p:spPr>
          <a:xfrm>
            <a:off x="96470" y="14514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79521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EBA9A0-2FD9-9F2B-E604-00E125202291}"/>
              </a:ext>
            </a:extLst>
          </p:cNvPr>
          <p:cNvSpPr txBox="1"/>
          <p:nvPr/>
        </p:nvSpPr>
        <p:spPr>
          <a:xfrm>
            <a:off x="96470" y="14514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Figure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EFCCB-E6E1-189A-56EA-9BBBAE618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62" y="293410"/>
            <a:ext cx="4680030" cy="597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E0B-2882-C2B7-8487-43F210C0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070"/>
            <a:ext cx="10515600" cy="1325563"/>
          </a:xfrm>
        </p:spPr>
        <p:txBody>
          <a:bodyPr/>
          <a:lstStyle/>
          <a:p>
            <a:r>
              <a:rPr lang="en-ES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3FFFF-D504-5231-16AB-D4790F3A9EF6}"/>
              </a:ext>
            </a:extLst>
          </p:cNvPr>
          <p:cNvSpPr txBox="1"/>
          <p:nvPr/>
        </p:nvSpPr>
        <p:spPr>
          <a:xfrm>
            <a:off x="129886" y="721494"/>
            <a:ext cx="86504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dirty="0"/>
              <a:t>Figures</a:t>
            </a:r>
          </a:p>
          <a:p>
            <a:r>
              <a:rPr lang="en-ES" dirty="0"/>
              <a:t> - Biorender</a:t>
            </a:r>
          </a:p>
          <a:p>
            <a:r>
              <a:rPr lang="en-ES" dirty="0"/>
              <a:t>- Fig2: PlotLines.png y PlotPPT.pdf</a:t>
            </a:r>
          </a:p>
          <a:p>
            <a:r>
              <a:rPr lang="en-ES" dirty="0"/>
              <a:t> - Fig3: RRnet_log2_sig_log2RR1Size x 4 categories</a:t>
            </a:r>
          </a:p>
          <a:p>
            <a:r>
              <a:rPr lang="en-ES" dirty="0"/>
              <a:t> - Fig 4:  MixFinal1.pdf + MixFinal2.pdf (FUMA results #-- in ProximityAndEQTLFinal3.R)</a:t>
            </a:r>
          </a:p>
          <a:p>
            <a:r>
              <a:rPr lang="en-ES" dirty="0"/>
              <a:t> - Fig 5: AgeingDatabase8.pdf+ AgeingDatabase_Legend.pdf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SuppFigures</a:t>
            </a:r>
          </a:p>
          <a:p>
            <a:r>
              <a:rPr lang="en-ES" dirty="0"/>
              <a:t>-Fig1: MultimorbidityHistogram.pdf</a:t>
            </a:r>
          </a:p>
          <a:p>
            <a:r>
              <a:rPr lang="en-ES" dirty="0"/>
              <a:t>-Fig2A: Manhattan_xxx.png x 4</a:t>
            </a:r>
          </a:p>
          <a:p>
            <a:r>
              <a:rPr lang="en-ES" dirty="0"/>
              <a:t>-Fig2B: QQplot_xx.png x 4</a:t>
            </a:r>
          </a:p>
          <a:p>
            <a:r>
              <a:rPr lang="en-ES" dirty="0"/>
              <a:t>-Fig3A: VennSNPs.pdf (Venn Diagram rsIDs) - in ProximityAndEQTLFinal3.R</a:t>
            </a:r>
          </a:p>
          <a:p>
            <a:r>
              <a:rPr lang="en-ES" dirty="0"/>
              <a:t>-Fig3B: Venn_All.pdf (Venn Diagram gene annotation) - in ProximityAndEQTLFinal3.R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4EA3F-C891-53D5-5A13-72DB989969E3}"/>
              </a:ext>
            </a:extLst>
          </p:cNvPr>
          <p:cNvSpPr txBox="1"/>
          <p:nvPr/>
        </p:nvSpPr>
        <p:spPr>
          <a:xfrm>
            <a:off x="129886" y="4817046"/>
            <a:ext cx="294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Table (excel)</a:t>
            </a:r>
          </a:p>
          <a:p>
            <a:r>
              <a:rPr lang="en-ES" dirty="0"/>
              <a:t>-Demographic and lifestyle</a:t>
            </a:r>
          </a:p>
          <a:p>
            <a:r>
              <a:rPr lang="en-ES" dirty="0"/>
              <a:t>-Prevalence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F100B-7979-29AE-BE38-9708DCD1221F}"/>
              </a:ext>
            </a:extLst>
          </p:cNvPr>
          <p:cNvSpPr txBox="1"/>
          <p:nvPr/>
        </p:nvSpPr>
        <p:spPr>
          <a:xfrm>
            <a:off x="8780317" y="859993"/>
            <a:ext cx="2940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Supplementary Table </a:t>
            </a:r>
            <a:r>
              <a:rPr lang="en-ES"/>
              <a:t>(excel</a:t>
            </a:r>
            <a:r>
              <a:rPr lang="en-ES" dirty="0"/>
              <a:t>)</a:t>
            </a:r>
          </a:p>
          <a:p>
            <a:r>
              <a:rPr lang="en-GB" dirty="0"/>
              <a:t>Supp1A</a:t>
            </a:r>
          </a:p>
          <a:p>
            <a:r>
              <a:rPr lang="en-GB" dirty="0"/>
              <a:t>Supp1B</a:t>
            </a:r>
          </a:p>
          <a:p>
            <a:r>
              <a:rPr lang="en-GB" dirty="0"/>
              <a:t>Supp1C</a:t>
            </a:r>
          </a:p>
          <a:p>
            <a:r>
              <a:rPr lang="en-GB" dirty="0"/>
              <a:t>Supp2 </a:t>
            </a:r>
          </a:p>
          <a:p>
            <a:r>
              <a:rPr lang="en-GB" dirty="0"/>
              <a:t>Supp3A</a:t>
            </a:r>
          </a:p>
          <a:p>
            <a:r>
              <a:rPr lang="en-GB" dirty="0"/>
              <a:t>Supp3B</a:t>
            </a:r>
          </a:p>
          <a:p>
            <a:r>
              <a:rPr lang="en-GB" dirty="0"/>
              <a:t>Supp4</a:t>
            </a:r>
          </a:p>
          <a:p>
            <a:r>
              <a:rPr lang="en-GB" dirty="0"/>
              <a:t>Supp5</a:t>
            </a:r>
          </a:p>
          <a:p>
            <a:r>
              <a:rPr lang="en-GB" dirty="0"/>
              <a:t>Supp6</a:t>
            </a:r>
          </a:p>
          <a:p>
            <a:r>
              <a:rPr lang="en-GB" dirty="0"/>
              <a:t>Supp7</a:t>
            </a:r>
          </a:p>
          <a:p>
            <a:r>
              <a:rPr lang="en-GB" dirty="0"/>
              <a:t>Supp8</a:t>
            </a:r>
            <a:r>
              <a:rPr lang="en-ES" dirty="0"/>
              <a:t>A</a:t>
            </a:r>
          </a:p>
          <a:p>
            <a:r>
              <a:rPr lang="en-ES" dirty="0"/>
              <a:t>Supp8B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F6C96-275C-3416-6D35-A371166F61E6}"/>
              </a:ext>
            </a:extLst>
          </p:cNvPr>
          <p:cNvSpPr txBox="1"/>
          <p:nvPr/>
        </p:nvSpPr>
        <p:spPr>
          <a:xfrm>
            <a:off x="129886" y="5865610"/>
            <a:ext cx="2940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Appendix (excel)</a:t>
            </a:r>
          </a:p>
          <a:p>
            <a:r>
              <a:rPr lang="en-ES" dirty="0"/>
              <a:t>- Read code tables</a:t>
            </a:r>
          </a:p>
          <a:p>
            <a:r>
              <a:rPr lang="en-ES" dirty="0"/>
              <a:t>-Window imputation (end of ppt)</a:t>
            </a:r>
          </a:p>
          <a:p>
            <a:r>
              <a:rPr lang="en-ES" dirty="0"/>
              <a:t>-Legend categories ICD10</a:t>
            </a:r>
          </a:p>
        </p:txBody>
      </p:sp>
    </p:spTree>
    <p:extLst>
      <p:ext uri="{BB962C8B-B14F-4D97-AF65-F5344CB8AC3E}">
        <p14:creationId xmlns:p14="http://schemas.microsoft.com/office/powerpoint/2010/main" val="51463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E1DC4D-E6A3-7BF3-BC22-EEF6B807F9EB}"/>
              </a:ext>
            </a:extLst>
          </p:cNvPr>
          <p:cNvSpPr txBox="1"/>
          <p:nvPr/>
        </p:nvSpPr>
        <p:spPr>
          <a:xfrm>
            <a:off x="160638" y="172995"/>
            <a:ext cx="19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Figure 1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34B5B5-8B7E-78F0-6F68-8A8B8FDC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47650"/>
            <a:ext cx="6350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4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C8D4D2-C96C-FDBB-FA4A-213441DA7DAE}"/>
              </a:ext>
            </a:extLst>
          </p:cNvPr>
          <p:cNvSpPr txBox="1"/>
          <p:nvPr/>
        </p:nvSpPr>
        <p:spPr>
          <a:xfrm>
            <a:off x="160638" y="172995"/>
            <a:ext cx="19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Figure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E012A-D772-4A4D-A22B-84D2BA31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42327"/>
            <a:ext cx="7772400" cy="546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4E36F6-555C-90D4-8C8B-943B7116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34625"/>
              </p:ext>
            </p:extLst>
          </p:nvPr>
        </p:nvGraphicFramePr>
        <p:xfrm>
          <a:off x="527231" y="1843099"/>
          <a:ext cx="10772263" cy="10430991"/>
        </p:xfrm>
        <a:graphic>
          <a:graphicData uri="http://schemas.openxmlformats.org/drawingml/2006/table">
            <a:tbl>
              <a:tblPr/>
              <a:tblGrid>
                <a:gridCol w="2582745">
                  <a:extLst>
                    <a:ext uri="{9D8B030D-6E8A-4147-A177-3AD203B41FA5}">
                      <a16:colId xmlns:a16="http://schemas.microsoft.com/office/drawing/2014/main" val="1413082781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670043667"/>
                    </a:ext>
                  </a:extLst>
                </a:gridCol>
                <a:gridCol w="1609358">
                  <a:extLst>
                    <a:ext uri="{9D8B030D-6E8A-4147-A177-3AD203B41FA5}">
                      <a16:colId xmlns:a16="http://schemas.microsoft.com/office/drawing/2014/main" val="1106671761"/>
                    </a:ext>
                  </a:extLst>
                </a:gridCol>
                <a:gridCol w="1752116">
                  <a:extLst>
                    <a:ext uri="{9D8B030D-6E8A-4147-A177-3AD203B41FA5}">
                      <a16:colId xmlns:a16="http://schemas.microsoft.com/office/drawing/2014/main" val="3633087582"/>
                    </a:ext>
                  </a:extLst>
                </a:gridCol>
                <a:gridCol w="1752116">
                  <a:extLst>
                    <a:ext uri="{9D8B030D-6E8A-4147-A177-3AD203B41FA5}">
                      <a16:colId xmlns:a16="http://schemas.microsoft.com/office/drawing/2014/main" val="3412519448"/>
                    </a:ext>
                  </a:extLst>
                </a:gridCol>
                <a:gridCol w="1907854">
                  <a:extLst>
                    <a:ext uri="{9D8B030D-6E8A-4147-A177-3AD203B41FA5}">
                      <a16:colId xmlns:a16="http://schemas.microsoft.com/office/drawing/2014/main" val="3514122593"/>
                    </a:ext>
                  </a:extLst>
                </a:gridCol>
              </a:tblGrid>
              <a:tr h="84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Lifestyle factors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9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Positive remaining positive</a:t>
                      </a:r>
                      <a:endParaRPr lang="en-E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9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Negative becoming positive</a:t>
                      </a:r>
                      <a:endParaRPr lang="en-E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9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Positive becoming negative</a:t>
                      </a:r>
                      <a:endParaRPr lang="en-E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9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Negative remaining negative</a:t>
                      </a:r>
                      <a:endParaRPr lang="en-E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739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N (%)</a:t>
                      </a:r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20395 (10.2)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94130 (47.3)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75122 (37.7)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9569 (4.8)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620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effectLst/>
                          <a:latin typeface="+mn-lt"/>
                        </a:rPr>
                        <a:t>Mortality (%)</a:t>
                      </a: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537 (2.6)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4163 (4.4)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6096 (8.1)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1127 (11.8)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545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66.4 (8.1)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66.1 (8.3)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66.2 (8.4)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67.4 (8.3)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129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Comorbidities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 (2.7)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 (3.3)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 (3.9)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 (4.6)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953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IPAQ activity group (MET)* (%)</a:t>
                      </a: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2636 (12.9)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14289 (15.2)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11939 (15.9)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1802 (18.8)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18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moderate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6989 (34.3)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30797 (32.7)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24356 (32.4)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2911 (30.4)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88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6975 (34.2)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30962 (32.9)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24175 (32.2)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2677 (28.0)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16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(Missing)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3795 (18.6)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18082 (19.2)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14652 (19.5)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2179 (22.8)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208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Minutes of physical activity per week (MET)*</a:t>
                      </a:r>
                    </a:p>
                    <a:p>
                      <a:pPr algn="ctr"/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2732.7 (2664.6)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2673.8 (2714.5)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2651.4 (2748.0)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2503.0 (2789.6)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5642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Last Recorded Age Father (Age and Death)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71.2 (16.1)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70.4 (16.7)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70.0 (16.9)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68.8 (18.0)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2655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Last Recorded Age Mother (Age and Death)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75.7 (13.8)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74.8 (14.8)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74.3 (15.2)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73.4 (16.8)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006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Sex (%)</a:t>
                      </a:r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13497 (66.2)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51751 (55.0)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37890 (50.4)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3853 (40.3)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0922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6721 (33.0)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41627 (44.2)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36672 (48.8)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5625 (58.8)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966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(Missing)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 (0.9)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752 (0.8)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560 (0.7)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 (1.0)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9420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Smoking (%)</a:t>
                      </a:r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6879 (33.7)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32550 (34.6)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26441 (35.2)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3573 (37.3)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392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Current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1123 (5.5)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9421 (10.0)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8144 (10.8)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1628 (17.0)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922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Never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12322 (60.4)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51776 (55.0)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40196 (53.5)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4296 (44.9)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891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Prefer not to answer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 (0.3)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320 (0.3)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287 (0.4)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 (0.6)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3555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(Missing)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(0.0)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 (0.1)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 (0.1)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(0.1)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4271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Townsend_deprivation_index_at_recruitment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 (2.8)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-1.4 (3.0)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 (3.1)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 (3.3)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1949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Overall_health_rating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(%)</a:t>
                      </a:r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Excellent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4148 (20.3)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14658 (15.6)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11454 (15.2)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716 (7.5)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5258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Good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12641 (62.0)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55263 (58.7)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42840 (57.0)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4416 (46.1)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4120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Fair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3125 (15.3)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19839 (21.1)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16487 (21.9)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3219 (33.6)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097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Poor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404 (2.0)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3908 (4.2)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3903 (5.2)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1132 (11.8)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9882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not know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 (0.3)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348 (0.4)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342 (0.5)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 (0.6)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7977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Prefer not to answer</a:t>
                      </a:r>
                      <a:endParaRPr lang="en-GB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 (0.1)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 (0.1)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 (0.1)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 (0.1)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9519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br>
                        <a:rPr lang="en-ES" sz="1200">
                          <a:effectLst/>
                          <a:latin typeface="+mn-lt"/>
                        </a:rPr>
                      </a:b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(Missing)</a:t>
                      </a:r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(0.0)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 (0.1)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 (0.1)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(0.1)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784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BMI</a:t>
                      </a:r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26.0 (3.9)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27.5 (4.7)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27.8 (4.8)</a:t>
                      </a:r>
                      <a:endParaRPr lang="en-ES" sz="120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 (5.9)</a:t>
                      </a:r>
                      <a:endParaRPr lang="en-ES" sz="1200" dirty="0">
                        <a:effectLst/>
                        <a:latin typeface="+mn-lt"/>
                      </a:endParaRPr>
                    </a:p>
                  </a:txBody>
                  <a:tcPr marL="3596" marR="3596" marT="3596" marB="359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3381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CAB089-8868-067D-C0BA-D50387E85099}"/>
              </a:ext>
            </a:extLst>
          </p:cNvPr>
          <p:cNvSpPr txBox="1"/>
          <p:nvPr/>
        </p:nvSpPr>
        <p:spPr>
          <a:xfrm>
            <a:off x="261257" y="69669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Table 1</a:t>
            </a:r>
          </a:p>
          <a:p>
            <a:r>
              <a:rPr lang="en-ES" dirty="0"/>
              <a:t>Table.xlsx</a:t>
            </a:r>
          </a:p>
          <a:p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51088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7D886B-CF0A-E77D-FB1B-D16690B67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97137"/>
              </p:ext>
            </p:extLst>
          </p:nvPr>
        </p:nvGraphicFramePr>
        <p:xfrm>
          <a:off x="261257" y="869404"/>
          <a:ext cx="10621554" cy="20374329"/>
        </p:xfrm>
        <a:graphic>
          <a:graphicData uri="http://schemas.openxmlformats.org/drawingml/2006/table">
            <a:tbl>
              <a:tblPr/>
              <a:tblGrid>
                <a:gridCol w="2167664">
                  <a:extLst>
                    <a:ext uri="{9D8B030D-6E8A-4147-A177-3AD203B41FA5}">
                      <a16:colId xmlns:a16="http://schemas.microsoft.com/office/drawing/2014/main" val="19364015"/>
                    </a:ext>
                  </a:extLst>
                </a:gridCol>
                <a:gridCol w="864370">
                  <a:extLst>
                    <a:ext uri="{9D8B030D-6E8A-4147-A177-3AD203B41FA5}">
                      <a16:colId xmlns:a16="http://schemas.microsoft.com/office/drawing/2014/main" val="149773217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899344964"/>
                    </a:ext>
                  </a:extLst>
                </a:gridCol>
                <a:gridCol w="802191">
                  <a:extLst>
                    <a:ext uri="{9D8B030D-6E8A-4147-A177-3AD203B41FA5}">
                      <a16:colId xmlns:a16="http://schemas.microsoft.com/office/drawing/2014/main" val="3104969939"/>
                    </a:ext>
                  </a:extLst>
                </a:gridCol>
                <a:gridCol w="768070">
                  <a:extLst>
                    <a:ext uri="{9D8B030D-6E8A-4147-A177-3AD203B41FA5}">
                      <a16:colId xmlns:a16="http://schemas.microsoft.com/office/drawing/2014/main" val="3500135253"/>
                    </a:ext>
                  </a:extLst>
                </a:gridCol>
                <a:gridCol w="768070">
                  <a:extLst>
                    <a:ext uri="{9D8B030D-6E8A-4147-A177-3AD203B41FA5}">
                      <a16:colId xmlns:a16="http://schemas.microsoft.com/office/drawing/2014/main" val="372545709"/>
                    </a:ext>
                  </a:extLst>
                </a:gridCol>
                <a:gridCol w="975937">
                  <a:extLst>
                    <a:ext uri="{9D8B030D-6E8A-4147-A177-3AD203B41FA5}">
                      <a16:colId xmlns:a16="http://schemas.microsoft.com/office/drawing/2014/main" val="4129635695"/>
                    </a:ext>
                  </a:extLst>
                </a:gridCol>
                <a:gridCol w="719252">
                  <a:extLst>
                    <a:ext uri="{9D8B030D-6E8A-4147-A177-3AD203B41FA5}">
                      <a16:colId xmlns:a16="http://schemas.microsoft.com/office/drawing/2014/main" val="3395566447"/>
                    </a:ext>
                  </a:extLst>
                </a:gridCol>
                <a:gridCol w="963358">
                  <a:extLst>
                    <a:ext uri="{9D8B030D-6E8A-4147-A177-3AD203B41FA5}">
                      <a16:colId xmlns:a16="http://schemas.microsoft.com/office/drawing/2014/main" val="3003761119"/>
                    </a:ext>
                  </a:extLst>
                </a:gridCol>
                <a:gridCol w="591122">
                  <a:extLst>
                    <a:ext uri="{9D8B030D-6E8A-4147-A177-3AD203B41FA5}">
                      <a16:colId xmlns:a16="http://schemas.microsoft.com/office/drawing/2014/main" val="88223245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53803326"/>
                    </a:ext>
                  </a:extLst>
                </a:gridCol>
              </a:tblGrid>
              <a:tr h="316673">
                <a:tc rowSpan="2"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Chronic diseases</a:t>
                      </a:r>
                      <a:endParaRPr lang="en-GB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All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Healthy remaining healthy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Healthy_Low_Prevalence</a:t>
                      </a:r>
                      <a:endParaRPr lang="en-GB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Healthy becoming Unhealthy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Healthy becoming unhealthy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Unhealthy_Cross_Prevalence</a:t>
                      </a:r>
                      <a:endParaRPr lang="en-GB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Unhealthy remaining unhealthy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Unhealthy_High_Prevalence</a:t>
                      </a:r>
                      <a:endParaRPr lang="en-GB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39671"/>
                  </a:ext>
                </a:extLst>
              </a:tr>
              <a:tr h="316673"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N = 146,845</a:t>
                      </a:r>
                      <a:endParaRPr lang="en-GB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</a:rPr>
                        <a:t>Prevalence (%)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</a:rPr>
                        <a:t>N = 13, 383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Prevalence (%) </a:t>
                      </a:r>
                      <a:endParaRPr lang="en-GB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  <a:latin typeface="+mn-lt"/>
                        </a:rPr>
                        <a:t>N = </a:t>
                      </a:r>
                      <a:r>
                        <a:rPr lang="en-GB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56,354</a:t>
                      </a:r>
                      <a:r>
                        <a:rPr lang="en-ES" sz="1000" dirty="0">
                          <a:effectLst/>
                          <a:latin typeface="+mn-lt"/>
                        </a:rPr>
                        <a:t> </a:t>
                      </a:r>
                      <a:endParaRPr lang="en-GB" sz="1000" dirty="0">
                        <a:effectLst/>
                        <a:latin typeface="+mn-lt"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</a:rPr>
                        <a:t>Prevalence (%) 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</a:rPr>
                        <a:t>N = </a:t>
                      </a:r>
                      <a:r>
                        <a:rPr lang="en-GB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68,450</a:t>
                      </a:r>
                      <a:r>
                        <a:rPr lang="en-ES" sz="1000" dirty="0">
                          <a:effectLst/>
                        </a:rPr>
                        <a:t> 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>
                          <a:effectLst/>
                        </a:rPr>
                        <a:t>Prevalence (%) </a:t>
                      </a:r>
                      <a:endParaRPr lang="en-GB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  <a:latin typeface="+mn-lt"/>
                        </a:rPr>
                        <a:t>N = </a:t>
                      </a:r>
                      <a:r>
                        <a:rPr lang="en-GB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8,203</a:t>
                      </a:r>
                      <a:r>
                        <a:rPr lang="en-ES" sz="100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0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effectLst/>
                        </a:rPr>
                        <a:t>Prevalence (%) </a:t>
                      </a: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80935"/>
                  </a:ext>
                </a:extLst>
              </a:tr>
              <a:tr h="402946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Hypertension</a:t>
                      </a:r>
                      <a:endParaRPr lang="en-GB" sz="1000" b="0" dirty="0"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57979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38.66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4240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29.800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26257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37.538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23023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40.031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4459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53.81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85445"/>
                  </a:ext>
                </a:extLst>
              </a:tr>
              <a:tr h="387279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Colitis and related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39956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26.64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3553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24.972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17805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25.455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16076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27.952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2522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30.43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27443"/>
                  </a:ext>
                </a:extLst>
              </a:tr>
              <a:tr h="387279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Esophagus</a:t>
                      </a:r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, stomach and duodenum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36901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24.60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3118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21.915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16760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23.961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14630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25.438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2393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28.88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90957"/>
                  </a:ext>
                </a:extLst>
              </a:tr>
              <a:tr h="53623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Osteoarthritis and other degenerative joint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35393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23.60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3045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21.401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16271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23.262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13779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23.958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2298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27.73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249092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Solid neoplasms</a:t>
                      </a:r>
                      <a:endParaRPr lang="en-GB" sz="1000" b="0" dirty="0"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34630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23.09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3137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22.048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15255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21.809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14137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24.581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2101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25.35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2769"/>
                  </a:ext>
                </a:extLst>
              </a:tr>
              <a:tr h="387279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musculoskeletal and joint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29639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19.76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2565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18.028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13636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19.494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11546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20.075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1892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22.83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25884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Dyslipidemia</a:t>
                      </a:r>
                      <a:endParaRPr lang="en-GB" sz="1000" b="0" dirty="0"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28929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19.29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2136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15.013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13030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18.628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11565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20.108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2198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26.52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93389"/>
                  </a:ext>
                </a:extLst>
              </a:tr>
              <a:tr h="387279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genitourinary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27003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18.00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2626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18.457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12290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17.570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10611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18.450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1476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17.81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63813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Ischemic heart disease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22956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15.31</a:t>
                      </a:r>
                      <a:endParaRPr lang="en-ES" b="0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1473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10.353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9812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14.028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9652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16.782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2019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24.36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8109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Cataract and other lens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22120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14.75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2059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14.471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10101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14.441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8429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14.656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1531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18.47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4903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Inflammatory arthropathies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18965</a:t>
                      </a:r>
                      <a:endParaRPr lang="en-ES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12.65</a:t>
                      </a:r>
                      <a:endParaRPr lang="en-ES" b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1326</a:t>
                      </a:r>
                      <a:endParaRPr lang="en-ES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9.320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8074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11.543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7937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13.800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1628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19.65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7211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Asthma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18053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12.04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1308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9.193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8192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11.712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7280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12.658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1273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15.36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20970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Anemia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17197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11.47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994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6.986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7058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10.090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7535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13.101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1610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19.43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16344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Diabetes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16279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10.85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376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2.643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6084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8.698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7616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13.242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2203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26.58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88161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Dorsopathies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14453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9.64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1207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8.483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6348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9.075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5930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10.311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11.68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63130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Atrial fibrillation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13568</a:t>
                      </a:r>
                      <a:endParaRPr lang="en-ES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9.05</a:t>
                      </a:r>
                      <a:endParaRPr lang="en-ES" b="0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857</a:t>
                      </a:r>
                      <a:endParaRPr lang="en-ES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6.023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5408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7.731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6118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10.638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1185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14.30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05184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Peripheral neuropathy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13102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8.74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1102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7.745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5984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8.555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5096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8.861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11.10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000830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Thyroid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12690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8.46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1163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8.174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8.320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4883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8.490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9.94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80303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Obesity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12369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8.25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578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4.062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5042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7.208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5507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9.575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1242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14.99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98488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Depression and mood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12123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8.08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863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6.066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5299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7.576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5063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8.803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898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10.84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4049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digestive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12108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8.07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6.733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5301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7.578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4974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8.648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875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10.56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77558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eye diseases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10814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7.21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6.740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4841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6.921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4210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7.320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9.70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14286"/>
                  </a:ext>
                </a:extLst>
              </a:tr>
              <a:tr h="451097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Chronic pancreas, biliary tract and gallbladder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10644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7.10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830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5.834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4732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6.765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4301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7.478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781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9.42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23661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Prostate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10205</a:t>
                      </a:r>
                      <a:endParaRPr lang="en-ES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6.80</a:t>
                      </a:r>
                      <a:endParaRPr lang="en-ES" b="0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678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4.765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4397</a:t>
                      </a:r>
                      <a:endParaRPr lang="en-ES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6.286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4321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7.513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809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9.76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32783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Copd</a:t>
                      </a: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, emphysema, chronic bronchitis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9649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6.43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424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2.980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3913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5.594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4279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7.440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1033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12.47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35198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Cerebrovascular disease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8936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5.96</a:t>
                      </a:r>
                      <a:endParaRPr lang="en-ES" b="0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602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4.231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3783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5.408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3743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6.508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808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9.75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02330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Heart failure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8759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5.84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426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2.994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3174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4.538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4233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7.360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926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11.17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9512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Neurotic, stress-related and somatoform diseases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8565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5.71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5.060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3799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5.431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3495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6.077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551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6.65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23009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Venous and lymphatic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8032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5.36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835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5.869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3667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5.242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3097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5.385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5.23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97459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Ear, nose, throat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7822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5.22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4.597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3550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5.075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3170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5.512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5.41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43286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Chronic kidney diseases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7710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5.14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230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1.617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2495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3.567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3949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6.866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1036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12.50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2675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cardiovascular diseases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7491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4.99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443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3.114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3024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4.323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3319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5.771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705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8.51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67135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Cardiac valve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7168</a:t>
                      </a:r>
                      <a:endParaRPr lang="en-ES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4.78</a:t>
                      </a:r>
                      <a:endParaRPr lang="en-ES" b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473</a:t>
                      </a:r>
                      <a:endParaRPr lang="en-ES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3.324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2874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4.109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3240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5.634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581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7.01</a:t>
                      </a:r>
                      <a:endParaRPr lang="en-ES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6304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Osteoporosis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6785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4.52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728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5.117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3056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4.369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2595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4.512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4.90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4357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neurological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6088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4.06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3.043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2512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3.591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2662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4.629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5.80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56512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metabolic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5866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3.91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2.467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2349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3.358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2618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4.552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6.61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00190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Autoimmune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5015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3.34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2.355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2098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2.999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2155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3.747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5.15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932462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Deafness, hearing impairment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4749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3.17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2.643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2033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2.906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1970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3.425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4.46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943851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Sleep disorders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4364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2.91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224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1.574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1827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2.612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1874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3.258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439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5.30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43121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respiratory diseases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4163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2.78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174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1.223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1627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2.326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1949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3.389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413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4.98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75530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Glaucoma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4021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2.68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2.727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1844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2.636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1519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2.641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3.26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81816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Migraine and facial pain syndromes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3457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2.31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2.305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1593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2.277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1373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2.387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408424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Peripheral vascular disease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3446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2.30</a:t>
                      </a:r>
                      <a:endParaRPr lang="en-ES" b="1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185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1.300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1373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1.963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1524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2.650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364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4.39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80744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Blood and blood forming organ diseases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3419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2.28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1.574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1.887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1551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2.697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3.91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83041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Bradycardias and conduction diseases</a:t>
                      </a:r>
                      <a:endParaRPr lang="en-GB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3216</a:t>
                      </a:r>
                      <a:endParaRPr lang="en-ES" sz="1000" b="1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2.14</a:t>
                      </a:r>
                      <a:endParaRPr lang="en-ES" b="1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195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1.371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1207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1.726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1523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2.648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291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3.51</a:t>
                      </a:r>
                      <a:endParaRPr lang="en-ES" sz="1000" b="1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699938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Inflammatory bowel diseases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2992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1.99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1.293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1265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1.808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1234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2.146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3.73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73891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psychiatric and behavioral diseases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2925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1.95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1191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1.703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1297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2.255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3.62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97998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Dementia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2853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1.90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1.546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1117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1.597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1265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2.200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3.03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09716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Hematological</a:t>
                      </a:r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neoplasms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2791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1.86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1.209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1029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1.471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1362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2.368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2.75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17818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Chronic ulcer of the skin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2630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1.75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548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1.367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1262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2.194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4.03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3405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Allergy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2456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1.64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1.532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1164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1.664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1.666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41028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Epilepsy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2430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1.62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1.251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1095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1.565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978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1.700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2.16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383506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Chronic liver diseases</a:t>
                      </a:r>
                      <a:endParaRPr lang="en-GB" sz="1000" b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1911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1.27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0.450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1.006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1.581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2.82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35033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Parkinson and parkinsonism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1368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0.91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0.984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3775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Other skin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1356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0.90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0.829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0.904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1.35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98446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Blindness, visual impairment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986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0.66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0.471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0.565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0.742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1.17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0359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Multiple sclerosis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846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0.56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0.576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0.566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0.572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0.47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841387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Schizophrenia and delusional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534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0.36</a:t>
                      </a:r>
                      <a:endParaRPr lang="en-ES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0.218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219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0.313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0.414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87916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Chronic infectious diseases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380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0.25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0.127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156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0.223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0.292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70534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Chromosomal abnormalities</a:t>
                      </a:r>
                      <a:endParaRPr lang="en-GB" sz="1000" b="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</a:t>
                      </a:r>
                      <a:endParaRPr lang="en-ES" dirty="0"/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0.21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0.37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0.64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ES" sz="100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0.06</a:t>
                      </a:r>
                      <a:endParaRPr lang="en-ES" sz="1000" dirty="0">
                        <a:effectLst/>
                      </a:endParaRPr>
                    </a:p>
                  </a:txBody>
                  <a:tcPr marL="2167" marR="2167" marT="2167" marB="21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943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775FB8-6FF9-5646-97BD-3D91F75A0602}"/>
              </a:ext>
            </a:extLst>
          </p:cNvPr>
          <p:cNvSpPr txBox="1"/>
          <p:nvPr/>
        </p:nvSpPr>
        <p:spPr>
          <a:xfrm>
            <a:off x="261257" y="69669"/>
            <a:ext cx="176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Table 2</a:t>
            </a:r>
          </a:p>
          <a:p>
            <a:r>
              <a:rPr lang="en-ES" dirty="0"/>
              <a:t>Table.xlsx</a:t>
            </a:r>
          </a:p>
        </p:txBody>
      </p:sp>
    </p:spTree>
    <p:extLst>
      <p:ext uri="{BB962C8B-B14F-4D97-AF65-F5344CB8AC3E}">
        <p14:creationId xmlns:p14="http://schemas.microsoft.com/office/powerpoint/2010/main" val="259833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E4D5C-F803-3E2A-6B24-E13C3CF2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6" y="1125070"/>
            <a:ext cx="5235388" cy="3926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829EE-CFEE-1F97-069B-8829ADF5695B}"/>
              </a:ext>
            </a:extLst>
          </p:cNvPr>
          <p:cNvSpPr txBox="1"/>
          <p:nvPr/>
        </p:nvSpPr>
        <p:spPr>
          <a:xfrm>
            <a:off x="304800" y="130629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Supp Figure 1</a:t>
            </a:r>
          </a:p>
        </p:txBody>
      </p:sp>
    </p:spTree>
    <p:extLst>
      <p:ext uri="{BB962C8B-B14F-4D97-AF65-F5344CB8AC3E}">
        <p14:creationId xmlns:p14="http://schemas.microsoft.com/office/powerpoint/2010/main" val="246031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70BA9F-BE7D-63F9-0AB4-38D45DDE7161}"/>
              </a:ext>
            </a:extLst>
          </p:cNvPr>
          <p:cNvSpPr txBox="1"/>
          <p:nvPr/>
        </p:nvSpPr>
        <p:spPr>
          <a:xfrm>
            <a:off x="304800" y="130629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Figure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4DAAC-7324-3CCC-F4DE-E78444B5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62" y="315295"/>
            <a:ext cx="9390675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BC6C-EE73-B471-A1B9-A622C12C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0" y="861774"/>
            <a:ext cx="707634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D1E6B-BADE-E0F4-1E35-3355C9672DD8}"/>
              </a:ext>
            </a:extLst>
          </p:cNvPr>
          <p:cNvSpPr txBox="1"/>
          <p:nvPr/>
        </p:nvSpPr>
        <p:spPr>
          <a:xfrm>
            <a:off x="265386" y="7719774"/>
            <a:ext cx="69074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Arial" panose="020B0604020202020204" pitchFamily="34" charset="0"/>
                <a:cs typeface="Arial" panose="020B0604020202020204" pitchFamily="34" charset="0"/>
              </a:rPr>
              <a:t>Supplementary Figure X. Manhattan plots of GWAS analysis, with 20 randomly annotated intergenic variants of above log(p)&gt;5 value for 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ES" sz="1000" dirty="0">
                <a:latin typeface="Arial" panose="020B0604020202020204" pitchFamily="34" charset="0"/>
                <a:cs typeface="Arial" panose="020B0604020202020204" pitchFamily="34" charset="0"/>
              </a:rPr>
              <a:t> four categories. Annotation was perfromed using the Ensembl Variant Effect Predictor (VEP) database. A) Healtht remining healthy, B) Unhealthy remanining unhealthy, C) Heakthy Cross , D) Unhealthy. </a:t>
            </a:r>
          </a:p>
          <a:p>
            <a:endParaRPr lang="en-E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0EF3E-672A-F81A-2DF6-3BD9CEEE6B3C}"/>
              </a:ext>
            </a:extLst>
          </p:cNvPr>
          <p:cNvSpPr txBox="1"/>
          <p:nvPr/>
        </p:nvSpPr>
        <p:spPr>
          <a:xfrm>
            <a:off x="96469" y="145143"/>
            <a:ext cx="39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Supp Figure 2A and 2B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6A5EE-BCDE-53A7-F19A-17DD5F18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99" y="1111622"/>
            <a:ext cx="4538780" cy="4228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8FFB8-679D-487A-5B73-9CB9A91C27A1}"/>
              </a:ext>
            </a:extLst>
          </p:cNvPr>
          <p:cNvSpPr txBox="1"/>
          <p:nvPr/>
        </p:nvSpPr>
        <p:spPr>
          <a:xfrm>
            <a:off x="7361499" y="5340525"/>
            <a:ext cx="4538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Arial" panose="020B0604020202020204" pitchFamily="34" charset="0"/>
                <a:cs typeface="Arial" panose="020B0604020202020204" pitchFamily="34" charset="0"/>
              </a:rPr>
              <a:t>Supplementary Figure X. QQPlot of GWAS analysis for 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ES" sz="1000" dirty="0">
                <a:latin typeface="Arial" panose="020B0604020202020204" pitchFamily="34" charset="0"/>
                <a:cs typeface="Arial" panose="020B0604020202020204" pitchFamily="34" charset="0"/>
              </a:rPr>
              <a:t> four categories. A) Healtht remining healthy, B) Unhealthy remanining unhealthy, C) Heakthy Cross , D) Unhealthy</a:t>
            </a:r>
          </a:p>
        </p:txBody>
      </p:sp>
    </p:spTree>
    <p:extLst>
      <p:ext uri="{BB962C8B-B14F-4D97-AF65-F5344CB8AC3E}">
        <p14:creationId xmlns:p14="http://schemas.microsoft.com/office/powerpoint/2010/main" val="106575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{E5B8329E-E7B3-6D49-B7A6-0A123A365E4A}tf16401378</Template>
  <TotalTime>2046</TotalTime>
  <Words>1852</Words>
  <Application>Microsoft Macintosh PowerPoint</Application>
  <PresentationFormat>Widescreen</PresentationFormat>
  <Paragraphs>903</Paragraphs>
  <Slides>14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Times New Roman</vt:lpstr>
      <vt:lpstr>Office Theme</vt:lpstr>
      <vt:lpstr>Original pptx: JanetJulyManuscript_24Jan Analysis folder and data: JanuaryManuscript2_20230106_1930 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Bravo Merodio (PhD Cancer + Genomic FT (A300))</dc:creator>
  <cp:lastModifiedBy>Laura Bravo Merodio (Cancer and Genomic Sciences)</cp:lastModifiedBy>
  <cp:revision>6</cp:revision>
  <dcterms:created xsi:type="dcterms:W3CDTF">2023-01-31T19:39:31Z</dcterms:created>
  <dcterms:modified xsi:type="dcterms:W3CDTF">2023-12-16T17:13:49Z</dcterms:modified>
</cp:coreProperties>
</file>