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3" r:id="rId18"/>
    <p:sldId id="282" r:id="rId19"/>
    <p:sldId id="284" r:id="rId20"/>
    <p:sldId id="285" r:id="rId21"/>
    <p:sldId id="287" r:id="rId22"/>
    <p:sldId id="288" r:id="rId23"/>
    <p:sldId id="265" r:id="rId24"/>
    <p:sldId id="266" r:id="rId25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4082">
          <p15:clr>
            <a:srgbClr val="9AA0A6"/>
          </p15:clr>
        </p15:guide>
        <p15:guide id="4" orient="horz" pos="23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BA7553-19CF-474C-9BEA-854EF4D831B7}">
  <a:tblStyle styleId="{34BA7553-19CF-474C-9BEA-854EF4D831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734" y="114"/>
      </p:cViewPr>
      <p:guideLst>
        <p:guide pos="5533"/>
        <p:guide pos="227"/>
        <p:guide orient="horz" pos="4082"/>
        <p:guide orient="horz" pos="2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83ec99fb9_1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83ec99fb9_1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e823becd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e823becd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83ec99fb9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83ec99fb9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83ec99fb9_1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83ec99fb9_1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83ec99fb9_1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83ec99fb9_1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f29b9fb24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f29b9fb24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7916" y="-13437"/>
            <a:ext cx="9179832" cy="6884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96925" y="57294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96925" y="2562125"/>
            <a:ext cx="8398800" cy="3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sz="6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ubTitle" idx="1"/>
          </p:nvPr>
        </p:nvSpPr>
        <p:spPr>
          <a:xfrm>
            <a:off x="729150" y="1763225"/>
            <a:ext cx="80040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729150" y="1763225"/>
            <a:ext cx="80040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rier New"/>
              <a:buNone/>
              <a:defRPr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-1">
  <p:cSld name="CUSTOM_2_1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606200" y="2858975"/>
            <a:ext cx="7938600" cy="3285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729150" y="3008071"/>
            <a:ext cx="8004000" cy="32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2"/>
          </p:nvPr>
        </p:nvSpPr>
        <p:spPr>
          <a:xfrm>
            <a:off x="530000" y="1796975"/>
            <a:ext cx="8127000" cy="10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-2">
  <p:cSld name="CUSTOM_4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362300" y="1616750"/>
            <a:ext cx="47487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ubTitle" idx="1"/>
          </p:nvPr>
        </p:nvSpPr>
        <p:spPr>
          <a:xfrm>
            <a:off x="500550" y="1763225"/>
            <a:ext cx="44286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2"/>
          </p:nvPr>
        </p:nvSpPr>
        <p:spPr>
          <a:xfrm>
            <a:off x="5555275" y="1763225"/>
            <a:ext cx="3151200" cy="43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2485475"/>
            <a:ext cx="79353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00550" y="1901958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00550" y="609750"/>
            <a:ext cx="77967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sz="17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sz="17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135425" y="5086600"/>
            <a:ext cx="5856300" cy="13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аршрут вебинара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1359175" y="1737600"/>
            <a:ext cx="45057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810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 b="0">
                <a:solidFill>
                  <a:schemeClr val="dk1"/>
                </a:solidFill>
              </a:defRPr>
            </a:lvl1pPr>
            <a:lvl2pPr marL="914400" lvl="1" indent="-3302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6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6956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ubTitle" idx="1"/>
          </p:nvPr>
        </p:nvSpPr>
        <p:spPr>
          <a:xfrm>
            <a:off x="4348975" y="2694775"/>
            <a:ext cx="43917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900"/>
              <a:buNone/>
              <a:defRPr sz="19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2"/>
          </p:nvPr>
        </p:nvSpPr>
        <p:spPr>
          <a:xfrm>
            <a:off x="4348975" y="3410125"/>
            <a:ext cx="4587900" cy="2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609075" y="16278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609075" y="388828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"/>
              <a:buNone/>
              <a:defRPr sz="3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901958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>
            <a:spLocks noGrp="1"/>
          </p:cNvSpPr>
          <p:nvPr>
            <p:ph type="subTitle" idx="1"/>
          </p:nvPr>
        </p:nvSpPr>
        <p:spPr>
          <a:xfrm>
            <a:off x="796925" y="57294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130" name="Google Shape;130;p30"/>
          <p:cNvSpPr txBox="1">
            <a:spLocks noGrp="1"/>
          </p:cNvSpPr>
          <p:nvPr>
            <p:ph type="title"/>
          </p:nvPr>
        </p:nvSpPr>
        <p:spPr>
          <a:xfrm>
            <a:off x="796925" y="2562125"/>
            <a:ext cx="8398800" cy="3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5600" dirty="0"/>
              <a:t>Архитектор 1С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7129BC8-97DB-0503-9D01-AA2F7D7AE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821" y="1094081"/>
            <a:ext cx="5629275" cy="5057775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FB931A2-10F9-9C4B-FF3D-B32A7D2D3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</p:spPr>
        <p:txBody>
          <a:bodyPr/>
          <a:lstStyle/>
          <a:p>
            <a:r>
              <a:rPr lang="ru-RU" dirty="0"/>
              <a:t>Бизнес процесс </a:t>
            </a:r>
            <a:r>
              <a:rPr lang="en-US" dirty="0"/>
              <a:t>AS IS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255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7AF28E-964E-8A11-691F-12DCC5F81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 процесс </a:t>
            </a:r>
            <a:r>
              <a:rPr lang="en-US" dirty="0"/>
              <a:t>TO BI</a:t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A0063E6-0075-FACA-C02B-776D43094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947737"/>
            <a:ext cx="884872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68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4B563F-942F-697D-F70F-49965F8A2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Заведение Заявки на командировку </a:t>
            </a:r>
            <a:br>
              <a:rPr lang="ru-RU" dirty="0"/>
            </a:br>
            <a:r>
              <a:rPr lang="ru-RU" dirty="0"/>
              <a:t>в 1С: ДО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16859BB-CE20-2FE2-33EF-D93461ACF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53" y="1747181"/>
            <a:ext cx="6632405" cy="457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020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4CFEC9-E922-58A4-65AE-5ADC35666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670643"/>
          </a:xfrm>
        </p:spPr>
        <p:txBody>
          <a:bodyPr/>
          <a:lstStyle/>
          <a:p>
            <a:pPr algn="just"/>
            <a:r>
              <a:rPr lang="ru-RU" dirty="0"/>
              <a:t>Обмен 1С:ДО с 1С:ЗУП</a:t>
            </a:r>
            <a:br>
              <a:rPr lang="ru-RU" dirty="0"/>
            </a:b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5" name="Google Shape;190;p37">
            <a:extLst>
              <a:ext uri="{FF2B5EF4-FFF2-40B4-BE49-F238E27FC236}">
                <a16:creationId xmlns:a16="http://schemas.microsoft.com/office/drawing/2014/main" id="{BC76FBD9-D0C9-71AF-3DEE-212517795CD7}"/>
              </a:ext>
            </a:extLst>
          </p:cNvPr>
          <p:cNvSpPr txBox="1">
            <a:spLocks/>
          </p:cNvSpPr>
          <p:nvPr/>
        </p:nvSpPr>
        <p:spPr>
          <a:xfrm>
            <a:off x="500550" y="914399"/>
            <a:ext cx="8257968" cy="5217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r>
              <a:rPr lang="ru-RU" dirty="0"/>
              <a:t>В 1С:ДО изменения документа Заявка на командировку фиксируются в регистре «Объекты интеграции». Документы, ожидающие отправку имеют статус «Ожидает»</a:t>
            </a:r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2EEE02A-FC57-5626-E278-D808B2528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59" y="2422615"/>
            <a:ext cx="7700682" cy="252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152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015029-AE74-FC80-2420-D91C402CF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2D0F7E-EC32-074D-2D07-DB0B92DD4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670643"/>
          </a:xfrm>
        </p:spPr>
        <p:txBody>
          <a:bodyPr/>
          <a:lstStyle/>
          <a:p>
            <a:pPr algn="just"/>
            <a:r>
              <a:rPr lang="ru-RU" dirty="0"/>
              <a:t>Обмен 1С:ДО с 1С:ЗУП</a:t>
            </a:r>
            <a:br>
              <a:rPr lang="ru-RU" dirty="0"/>
            </a:b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5" name="Google Shape;190;p37">
            <a:extLst>
              <a:ext uri="{FF2B5EF4-FFF2-40B4-BE49-F238E27FC236}">
                <a16:creationId xmlns:a16="http://schemas.microsoft.com/office/drawing/2014/main" id="{9D36BC6D-B62C-A34B-1908-795176C15C5D}"/>
              </a:ext>
            </a:extLst>
          </p:cNvPr>
          <p:cNvSpPr txBox="1">
            <a:spLocks/>
          </p:cNvSpPr>
          <p:nvPr/>
        </p:nvSpPr>
        <p:spPr>
          <a:xfrm>
            <a:off x="500550" y="914399"/>
            <a:ext cx="8257968" cy="5217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r>
              <a:rPr lang="ru-RU" dirty="0"/>
              <a:t>Регламентное задание «Обмен (Заявки на командировку)» выполняет следующие действия:</a:t>
            </a:r>
          </a:p>
          <a:p>
            <a:pPr marL="406400" indent="-285750" algn="just">
              <a:lnSpc>
                <a:spcPct val="150000"/>
              </a:lnSpc>
              <a:spcAft>
                <a:spcPts val="600"/>
              </a:spcAft>
              <a:buSzPts val="1700"/>
              <a:buFontTx/>
              <a:buChar char="-"/>
            </a:pPr>
            <a:r>
              <a:rPr lang="ru-RU" dirty="0"/>
              <a:t>Принимает сообщение из 1С:ЗУП, что документ получен; в РС Объекты интеграции  устанавливается статус «Принят».</a:t>
            </a:r>
          </a:p>
          <a:p>
            <a:pPr marL="406400" indent="-285750" algn="just">
              <a:lnSpc>
                <a:spcPct val="150000"/>
              </a:lnSpc>
              <a:spcAft>
                <a:spcPts val="600"/>
              </a:spcAft>
              <a:buSzPts val="1700"/>
              <a:buFontTx/>
              <a:buChar char="-"/>
            </a:pPr>
            <a:r>
              <a:rPr lang="ru-RU" dirty="0"/>
              <a:t>Получает сообщение из 1С:ЗУП с данными о командировочных расходах; в случае успешного получения формируется сообщение для 1С:ЗУП с информацией о полученных объектах;</a:t>
            </a:r>
          </a:p>
          <a:p>
            <a:pPr marL="406400" indent="-285750" algn="just">
              <a:lnSpc>
                <a:spcPct val="150000"/>
              </a:lnSpc>
              <a:spcAft>
                <a:spcPts val="600"/>
              </a:spcAft>
              <a:buSzPts val="1700"/>
              <a:buFontTx/>
              <a:buChar char="-"/>
            </a:pPr>
            <a:r>
              <a:rPr lang="ru-RU" dirty="0"/>
              <a:t>Отправляет данные  документов, ожидающих отправку; после формирования сообщения устанавливается статус «Отправлен».</a:t>
            </a:r>
          </a:p>
        </p:txBody>
      </p:sp>
    </p:spTree>
    <p:extLst>
      <p:ext uri="{BB962C8B-B14F-4D97-AF65-F5344CB8AC3E}">
        <p14:creationId xmlns:p14="http://schemas.microsoft.com/office/powerpoint/2010/main" val="2722987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E1BA82-410B-47C4-CD77-C181ED6F1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5B47E3-312B-977D-F2B5-6C480608D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670643"/>
          </a:xfrm>
        </p:spPr>
        <p:txBody>
          <a:bodyPr/>
          <a:lstStyle/>
          <a:p>
            <a:pPr algn="just"/>
            <a:r>
              <a:rPr lang="ru-RU" dirty="0"/>
              <a:t>Обмен 1С:ЗУП с 1С:ДО</a:t>
            </a:r>
            <a:br>
              <a:rPr lang="ru-RU" dirty="0"/>
            </a:b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5" name="Google Shape;190;p37">
            <a:extLst>
              <a:ext uri="{FF2B5EF4-FFF2-40B4-BE49-F238E27FC236}">
                <a16:creationId xmlns:a16="http://schemas.microsoft.com/office/drawing/2014/main" id="{40DE98CF-6F19-593C-C88C-A275829117A3}"/>
              </a:ext>
            </a:extLst>
          </p:cNvPr>
          <p:cNvSpPr txBox="1">
            <a:spLocks/>
          </p:cNvSpPr>
          <p:nvPr/>
        </p:nvSpPr>
        <p:spPr>
          <a:xfrm>
            <a:off x="500550" y="914399"/>
            <a:ext cx="8257968" cy="5217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r>
              <a:rPr lang="ru-RU" dirty="0"/>
              <a:t>В 1С:ЗУП в регистре «Объекты интеграции» фиксируются изменения документа Заявка на командировку. В случае оформления документа Командировка, заявка-основание помечается как ожидающая отправку</a:t>
            </a:r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BB578A4-9AB3-DF50-F427-E313B0D50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52" y="2391563"/>
            <a:ext cx="7198659" cy="374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612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1D33A-FCEB-89E2-AC12-BE7EA2146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E5F38A-3C54-185B-3066-88A322B8D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670643"/>
          </a:xfrm>
        </p:spPr>
        <p:txBody>
          <a:bodyPr/>
          <a:lstStyle/>
          <a:p>
            <a:pPr algn="just"/>
            <a:r>
              <a:rPr lang="ru-RU" dirty="0"/>
              <a:t>Обмен 1С:ЗУП с 1С:ДО</a:t>
            </a:r>
            <a:br>
              <a:rPr lang="ru-RU" dirty="0"/>
            </a:b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5" name="Google Shape;190;p37">
            <a:extLst>
              <a:ext uri="{FF2B5EF4-FFF2-40B4-BE49-F238E27FC236}">
                <a16:creationId xmlns:a16="http://schemas.microsoft.com/office/drawing/2014/main" id="{BC1501ED-42D1-2159-BB72-3570AD79D3AA}"/>
              </a:ext>
            </a:extLst>
          </p:cNvPr>
          <p:cNvSpPr txBox="1">
            <a:spLocks/>
          </p:cNvSpPr>
          <p:nvPr/>
        </p:nvSpPr>
        <p:spPr>
          <a:xfrm>
            <a:off x="500550" y="914399"/>
            <a:ext cx="8257968" cy="5217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r>
              <a:rPr lang="ru-RU" dirty="0"/>
              <a:t>Регламентное задание «Обмен (Заявки на командировку)» выполняет следующие действия:</a:t>
            </a:r>
          </a:p>
          <a:p>
            <a:pPr marL="406400" indent="-285750" algn="just">
              <a:lnSpc>
                <a:spcPct val="150000"/>
              </a:lnSpc>
              <a:spcAft>
                <a:spcPts val="600"/>
              </a:spcAft>
              <a:buSzPts val="1700"/>
              <a:buFontTx/>
              <a:buChar char="-"/>
            </a:pPr>
            <a:r>
              <a:rPr lang="ru-RU" dirty="0"/>
              <a:t>Принимает сообщение из 1С:ДО, что документ получен; в РС Объекты интеграции  устанавливается статус «Принят».</a:t>
            </a:r>
          </a:p>
          <a:p>
            <a:pPr marL="406400" indent="-285750" algn="just">
              <a:lnSpc>
                <a:spcPct val="150000"/>
              </a:lnSpc>
              <a:spcAft>
                <a:spcPts val="600"/>
              </a:spcAft>
              <a:buSzPts val="1700"/>
              <a:buFontTx/>
              <a:buChar char="-"/>
            </a:pPr>
            <a:r>
              <a:rPr lang="ru-RU" dirty="0"/>
              <a:t>Получает сообщение из 1С:ДО с основными данными о сотруднике, периоде командировки, статусах заявки, целях и месте командировки; в случае успешного получения формируется сообщение для 1С:ДО с информацией о полученных объектах;</a:t>
            </a:r>
          </a:p>
          <a:p>
            <a:pPr marL="406400" indent="-285750" algn="just">
              <a:lnSpc>
                <a:spcPct val="150000"/>
              </a:lnSpc>
              <a:spcAft>
                <a:spcPts val="600"/>
              </a:spcAft>
              <a:buSzPts val="1700"/>
              <a:buFontTx/>
              <a:buChar char="-"/>
            </a:pPr>
            <a:r>
              <a:rPr lang="ru-RU" dirty="0"/>
              <a:t>Отправляет данные  документов Командировка о размере командировочных; после формирования сообщения устанавливается статус «Отправлен».</a:t>
            </a:r>
          </a:p>
        </p:txBody>
      </p:sp>
    </p:spTree>
    <p:extLst>
      <p:ext uri="{BB962C8B-B14F-4D97-AF65-F5344CB8AC3E}">
        <p14:creationId xmlns:p14="http://schemas.microsoft.com/office/powerpoint/2010/main" val="2553856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087E4E-8F72-787B-EA8F-F10531D69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7C08E6-044F-BE15-CB63-B32F96C0A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670643"/>
          </a:xfrm>
        </p:spPr>
        <p:txBody>
          <a:bodyPr/>
          <a:lstStyle/>
          <a:p>
            <a:pPr algn="just"/>
            <a:r>
              <a:rPr lang="ru-RU" dirty="0"/>
              <a:t>Обмен 1С:ЗУП с 1С:ДО</a:t>
            </a:r>
            <a:br>
              <a:rPr lang="ru-RU" dirty="0"/>
            </a:b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5" name="Google Shape;190;p37">
            <a:extLst>
              <a:ext uri="{FF2B5EF4-FFF2-40B4-BE49-F238E27FC236}">
                <a16:creationId xmlns:a16="http://schemas.microsoft.com/office/drawing/2014/main" id="{F09AA870-5D29-0202-60CA-FED389B2AD89}"/>
              </a:ext>
            </a:extLst>
          </p:cNvPr>
          <p:cNvSpPr txBox="1">
            <a:spLocks/>
          </p:cNvSpPr>
          <p:nvPr/>
        </p:nvSpPr>
        <p:spPr>
          <a:xfrm>
            <a:off x="500550" y="914399"/>
            <a:ext cx="8257968" cy="5217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840098F-EC44-B0D4-F9BC-971B54B4E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50" y="1225941"/>
            <a:ext cx="8142900" cy="515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89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040BC-4D77-436A-B3B2-E94422C37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8C1302-C00D-D231-0640-6BA1CEAA5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670643"/>
          </a:xfrm>
        </p:spPr>
        <p:txBody>
          <a:bodyPr/>
          <a:lstStyle/>
          <a:p>
            <a:pPr algn="ctr"/>
            <a:r>
              <a:rPr lang="ru-RU" dirty="0"/>
              <a:t>Брокер сообщений </a:t>
            </a:r>
            <a:r>
              <a:rPr lang="en-US" dirty="0"/>
              <a:t>Rabbit </a:t>
            </a:r>
            <a:r>
              <a:rPr lang="en-US" dirty="0" err="1"/>
              <a:t>mq</a:t>
            </a:r>
            <a:br>
              <a:rPr lang="ru-RU" dirty="0"/>
            </a:br>
            <a:br>
              <a:rPr lang="ru-RU" dirty="0"/>
            </a:b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5" name="Google Shape;190;p37">
            <a:extLst>
              <a:ext uri="{FF2B5EF4-FFF2-40B4-BE49-F238E27FC236}">
                <a16:creationId xmlns:a16="http://schemas.microsoft.com/office/drawing/2014/main" id="{BCB9367D-F1AC-D45D-0399-8A994EF2D6FA}"/>
              </a:ext>
            </a:extLst>
          </p:cNvPr>
          <p:cNvSpPr txBox="1">
            <a:spLocks/>
          </p:cNvSpPr>
          <p:nvPr/>
        </p:nvSpPr>
        <p:spPr>
          <a:xfrm>
            <a:off x="500550" y="914399"/>
            <a:ext cx="8257968" cy="5217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r>
              <a:rPr lang="ru-RU" dirty="0"/>
              <a:t>Настроен обмен сообщениями в 4 очереди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DD05571-71DD-5115-4BE2-BDD8FA4EB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08" y="1585042"/>
            <a:ext cx="7187368" cy="311647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62B060A-4993-E4F8-1460-5BCE9A926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08" y="4581915"/>
            <a:ext cx="8257968" cy="183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174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E5E98-DE56-B8EB-FABB-2A065C13F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32CC79-97FC-9C23-316D-8B2E26870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670643"/>
          </a:xfrm>
        </p:spPr>
        <p:txBody>
          <a:bodyPr/>
          <a:lstStyle/>
          <a:p>
            <a:pPr algn="ctr"/>
            <a:r>
              <a:rPr lang="ru-RU" dirty="0"/>
              <a:t>Дополнительная информация</a:t>
            </a:r>
            <a:br>
              <a:rPr lang="ru-RU" dirty="0"/>
            </a:br>
            <a:br>
              <a:rPr lang="ru-RU" dirty="0"/>
            </a:b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5" name="Google Shape;190;p37">
            <a:extLst>
              <a:ext uri="{FF2B5EF4-FFF2-40B4-BE49-F238E27FC236}">
                <a16:creationId xmlns:a16="http://schemas.microsoft.com/office/drawing/2014/main" id="{9C0044D8-0730-F8FC-ECD6-8CBC7B1180EA}"/>
              </a:ext>
            </a:extLst>
          </p:cNvPr>
          <p:cNvSpPr txBox="1">
            <a:spLocks/>
          </p:cNvSpPr>
          <p:nvPr/>
        </p:nvSpPr>
        <p:spPr>
          <a:xfrm>
            <a:off x="500550" y="914399"/>
            <a:ext cx="8257968" cy="5217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r>
              <a:rPr lang="ru-RU" dirty="0"/>
              <a:t>В проектной работе не реализована часть по передаче из 1С:ЗУП информации о бронировании билетов и места проживания  в связи с отсутствием возможности подключения к системе бронирования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n-lt"/>
              </a:rPr>
              <a:t>Smartway</a:t>
            </a:r>
            <a:r>
              <a:rPr lang="ru-RU" b="0" i="0" dirty="0">
                <a:solidFill>
                  <a:srgbClr val="333333"/>
                </a:solidFill>
                <a:effectLst/>
                <a:latin typeface="+mn-lt"/>
              </a:rPr>
              <a:t>. Данные о бронировании нельзя внести вручную.</a:t>
            </a:r>
          </a:p>
          <a:p>
            <a:pPr marL="120650" indent="457200" algn="just">
              <a:lnSpc>
                <a:spcPct val="150000"/>
              </a:lnSpc>
              <a:buSzPts val="1700"/>
            </a:pPr>
            <a:r>
              <a:rPr lang="ru-RU" dirty="0">
                <a:solidFill>
                  <a:srgbClr val="333333"/>
                </a:solidFill>
                <a:latin typeface="+mn-lt"/>
              </a:rPr>
              <a:t>В ЗУП функционал вынесен в расширение. Чтобы при выполнении регламентного </a:t>
            </a:r>
            <a:r>
              <a:rPr lang="ru-RU">
                <a:solidFill>
                  <a:srgbClr val="333333"/>
                </a:solidFill>
                <a:latin typeface="+mn-lt"/>
              </a:rPr>
              <a:t>задания подключалась </a:t>
            </a:r>
            <a:r>
              <a:rPr lang="ru-RU" dirty="0">
                <a:solidFill>
                  <a:srgbClr val="333333"/>
                </a:solidFill>
                <a:latin typeface="+mn-lt"/>
              </a:rPr>
              <a:t>внешняя компонента, само расширение подключено безопасном режиме. Внешние обработки не использовалась. </a:t>
            </a:r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>
              <a:solidFill>
                <a:srgbClr val="333333"/>
              </a:solidFill>
              <a:latin typeface="+mn-lt"/>
            </a:endParaRPr>
          </a:p>
          <a:p>
            <a:pPr marL="120650" indent="457200" algn="just">
              <a:lnSpc>
                <a:spcPct val="150000"/>
              </a:lnSpc>
              <a:buSzPts val="1700"/>
            </a:pPr>
            <a:r>
              <a:rPr lang="ru-RU" dirty="0">
                <a:solidFill>
                  <a:srgbClr val="333333"/>
                </a:solidFill>
                <a:latin typeface="+mn-lt"/>
              </a:rPr>
              <a:t>В репозитории выложено расширение для 1С:ЗУП</a:t>
            </a:r>
            <a:r>
              <a:rPr lang="en-US" dirty="0">
                <a:solidFill>
                  <a:srgbClr val="333333"/>
                </a:solidFill>
                <a:latin typeface="+mn-lt"/>
              </a:rPr>
              <a:t> </a:t>
            </a:r>
            <a:r>
              <a:rPr lang="ru-RU" dirty="0">
                <a:solidFill>
                  <a:srgbClr val="333333"/>
                </a:solidFill>
                <a:latin typeface="+mn-lt"/>
              </a:rPr>
              <a:t>и конфигурация 1С:ДО.</a:t>
            </a:r>
            <a:endParaRPr lang="en-US" dirty="0">
              <a:solidFill>
                <a:srgbClr val="333333"/>
              </a:solidFill>
              <a:latin typeface="+mn-lt"/>
            </a:endParaRPr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>
              <a:solidFill>
                <a:srgbClr val="333333"/>
              </a:solidFill>
              <a:latin typeface="+mn-lt"/>
            </a:endParaRPr>
          </a:p>
          <a:p>
            <a:pPr marL="120650" indent="457200" algn="just">
              <a:lnSpc>
                <a:spcPct val="150000"/>
              </a:lnSpc>
              <a:buSzPts val="1700"/>
            </a:pPr>
            <a:r>
              <a:rPr lang="ru-RU" dirty="0">
                <a:solidFill>
                  <a:srgbClr val="333333"/>
                </a:solidFill>
                <a:latin typeface="+mn-lt"/>
              </a:rPr>
              <a:t>Основной код разработки расположен в общем модуле «</a:t>
            </a:r>
            <a:r>
              <a:rPr lang="ru-RU" dirty="0" err="1">
                <a:solidFill>
                  <a:srgbClr val="333333"/>
                </a:solidFill>
                <a:latin typeface="+mn-lt"/>
              </a:rPr>
              <a:t>ОбменОбъектамиИнтеграции</a:t>
            </a:r>
            <a:r>
              <a:rPr lang="ru-RU" dirty="0">
                <a:solidFill>
                  <a:srgbClr val="333333"/>
                </a:solidFill>
                <a:latin typeface="+mn-lt"/>
              </a:rPr>
              <a:t>»</a:t>
            </a:r>
          </a:p>
          <a:p>
            <a:pPr marL="120650" indent="457200" algn="ctr">
              <a:lnSpc>
                <a:spcPct val="150000"/>
              </a:lnSpc>
              <a:buSzPts val="1700"/>
            </a:pPr>
            <a:endParaRPr lang="en-US" sz="1600" b="1" i="1" dirty="0"/>
          </a:p>
          <a:p>
            <a:pPr marL="120650" indent="457200" algn="ctr">
              <a:lnSpc>
                <a:spcPct val="150000"/>
              </a:lnSpc>
              <a:buSzPts val="1700"/>
            </a:pPr>
            <a:r>
              <a:rPr lang="ru" sz="1600" b="1" i="1" dirty="0"/>
              <a:t>Ссылка на репозиторий</a:t>
            </a:r>
            <a:r>
              <a:rPr lang="en-US" sz="1600" b="1" i="1" dirty="0"/>
              <a:t> </a:t>
            </a:r>
            <a:endParaRPr lang="ru-RU" sz="1600" b="1" i="1" dirty="0"/>
          </a:p>
          <a:p>
            <a:pPr marL="120650" indent="457200" algn="ctr">
              <a:lnSpc>
                <a:spcPct val="150000"/>
              </a:lnSpc>
              <a:buSzPts val="1700"/>
            </a:pPr>
            <a:r>
              <a:rPr lang="en-US" sz="1600" b="1" i="1" dirty="0"/>
              <a:t>https://github.com/InGorRTK/InnaGorelova_OTUS</a:t>
            </a:r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>
              <a:solidFill>
                <a:srgbClr val="333333"/>
              </a:solidFill>
              <a:latin typeface="+mn-lt"/>
            </a:endParaRPr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0687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 txBox="1"/>
          <p:nvPr/>
        </p:nvSpPr>
        <p:spPr>
          <a:xfrm>
            <a:off x="766725" y="2728150"/>
            <a:ext cx="79353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Меня хорошо видно</a:t>
            </a:r>
            <a:endParaRPr sz="5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&amp; слышно?</a:t>
            </a:r>
            <a:endParaRPr sz="5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4383575"/>
            <a:ext cx="702395" cy="7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37256" y="4383575"/>
            <a:ext cx="702395" cy="7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938B9-E9BE-09A6-3318-6F7417D8B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7C159B-5E86-8798-590C-0271C06A6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670643"/>
          </a:xfrm>
        </p:spPr>
        <p:txBody>
          <a:bodyPr/>
          <a:lstStyle/>
          <a:p>
            <a:pPr algn="ctr"/>
            <a:r>
              <a:rPr lang="ru-RU" dirty="0"/>
              <a:t>Сценарное тестирование</a:t>
            </a:r>
            <a:br>
              <a:rPr lang="ru-RU" dirty="0"/>
            </a:br>
            <a:br>
              <a:rPr lang="ru-RU" dirty="0"/>
            </a:b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5" name="Google Shape;190;p37">
            <a:extLst>
              <a:ext uri="{FF2B5EF4-FFF2-40B4-BE49-F238E27FC236}">
                <a16:creationId xmlns:a16="http://schemas.microsoft.com/office/drawing/2014/main" id="{28B0A2CD-C7AF-B52B-3F47-6B717BEEAE81}"/>
              </a:ext>
            </a:extLst>
          </p:cNvPr>
          <p:cNvSpPr txBox="1">
            <a:spLocks/>
          </p:cNvSpPr>
          <p:nvPr/>
        </p:nvSpPr>
        <p:spPr>
          <a:xfrm>
            <a:off x="500550" y="914399"/>
            <a:ext cx="8257968" cy="5217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ts val="1700"/>
            </a:pPr>
            <a:r>
              <a:rPr lang="ru-RU" dirty="0"/>
              <a:t>В проектной работе реализовано сценарное тестирование </a:t>
            </a:r>
            <a:r>
              <a:rPr lang="en-US" dirty="0"/>
              <a:t>Vanessa </a:t>
            </a:r>
            <a:endParaRPr lang="ru-RU" dirty="0"/>
          </a:p>
          <a:p>
            <a:pPr marL="40640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ts val="1700"/>
              <a:buFont typeface="Arial" panose="020B0604020202020204" pitchFamily="34" charset="0"/>
              <a:buChar char="•"/>
            </a:pPr>
            <a:r>
              <a:rPr lang="ru-RU" sz="1600" dirty="0"/>
              <a:t>данных НСИ: </a:t>
            </a:r>
          </a:p>
          <a:p>
            <a:pPr marL="40640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ts val="1700"/>
              <a:buFont typeface="Arial" panose="020B0604020202020204" pitchFamily="34" charset="0"/>
              <a:buChar char="–"/>
            </a:pPr>
            <a:r>
              <a:rPr lang="ru-RU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Создание Физического Лица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0640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ts val="1700"/>
              <a:buFont typeface="Arial" panose="020B0604020202020204" pitchFamily="34" charset="0"/>
              <a:buChar char="–"/>
            </a:pPr>
            <a:r>
              <a:rPr lang="ru-RU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Создание Организации</a:t>
            </a:r>
          </a:p>
          <a:p>
            <a:pPr marL="40640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ts val="1700"/>
              <a:buFont typeface="Arial" panose="020B0604020202020204" pitchFamily="34" charset="0"/>
              <a:buChar char="–"/>
            </a:pPr>
            <a:r>
              <a:rPr lang="ru-RU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Создание Контрагента</a:t>
            </a:r>
            <a:endParaRPr lang="ru-RU" dirty="0"/>
          </a:p>
          <a:p>
            <a:pPr marL="40640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ts val="1700"/>
              <a:buFont typeface="Arial" panose="020B0604020202020204" pitchFamily="34" charset="0"/>
              <a:buChar char="•"/>
            </a:pPr>
            <a:r>
              <a:rPr lang="ru-RU" sz="1600" dirty="0"/>
              <a:t>создания Заявки на командировку</a:t>
            </a:r>
            <a:endParaRPr lang="ru-RU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30497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50800A-258A-EEC3-FB05-EDCE0F36B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FF0F8E-2231-B09D-92DA-469D2A6BB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670643"/>
          </a:xfrm>
        </p:spPr>
        <p:txBody>
          <a:bodyPr/>
          <a:lstStyle/>
          <a:p>
            <a:r>
              <a:rPr lang="ru-RU" dirty="0"/>
              <a:t>Сценарное </a:t>
            </a:r>
            <a:br>
              <a:rPr lang="ru-RU" dirty="0"/>
            </a:br>
            <a:r>
              <a:rPr lang="ru-RU" dirty="0"/>
              <a:t>тестирование</a:t>
            </a:r>
            <a:br>
              <a:rPr lang="ru-RU" dirty="0"/>
            </a:br>
            <a:br>
              <a:rPr lang="ru-RU" dirty="0"/>
            </a:b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05ED7BB-F03C-F924-FD38-EB43A2479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171" y="440981"/>
            <a:ext cx="5602979" cy="582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98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641689-E66E-7890-4927-4F9F8814C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B9BFCB-5F1F-5CED-428B-7D91DA9AC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1408932" cy="4516501"/>
          </a:xfrm>
        </p:spPr>
        <p:txBody>
          <a:bodyPr vert="vert270"/>
          <a:lstStyle/>
          <a:p>
            <a:r>
              <a:rPr lang="ru-RU" dirty="0"/>
              <a:t>Сценарное </a:t>
            </a:r>
            <a:br>
              <a:rPr lang="ru-RU" dirty="0"/>
            </a:br>
            <a:r>
              <a:rPr lang="ru-RU" dirty="0"/>
              <a:t>тестирование</a:t>
            </a:r>
            <a:br>
              <a:rPr lang="ru-RU" dirty="0"/>
            </a:br>
            <a:br>
              <a:rPr lang="ru-RU" dirty="0"/>
            </a:b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283E23-E125-16EA-014D-F87579603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892" y="0"/>
            <a:ext cx="69231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99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Выводы и планы по развитию</a:t>
            </a:r>
            <a:endParaRPr dirty="0"/>
          </a:p>
        </p:txBody>
      </p:sp>
      <p:graphicFrame>
        <p:nvGraphicFramePr>
          <p:cNvPr id="203" name="Google Shape;203;p39"/>
          <p:cNvGraphicFramePr/>
          <p:nvPr>
            <p:extLst>
              <p:ext uri="{D42A27DB-BD31-4B8C-83A1-F6EECF244321}">
                <p14:modId xmlns:p14="http://schemas.microsoft.com/office/powerpoint/2010/main" val="2823399815"/>
              </p:ext>
            </p:extLst>
          </p:nvPr>
        </p:nvGraphicFramePr>
        <p:xfrm>
          <a:off x="952500" y="2058925"/>
          <a:ext cx="7239000" cy="1976730"/>
        </p:xfrm>
        <a:graphic>
          <a:graphicData uri="http://schemas.openxmlformats.org/drawingml/2006/table">
            <a:tbl>
              <a:tblPr>
                <a:noFill/>
                <a:tableStyleId>{34BA7553-19CF-474C-9BEA-854EF4D831B7}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Внедрять стандарты проектирования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Активно использовать сценарное тестирование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Развивать навыки обменов и синхронизаций не только с помощью технологии 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rabbit </a:t>
                      </a:r>
                      <a:r>
                        <a:rPr lang="en-US" sz="17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mq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но и других методов в зависимости от эффективности их использования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559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Спасибо за внимание!</a:t>
            </a:r>
            <a:br>
              <a:rPr lang="ru" sz="5000" b="0"/>
            </a:br>
            <a:endParaRPr sz="1400" b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/>
          <p:nvPr/>
        </p:nvSpPr>
        <p:spPr>
          <a:xfrm>
            <a:off x="630000" y="3689750"/>
            <a:ext cx="1515000" cy="242520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32"/>
          <p:cNvSpPr txBox="1">
            <a:spLocks noGrp="1"/>
          </p:cNvSpPr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Защита проекта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Тема: </a:t>
            </a:r>
            <a:r>
              <a:rPr lang="ru-RU" dirty="0"/>
              <a:t>Заявка на командировку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p32"/>
          <p:cNvSpPr txBox="1">
            <a:spLocks noGrp="1"/>
          </p:cNvSpPr>
          <p:nvPr>
            <p:ph type="subTitle" idx="2"/>
          </p:nvPr>
        </p:nvSpPr>
        <p:spPr>
          <a:xfrm>
            <a:off x="3135425" y="4346300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2418B"/>
                </a:solidFill>
              </a:rPr>
              <a:t>Горелова  Инна  </a:t>
            </a:r>
            <a:endParaRPr dirty="0">
              <a:solidFill>
                <a:srgbClr val="02418B"/>
              </a:solidFill>
            </a:endParaRPr>
          </a:p>
        </p:txBody>
      </p:sp>
      <p:sp>
        <p:nvSpPr>
          <p:cNvPr id="146" name="Google Shape;146;p32"/>
          <p:cNvSpPr txBox="1">
            <a:spLocks noGrp="1"/>
          </p:cNvSpPr>
          <p:nvPr>
            <p:ph type="subTitle" idx="3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  <p:sp>
        <p:nvSpPr>
          <p:cNvPr id="147" name="Google Shape;147;p32"/>
          <p:cNvSpPr txBox="1">
            <a:spLocks noGrp="1"/>
          </p:cNvSpPr>
          <p:nvPr>
            <p:ph type="subTitle" idx="4"/>
          </p:nvPr>
        </p:nvSpPr>
        <p:spPr>
          <a:xfrm>
            <a:off x="3135425" y="4737950"/>
            <a:ext cx="5856300" cy="13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Должность </a:t>
            </a:r>
            <a:r>
              <a:rPr lang="ru" b="1" dirty="0"/>
              <a:t>Программист 1С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Компания </a:t>
            </a:r>
            <a:r>
              <a:rPr lang="ru" b="1" dirty="0"/>
              <a:t>Технический Центр Интернет (ТЦИ)</a:t>
            </a:r>
            <a:endParaRPr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E28CF8A-3C12-C592-B008-70F9A6DBD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118" y="3929056"/>
            <a:ext cx="2149307" cy="214930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F2ACAC-BB8B-BFC5-E438-3D68B2244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6130" y="3561528"/>
            <a:ext cx="1920210" cy="81354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>
            <a:spLocks noGrp="1"/>
          </p:cNvSpPr>
          <p:nvPr>
            <p:ph type="title"/>
          </p:nvPr>
        </p:nvSpPr>
        <p:spPr>
          <a:xfrm>
            <a:off x="500550" y="440977"/>
            <a:ext cx="8520600" cy="7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защиты</a:t>
            </a:r>
            <a:endParaRPr/>
          </a:p>
        </p:txBody>
      </p:sp>
      <p:sp>
        <p:nvSpPr>
          <p:cNvPr id="153" name="Google Shape;153;p33"/>
          <p:cNvSpPr/>
          <p:nvPr/>
        </p:nvSpPr>
        <p:spPr>
          <a:xfrm>
            <a:off x="680750" y="143075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Цели проекта 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33"/>
          <p:cNvSpPr/>
          <p:nvPr/>
        </p:nvSpPr>
        <p:spPr>
          <a:xfrm>
            <a:off x="680750" y="2254196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33"/>
          <p:cNvSpPr/>
          <p:nvPr/>
        </p:nvSpPr>
        <p:spPr>
          <a:xfrm>
            <a:off x="680750" y="3091114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33"/>
          <p:cNvSpPr/>
          <p:nvPr/>
        </p:nvSpPr>
        <p:spPr>
          <a:xfrm>
            <a:off x="680750" y="3928052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3"/>
          <p:cNvSpPr/>
          <p:nvPr/>
        </p:nvSpPr>
        <p:spPr>
          <a:xfrm>
            <a:off x="680750" y="471010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Схемы/архитектура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33"/>
          <p:cNvSpPr/>
          <p:nvPr/>
        </p:nvSpPr>
        <p:spPr>
          <a:xfrm>
            <a:off x="680750" y="549215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9" name="Google Shape;159;p33"/>
          <p:cNvCxnSpPr>
            <a:stCxn id="153" idx="1"/>
            <a:endCxn id="154" idx="1"/>
          </p:cNvCxnSpPr>
          <p:nvPr/>
        </p:nvCxnSpPr>
        <p:spPr>
          <a:xfrm>
            <a:off x="680750" y="1681550"/>
            <a:ext cx="600" cy="8235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33"/>
          <p:cNvCxnSpPr>
            <a:stCxn id="154" idx="1"/>
            <a:endCxn id="155" idx="1"/>
          </p:cNvCxnSpPr>
          <p:nvPr/>
        </p:nvCxnSpPr>
        <p:spPr>
          <a:xfrm>
            <a:off x="680750" y="2504996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33"/>
          <p:cNvCxnSpPr>
            <a:stCxn id="155" idx="1"/>
            <a:endCxn id="156" idx="1"/>
          </p:cNvCxnSpPr>
          <p:nvPr/>
        </p:nvCxnSpPr>
        <p:spPr>
          <a:xfrm>
            <a:off x="680750" y="3341914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33"/>
          <p:cNvCxnSpPr/>
          <p:nvPr/>
        </p:nvCxnSpPr>
        <p:spPr>
          <a:xfrm>
            <a:off x="680750" y="4219289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33"/>
          <p:cNvCxnSpPr/>
          <p:nvPr/>
        </p:nvCxnSpPr>
        <p:spPr>
          <a:xfrm>
            <a:off x="680750" y="5096664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69" name="Google Shape;169;p34"/>
          <p:cNvGraphicFramePr/>
          <p:nvPr>
            <p:extLst>
              <p:ext uri="{D42A27DB-BD31-4B8C-83A1-F6EECF244321}">
                <p14:modId xmlns:p14="http://schemas.microsoft.com/office/powerpoint/2010/main" val="1729733585"/>
              </p:ext>
            </p:extLst>
          </p:nvPr>
        </p:nvGraphicFramePr>
        <p:xfrm>
          <a:off x="952500" y="2058925"/>
          <a:ext cx="7239000" cy="2734954"/>
        </p:xfrm>
        <a:graphic>
          <a:graphicData uri="http://schemas.openxmlformats.org/drawingml/2006/table">
            <a:tbl>
              <a:tblPr>
                <a:noFill/>
                <a:tableStyleId>{34BA7553-19CF-474C-9BEA-854EF4D831B7}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Усвоение знаний, полученных в ходе обучения 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Формирование новых умений и навыков в части проектирования архитектуры системы</a:t>
                      </a: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Закрепление навыков работы с проектной документации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Построение архитектурной схемы и ее  реализация в техническом проекте с помощью современных средств разработки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планировалось</a:t>
            </a:r>
            <a:endParaRPr/>
          </a:p>
        </p:txBody>
      </p:sp>
      <p:graphicFrame>
        <p:nvGraphicFramePr>
          <p:cNvPr id="176" name="Google Shape;176;p35"/>
          <p:cNvGraphicFramePr/>
          <p:nvPr>
            <p:extLst>
              <p:ext uri="{D42A27DB-BD31-4B8C-83A1-F6EECF244321}">
                <p14:modId xmlns:p14="http://schemas.microsoft.com/office/powerpoint/2010/main" val="2797553103"/>
              </p:ext>
            </p:extLst>
          </p:nvPr>
        </p:nvGraphicFramePr>
        <p:xfrm>
          <a:off x="952500" y="2058925"/>
          <a:ext cx="7239000" cy="2139070"/>
        </p:xfrm>
        <a:graphic>
          <a:graphicData uri="http://schemas.openxmlformats.org/drawingml/2006/table">
            <a:tbl>
              <a:tblPr>
                <a:noFill/>
                <a:tableStyleId>{34BA7553-19CF-474C-9BEA-854EF4D831B7}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Получить системные знания  и подходы при проектировании проектных решений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Реализовать полученные знания в техническом проекте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Разработать систему ввода заявок на командировку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технологии</a:t>
            </a:r>
            <a:endParaRPr/>
          </a:p>
        </p:txBody>
      </p:sp>
      <p:graphicFrame>
        <p:nvGraphicFramePr>
          <p:cNvPr id="183" name="Google Shape;183;p36"/>
          <p:cNvGraphicFramePr/>
          <p:nvPr>
            <p:extLst>
              <p:ext uri="{D42A27DB-BD31-4B8C-83A1-F6EECF244321}">
                <p14:modId xmlns:p14="http://schemas.microsoft.com/office/powerpoint/2010/main" val="394623549"/>
              </p:ext>
            </p:extLst>
          </p:nvPr>
        </p:nvGraphicFramePr>
        <p:xfrm>
          <a:off x="952500" y="2058925"/>
          <a:ext cx="7239000" cy="1325790"/>
        </p:xfrm>
        <a:graphic>
          <a:graphicData uri="http://schemas.openxmlformats.org/drawingml/2006/table">
            <a:tbl>
              <a:tblPr>
                <a:noFill/>
                <a:tableStyleId>{34BA7553-19CF-474C-9BEA-854EF4D831B7}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GitHub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- веб-сервис для хостинга IT-проектов и их совместной разработки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RabbitMQ 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это брокер сообщений</a:t>
                      </a:r>
                      <a:endParaRPr sz="1700" b="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Vanessa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– 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сценарное тестирование в 1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lang="ru-RU" sz="1400" b="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>
            <a:spLocks noGrp="1"/>
          </p:cNvSpPr>
          <p:nvPr>
            <p:ph type="title"/>
          </p:nvPr>
        </p:nvSpPr>
        <p:spPr>
          <a:xfrm>
            <a:off x="499076" y="239750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получилось</a:t>
            </a:r>
            <a:endParaRPr/>
          </a:p>
        </p:txBody>
      </p:sp>
      <p:sp>
        <p:nvSpPr>
          <p:cNvPr id="190" name="Google Shape;190;p37"/>
          <p:cNvSpPr txBox="1">
            <a:spLocks noGrp="1"/>
          </p:cNvSpPr>
          <p:nvPr>
            <p:ph type="body" idx="1"/>
          </p:nvPr>
        </p:nvSpPr>
        <p:spPr>
          <a:xfrm>
            <a:off x="500550" y="914399"/>
            <a:ext cx="8257968" cy="5217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ru-RU" dirty="0"/>
              <a:t>Реализован проект оформления документа «Заявка на командировку»  в 1С:Документооборот.</a:t>
            </a:r>
          </a:p>
          <a:p>
            <a:pPr marL="12065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ru-RU" dirty="0"/>
              <a:t> Документ синхронизируется с 1С:ЗУП для выполнения следующих действий:</a:t>
            </a:r>
          </a:p>
          <a:p>
            <a:pPr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Tx/>
              <a:buChar char="-"/>
            </a:pPr>
            <a:r>
              <a:rPr lang="ru-RU" dirty="0"/>
              <a:t>бронирования билетов и места проживания командируемых сотрудников;</a:t>
            </a:r>
          </a:p>
          <a:p>
            <a:pPr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Tx/>
              <a:buChar char="-"/>
            </a:pPr>
            <a:r>
              <a:rPr lang="ru-RU" dirty="0"/>
              <a:t>оформления документа Командировки и определения командировочных расходов.</a:t>
            </a:r>
          </a:p>
          <a:p>
            <a:pPr marL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ru-RU" dirty="0"/>
              <a:t>Данные о расходах передаются в 1С:ДО для завершения процесса согласования заявки 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261AEF2-80B8-C6C4-2DC9-F2FE98D45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02" y="1069362"/>
            <a:ext cx="8330125" cy="5295579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743D117-CB6E-642B-FE28-269632CD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</p:spPr>
        <p:txBody>
          <a:bodyPr/>
          <a:lstStyle/>
          <a:p>
            <a:r>
              <a:rPr lang="ru-RU" dirty="0"/>
              <a:t>Схема контекста</a:t>
            </a:r>
            <a:br>
              <a:rPr lang="ru-RU" dirty="0"/>
            </a:br>
            <a:br>
              <a:rPr lang="ru-RU" dirty="0"/>
            </a:b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702</Words>
  <Application>Microsoft Office PowerPoint</Application>
  <PresentationFormat>Экран (4:3)</PresentationFormat>
  <Paragraphs>116</Paragraphs>
  <Slides>24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0" baseType="lpstr">
      <vt:lpstr>Consolas</vt:lpstr>
      <vt:lpstr>Courier New</vt:lpstr>
      <vt:lpstr>Arial</vt:lpstr>
      <vt:lpstr>Roboto</vt:lpstr>
      <vt:lpstr>Times New Roman</vt:lpstr>
      <vt:lpstr>Светлая тема</vt:lpstr>
      <vt:lpstr>Архитектор 1С</vt:lpstr>
      <vt:lpstr>Презентация PowerPoint</vt:lpstr>
      <vt:lpstr>Защита проекта Тема: Заявка на командировку </vt:lpstr>
      <vt:lpstr>План защиты</vt:lpstr>
      <vt:lpstr>Цели проекта</vt:lpstr>
      <vt:lpstr>Что планировалось</vt:lpstr>
      <vt:lpstr>Используемые технологии</vt:lpstr>
      <vt:lpstr>Что получилось</vt:lpstr>
      <vt:lpstr>Схема контекста  </vt:lpstr>
      <vt:lpstr>Бизнес процесс AS IS </vt:lpstr>
      <vt:lpstr>Бизнес процесс TO BI </vt:lpstr>
      <vt:lpstr>Заведение Заявки на командировку  в 1С: ДО</vt:lpstr>
      <vt:lpstr>Обмен 1С:ДО с 1С:ЗУП  </vt:lpstr>
      <vt:lpstr>Обмен 1С:ДО с 1С:ЗУП  </vt:lpstr>
      <vt:lpstr>Обмен 1С:ЗУП с 1С:ДО  </vt:lpstr>
      <vt:lpstr>Обмен 1С:ЗУП с 1С:ДО  </vt:lpstr>
      <vt:lpstr>Обмен 1С:ЗУП с 1С:ДО  </vt:lpstr>
      <vt:lpstr>Брокер сообщений Rabbit mq   </vt:lpstr>
      <vt:lpstr>Дополнительная информация   </vt:lpstr>
      <vt:lpstr>Сценарное тестирование   </vt:lpstr>
      <vt:lpstr>Сценарное  тестирование   </vt:lpstr>
      <vt:lpstr>Сценарное  тестирование   </vt:lpstr>
      <vt:lpstr>Выводы и планы по развитию</vt:lpstr>
      <vt:lpstr>Спасибо за внимание!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привет</dc:creator>
  <cp:lastModifiedBy>привет</cp:lastModifiedBy>
  <cp:revision>25</cp:revision>
  <dcterms:modified xsi:type="dcterms:W3CDTF">2024-11-18T05:21:46Z</dcterms:modified>
</cp:coreProperties>
</file>