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72" r:id="rId4"/>
    <p:sldId id="273" r:id="rId5"/>
    <p:sldId id="274" r:id="rId6"/>
    <p:sldId id="275" r:id="rId7"/>
    <p:sldId id="280" r:id="rId8"/>
    <p:sldId id="276" r:id="rId9"/>
    <p:sldId id="277" r:id="rId10"/>
    <p:sldId id="278" r:id="rId11"/>
    <p:sldId id="279" r:id="rId12"/>
    <p:sldId id="289" r:id="rId13"/>
    <p:sldId id="282" r:id="rId14"/>
    <p:sldId id="283" r:id="rId15"/>
    <p:sldId id="284" r:id="rId16"/>
    <p:sldId id="281" r:id="rId17"/>
    <p:sldId id="290" r:id="rId18"/>
    <p:sldId id="285" r:id="rId19"/>
    <p:sldId id="286" r:id="rId20"/>
    <p:sldId id="287" r:id="rId21"/>
    <p:sldId id="288" r:id="rId22"/>
    <p:sldId id="294" r:id="rId23"/>
    <p:sldId id="295" r:id="rId24"/>
    <p:sldId id="296" r:id="rId25"/>
    <p:sldId id="292" r:id="rId26"/>
    <p:sldId id="297" r:id="rId27"/>
    <p:sldId id="293" r:id="rId28"/>
    <p:sldId id="298" r:id="rId29"/>
    <p:sldId id="299" r:id="rId30"/>
    <p:sldId id="300" r:id="rId31"/>
    <p:sldId id="301" r:id="rId32"/>
    <p:sldId id="304" r:id="rId33"/>
    <p:sldId id="303" r:id="rId34"/>
    <p:sldId id="305" r:id="rId3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719"/>
  </p:normalViewPr>
  <p:slideViewPr>
    <p:cSldViewPr>
      <p:cViewPr varScale="1">
        <p:scale>
          <a:sx n="83" d="100"/>
          <a:sy n="83" d="100"/>
        </p:scale>
        <p:origin x="232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D191-3073-804E-93AB-EC7A95687D9F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349D-3FA3-0C41-8AC6-408E273FEE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49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47800" y="2705100"/>
            <a:ext cx="21022421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14400" dirty="0">
                <a:solidFill>
                  <a:schemeClr val="tx2">
                    <a:lumMod val="60000"/>
                    <a:lumOff val="40000"/>
                  </a:schemeClr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About</a:t>
            </a:r>
            <a:endParaRPr lang="en-US" altLang="ko-Kore-KR" sz="9600" dirty="0">
              <a:solidFill>
                <a:schemeClr val="tx2">
                  <a:lumMod val="60000"/>
                  <a:lumOff val="40000"/>
                </a:schemeClr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  <a:p>
            <a:r>
              <a:rPr lang="en-US" sz="14400" dirty="0">
                <a:solidFill>
                  <a:schemeClr val="tx2">
                    <a:lumMod val="60000"/>
                    <a:lumOff val="40000"/>
                  </a:schemeClr>
                </a:solidFill>
                <a:latin typeface="TmonMonsori Black" panose="02000A03000000000000" pitchFamily="2" charset="-127"/>
                <a:ea typeface="TmonMonsori Black" panose="02000A03000000000000" pitchFamily="2" charset="-127"/>
                <a:cs typeface="Gmarket Sans Bold" pitchFamily="34" charset="0"/>
              </a:rPr>
              <a:t>Docker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78C30-525F-F8BC-759E-91CBE4A9F465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26" name="Picture 2" descr="Docker - 나무위키">
            <a:extLst>
              <a:ext uri="{FF2B5EF4-FFF2-40B4-BE49-F238E27FC236}">
                <a16:creationId xmlns:a16="http://schemas.microsoft.com/office/drawing/2014/main" id="{642B05BF-7C2F-C93C-9AAD-CF8FE6F5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333500"/>
            <a:ext cx="6304337" cy="539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4D4354-F582-A696-768C-AFFA47002937}"/>
              </a:ext>
            </a:extLst>
          </p:cNvPr>
          <p:cNvSpPr txBox="1"/>
          <p:nvPr/>
        </p:nvSpPr>
        <p:spPr>
          <a:xfrm>
            <a:off x="2743200" y="3162300"/>
            <a:ext cx="128016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800" dirty="0">
                <a:solidFill>
                  <a:srgbClr val="0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Java </a:t>
            </a:r>
            <a:r>
              <a:rPr lang="ko-KR" altLang="en-US" sz="6000" kern="0" spc="800" dirty="0">
                <a:solidFill>
                  <a:srgbClr val="0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개발자들은 </a:t>
            </a:r>
            <a:r>
              <a:rPr lang="en-US" altLang="ko-KR" sz="6000" kern="0" spc="800" dirty="0">
                <a:solidFill>
                  <a:srgbClr val="0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JVM</a:t>
            </a:r>
            <a:r>
              <a:rPr lang="ko-KR" altLang="en-US" sz="6000" kern="0" spc="800" dirty="0">
                <a:solidFill>
                  <a:srgbClr val="0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만 있으면 어디든지 실행 가능한데 굳이 </a:t>
            </a:r>
            <a:r>
              <a:rPr lang="en-US" altLang="ko-KR" sz="6000" kern="0" spc="800" dirty="0">
                <a:solidFill>
                  <a:srgbClr val="0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Docker</a:t>
            </a:r>
            <a:r>
              <a:rPr lang="ko-KR" altLang="en-US" sz="6000" kern="0" spc="800" dirty="0">
                <a:solidFill>
                  <a:srgbClr val="0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를 써야 하나요</a:t>
            </a:r>
            <a:r>
              <a:rPr lang="en-US" altLang="ko-KR" sz="6000" kern="0" spc="800" dirty="0">
                <a:solidFill>
                  <a:srgbClr val="0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?</a:t>
            </a:r>
            <a:endParaRPr lang="en-US" sz="9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28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F501F5E-C35D-DC99-9F7F-E1A38047DE46}"/>
              </a:ext>
            </a:extLst>
          </p:cNvPr>
          <p:cNvSpPr/>
          <p:nvPr/>
        </p:nvSpPr>
        <p:spPr>
          <a:xfrm>
            <a:off x="990600" y="1790700"/>
            <a:ext cx="7467600" cy="7391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64CE6-4367-9DDD-F189-932B34EF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3505200" cy="1831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41962-8937-F108-60C9-27E8548C306F}"/>
              </a:ext>
            </a:extLst>
          </p:cNvPr>
          <p:cNvSpPr txBox="1"/>
          <p:nvPr/>
        </p:nvSpPr>
        <p:spPr>
          <a:xfrm>
            <a:off x="3161654" y="11778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실제 배포 서버를 위해서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604C07-4A69-C3D9-2B75-B760FC4D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60" y="4170747"/>
            <a:ext cx="2939079" cy="183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4E62E8-8F2A-7FCE-78C4-CF03BECD4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45" y="6557248"/>
            <a:ext cx="3483696" cy="1831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12B52-8E9C-DAB1-24F4-F644FF473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702" y="6459697"/>
            <a:ext cx="2036603" cy="2036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DC8B3E-AD95-194A-2622-ABFEF500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64" y="2338997"/>
            <a:ext cx="3505200" cy="1831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BA31C-9C71-539D-5127-073F9E4BF3E5}"/>
              </a:ext>
            </a:extLst>
          </p:cNvPr>
          <p:cNvSpPr txBox="1"/>
          <p:nvPr/>
        </p:nvSpPr>
        <p:spPr>
          <a:xfrm>
            <a:off x="12149470" y="117787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실제 배포 서버를 위해서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B2BD5C-5EF9-B236-1F28-9CB5B838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276" y="4170747"/>
            <a:ext cx="2939079" cy="1831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7D04F4-FEE5-0163-3132-111DBF7FC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161" y="6557248"/>
            <a:ext cx="3483696" cy="1831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3C67C0-731D-B16A-CEF5-86B5489E2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1597" y="5886970"/>
            <a:ext cx="2036603" cy="2036603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6AD4CA2-2361-4F3A-21E2-F882F1B3BC49}"/>
              </a:ext>
            </a:extLst>
          </p:cNvPr>
          <p:cNvSpPr/>
          <p:nvPr/>
        </p:nvSpPr>
        <p:spPr>
          <a:xfrm>
            <a:off x="9978416" y="1790700"/>
            <a:ext cx="7467600" cy="7391400"/>
          </a:xfrm>
          <a:prstGeom prst="roundRect">
            <a:avLst/>
          </a:prstGeom>
          <a:solidFill>
            <a:srgbClr val="00B0F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0D69991-3A49-0F02-95F5-5AF55CC3C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788" y="1750384"/>
            <a:ext cx="2199401" cy="21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83B59-98B7-8D3D-5301-84ABA0B4DC85}"/>
              </a:ext>
            </a:extLst>
          </p:cNvPr>
          <p:cNvSpPr txBox="1"/>
          <p:nvPr/>
        </p:nvSpPr>
        <p:spPr>
          <a:xfrm>
            <a:off x="1513668" y="20193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info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C8C98-AA0B-9942-6F5F-57FFFFD0F8C8}"/>
              </a:ext>
            </a:extLst>
          </p:cNvPr>
          <p:cNvSpPr txBox="1"/>
          <p:nvPr/>
        </p:nvSpPr>
        <p:spPr>
          <a:xfrm>
            <a:off x="1513668" y="29337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라는 명령어를 실행시켜 봅시다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157B4-41EB-B8E7-1E9B-1E38833D4BF4}"/>
              </a:ext>
            </a:extLst>
          </p:cNvPr>
          <p:cNvSpPr txBox="1"/>
          <p:nvPr/>
        </p:nvSpPr>
        <p:spPr>
          <a:xfrm>
            <a:off x="1496878" y="5704642"/>
            <a:ext cx="11170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도커를 설치하면 도커 클라이언트 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CLI</a:t>
            </a:r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와 </a:t>
            </a:r>
            <a:b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서버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데몬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으로 구성된다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61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83B59-98B7-8D3D-5301-84ABA0B4DC85}"/>
              </a:ext>
            </a:extLst>
          </p:cNvPr>
          <p:cNvSpPr txBox="1"/>
          <p:nvPr/>
        </p:nvSpPr>
        <p:spPr>
          <a:xfrm>
            <a:off x="5791200" y="37719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run hello-world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C8C98-AA0B-9942-6F5F-57FFFFD0F8C8}"/>
              </a:ext>
            </a:extLst>
          </p:cNvPr>
          <p:cNvSpPr txBox="1"/>
          <p:nvPr/>
        </p:nvSpPr>
        <p:spPr>
          <a:xfrm>
            <a:off x="5791200" y="46863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라는 명령어를 실행시켜 봅시다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83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8763B-C6CC-381B-D7E3-FFB5E053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8727"/>
            <a:ext cx="10439400" cy="92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00916-9E58-CB52-89D6-6FABF181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8727"/>
            <a:ext cx="10439400" cy="923485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D8077A-C1FA-C2D8-B5D5-33EFC2D943D7}"/>
              </a:ext>
            </a:extLst>
          </p:cNvPr>
          <p:cNvCxnSpPr>
            <a:cxnSpLocks/>
          </p:cNvCxnSpPr>
          <p:nvPr/>
        </p:nvCxnSpPr>
        <p:spPr>
          <a:xfrm flipH="1">
            <a:off x="9144000" y="1257300"/>
            <a:ext cx="2362200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FF4F4E-41C7-6C8A-E4B4-6BF273C746BA}"/>
              </a:ext>
            </a:extLst>
          </p:cNvPr>
          <p:cNvSpPr txBox="1"/>
          <p:nvPr/>
        </p:nvSpPr>
        <p:spPr>
          <a:xfrm>
            <a:off x="12115800" y="934134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CLI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명령어를 입력하면 클라이언트에서 </a:t>
            </a:r>
            <a:br>
              <a:rPr kumimoji="1" lang="en-US" altLang="ko-KR" dirty="0"/>
            </a:br>
            <a:r>
              <a:rPr kumimoji="1" lang="ko-KR" altLang="en-US" dirty="0"/>
              <a:t>도커 서버로 요청을 보낸다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200EE5-42FD-E693-A77F-638B007C94EB}"/>
              </a:ext>
            </a:extLst>
          </p:cNvPr>
          <p:cNvCxnSpPr>
            <a:cxnSpLocks/>
          </p:cNvCxnSpPr>
          <p:nvPr/>
        </p:nvCxnSpPr>
        <p:spPr>
          <a:xfrm flipH="1">
            <a:off x="9144000" y="1790700"/>
            <a:ext cx="2362200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CB32BA-8261-20ED-41B9-F027932B8492}"/>
              </a:ext>
            </a:extLst>
          </p:cNvPr>
          <p:cNvSpPr txBox="1"/>
          <p:nvPr/>
        </p:nvSpPr>
        <p:spPr>
          <a:xfrm>
            <a:off x="12115800" y="1818468"/>
            <a:ext cx="573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이미지를 현재 </a:t>
            </a:r>
            <a:r>
              <a:rPr kumimoji="1" lang="en-US" altLang="ko-KR" dirty="0"/>
              <a:t>locally</a:t>
            </a:r>
            <a:r>
              <a:rPr kumimoji="1" lang="ko-KR" altLang="en-US" dirty="0"/>
              <a:t>에서 찾을 수 없기에 다운로드</a:t>
            </a:r>
            <a:r>
              <a:rPr kumimoji="1" lang="en-US" altLang="ko-KR" dirty="0"/>
              <a:t>(pull)</a:t>
            </a:r>
            <a:br>
              <a:rPr kumimoji="1" lang="en-US" altLang="ko-KR" dirty="0"/>
            </a:br>
            <a:r>
              <a:rPr kumimoji="1" lang="ko-KR" altLang="en-US" dirty="0"/>
              <a:t>을 진행한다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799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F6B639-D491-27D8-6DED-52922054F29D}"/>
              </a:ext>
            </a:extLst>
          </p:cNvPr>
          <p:cNvSpPr txBox="1"/>
          <p:nvPr/>
        </p:nvSpPr>
        <p:spPr>
          <a:xfrm>
            <a:off x="990600" y="800100"/>
            <a:ext cx="59436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도커 이미지</a:t>
            </a:r>
            <a:endParaRPr lang="en-US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964D1-C5D6-ED83-ECD5-CFFB4B4E4811}"/>
              </a:ext>
            </a:extLst>
          </p:cNvPr>
          <p:cNvSpPr txBox="1"/>
          <p:nvPr/>
        </p:nvSpPr>
        <p:spPr>
          <a:xfrm>
            <a:off x="990600" y="2628900"/>
            <a:ext cx="14982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</a:t>
            </a:r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런타임</a:t>
            </a:r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시스템 도구</a:t>
            </a:r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라이브러리 및 설정 과 같은 응용 프로그램을 실행하는데 필요한 모든 것을 포함하는 가볍고 독립적이며 실행 가능한 </a:t>
            </a:r>
            <a:r>
              <a:rPr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소프트웨어 패키지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53B40-1121-CB4F-6882-DC69AFB6D17E}"/>
              </a:ext>
            </a:extLst>
          </p:cNvPr>
          <p:cNvSpPr txBox="1"/>
          <p:nvPr/>
        </p:nvSpPr>
        <p:spPr>
          <a:xfrm>
            <a:off x="981559" y="5274071"/>
            <a:ext cx="14982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패키지를 이용해 표준 단위를 만들고 실행시킨다 </a:t>
            </a:r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-&gt;</a:t>
            </a:r>
          </a:p>
          <a:p>
            <a:endParaRPr kumimoji="1" lang="en-US" altLang="ko-Kore-KR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이미지를 이용해 컨테이너를 실행시킨다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16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00916-9E58-CB52-89D6-6FABF181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8727"/>
            <a:ext cx="10439400" cy="923485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200EE5-42FD-E693-A77F-638B007C94EB}"/>
              </a:ext>
            </a:extLst>
          </p:cNvPr>
          <p:cNvCxnSpPr>
            <a:cxnSpLocks/>
          </p:cNvCxnSpPr>
          <p:nvPr/>
        </p:nvCxnSpPr>
        <p:spPr>
          <a:xfrm flipH="1">
            <a:off x="9537915" y="2857500"/>
            <a:ext cx="2362200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CB32BA-8261-20ED-41B9-F027932B8492}"/>
              </a:ext>
            </a:extLst>
          </p:cNvPr>
          <p:cNvSpPr txBox="1"/>
          <p:nvPr/>
        </p:nvSpPr>
        <p:spPr>
          <a:xfrm>
            <a:off x="12078346" y="270510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이미지를 다운로드 완료 후 실행시킨다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DA4BBF6-3165-EFE5-B15E-A8ED5A6C2B89}"/>
              </a:ext>
            </a:extLst>
          </p:cNvPr>
          <p:cNvCxnSpPr>
            <a:cxnSpLocks/>
          </p:cNvCxnSpPr>
          <p:nvPr/>
        </p:nvCxnSpPr>
        <p:spPr>
          <a:xfrm flipH="1">
            <a:off x="9537915" y="4381500"/>
            <a:ext cx="2362200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B2404D-243F-CC10-9679-19749E56049D}"/>
              </a:ext>
            </a:extLst>
          </p:cNvPr>
          <p:cNvSpPr txBox="1"/>
          <p:nvPr/>
        </p:nvSpPr>
        <p:spPr>
          <a:xfrm>
            <a:off x="12078346" y="4196834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컨테이너 실행 결과물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361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887671-801D-D5B7-A4C7-EE2F4770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181100"/>
            <a:ext cx="10727872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9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775E0-4D8B-DFC7-2F2B-23C02E83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8700"/>
            <a:ext cx="1241490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>
            <a:extLst>
              <a:ext uri="{FF2B5EF4-FFF2-40B4-BE49-F238E27FC236}">
                <a16:creationId xmlns:a16="http://schemas.microsoft.com/office/drawing/2014/main" id="{FC5DAF8F-5CE9-7A4B-ABBD-F098412DB3AF}"/>
              </a:ext>
            </a:extLst>
          </p:cNvPr>
          <p:cNvSpPr txBox="1"/>
          <p:nvPr/>
        </p:nvSpPr>
        <p:spPr>
          <a:xfrm>
            <a:off x="4495800" y="4305300"/>
            <a:ext cx="128016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도커가 무엇일까</a:t>
            </a:r>
            <a:r>
              <a:rPr lang="en-US" altLang="ko-KR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74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AA95A1-2D42-9B39-F54B-3E08752E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438831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D207C-9DFD-D221-AFAB-D012B1D70271}"/>
              </a:ext>
            </a:extLst>
          </p:cNvPr>
          <p:cNvSpPr txBox="1"/>
          <p:nvPr/>
        </p:nvSpPr>
        <p:spPr>
          <a:xfrm>
            <a:off x="685800" y="800100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</a:t>
            </a:r>
            <a:r>
              <a:rPr kumimoji="1"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---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직접 해보기  스프링 프로젝트로 컨트롤러 하나 작성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17FB2B7-5848-B84B-5398-15466E60B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469BD6-90F8-38B2-4042-5CFA5C25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1" y="2324100"/>
            <a:ext cx="95986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5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D207C-9DFD-D221-AFAB-D012B1D70271}"/>
              </a:ext>
            </a:extLst>
          </p:cNvPr>
          <p:cNvSpPr txBox="1"/>
          <p:nvPr/>
        </p:nvSpPr>
        <p:spPr>
          <a:xfrm>
            <a:off x="685800" y="8001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</a:t>
            </a:r>
            <a:r>
              <a:rPr kumimoji="1"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---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직접 해보기 빌드 진행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17FB2B7-5848-B84B-5398-15466E60B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392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B50B8-0779-CE56-0508-DF8F9F506D2C}"/>
              </a:ext>
            </a:extLst>
          </p:cNvPr>
          <p:cNvSpPr txBox="1"/>
          <p:nvPr/>
        </p:nvSpPr>
        <p:spPr>
          <a:xfrm>
            <a:off x="533400" y="21717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./gradlew build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B5E69-7270-3A28-C51F-0E2E27402406}"/>
              </a:ext>
            </a:extLst>
          </p:cNvPr>
          <p:cNvSpPr txBox="1"/>
          <p:nvPr/>
        </p:nvSpPr>
        <p:spPr>
          <a:xfrm>
            <a:off x="533400" y="30861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라는 명령어를 실행시켜 봅시다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85DC5A-DC80-C2D8-37F6-64DD847C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599" y="2191719"/>
            <a:ext cx="9760525" cy="38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D207C-9DFD-D221-AFAB-D012B1D70271}"/>
              </a:ext>
            </a:extLst>
          </p:cNvPr>
          <p:cNvSpPr txBox="1"/>
          <p:nvPr/>
        </p:nvSpPr>
        <p:spPr>
          <a:xfrm>
            <a:off x="685800" y="8001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</a:t>
            </a:r>
            <a:r>
              <a:rPr kumimoji="1"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---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직접 해보기</a:t>
            </a:r>
            <a:endParaRPr kumimoji="1"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 파일 만들기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17FB2B7-5848-B84B-5398-15466E60B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392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B5E69-7270-3A28-C51F-0E2E27402406}"/>
              </a:ext>
            </a:extLst>
          </p:cNvPr>
          <p:cNvSpPr txBox="1"/>
          <p:nvPr/>
        </p:nvSpPr>
        <p:spPr>
          <a:xfrm>
            <a:off x="533400" y="30861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루트 디렉토리에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Dockerfile</a:t>
            </a:r>
            <a:b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이라는 파일 이름으로 만들어봅시다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5021E-698F-50B6-BB85-2F7C2BF9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158" y="1576178"/>
            <a:ext cx="7976806" cy="44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7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D207C-9DFD-D221-AFAB-D012B1D70271}"/>
              </a:ext>
            </a:extLst>
          </p:cNvPr>
          <p:cNvSpPr txBox="1"/>
          <p:nvPr/>
        </p:nvSpPr>
        <p:spPr>
          <a:xfrm>
            <a:off x="685800" y="8001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</a:t>
            </a:r>
            <a:r>
              <a:rPr kumimoji="1"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---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이미지 빌드 및 실행</a:t>
            </a:r>
            <a:endParaRPr kumimoji="1"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17FB2B7-5848-B84B-5398-15466E60B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392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611BE-B792-81BD-0465-693BC595C38F}"/>
              </a:ext>
            </a:extLst>
          </p:cNvPr>
          <p:cNvSpPr txBox="1"/>
          <p:nvPr/>
        </p:nvSpPr>
        <p:spPr>
          <a:xfrm>
            <a:off x="533400" y="217170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빌드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 docker build -t springimage .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2B040-6037-7955-2B64-9EA1794A877C}"/>
              </a:ext>
            </a:extLst>
          </p:cNvPr>
          <p:cNvSpPr txBox="1"/>
          <p:nvPr/>
        </p:nvSpPr>
        <p:spPr>
          <a:xfrm>
            <a:off x="533400" y="3086100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현재</a:t>
            </a:r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디렉토리 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기준으로 도커 이미지 빌드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E6B2A-8920-1FD6-7DF0-E786F8C09612}"/>
              </a:ext>
            </a:extLst>
          </p:cNvPr>
          <p:cNvSpPr txBox="1"/>
          <p:nvPr/>
        </p:nvSpPr>
        <p:spPr>
          <a:xfrm>
            <a:off x="510153" y="4789557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확인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 docker images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F912B-347E-6944-78E1-C157501EF9CD}"/>
              </a:ext>
            </a:extLst>
          </p:cNvPr>
          <p:cNvSpPr txBox="1"/>
          <p:nvPr/>
        </p:nvSpPr>
        <p:spPr>
          <a:xfrm>
            <a:off x="486906" y="6493014"/>
            <a:ext cx="1699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 실행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 docker run -d -p 8080:8080 --name mycontainer springimage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29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33E1BE1-F246-385B-56A4-01688F50443A}"/>
              </a:ext>
            </a:extLst>
          </p:cNvPr>
          <p:cNvSpPr txBox="1"/>
          <p:nvPr/>
        </p:nvSpPr>
        <p:spPr>
          <a:xfrm>
            <a:off x="4495800" y="4305300"/>
            <a:ext cx="128016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무슨 일이 </a:t>
            </a:r>
            <a:r>
              <a:rPr lang="ko-KR" altLang="en-US" sz="8000" kern="0" spc="800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일어난걸까</a:t>
            </a:r>
            <a:r>
              <a:rPr lang="en-US" altLang="ko-KR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84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9A1E9A-ADC1-EE93-68FF-CDC42B22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76300"/>
            <a:ext cx="10290684" cy="80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1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F064C1-79B2-6825-A5D6-2F5F5C11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7800"/>
            <a:ext cx="11765211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BEF31-63AE-EFC3-A018-5E6F702EDFC7}"/>
              </a:ext>
            </a:extLst>
          </p:cNvPr>
          <p:cNvSpPr txBox="1"/>
          <p:nvPr/>
        </p:nvSpPr>
        <p:spPr>
          <a:xfrm>
            <a:off x="533400" y="952500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 파일 명령어 설명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05018-6361-828C-43AE-AE4150CCEE4D}"/>
              </a:ext>
            </a:extLst>
          </p:cNvPr>
          <p:cNvSpPr txBox="1"/>
          <p:nvPr/>
        </p:nvSpPr>
        <p:spPr>
          <a:xfrm>
            <a:off x="1247614" y="2400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From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C38F3-310D-D156-EFF0-BB338F979818}"/>
              </a:ext>
            </a:extLst>
          </p:cNvPr>
          <p:cNvSpPr txBox="1"/>
          <p:nvPr/>
        </p:nvSpPr>
        <p:spPr>
          <a:xfrm>
            <a:off x="1263113" y="5861329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RUN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5593C-36DA-7EBF-C4CA-3F4447EAE3D3}"/>
              </a:ext>
            </a:extLst>
          </p:cNvPr>
          <p:cNvSpPr txBox="1"/>
          <p:nvPr/>
        </p:nvSpPr>
        <p:spPr>
          <a:xfrm>
            <a:off x="1225658" y="7591843"/>
            <a:ext cx="800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CMD or ENTRYPOINT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2B02D-31A4-F546-7092-958425510163}"/>
              </a:ext>
            </a:extLst>
          </p:cNvPr>
          <p:cNvSpPr txBox="1"/>
          <p:nvPr/>
        </p:nvSpPr>
        <p:spPr>
          <a:xfrm>
            <a:off x="1263113" y="4273364"/>
            <a:ext cx="8277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WORKDIR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A18F5-307F-C56A-029E-183F7333D71D}"/>
              </a:ext>
            </a:extLst>
          </p:cNvPr>
          <p:cNvSpPr txBox="1"/>
          <p:nvPr/>
        </p:nvSpPr>
        <p:spPr>
          <a:xfrm>
            <a:off x="1225658" y="3245311"/>
            <a:ext cx="1021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생성 시 기반이 되는 이미지 레이어 명시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&lt;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이미지이름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&gt;:&lt;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&gt;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형식으로 작성</a:t>
            </a:r>
            <a:b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태그를 붙이지 않으면 자동으로 가장 최신 버전을 내려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받음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14832-A5BA-1699-0085-A02C4CD6FE85}"/>
              </a:ext>
            </a:extLst>
          </p:cNvPr>
          <p:cNvSpPr txBox="1"/>
          <p:nvPr/>
        </p:nvSpPr>
        <p:spPr>
          <a:xfrm>
            <a:off x="1257947" y="5003335"/>
            <a:ext cx="102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 내부 작업할 디렉토리 지정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F8B28-7292-9FE4-3990-2A9CE919FEE8}"/>
              </a:ext>
            </a:extLst>
          </p:cNvPr>
          <p:cNvSpPr txBox="1"/>
          <p:nvPr/>
        </p:nvSpPr>
        <p:spPr>
          <a:xfrm>
            <a:off x="1250197" y="6728425"/>
            <a:ext cx="1135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이미지가 생성되기 전에 수행할 셀 명령어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5729F-F0C7-0B72-FDD6-44A9B9414779}"/>
              </a:ext>
            </a:extLst>
          </p:cNvPr>
          <p:cNvSpPr txBox="1"/>
          <p:nvPr/>
        </p:nvSpPr>
        <p:spPr>
          <a:xfrm>
            <a:off x="1250196" y="8424436"/>
            <a:ext cx="1135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컨테이너가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시작할 때 실행할 명령어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70FC9-BE32-D6C6-B9FE-C583ABAB3A02}"/>
              </a:ext>
            </a:extLst>
          </p:cNvPr>
          <p:cNvSpPr txBox="1"/>
          <p:nvPr/>
        </p:nvSpPr>
        <p:spPr>
          <a:xfrm>
            <a:off x="1225658" y="9362559"/>
            <a:ext cx="578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추가적으로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 vs </a:t>
            </a:r>
            <a:r>
              <a:rPr kumimoji="1" lang="en-US" altLang="ko-KR" dirty="0" err="1"/>
              <a:t>cmd</a:t>
            </a:r>
            <a:r>
              <a:rPr kumimoji="1" lang="en-US" altLang="ko-KR" dirty="0"/>
              <a:t> vs </a:t>
            </a:r>
            <a:r>
              <a:rPr kumimoji="1" lang="en-US" altLang="ko-KR" dirty="0" err="1"/>
              <a:t>entrypoint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대해 공부해보기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034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48199-E687-A35A-910B-E69B2E63A4E1}"/>
              </a:ext>
            </a:extLst>
          </p:cNvPr>
          <p:cNvSpPr txBox="1"/>
          <p:nvPr/>
        </p:nvSpPr>
        <p:spPr>
          <a:xfrm>
            <a:off x="533400" y="952500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 이미지 허브에 올리기 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C4F38-E6BE-6A60-EC02-C892D9D85477}"/>
              </a:ext>
            </a:extLst>
          </p:cNvPr>
          <p:cNvSpPr txBox="1"/>
          <p:nvPr/>
        </p:nvSpPr>
        <p:spPr>
          <a:xfrm>
            <a:off x="502403" y="217170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허브 로그인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login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CF012-48C1-FE6A-DF8C-6B78B967AC89}"/>
              </a:ext>
            </a:extLst>
          </p:cNvPr>
          <p:cNvSpPr txBox="1"/>
          <p:nvPr/>
        </p:nvSpPr>
        <p:spPr>
          <a:xfrm>
            <a:off x="533400" y="3543300"/>
            <a:ext cx="1554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이미지 다시 빌드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build -t 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계정이름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]/[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]:[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919AC-2780-50C1-F386-A69B95780CF7}"/>
              </a:ext>
            </a:extLst>
          </p:cNvPr>
          <p:cNvSpPr txBox="1"/>
          <p:nvPr/>
        </p:nvSpPr>
        <p:spPr>
          <a:xfrm>
            <a:off x="541149" y="4821910"/>
            <a:ext cx="102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이미지는 기본적으로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저장소이름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]/[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이미지이름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]:[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 구성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87C10-C809-8BF4-9111-49B751E0BB61}"/>
              </a:ext>
            </a:extLst>
          </p:cNvPr>
          <p:cNvSpPr txBox="1"/>
          <p:nvPr/>
        </p:nvSpPr>
        <p:spPr>
          <a:xfrm>
            <a:off x="563105" y="5804982"/>
            <a:ext cx="14600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저장소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(repository)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이름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이미지가 저장된 장소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이름이 명시되지 않은 이미지는 </a:t>
            </a:r>
            <a:r>
              <a:rPr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도커에서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기본적으로 제공하는 이미지 저장소인 도커 허브의 공식 이미지를 뜻한다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06F96-683A-A656-57F5-7158B77BBB8D}"/>
              </a:ext>
            </a:extLst>
          </p:cNvPr>
          <p:cNvSpPr txBox="1"/>
          <p:nvPr/>
        </p:nvSpPr>
        <p:spPr>
          <a:xfrm>
            <a:off x="574729" y="6972300"/>
            <a:ext cx="146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이름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해당 이미지가 어떤 역할을 하는지 나타냄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생략할 수 없으며 반드시 설정해야 함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B8D57-0DAA-4B9B-3644-DB560B9AF45C}"/>
              </a:ext>
            </a:extLst>
          </p:cNvPr>
          <p:cNvSpPr txBox="1"/>
          <p:nvPr/>
        </p:nvSpPr>
        <p:spPr>
          <a:xfrm>
            <a:off x="574728" y="7884467"/>
            <a:ext cx="1460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이미지의 버전 관리 혹은 </a:t>
            </a:r>
            <a:r>
              <a:rPr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리비전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Revision)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관리에 사용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태그를 생략하면 도커 엔진은 이미지의 태그를 </a:t>
            </a:r>
            <a:r>
              <a:rPr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latest</a:t>
            </a:r>
            <a:r>
              <a:rPr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 인식함</a:t>
            </a:r>
            <a:r>
              <a:rPr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">
            <a:extLst>
              <a:ext uri="{FF2B5EF4-FFF2-40B4-BE49-F238E27FC236}">
                <a16:creationId xmlns:a16="http://schemas.microsoft.com/office/drawing/2014/main" id="{FC5DAF8F-5CE9-7A4B-ABBD-F098412DB3AF}"/>
              </a:ext>
            </a:extLst>
          </p:cNvPr>
          <p:cNvSpPr txBox="1"/>
          <p:nvPr/>
        </p:nvSpPr>
        <p:spPr>
          <a:xfrm>
            <a:off x="1371600" y="3543300"/>
            <a:ext cx="159258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</a:t>
            </a:r>
            <a:r>
              <a:rPr lang="ko-KR" altLang="en-US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는 리눅스의 응용 프로그램들을 </a:t>
            </a:r>
            <a:r>
              <a:rPr lang="ko-KR" altLang="en-US" sz="5400" b="1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프로세스 격리 </a:t>
            </a:r>
            <a:r>
              <a:rPr lang="ko-KR" altLang="en-US" sz="54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</a:t>
            </a:r>
            <a:r>
              <a:rPr lang="ko-KR" altLang="en-US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들을 사용해 </a:t>
            </a:r>
            <a:r>
              <a:rPr lang="ko-KR" altLang="en-US" sz="5400" b="1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컨테이너</a:t>
            </a:r>
            <a:r>
              <a:rPr lang="ko-KR" altLang="en-US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로 실행하고 관리하는 오픈소스 프로젝트이다</a:t>
            </a:r>
            <a:r>
              <a:rPr lang="en-US" altLang="ko-KR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E51FF-5FD4-080C-62CE-B90BEF89B55F}"/>
              </a:ext>
            </a:extLst>
          </p:cNvPr>
          <p:cNvSpPr txBox="1"/>
          <p:nvPr/>
        </p:nvSpPr>
        <p:spPr>
          <a:xfrm>
            <a:off x="1371600" y="62865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- </a:t>
            </a:r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위키피디아 </a:t>
            </a:r>
            <a:r>
              <a:rPr kumimoji="1"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endParaRPr kumimoji="1" lang="ko-Kore-KR" altLang="en-US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31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8BB76-4964-66D1-6F06-6E3619E3E7CC}"/>
              </a:ext>
            </a:extLst>
          </p:cNvPr>
          <p:cNvSpPr txBox="1"/>
          <p:nvPr/>
        </p:nvSpPr>
        <p:spPr>
          <a:xfrm>
            <a:off x="609600" y="1181100"/>
            <a:ext cx="1455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허브에 올리기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push 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계정이름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]/[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]:[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93FDA-72AE-2A3D-55BE-61669070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933700"/>
            <a:ext cx="1328651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3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E8149-B86B-83D0-762F-D0F532BB777D}"/>
              </a:ext>
            </a:extLst>
          </p:cNvPr>
          <p:cNvSpPr txBox="1"/>
          <p:nvPr/>
        </p:nvSpPr>
        <p:spPr>
          <a:xfrm>
            <a:off x="533400" y="952500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기존 도커 컨테이너 삭제 및 이미지 삭제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8852E-D9FC-3298-3E8E-EA3B13FA398F}"/>
              </a:ext>
            </a:extLst>
          </p:cNvPr>
          <p:cNvSpPr txBox="1"/>
          <p:nvPr/>
        </p:nvSpPr>
        <p:spPr>
          <a:xfrm>
            <a:off x="502402" y="2171700"/>
            <a:ext cx="138231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컨테이너 상태 확인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</a:t>
            </a:r>
            <a:r>
              <a:rPr kumimoji="1" lang="en-US" altLang="ko-Kore-KR" sz="4000" dirty="0" err="1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ps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</a:p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도커 컨테이너 상태 확인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</a:t>
            </a:r>
            <a:r>
              <a:rPr kumimoji="1" lang="en-US" altLang="ko-Kore-KR" sz="4000" dirty="0" err="1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ps</a:t>
            </a:r>
            <a: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-a</a:t>
            </a:r>
            <a:b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br>
              <a:rPr kumimoji="1" lang="en-US" altLang="ko-Kore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기존 컨테이너 종료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stop 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id] or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 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endParaRPr kumimoji="1" lang="en-US" altLang="ko-Kore-KR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기존 컨테이너 삭제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rm 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id] or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 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b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b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삭제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</a:t>
            </a:r>
            <a:r>
              <a:rPr kumimoji="1" lang="en-US" altLang="ko-KR" sz="4000" dirty="0" err="1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rmi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id] or 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]:[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806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E8149-B86B-83D0-762F-D0F532BB777D}"/>
              </a:ext>
            </a:extLst>
          </p:cNvPr>
          <p:cNvSpPr txBox="1"/>
          <p:nvPr/>
        </p:nvSpPr>
        <p:spPr>
          <a:xfrm>
            <a:off x="533400" y="952500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 허브에서 이미지 받아와서 실행하기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8852E-D9FC-3298-3E8E-EA3B13FA398F}"/>
              </a:ext>
            </a:extLst>
          </p:cNvPr>
          <p:cNvSpPr txBox="1"/>
          <p:nvPr/>
        </p:nvSpPr>
        <p:spPr>
          <a:xfrm>
            <a:off x="533400" y="4991100"/>
            <a:ext cx="1746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run -d -p 8080:8080 -name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저장소이름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]/[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이미지이름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]:[</a:t>
            </a:r>
            <a:r>
              <a:rPr kumimoji="1" lang="ko-KR" altLang="en-US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태그</a:t>
            </a:r>
            <a:r>
              <a:rPr kumimoji="1" lang="en-US" altLang="ko-KR" sz="4000" dirty="0">
                <a:solidFill>
                  <a:srgbClr val="0070C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  <a:endParaRPr kumimoji="1" lang="ko-Kore-KR" altLang="en-US" sz="4000" dirty="0">
              <a:solidFill>
                <a:srgbClr val="0070C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794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F90FEC8-629D-665E-CA81-D2F9A4646AA6}"/>
              </a:ext>
            </a:extLst>
          </p:cNvPr>
          <p:cNvSpPr txBox="1"/>
          <p:nvPr/>
        </p:nvSpPr>
        <p:spPr>
          <a:xfrm>
            <a:off x="3200400" y="3238500"/>
            <a:ext cx="1280160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여기까지 도커에 대해서 세미나를 마치겠습니다</a:t>
            </a:r>
            <a:endParaRPr lang="en-US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22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914E2-E669-32DF-4C59-E70AD41DD19A}"/>
              </a:ext>
            </a:extLst>
          </p:cNvPr>
          <p:cNvSpPr txBox="1"/>
          <p:nvPr/>
        </p:nvSpPr>
        <p:spPr>
          <a:xfrm>
            <a:off x="533400" y="952500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추가적으로 공부하기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196AA-A6DC-51FD-4F02-6BBDB892DD77}"/>
              </a:ext>
            </a:extLst>
          </p:cNvPr>
          <p:cNvSpPr txBox="1"/>
          <p:nvPr/>
        </p:nvSpPr>
        <p:spPr>
          <a:xfrm>
            <a:off x="1066800" y="3162300"/>
            <a:ext cx="1021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image layer..</a:t>
            </a:r>
            <a:b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b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volume</a:t>
            </a:r>
          </a:p>
          <a:p>
            <a:endParaRPr kumimoji="1"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network</a:t>
            </a:r>
            <a:b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b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docker compose</a:t>
            </a:r>
          </a:p>
          <a:p>
            <a:endParaRPr kumimoji="1" lang="en-US" altLang="ko-Kore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k8s..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77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" name="그림 4" descr="텍스트, 스크린샷, 로고, 브랜드이(가) 표시된 사진&#10;&#10;자동 생성된 설명">
            <a:extLst>
              <a:ext uri="{FF2B5EF4-FFF2-40B4-BE49-F238E27FC236}">
                <a16:creationId xmlns:a16="http://schemas.microsoft.com/office/drawing/2014/main" id="{D9AE43F1-044D-6AC8-4D89-F3F2FD38D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71700"/>
            <a:ext cx="7772400" cy="538147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1822CB-7E02-0704-372F-07109A936ABF}"/>
              </a:ext>
            </a:extLst>
          </p:cNvPr>
          <p:cNvCxnSpPr>
            <a:cxnSpLocks/>
          </p:cNvCxnSpPr>
          <p:nvPr/>
        </p:nvCxnSpPr>
        <p:spPr>
          <a:xfrm flipH="1">
            <a:off x="9296400" y="40767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D22B31-EE3C-3D36-626C-B83C34F20316}"/>
              </a:ext>
            </a:extLst>
          </p:cNvPr>
          <p:cNvSpPr txBox="1"/>
          <p:nvPr/>
        </p:nvSpPr>
        <p:spPr>
          <a:xfrm>
            <a:off x="10990881" y="38458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도커라는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친구는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..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E5BA8F-DCDA-A2E2-2DD8-A56C65CA4D9B}"/>
              </a:ext>
            </a:extLst>
          </p:cNvPr>
          <p:cNvCxnSpPr>
            <a:cxnSpLocks/>
          </p:cNvCxnSpPr>
          <p:nvPr/>
        </p:nvCxnSpPr>
        <p:spPr>
          <a:xfrm flipH="1">
            <a:off x="9296400" y="4912668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9DFF-1E09-6EC2-FCDC-CCB54BE9CA23}"/>
              </a:ext>
            </a:extLst>
          </p:cNvPr>
          <p:cNvSpPr txBox="1"/>
          <p:nvPr/>
        </p:nvSpPr>
        <p:spPr>
          <a:xfrm>
            <a:off x="10990880" y="4681835"/>
            <a:ext cx="501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2)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ore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Host Os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에 영향을 받지 않고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8C28B5-23C0-FE6B-4451-42CC0239DB86}"/>
              </a:ext>
            </a:extLst>
          </p:cNvPr>
          <p:cNvCxnSpPr>
            <a:cxnSpLocks/>
          </p:cNvCxnSpPr>
          <p:nvPr/>
        </p:nvCxnSpPr>
        <p:spPr>
          <a:xfrm flipH="1">
            <a:off x="9296400" y="3197051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30AFF3-35DC-0CDA-D46B-B98567E36A17}"/>
              </a:ext>
            </a:extLst>
          </p:cNvPr>
          <p:cNvSpPr txBox="1"/>
          <p:nvPr/>
        </p:nvSpPr>
        <p:spPr>
          <a:xfrm>
            <a:off x="10990880" y="2966218"/>
            <a:ext cx="61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3)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각 애플리케이션을 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컨테이너</a:t>
            </a:r>
            <a:r>
              <a:rPr kumimoji="1" lang="en-US" altLang="ko-KR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sz="2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라는 단위로 격리 시킨 가상화 시스템 </a:t>
            </a:r>
            <a:endParaRPr kumimoji="1" lang="ko-Kore-KR" altLang="en-US" sz="2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7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3971D-C0A4-5553-C3C0-31FDF866D352}"/>
              </a:ext>
            </a:extLst>
          </p:cNvPr>
          <p:cNvSpPr txBox="1"/>
          <p:nvPr/>
        </p:nvSpPr>
        <p:spPr>
          <a:xfrm>
            <a:off x="4038600" y="3695700"/>
            <a:ext cx="1203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도커를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공부하기 전 도커의 기반이 되는 기술인 </a:t>
            </a:r>
            <a:br>
              <a:rPr kumimoji="1"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kumimoji="1" lang="en-US" altLang="ko-KR" sz="4000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LXC(Linux Container)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대해 알아야 합니다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01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33BB6-A856-74E8-9315-CCF55F9C73E8}"/>
              </a:ext>
            </a:extLst>
          </p:cNvPr>
          <p:cNvSpPr txBox="1"/>
          <p:nvPr/>
        </p:nvSpPr>
        <p:spPr>
          <a:xfrm>
            <a:off x="533400" y="952500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컨테이너</a:t>
            </a:r>
            <a:r>
              <a:rPr kumimoji="1" lang="en-US" altLang="ko-KR" sz="4000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(Container)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846D8-0D1A-539D-C87D-0254237AA300}"/>
              </a:ext>
            </a:extLst>
          </p:cNvPr>
          <p:cNvSpPr txBox="1"/>
          <p:nvPr/>
        </p:nvSpPr>
        <p:spPr>
          <a:xfrm>
            <a:off x="1143000" y="2705100"/>
            <a:ext cx="1203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컨테이너의 개념은 리눅스의 내장된 </a:t>
            </a:r>
            <a:r>
              <a:rPr lang="en-US" altLang="ko-Kore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LXC(LinuX Container) </a:t>
            </a:r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기술로부터 처음 소개됨</a:t>
            </a:r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2A485-B7DE-5092-5993-CD45D564C86D}"/>
              </a:ext>
            </a:extLst>
          </p:cNvPr>
          <p:cNvSpPr txBox="1"/>
          <p:nvPr/>
        </p:nvSpPr>
        <p:spPr>
          <a:xfrm>
            <a:off x="1143000" y="5295900"/>
            <a:ext cx="1203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LXC</a:t>
            </a:r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단일 머신 상 여러 개의 독립된 리눅스 커널 컨테이너를 실행하기 위한 </a:t>
            </a:r>
            <a:r>
              <a:rPr lang="en-US" altLang="ko-Kore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OS</a:t>
            </a:r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레벨의 가상화 개념</a:t>
            </a:r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73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33BB6-A856-74E8-9315-CCF55F9C73E8}"/>
              </a:ext>
            </a:extLst>
          </p:cNvPr>
          <p:cNvSpPr txBox="1"/>
          <p:nvPr/>
        </p:nvSpPr>
        <p:spPr>
          <a:xfrm>
            <a:off x="533400" y="952500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프로세스 격리 기술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846D8-0D1A-539D-C87D-0254237AA300}"/>
              </a:ext>
            </a:extLst>
          </p:cNvPr>
          <p:cNvSpPr txBox="1"/>
          <p:nvPr/>
        </p:nvSpPr>
        <p:spPr>
          <a:xfrm>
            <a:off x="1247614" y="2400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리눅스 네임스페이스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ED201-D044-F2C1-979B-08337B354CC8}"/>
              </a:ext>
            </a:extLst>
          </p:cNvPr>
          <p:cNvSpPr txBox="1"/>
          <p:nvPr/>
        </p:nvSpPr>
        <p:spPr>
          <a:xfrm>
            <a:off x="1263113" y="5861329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컨트롤 그룹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(Cgroups)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A1B1E-34B3-0BED-66E1-92EB3872115A}"/>
              </a:ext>
            </a:extLst>
          </p:cNvPr>
          <p:cNvSpPr txBox="1"/>
          <p:nvPr/>
        </p:nvSpPr>
        <p:spPr>
          <a:xfrm>
            <a:off x="1225658" y="7591843"/>
            <a:ext cx="800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Linux Capabilities, Union Mount…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C6AF2-C0A3-C685-57DA-8A6AACC5404C}"/>
              </a:ext>
            </a:extLst>
          </p:cNvPr>
          <p:cNvSpPr txBox="1"/>
          <p:nvPr/>
        </p:nvSpPr>
        <p:spPr>
          <a:xfrm>
            <a:off x="1247614" y="4108729"/>
            <a:ext cx="8277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Chroot(Change root directory)</a:t>
            </a:r>
            <a:endParaRPr kumimoji="1" lang="ko-Kore-KR" altLang="en-US" sz="4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3D98C-5602-EC88-F3D3-146237ADDD96}"/>
              </a:ext>
            </a:extLst>
          </p:cNvPr>
          <p:cNvSpPr txBox="1"/>
          <p:nvPr/>
        </p:nvSpPr>
        <p:spPr>
          <a:xfrm>
            <a:off x="1225658" y="3245311"/>
            <a:ext cx="102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리눅스의 리소스 접근을 제어하기 위해 사용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리소스를 격리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분리 할 수 있게 해준다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79DE9-BF83-9E64-F175-7C658DB47143}"/>
              </a:ext>
            </a:extLst>
          </p:cNvPr>
          <p:cNvSpPr txBox="1"/>
          <p:nvPr/>
        </p:nvSpPr>
        <p:spPr>
          <a:xfrm>
            <a:off x="1242448" y="4838700"/>
            <a:ext cx="1021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프로세스가 바라보는 루트 디렉토리를 파일 시스템상의 특정한 디렉토리로 변경시킴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C5037-0AB8-5110-8FA6-7C2A813F6934}"/>
              </a:ext>
            </a:extLst>
          </p:cNvPr>
          <p:cNvSpPr txBox="1"/>
          <p:nvPr/>
        </p:nvSpPr>
        <p:spPr>
          <a:xfrm>
            <a:off x="1250197" y="6728425"/>
            <a:ext cx="1135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프로세스에서 사용가능한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CPU,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메모리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네트워크 대역폭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disk 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i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/o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등 을 그룹 단위로 제어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13664-8D98-7D8C-C640-A7A3E6A8BEED}"/>
              </a:ext>
            </a:extLst>
          </p:cNvPr>
          <p:cNvSpPr txBox="1"/>
          <p:nvPr/>
        </p:nvSpPr>
        <p:spPr>
          <a:xfrm>
            <a:off x="1250196" y="8424436"/>
            <a:ext cx="1135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프로세스 권한 제어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/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계층화된 파일 시스템 구현</a:t>
            </a:r>
            <a:endParaRPr kumimoji="1" lang="ko-Kore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2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23692-F313-14A1-2272-4C2445D87B9B}"/>
              </a:ext>
            </a:extLst>
          </p:cNvPr>
          <p:cNvSpPr txBox="1"/>
          <p:nvPr/>
        </p:nvSpPr>
        <p:spPr>
          <a:xfrm>
            <a:off x="3352800" y="3771900"/>
            <a:ext cx="12039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dirty="0">
                <a:solidFill>
                  <a:srgbClr val="0070C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도커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는 리눅스의 여러 기술들을 활용해서 컨테이너 단위로</a:t>
            </a:r>
            <a:endParaRPr kumimoji="1"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격리시키며</a:t>
            </a:r>
            <a:r>
              <a:rPr kumimoji="1"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우리의 애플리케이션을 가상화 시킨다</a:t>
            </a:r>
            <a:r>
              <a:rPr kumimoji="1"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3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7688D-5A4E-9CB8-4762-07B887B72D40}"/>
              </a:ext>
            </a:extLst>
          </p:cNvPr>
          <p:cNvSpPr txBox="1"/>
          <p:nvPr/>
        </p:nvSpPr>
        <p:spPr>
          <a:xfrm>
            <a:off x="15807021" y="9640278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SSAFY 9th </a:t>
            </a:r>
            <a:r>
              <a:rPr kumimoji="1" lang="ko-KR" altLang="en-US" sz="20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조인혁</a:t>
            </a:r>
            <a:endParaRPr kumimoji="1" lang="ko-Kore-KR" altLang="en-US" sz="20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930376D-43DF-F015-41AE-C323E1D54D7E}"/>
              </a:ext>
            </a:extLst>
          </p:cNvPr>
          <p:cNvSpPr txBox="1"/>
          <p:nvPr/>
        </p:nvSpPr>
        <p:spPr>
          <a:xfrm>
            <a:off x="4495800" y="4305300"/>
            <a:ext cx="128016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도커를 왜 사용할까</a:t>
            </a:r>
            <a:r>
              <a:rPr lang="en-US" altLang="ko-KR" sz="8000" kern="0" spc="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5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800</Words>
  <Application>Microsoft Macintosh PowerPoint</Application>
  <PresentationFormat>사용자 지정</PresentationFormat>
  <Paragraphs>119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BM HANNA Air OTF</vt:lpstr>
      <vt:lpstr>BM HANNA Pro OTF</vt:lpstr>
      <vt:lpstr>BM JUA OTF</vt:lpstr>
      <vt:lpstr>BM YEONSUNG OTF</vt:lpstr>
      <vt:lpstr>NanumBarunGothic</vt:lpstr>
      <vt:lpstr>TmonMonsori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ss112d86@gmail.com</cp:lastModifiedBy>
  <cp:revision>7</cp:revision>
  <dcterms:created xsi:type="dcterms:W3CDTF">2022-02-12T15:36:26Z</dcterms:created>
  <dcterms:modified xsi:type="dcterms:W3CDTF">2023-06-25T10:14:43Z</dcterms:modified>
</cp:coreProperties>
</file>