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77" r:id="rId6"/>
    <p:sldId id="266" r:id="rId7"/>
    <p:sldId id="278" r:id="rId8"/>
    <p:sldId id="279" r:id="rId9"/>
    <p:sldId id="280" r:id="rId10"/>
    <p:sldId id="281" r:id="rId11"/>
    <p:sldId id="282" r:id="rId12"/>
    <p:sldId id="284" r:id="rId13"/>
    <p:sldId id="283" r:id="rId14"/>
    <p:sldId id="285" r:id="rId15"/>
    <p:sldId id="286" r:id="rId16"/>
    <p:sldId id="287" r:id="rId17"/>
    <p:sldId id="288" r:id="rId18"/>
    <p:sldId id="289" r:id="rId19"/>
    <p:sldId id="258" r:id="rId2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829"/>
    <a:srgbClr val="DBE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30" d="100"/>
          <a:sy n="30" d="100"/>
        </p:scale>
        <p:origin x="351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00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5760" userDrawn="1">
          <p15:clr>
            <a:srgbClr val="F26B43"/>
          </p15:clr>
        </p15:guide>
        <p15:guide id="2" pos="324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351F2-38EE-9205-36EA-59621A422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02F07-DEFB-0373-C06C-749910592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BAD79-9A39-5E73-7BE6-E41424FB0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FEF8C-B324-F79B-3086-93BCF8F77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DE5E-CD9D-60FE-254E-2698A460B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5186D-E3CB-4AAB-2BAC-03ABB04B4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66D40B-59F2-5D1E-DF7B-29FA40D5F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AAE55-D26C-5B46-AF3E-BC825B76C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A3F41-5300-CB00-729E-372A186A8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2B6712-39C8-35C5-3227-EFC0FA507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C54405-E311-BC0A-5675-746AB269C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E6DF-DDC9-9C9E-DE3B-6B8C80951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2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EB9E-275B-6A69-CA16-352B7E39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E2FF19-F93C-8A8F-746F-C18BDDA62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93F0DE-4A0A-8FDA-54CB-9F2BA7D5B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B4E2B-E190-4C20-B03C-8AD3834E9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F76F2-D787-E60B-7D39-555171CC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3F7E48-F745-D3AC-FDEE-BB15E375A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02CD5-B236-C2A2-87E3-917B52180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F5A30-8001-718E-F75F-07DE2B203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92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AD05A-9333-9D7C-7D97-1A172201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BFF525-71FD-81BE-5844-BF0D1D613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6104A-7A94-A766-7A96-FDAC7D8D9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0175-CB67-714F-1DB4-73697B9CB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6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06BA7-7799-B211-11E3-2F302589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26E31-852E-2385-8A65-0A70947529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4BE9F-D746-3139-DA1A-F2388363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7BFD8-A301-0918-FF17-4155D8631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7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05F0-6AB9-6A77-1573-BBECFFF7E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32FED-45D9-9E4E-9F29-6A699C92B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A3DD83-E259-E131-3B6C-BED4D8CDB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4592A-83D8-B2D9-ABD6-1274AAAEA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4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5A529-4E53-AC9E-AC7C-1DC30EEE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C1C3D-6137-09A3-D03D-D16976D8F2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AEB4C-977E-4721-BD28-F9E26482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EDAFA-CC32-62F9-2076-2510654CB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8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44A9E-B98B-4297-3DCC-A7FAD872C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46EC3-5543-3FE8-E870-8D497E9A8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35F261-20E7-2262-81DD-D9DCC5813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00247-BE61-6E3F-0287-C2CC5E62E2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0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1E57-F868-C6F2-A390-813834E8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CBBE2-4D16-1E22-BDC8-0D40200B9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C9523-F3CC-CFA1-DBE1-FDDE08451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9ABF-1A0D-67E8-7037-AEE865CF5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FC054-D193-FF75-9E2A-4D8D885AA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E63F2-8C2F-3845-8414-EDDE1630C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C46B4C-2B35-D437-DE11-A5ABEAA61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FC048-DFB5-16D8-1B09-76DE85FCB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FD28F-A9D4-184C-DFDA-2695B8727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35915-1BDE-E12A-401F-53CA7F681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783D1-FC34-3665-38C5-715C207AB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C6F58-3531-697B-60AC-7649429E2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CA386-EAD8-2F23-FF28-BA39FA676D0C}"/>
              </a:ext>
            </a:extLst>
          </p:cNvPr>
          <p:cNvSpPr txBox="1"/>
          <p:nvPr userDrawn="1"/>
        </p:nvSpPr>
        <p:spPr>
          <a:xfrm>
            <a:off x="4572000" y="158234"/>
            <a:ext cx="9144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900" dirty="0">
                <a:solidFill>
                  <a:srgbClr val="920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ПГНИУ, физико-математический институт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CB4D8-5459-48EA-E47A-4AB9B19CC82B}"/>
              </a:ext>
            </a:extLst>
          </p:cNvPr>
          <p:cNvSpPr txBox="1"/>
          <p:nvPr userDrawn="1"/>
        </p:nvSpPr>
        <p:spPr>
          <a:xfrm>
            <a:off x="121920" y="954628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ru-RU" sz="1800" dirty="0">
                <a:solidFill>
                  <a:srgbClr val="920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Ахматова Ульяна, Воробьева Дарья, Уткина Александра</a:t>
            </a:r>
          </a:p>
          <a:p>
            <a:pPr lvl="0" algn="l"/>
            <a:r>
              <a:rPr lang="ru-RU" sz="1800" dirty="0">
                <a:solidFill>
                  <a:srgbClr val="920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«Обнаружение сарказма в текстах с помощью машинного обучения»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616FE4E2-5B03-8910-2893-35CFE553728E}"/>
              </a:ext>
            </a:extLst>
          </p:cNvPr>
          <p:cNvSpPr txBox="1">
            <a:spLocks/>
          </p:cNvSpPr>
          <p:nvPr userDrawn="1"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‹#›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5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CA386-EAD8-2F23-FF28-BA39FA676D0C}"/>
              </a:ext>
            </a:extLst>
          </p:cNvPr>
          <p:cNvSpPr txBox="1"/>
          <p:nvPr userDrawn="1"/>
        </p:nvSpPr>
        <p:spPr>
          <a:xfrm>
            <a:off x="4572000" y="158234"/>
            <a:ext cx="9144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900" dirty="0">
                <a:solidFill>
                  <a:srgbClr val="920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ПГНИУ, физико-математический институт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AE3E56-1479-6999-8923-E8C97CA82D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9625" y="915035"/>
            <a:ext cx="7283450" cy="685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1F639-F46C-B8F5-FD01-289990FB446D}"/>
              </a:ext>
            </a:extLst>
          </p:cNvPr>
          <p:cNvSpPr txBox="1"/>
          <p:nvPr userDrawn="1"/>
        </p:nvSpPr>
        <p:spPr>
          <a:xfrm>
            <a:off x="121920" y="954628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ru-RU" sz="1800" dirty="0">
                <a:solidFill>
                  <a:srgbClr val="920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Ахматова Ульяна, Воробьева Дарья, Уткина Александра</a:t>
            </a:r>
          </a:p>
          <a:p>
            <a:pPr lvl="0" algn="l"/>
            <a:r>
              <a:rPr lang="ru-RU" sz="1800" dirty="0">
                <a:solidFill>
                  <a:srgbClr val="920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«Обнаружение сарказма в текстах с помощью машинного обучения»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0A42A74-79C3-F061-601E-236643AEEEB1}"/>
              </a:ext>
            </a:extLst>
          </p:cNvPr>
          <p:cNvSpPr txBox="1">
            <a:spLocks/>
          </p:cNvSpPr>
          <p:nvPr userDrawn="1"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‹#›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5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CA386-EAD8-2F23-FF28-BA39FA676D0C}"/>
              </a:ext>
            </a:extLst>
          </p:cNvPr>
          <p:cNvSpPr txBox="1"/>
          <p:nvPr userDrawn="1"/>
        </p:nvSpPr>
        <p:spPr>
          <a:xfrm>
            <a:off x="4572000" y="158234"/>
            <a:ext cx="9144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900" dirty="0">
                <a:solidFill>
                  <a:srgbClr val="920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ПГНИУ, физико-математический институт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AE3E56-1479-6999-8923-E8C97CA82D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3772" y="915035"/>
            <a:ext cx="11260455" cy="6851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58B9-8020-4DFE-EF35-39A7C0F238CD}"/>
              </a:ext>
            </a:extLst>
          </p:cNvPr>
          <p:cNvSpPr txBox="1"/>
          <p:nvPr userDrawn="1"/>
        </p:nvSpPr>
        <p:spPr>
          <a:xfrm>
            <a:off x="121920" y="954628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ru-RU" sz="1800" dirty="0">
                <a:solidFill>
                  <a:srgbClr val="920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Ахматова Ульяна, Воробьева Дарья, Уткина Александра</a:t>
            </a:r>
          </a:p>
          <a:p>
            <a:pPr lvl="0" algn="l"/>
            <a:r>
              <a:rPr lang="ru-RU" sz="1800" dirty="0">
                <a:solidFill>
                  <a:srgbClr val="920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«Обнаружение сарказма в текстах с помощью машинного обучения»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378C763-D3A4-2A8D-C76C-4F22D06B270B}"/>
              </a:ext>
            </a:extLst>
          </p:cNvPr>
          <p:cNvSpPr txBox="1">
            <a:spLocks/>
          </p:cNvSpPr>
          <p:nvPr userDrawn="1"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‹#›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539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0" r:id="rId3"/>
    <p:sldLayoutId id="2147483658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762000"/>
            <a:ext cx="18288000" cy="4781550"/>
          </a:xfrm>
          <a:prstGeom prst="rect">
            <a:avLst/>
          </a:prstGeom>
        </p:spPr>
      </p:pic>
      <p:pic>
        <p:nvPicPr>
          <p:cNvPr id="3" name="Mask group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859250" y="8858250"/>
            <a:ext cx="952500" cy="952500"/>
          </a:xfrm>
          <a:prstGeom prst="rect">
            <a:avLst/>
          </a:prstGeom>
        </p:spPr>
      </p:pic>
      <p:pic>
        <p:nvPicPr>
          <p:cNvPr id="4" name="logo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621000" y="8858250"/>
            <a:ext cx="952500" cy="9525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81050" y="1952625"/>
            <a:ext cx="16125825" cy="2400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5200" b="1" dirty="0">
                <a:solidFill>
                  <a:srgbClr val="FFFFFF"/>
                </a:solidFill>
                <a:latin typeface="Palatino Linotype" panose="02040502050505030304" pitchFamily="18" charset="0"/>
                <a:ea typeface="PermianSerifTypeface Bold" pitchFamily="34" charset="-122"/>
                <a:cs typeface="Times New Roman" panose="02020603050405020304" pitchFamily="18" charset="0"/>
              </a:rPr>
              <a:t>«</a:t>
            </a:r>
            <a:r>
              <a:rPr lang="ru-RU" sz="5200" b="1" dirty="0">
                <a:solidFill>
                  <a:srgbClr val="FFFFFF"/>
                </a:solidFill>
                <a:latin typeface="Palatino Linotype" panose="02040502050505030304" pitchFamily="18" charset="0"/>
                <a:ea typeface="PermianSerifTypeface Bold" pitchFamily="34" charset="-122"/>
                <a:cs typeface="Times New Roman" panose="02020603050405020304" pitchFamily="18" charset="0"/>
              </a:rPr>
              <a:t>ОБНАРУЖЕНИЕ САРКАЗМА В ТЕКСТАХ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5200" b="1" dirty="0">
                <a:solidFill>
                  <a:srgbClr val="FFFFFF"/>
                </a:solidFill>
                <a:latin typeface="Palatino Linotype" panose="02040502050505030304" pitchFamily="18" charset="0"/>
                <a:ea typeface="PermianSerifTypeface Bold" pitchFamily="34" charset="-122"/>
                <a:cs typeface="Times New Roman" panose="02020603050405020304" pitchFamily="18" charset="0"/>
              </a:rPr>
              <a:t>С ПОМОЩЬЮ МАШИННОГО ОБУЧЕНИЯ</a:t>
            </a:r>
            <a:r>
              <a:rPr lang="en-US" sz="5200" b="1" dirty="0">
                <a:solidFill>
                  <a:srgbClr val="FFFFFF"/>
                </a:solidFill>
                <a:latin typeface="Palatino Linotype" panose="02040502050505030304" pitchFamily="18" charset="0"/>
                <a:ea typeface="PermianSerifTypeface Bold" pitchFamily="34" charset="-122"/>
                <a:cs typeface="Times New Roman" panose="02020603050405020304" pitchFamily="18" charset="0"/>
              </a:rPr>
              <a:t>»</a:t>
            </a:r>
            <a:endParaRPr lang="en-US" sz="5200" dirty="0">
              <a:latin typeface="Palatino Linotype" panose="02040502050505030304" pitchFamily="18" charset="0"/>
            </a:endParaRPr>
          </a:p>
        </p:txBody>
      </p:sp>
      <p:sp>
        <p:nvSpPr>
          <p:cNvPr id="7" name="-2-2021"/>
          <p:cNvSpPr/>
          <p:nvPr/>
        </p:nvSpPr>
        <p:spPr>
          <a:xfrm rot="-27819">
            <a:off x="781051" y="6304030"/>
            <a:ext cx="3962400" cy="1285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1"/>
              </a:lnSpc>
              <a:buNone/>
            </a:pPr>
            <a:r>
              <a:rPr lang="en-US" sz="2700" b="1" kern="0" spc="84" dirty="0" err="1">
                <a:solidFill>
                  <a:srgbClr val="263238"/>
                </a:solidFill>
                <a:latin typeface="Arial" panose="020B0604020202020204" pitchFamily="34" charset="0"/>
                <a:ea typeface="PermianSansTypeface Bold" pitchFamily="34" charset="-122"/>
                <a:cs typeface="Arial" panose="020B0604020202020204" pitchFamily="34" charset="0"/>
              </a:rPr>
              <a:t>Работу</a:t>
            </a:r>
            <a:r>
              <a:rPr lang="en-US" sz="2700" b="1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Bold" pitchFamily="34" charset="-122"/>
                <a:cs typeface="Arial" panose="020B0604020202020204" pitchFamily="34" charset="0"/>
              </a:rPr>
              <a:t> </a:t>
            </a:r>
            <a:r>
              <a:rPr lang="en-US" sz="2700" b="1" kern="0" spc="84" dirty="0" err="1">
                <a:solidFill>
                  <a:srgbClr val="263238"/>
                </a:solidFill>
                <a:latin typeface="Arial" panose="020B0604020202020204" pitchFamily="34" charset="0"/>
                <a:ea typeface="PermianSansTypeface Bold" pitchFamily="34" charset="-122"/>
                <a:cs typeface="Arial" panose="020B0604020202020204" pitchFamily="34" charset="0"/>
              </a:rPr>
              <a:t>выполнил</a:t>
            </a:r>
            <a:r>
              <a:rPr lang="ru-RU" sz="2700" b="1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Bold" pitchFamily="34" charset="-122"/>
                <a:cs typeface="Arial" panose="020B0604020202020204" pitchFamily="34" charset="0"/>
              </a:rPr>
              <a:t>и</a:t>
            </a:r>
            <a:r>
              <a:rPr lang="en-US" sz="2700" b="1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Bold" pitchFamily="34" charset="-122"/>
                <a:cs typeface="Arial" panose="020B0604020202020204" pitchFamily="34" charset="0"/>
              </a:rPr>
              <a:t>
</a:t>
            </a:r>
            <a:r>
              <a:rPr lang="en-US" sz="2700" kern="0" spc="84" dirty="0" err="1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студентк</a:t>
            </a:r>
            <a:r>
              <a:rPr lang="ru-RU" sz="2700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и</a:t>
            </a:r>
            <a:r>
              <a:rPr lang="en-US" sz="2700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ИТХ-2021
Ахматова Ульяна</a:t>
            </a:r>
            <a:endParaRPr lang="ru-RU" sz="2700" kern="0" spc="84" dirty="0">
              <a:solidFill>
                <a:srgbClr val="263238"/>
              </a:solidFill>
              <a:latin typeface="Arial" panose="020B0604020202020204" pitchFamily="34" charset="0"/>
              <a:ea typeface="PermianSansTypeface Regular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ts val="3371"/>
              </a:lnSpc>
              <a:buNone/>
            </a:pPr>
            <a:r>
              <a:rPr lang="ru-RU" sz="2700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Воробьева Дарья</a:t>
            </a:r>
          </a:p>
          <a:p>
            <a:pPr marL="0" indent="0" algn="l">
              <a:lnSpc>
                <a:spcPts val="3371"/>
              </a:lnSpc>
              <a:buNone/>
            </a:pPr>
            <a:r>
              <a:rPr lang="ru-RU" sz="2700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Уткина Александра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024"/>
          <p:cNvSpPr/>
          <p:nvPr/>
        </p:nvSpPr>
        <p:spPr>
          <a:xfrm rot="-27819">
            <a:off x="781050" y="9365630"/>
            <a:ext cx="20669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250" kern="0" spc="68" dirty="0" err="1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Пермь</a:t>
            </a:r>
            <a:r>
              <a:rPr lang="en-US" sz="2250" kern="0" spc="68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, 2024 г.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0835D-5851-E329-BC1D-91D56E6C3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-">
            <a:extLst>
              <a:ext uri="{FF2B5EF4-FFF2-40B4-BE49-F238E27FC236}">
                <a16:creationId xmlns:a16="http://schemas.microsoft.com/office/drawing/2014/main" id="{01F4B698-4464-0B29-BF81-88FECEAF7A31}"/>
              </a:ext>
            </a:extLst>
          </p:cNvPr>
          <p:cNvSpPr/>
          <p:nvPr/>
        </p:nvSpPr>
        <p:spPr>
          <a:xfrm>
            <a:off x="9067800" y="4324350"/>
            <a:ext cx="2000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25"/>
              </a:lnSpc>
              <a:buNone/>
            </a:pPr>
            <a:r>
              <a:rPr lang="en-US" sz="3375" dirty="0">
                <a:solidFill>
                  <a:srgbClr val="263238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</a:t>
            </a:r>
            <a:endParaRPr lang="en-US" sz="3375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C9197527-1D54-EC72-B330-E152C9CE4157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10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84DDE64-8CD8-0803-4642-3789D52B4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6CA3F0-6340-8AD2-F03A-4D22C2E4C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10" y="3134362"/>
            <a:ext cx="9667153" cy="4979126"/>
          </a:xfrm>
          <a:prstGeom prst="rect">
            <a:avLst/>
          </a:prstGeom>
          <a:noFill/>
          <a:ln w="19050">
            <a:solidFill>
              <a:srgbClr val="920829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417416-AE79-86F6-B186-3779DB6AB9F7}"/>
              </a:ext>
            </a:extLst>
          </p:cNvPr>
          <p:cNvSpPr txBox="1"/>
          <p:nvPr/>
        </p:nvSpPr>
        <p:spPr>
          <a:xfrm>
            <a:off x="768577" y="3491993"/>
            <a:ext cx="6465207" cy="4060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алее проверим, являются ли некоторые темы более «саркастичными»,</a:t>
            </a:r>
          </a:p>
          <a:p>
            <a:pPr>
              <a:lnSpc>
                <a:spcPct val="150000"/>
              </a:lnSpc>
            </a:pP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чем другие?</a:t>
            </a:r>
          </a:p>
          <a:p>
            <a:pPr>
              <a:lnSpc>
                <a:spcPct val="150000"/>
              </a:lnSpc>
            </a:pPr>
            <a:endParaRPr lang="ru-RU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То есть, есть ли какие-то тематики,</a:t>
            </a:r>
          </a:p>
          <a:p>
            <a:pPr>
              <a:lnSpc>
                <a:spcPct val="150000"/>
              </a:lnSpc>
            </a:pP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которых больше всего содержится выражений с сарказмом.</a:t>
            </a:r>
          </a:p>
        </p:txBody>
      </p:sp>
    </p:spTree>
    <p:extLst>
      <p:ext uri="{BB962C8B-B14F-4D97-AF65-F5344CB8AC3E}">
        <p14:creationId xmlns:p14="http://schemas.microsoft.com/office/powerpoint/2010/main" val="188234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F16FA-7347-25A9-DF78-87B1B2B9E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-">
            <a:extLst>
              <a:ext uri="{FF2B5EF4-FFF2-40B4-BE49-F238E27FC236}">
                <a16:creationId xmlns:a16="http://schemas.microsoft.com/office/drawing/2014/main" id="{38091580-9D4C-DD06-43BB-497D6A6600EC}"/>
              </a:ext>
            </a:extLst>
          </p:cNvPr>
          <p:cNvSpPr/>
          <p:nvPr/>
        </p:nvSpPr>
        <p:spPr>
          <a:xfrm>
            <a:off x="9067800" y="4324350"/>
            <a:ext cx="2000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25"/>
              </a:lnSpc>
              <a:buNone/>
            </a:pPr>
            <a:r>
              <a:rPr lang="en-US" sz="3375" dirty="0">
                <a:solidFill>
                  <a:srgbClr val="263238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</a:t>
            </a:r>
            <a:endParaRPr lang="en-US" sz="3375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DCA58D43-43EC-B179-9400-0F6A3EE2B00C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11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52E2C31-9ECC-FDF2-078A-8ABD5FBCC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6ED20-608A-7E6F-B547-618140DFA925}"/>
              </a:ext>
            </a:extLst>
          </p:cNvPr>
          <p:cNvSpPr txBox="1"/>
          <p:nvPr/>
        </p:nvSpPr>
        <p:spPr>
          <a:xfrm>
            <a:off x="1016599" y="2671660"/>
            <a:ext cx="15062388" cy="598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Определяем значимость слов в тексте и создаём модель логистической регрессии.</a:t>
            </a:r>
            <a:endParaRPr lang="ru-RU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CAF1F8-03C1-7B27-9C1B-6B22C55A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5" y="4141082"/>
            <a:ext cx="13788241" cy="3307741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</p:spTree>
    <p:extLst>
      <p:ext uri="{BB962C8B-B14F-4D97-AF65-F5344CB8AC3E}">
        <p14:creationId xmlns:p14="http://schemas.microsoft.com/office/powerpoint/2010/main" val="99608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6320C-0468-6D48-D604-7179742E1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85F161-0F52-D4BC-388F-6D2AFA01D0FF}"/>
              </a:ext>
            </a:extLst>
          </p:cNvPr>
          <p:cNvSpPr txBox="1"/>
          <p:nvPr/>
        </p:nvSpPr>
        <p:spPr>
          <a:xfrm>
            <a:off x="1016599" y="2671660"/>
            <a:ext cx="15062388" cy="1177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Объединим метод и модель в </a:t>
            </a:r>
            <a:r>
              <a:rPr lang="ru-RU" sz="25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пайплайн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для дальнейшей работы и запустим обучение с выводом затраченного времени.</a:t>
            </a:r>
          </a:p>
        </p:txBody>
      </p:sp>
      <p:sp>
        <p:nvSpPr>
          <p:cNvPr id="4" name="-">
            <a:extLst>
              <a:ext uri="{FF2B5EF4-FFF2-40B4-BE49-F238E27FC236}">
                <a16:creationId xmlns:a16="http://schemas.microsoft.com/office/drawing/2014/main" id="{5B5E6552-35FC-DB11-D1FE-8C2681387EA0}"/>
              </a:ext>
            </a:extLst>
          </p:cNvPr>
          <p:cNvSpPr/>
          <p:nvPr/>
        </p:nvSpPr>
        <p:spPr>
          <a:xfrm>
            <a:off x="9067800" y="4324350"/>
            <a:ext cx="2000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25"/>
              </a:lnSpc>
              <a:buNone/>
            </a:pPr>
            <a:endParaRPr lang="en-US" sz="3375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526C74A5-B10A-E1DF-821D-32365EA85DC7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12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60DCCE4-AD6C-ABAC-1CF3-1B050D24E9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7660E8-3676-E675-E64F-DF95B7BB3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71" y="4086397"/>
            <a:ext cx="7561344" cy="3159485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AFBF93-1E27-39A2-C51A-236E646FE6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264" b="46172"/>
          <a:stretch/>
        </p:blipFill>
        <p:spPr>
          <a:xfrm>
            <a:off x="9144000" y="4700125"/>
            <a:ext cx="8359174" cy="1932027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</p:spTree>
    <p:extLst>
      <p:ext uri="{BB962C8B-B14F-4D97-AF65-F5344CB8AC3E}">
        <p14:creationId xmlns:p14="http://schemas.microsoft.com/office/powerpoint/2010/main" val="112551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ADBA8-D521-2D39-9485-3E9D15810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-">
            <a:extLst>
              <a:ext uri="{FF2B5EF4-FFF2-40B4-BE49-F238E27FC236}">
                <a16:creationId xmlns:a16="http://schemas.microsoft.com/office/drawing/2014/main" id="{50083DA1-E345-A1EE-8FEC-DAD02CA61EC8}"/>
              </a:ext>
            </a:extLst>
          </p:cNvPr>
          <p:cNvSpPr/>
          <p:nvPr/>
        </p:nvSpPr>
        <p:spPr>
          <a:xfrm>
            <a:off x="9067800" y="4324350"/>
            <a:ext cx="2000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25"/>
              </a:lnSpc>
              <a:buNone/>
            </a:pPr>
            <a:r>
              <a:rPr lang="en-US" sz="3375" dirty="0">
                <a:solidFill>
                  <a:srgbClr val="263238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</a:t>
            </a:r>
            <a:endParaRPr lang="en-US" sz="3375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93F151C1-D74A-23B7-AD7F-07C5B33AFDB6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13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502850E-9252-1C69-4913-0FF50AA2A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80F03-D765-7B32-3069-F2E1DABA2A3F}"/>
              </a:ext>
            </a:extLst>
          </p:cNvPr>
          <p:cNvSpPr txBox="1"/>
          <p:nvPr/>
        </p:nvSpPr>
        <p:spPr>
          <a:xfrm>
            <a:off x="1016599" y="2671660"/>
            <a:ext cx="15062388" cy="598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Выполняем предсказание обученной модели и смотрим оценку модели.</a:t>
            </a:r>
            <a:endParaRPr lang="ru-RU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F0E1AD-D92D-AD5D-0FE9-6EEAE98C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57" y="4341297"/>
            <a:ext cx="15400675" cy="1778733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</p:spTree>
    <p:extLst>
      <p:ext uri="{BB962C8B-B14F-4D97-AF65-F5344CB8AC3E}">
        <p14:creationId xmlns:p14="http://schemas.microsoft.com/office/powerpoint/2010/main" val="237098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C1798-B3AD-4BD0-2A61-C4AEFB5A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-">
            <a:extLst>
              <a:ext uri="{FF2B5EF4-FFF2-40B4-BE49-F238E27FC236}">
                <a16:creationId xmlns:a16="http://schemas.microsoft.com/office/drawing/2014/main" id="{93FF4FF9-4115-E9CD-32F0-B0FC5370D713}"/>
              </a:ext>
            </a:extLst>
          </p:cNvPr>
          <p:cNvSpPr/>
          <p:nvPr/>
        </p:nvSpPr>
        <p:spPr>
          <a:xfrm>
            <a:off x="9067800" y="4324350"/>
            <a:ext cx="2000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25"/>
              </a:lnSpc>
              <a:buNone/>
            </a:pPr>
            <a:r>
              <a:rPr lang="en-US" sz="3375" dirty="0">
                <a:solidFill>
                  <a:srgbClr val="263238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</a:t>
            </a:r>
            <a:endParaRPr lang="en-US" sz="3375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D7627AD8-3161-3EB4-86E8-C7E49E7C5BB4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14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9F0B6CB-5195-4BAC-EE24-51F719AE4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pic>
        <p:nvPicPr>
          <p:cNvPr id="2" name="image10.png">
            <a:extLst>
              <a:ext uri="{FF2B5EF4-FFF2-40B4-BE49-F238E27FC236}">
                <a16:creationId xmlns:a16="http://schemas.microsoft.com/office/drawing/2014/main" id="{7B50FD20-2C1F-3296-0B0D-2AE5F5E7F48E}"/>
              </a:ext>
            </a:extLst>
          </p:cNvPr>
          <p:cNvPicPr/>
          <p:nvPr/>
        </p:nvPicPr>
        <p:blipFill rotWithShape="1">
          <a:blip r:embed="rId3"/>
          <a:srcRect l="4310" r="3695" b="2191"/>
          <a:stretch/>
        </p:blipFill>
        <p:spPr bwMode="auto">
          <a:xfrm>
            <a:off x="5544593" y="2165109"/>
            <a:ext cx="7446464" cy="7206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Текст 7">
            <a:extLst>
              <a:ext uri="{FF2B5EF4-FFF2-40B4-BE49-F238E27FC236}">
                <a16:creationId xmlns:a16="http://schemas.microsoft.com/office/drawing/2014/main" id="{9E1781BC-40F0-9546-1677-B640C8BCD33F}"/>
              </a:ext>
            </a:extLst>
          </p:cNvPr>
          <p:cNvSpPr txBox="1">
            <a:spLocks/>
          </p:cNvSpPr>
          <p:nvPr/>
        </p:nvSpPr>
        <p:spPr>
          <a:xfrm>
            <a:off x="2910840" y="2914318"/>
            <a:ext cx="1799046" cy="6851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5000" b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920829"/>
                </a:solidFill>
              </a:rPr>
              <a:t>95 446</a:t>
            </a:r>
            <a:endParaRPr lang="ru-RU" sz="4000" dirty="0">
              <a:solidFill>
                <a:srgbClr val="920829"/>
              </a:solidFill>
            </a:endParaRP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9DBFAB1B-9D47-A4A0-3D93-A90E4F8853E3}"/>
              </a:ext>
            </a:extLst>
          </p:cNvPr>
          <p:cNvSpPr txBox="1">
            <a:spLocks/>
          </p:cNvSpPr>
          <p:nvPr/>
        </p:nvSpPr>
        <p:spPr>
          <a:xfrm>
            <a:off x="14827069" y="7424572"/>
            <a:ext cx="1799046" cy="6851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5000" b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920829"/>
                </a:solidFill>
              </a:rPr>
              <a:t>86 305</a:t>
            </a:r>
            <a:endParaRPr lang="ru-RU" sz="4000" dirty="0">
              <a:solidFill>
                <a:srgbClr val="920829"/>
              </a:solidFill>
            </a:endParaRP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31C94028-1E5C-9040-2C13-F43F9DB3686B}"/>
              </a:ext>
            </a:extLst>
          </p:cNvPr>
          <p:cNvCxnSpPr>
            <a:cxnSpLocks/>
          </p:cNvCxnSpPr>
          <p:nvPr/>
        </p:nvCxnSpPr>
        <p:spPr>
          <a:xfrm>
            <a:off x="2910840" y="3788229"/>
            <a:ext cx="3938157" cy="1059996"/>
          </a:xfrm>
          <a:prstGeom prst="bentConnector3">
            <a:avLst/>
          </a:prstGeom>
          <a:ln w="28575">
            <a:solidFill>
              <a:srgbClr val="920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F544E305-E3C2-8A61-B3F5-7A1CF52C84B4}"/>
              </a:ext>
            </a:extLst>
          </p:cNvPr>
          <p:cNvCxnSpPr>
            <a:cxnSpLocks/>
          </p:cNvCxnSpPr>
          <p:nvPr/>
        </p:nvCxnSpPr>
        <p:spPr>
          <a:xfrm>
            <a:off x="11185910" y="7424572"/>
            <a:ext cx="5969976" cy="1196914"/>
          </a:xfrm>
          <a:prstGeom prst="bentConnector3">
            <a:avLst/>
          </a:prstGeom>
          <a:ln w="28575">
            <a:solidFill>
              <a:srgbClr val="920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80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B713B-43DF-6158-1BC2-2C135899A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-">
            <a:extLst>
              <a:ext uri="{FF2B5EF4-FFF2-40B4-BE49-F238E27FC236}">
                <a16:creationId xmlns:a16="http://schemas.microsoft.com/office/drawing/2014/main" id="{B1287119-F46D-BEB6-16FA-183CB0705111}"/>
              </a:ext>
            </a:extLst>
          </p:cNvPr>
          <p:cNvSpPr/>
          <p:nvPr/>
        </p:nvSpPr>
        <p:spPr>
          <a:xfrm>
            <a:off x="9067800" y="4324350"/>
            <a:ext cx="2000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25"/>
              </a:lnSpc>
              <a:buNone/>
            </a:pPr>
            <a:r>
              <a:rPr lang="en-US" sz="3375" dirty="0">
                <a:solidFill>
                  <a:srgbClr val="263238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</a:t>
            </a:r>
            <a:endParaRPr lang="en-US" sz="3375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5BBD9878-E360-5180-995F-E7AFE8D2BBDA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15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0639B84-EBE0-28FB-27B9-E0D43B388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9144C0-A4D3-CE35-92E6-902229456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3" y="4586287"/>
            <a:ext cx="14510748" cy="2421563"/>
          </a:xfrm>
          <a:prstGeom prst="rect">
            <a:avLst/>
          </a:prstGeom>
          <a:noFill/>
          <a:ln w="19050">
            <a:solidFill>
              <a:srgbClr val="920829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F8BB8D-490E-D63F-C096-86684E4220CC}"/>
              </a:ext>
            </a:extLst>
          </p:cNvPr>
          <p:cNvSpPr txBox="1"/>
          <p:nvPr/>
        </p:nvSpPr>
        <p:spPr>
          <a:xfrm>
            <a:off x="1016599" y="2671660"/>
            <a:ext cx="15062388" cy="598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Обращаемся к методу </a:t>
            </a:r>
            <a:r>
              <a:rPr lang="en-US" sz="2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Lime </a:t>
            </a:r>
            <a:r>
              <a:rPr lang="ru-RU" sz="2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 получения представления о работе модели.</a:t>
            </a:r>
            <a:endParaRPr lang="ru-RU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6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ECE4-4867-8376-F6B3-E7E4842F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-">
            <a:extLst>
              <a:ext uri="{FF2B5EF4-FFF2-40B4-BE49-F238E27FC236}">
                <a16:creationId xmlns:a16="http://schemas.microsoft.com/office/drawing/2014/main" id="{D7DBF76A-225D-1E44-0E6E-B6D823E9AD90}"/>
              </a:ext>
            </a:extLst>
          </p:cNvPr>
          <p:cNvSpPr/>
          <p:nvPr/>
        </p:nvSpPr>
        <p:spPr>
          <a:xfrm>
            <a:off x="9067800" y="4324350"/>
            <a:ext cx="2000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25"/>
              </a:lnSpc>
              <a:buNone/>
            </a:pPr>
            <a:r>
              <a:rPr lang="en-US" sz="3375" dirty="0">
                <a:solidFill>
                  <a:srgbClr val="263238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</a:t>
            </a:r>
            <a:endParaRPr lang="en-US" sz="3375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F6BDF716-41CB-9F11-7093-9FBB5BAC1029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16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2A73E-0F12-9803-AE24-E8DB13DB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СОВЕРШЕНСТВОВАНИЕ МОДЕЛИ</a:t>
            </a:r>
          </a:p>
        </p:txBody>
      </p:sp>
      <p:pic>
        <p:nvPicPr>
          <p:cNvPr id="5" name="image15.png">
            <a:extLst>
              <a:ext uri="{FF2B5EF4-FFF2-40B4-BE49-F238E27FC236}">
                <a16:creationId xmlns:a16="http://schemas.microsoft.com/office/drawing/2014/main" id="{E536E8C5-FF1F-7C55-3982-6FB2A02FB19D}"/>
              </a:ext>
            </a:extLst>
          </p:cNvPr>
          <p:cNvPicPr/>
          <p:nvPr/>
        </p:nvPicPr>
        <p:blipFill rotWithShape="1">
          <a:blip r:embed="rId3"/>
          <a:srcRect l="3844" r="2102" b="17522"/>
          <a:stretch/>
        </p:blipFill>
        <p:spPr bwMode="auto">
          <a:xfrm>
            <a:off x="1016599" y="4324350"/>
            <a:ext cx="10707756" cy="2639332"/>
          </a:xfrm>
          <a:prstGeom prst="rect">
            <a:avLst/>
          </a:prstGeom>
          <a:ln w="19050">
            <a:solidFill>
              <a:srgbClr val="920829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33E172-8034-6A6A-C84C-25226FD1C03E}"/>
              </a:ext>
            </a:extLst>
          </p:cNvPr>
          <p:cNvSpPr txBox="1"/>
          <p:nvPr/>
        </p:nvSpPr>
        <p:spPr>
          <a:xfrm>
            <a:off x="1016599" y="2671660"/>
            <a:ext cx="15062388" cy="1176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5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Воспользуемся </a:t>
            </a:r>
            <a:r>
              <a:rPr lang="ru-RU" sz="250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TfidfVectorizer</a:t>
            </a:r>
            <a:r>
              <a:rPr lang="ru-RU" sz="25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инструментом, который преобразует текстовые данные в числовые векторы с использованием метода, называемого TF-IDF</a:t>
            </a:r>
            <a:endParaRPr lang="ru-RU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E2C78-135F-9549-E0C5-CA9893A6DCA0}"/>
              </a:ext>
            </a:extLst>
          </p:cNvPr>
          <p:cNvSpPr txBox="1"/>
          <p:nvPr/>
        </p:nvSpPr>
        <p:spPr>
          <a:xfrm>
            <a:off x="1016599" y="7439383"/>
            <a:ext cx="15062388" cy="1177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5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Это позволит нам эффективно подготовить данные к обучению модели, используя числовые представления текстовых данных и, как следствие, улучшить метрики модели.</a:t>
            </a:r>
            <a:endParaRPr lang="ru-RU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6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6A2AA-482B-F91F-B5C4-73B24A1F5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-">
            <a:extLst>
              <a:ext uri="{FF2B5EF4-FFF2-40B4-BE49-F238E27FC236}">
                <a16:creationId xmlns:a16="http://schemas.microsoft.com/office/drawing/2014/main" id="{9F44F1B4-0C9A-20EA-6094-BEC356EDF315}"/>
              </a:ext>
            </a:extLst>
          </p:cNvPr>
          <p:cNvSpPr/>
          <p:nvPr/>
        </p:nvSpPr>
        <p:spPr>
          <a:xfrm>
            <a:off x="9067800" y="4324350"/>
            <a:ext cx="2000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25"/>
              </a:lnSpc>
              <a:buNone/>
            </a:pPr>
            <a:endParaRPr lang="en-US" sz="3375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D689503E-BC5D-BA18-8EC8-0870677DE872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17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F57060E-0A4C-FF83-F478-59699FB41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СОВЕРШЕНСТВОВАНИЕ МОДЕЛИ</a:t>
            </a:r>
          </a:p>
        </p:txBody>
      </p:sp>
      <p:pic>
        <p:nvPicPr>
          <p:cNvPr id="12" name="image13.png">
            <a:extLst>
              <a:ext uri="{FF2B5EF4-FFF2-40B4-BE49-F238E27FC236}">
                <a16:creationId xmlns:a16="http://schemas.microsoft.com/office/drawing/2014/main" id="{4090EE00-EA87-CD9E-3B9E-54571C7AC264}"/>
              </a:ext>
            </a:extLst>
          </p:cNvPr>
          <p:cNvPicPr/>
          <p:nvPr/>
        </p:nvPicPr>
        <p:blipFill>
          <a:blip r:embed="rId3"/>
          <a:srcRect t="59313" r="67769"/>
          <a:stretch/>
        </p:blipFill>
        <p:spPr>
          <a:xfrm>
            <a:off x="9833685" y="4890629"/>
            <a:ext cx="7544678" cy="1090754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124272-3788-5FEE-ABFB-1AD00586E8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138" r="66152"/>
          <a:stretch/>
        </p:blipFill>
        <p:spPr>
          <a:xfrm>
            <a:off x="970216" y="4850537"/>
            <a:ext cx="6678813" cy="1090755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5E6EB8-87AC-0065-6570-2773B5D21E73}"/>
              </a:ext>
            </a:extLst>
          </p:cNvPr>
          <p:cNvSpPr txBox="1"/>
          <p:nvPr/>
        </p:nvSpPr>
        <p:spPr>
          <a:xfrm>
            <a:off x="12888686" y="4140509"/>
            <a:ext cx="1640114" cy="598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5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СТАЛО</a:t>
            </a:r>
            <a:endParaRPr lang="ru-RU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FD95A-94CE-811A-B13D-681DD2C75830}"/>
              </a:ext>
            </a:extLst>
          </p:cNvPr>
          <p:cNvSpPr txBox="1"/>
          <p:nvPr/>
        </p:nvSpPr>
        <p:spPr>
          <a:xfrm>
            <a:off x="3650942" y="4140510"/>
            <a:ext cx="1160544" cy="598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5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БЫЛО</a:t>
            </a:r>
            <a:endParaRPr lang="ru-RU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86370-0D5F-894C-76F9-68D9E3CB0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>
            <a:extLst>
              <a:ext uri="{FF2B5EF4-FFF2-40B4-BE49-F238E27FC236}">
                <a16:creationId xmlns:a16="http://schemas.microsoft.com/office/drawing/2014/main" id="{11C9DF02-A949-26FB-A7C0-91F27A15AC0E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18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9C52285-1AC3-38E4-3953-C7C76FB24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ПРЕДСКАЗАНИЕ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7A853-C785-D2F1-D13F-7228BA55AD81}"/>
              </a:ext>
            </a:extLst>
          </p:cNvPr>
          <p:cNvSpPr txBox="1"/>
          <p:nvPr/>
        </p:nvSpPr>
        <p:spPr>
          <a:xfrm>
            <a:off x="1031114" y="2714580"/>
            <a:ext cx="4854429" cy="598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500" dirty="0">
                <a:solidFill>
                  <a:srgbClr val="9208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«Очень смешно»</a:t>
            </a:r>
            <a:endParaRPr lang="ru-RU" sz="2500" dirty="0">
              <a:solidFill>
                <a:srgbClr val="92082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4D5BCBD-DC77-C9E7-1363-0A67CEC46DA1}"/>
              </a:ext>
            </a:extLst>
          </p:cNvPr>
          <p:cNvGrpSpPr/>
          <p:nvPr/>
        </p:nvGrpSpPr>
        <p:grpSpPr>
          <a:xfrm>
            <a:off x="5097369" y="3390213"/>
            <a:ext cx="13190631" cy="6045252"/>
            <a:chOff x="4749609" y="3167335"/>
            <a:chExt cx="13538391" cy="6204630"/>
          </a:xfrm>
        </p:grpSpPr>
        <p:pic>
          <p:nvPicPr>
            <p:cNvPr id="11" name="Рисунок 10" descr="Изображение выглядит как текст, снимок экрана, диаграмма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DE11DCDE-2CBD-3BA6-535F-00F87A80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9609" y="3167335"/>
              <a:ext cx="13538391" cy="6204630"/>
            </a:xfrm>
            <a:prstGeom prst="rect">
              <a:avLst/>
            </a:prstGeom>
            <a:ln w="19050">
              <a:solidFill>
                <a:srgbClr val="920829"/>
              </a:solidFill>
            </a:ln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D79A128-ED46-FA8E-FE90-6E1415D43419}"/>
                </a:ext>
              </a:extLst>
            </p:cNvPr>
            <p:cNvSpPr/>
            <p:nvPr/>
          </p:nvSpPr>
          <p:spPr>
            <a:xfrm>
              <a:off x="5733143" y="4281715"/>
              <a:ext cx="4615543" cy="290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762B3EE-8786-88B5-6779-73A5BBDD71DB}"/>
              </a:ext>
            </a:extLst>
          </p:cNvPr>
          <p:cNvSpPr txBox="1"/>
          <p:nvPr/>
        </p:nvSpPr>
        <p:spPr>
          <a:xfrm>
            <a:off x="1031114" y="2164368"/>
            <a:ext cx="4854429" cy="598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5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«</a:t>
            </a:r>
            <a:r>
              <a:rPr lang="en-US" sz="2500" dirty="0">
                <a:solidFill>
                  <a:srgbClr val="1F1F1F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is very funny</a:t>
            </a:r>
            <a:r>
              <a:rPr lang="ru-RU" sz="25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</a:t>
            </a:r>
            <a:endParaRPr lang="ru-RU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FF77C90D-FAB2-2690-FCF5-542A558B4D1F}"/>
              </a:ext>
            </a:extLst>
          </p:cNvPr>
          <p:cNvCxnSpPr>
            <a:cxnSpLocks/>
          </p:cNvCxnSpPr>
          <p:nvPr/>
        </p:nvCxnSpPr>
        <p:spPr>
          <a:xfrm>
            <a:off x="1159212" y="3535615"/>
            <a:ext cx="5546388" cy="209071"/>
          </a:xfrm>
          <a:prstGeom prst="bentConnector3">
            <a:avLst/>
          </a:prstGeom>
          <a:ln w="28575">
            <a:solidFill>
              <a:srgbClr val="920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9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k group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16829" y="587829"/>
            <a:ext cx="1143000" cy="1143000"/>
          </a:xfrm>
          <a:prstGeom prst="rect">
            <a:avLst/>
          </a:prstGeom>
        </p:spPr>
      </p:pic>
      <p:pic>
        <p:nvPicPr>
          <p:cNvPr id="3" name="logo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230929" y="587829"/>
            <a:ext cx="1143000" cy="1143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6862" y="3940078"/>
            <a:ext cx="13679714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750"/>
              </a:lnSpc>
              <a:buNone/>
            </a:pPr>
            <a:r>
              <a:rPr lang="en-US" sz="7500" b="1" dirty="0">
                <a:solidFill>
                  <a:srgbClr val="920829"/>
                </a:solidFill>
                <a:latin typeface="Palatino Linotype" panose="02040502050505030304" pitchFamily="18" charset="0"/>
                <a:ea typeface="PermianSerifTypeface Bold" pitchFamily="34" charset="-122"/>
                <a:cs typeface="PermianSerifTypeface Bold" pitchFamily="34" charset="-120"/>
              </a:rPr>
              <a:t>СПАСИБО ЗА ВНИМАНИЕ</a:t>
            </a:r>
            <a:endParaRPr lang="en-US" sz="7500" dirty="0">
              <a:latin typeface="Palatino Linotype" panose="02040502050505030304" pitchFamily="18" charset="0"/>
            </a:endParaRPr>
          </a:p>
        </p:txBody>
      </p:sp>
      <p:sp>
        <p:nvSpPr>
          <p:cNvPr id="7" name="-2-2021">
            <a:extLst>
              <a:ext uri="{FF2B5EF4-FFF2-40B4-BE49-F238E27FC236}">
                <a16:creationId xmlns:a16="http://schemas.microsoft.com/office/drawing/2014/main" id="{BF5DE83A-04BB-B1C7-5DD8-8D8E67674019}"/>
              </a:ext>
            </a:extLst>
          </p:cNvPr>
          <p:cNvSpPr/>
          <p:nvPr/>
        </p:nvSpPr>
        <p:spPr>
          <a:xfrm rot="21572181">
            <a:off x="762001" y="7166179"/>
            <a:ext cx="3962400" cy="1285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1"/>
              </a:lnSpc>
              <a:buNone/>
            </a:pPr>
            <a:r>
              <a:rPr lang="en-US" sz="2700" b="1" kern="0" spc="84" dirty="0" err="1">
                <a:solidFill>
                  <a:srgbClr val="263238"/>
                </a:solidFill>
                <a:latin typeface="Arial" panose="020B0604020202020204" pitchFamily="34" charset="0"/>
                <a:ea typeface="PermianSansTypeface Bold" pitchFamily="34" charset="-122"/>
                <a:cs typeface="Arial" panose="020B0604020202020204" pitchFamily="34" charset="0"/>
              </a:rPr>
              <a:t>Работу</a:t>
            </a:r>
            <a:r>
              <a:rPr lang="en-US" sz="2700" b="1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Bold" pitchFamily="34" charset="-122"/>
                <a:cs typeface="Arial" panose="020B0604020202020204" pitchFamily="34" charset="0"/>
              </a:rPr>
              <a:t> </a:t>
            </a:r>
            <a:r>
              <a:rPr lang="en-US" sz="2700" b="1" kern="0" spc="84" dirty="0" err="1">
                <a:solidFill>
                  <a:srgbClr val="263238"/>
                </a:solidFill>
                <a:latin typeface="Arial" panose="020B0604020202020204" pitchFamily="34" charset="0"/>
                <a:ea typeface="PermianSansTypeface Bold" pitchFamily="34" charset="-122"/>
                <a:cs typeface="Arial" panose="020B0604020202020204" pitchFamily="34" charset="0"/>
              </a:rPr>
              <a:t>выполнил</a:t>
            </a:r>
            <a:r>
              <a:rPr lang="ru-RU" sz="2700" b="1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Bold" pitchFamily="34" charset="-122"/>
                <a:cs typeface="Arial" panose="020B0604020202020204" pitchFamily="34" charset="0"/>
              </a:rPr>
              <a:t>и</a:t>
            </a:r>
            <a:r>
              <a:rPr lang="en-US" sz="2700" b="1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Bold" pitchFamily="34" charset="-122"/>
                <a:cs typeface="Arial" panose="020B0604020202020204" pitchFamily="34" charset="0"/>
              </a:rPr>
              <a:t>
</a:t>
            </a:r>
            <a:r>
              <a:rPr lang="en-US" sz="2700" kern="0" spc="84" dirty="0" err="1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студентк</a:t>
            </a:r>
            <a:r>
              <a:rPr lang="ru-RU" sz="2700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и</a:t>
            </a:r>
            <a:r>
              <a:rPr lang="en-US" sz="2700" kern="0" spc="84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ИТХ-2021</a:t>
            </a:r>
            <a:r>
              <a:rPr lang="en-US" sz="2700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
Ахматова Ульяна</a:t>
            </a:r>
            <a:endParaRPr lang="ru-RU" sz="2700" kern="0" spc="84" dirty="0">
              <a:solidFill>
                <a:srgbClr val="263238"/>
              </a:solidFill>
              <a:latin typeface="Arial" panose="020B0604020202020204" pitchFamily="34" charset="0"/>
              <a:ea typeface="PermianSansTypeface Regular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ts val="3371"/>
              </a:lnSpc>
              <a:buNone/>
            </a:pPr>
            <a:r>
              <a:rPr lang="ru-RU" sz="2700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Воробьева Дарья</a:t>
            </a:r>
          </a:p>
          <a:p>
            <a:pPr marL="0" indent="0" algn="l">
              <a:lnSpc>
                <a:spcPts val="3371"/>
              </a:lnSpc>
              <a:buNone/>
            </a:pPr>
            <a:r>
              <a:rPr lang="ru-RU" sz="2700" kern="0" spc="84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Уткина Александра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DC3A71F-3A41-4501-69EF-D628A0D7AE95}"/>
              </a:ext>
            </a:extLst>
          </p:cNvPr>
          <p:cNvGrpSpPr/>
          <p:nvPr/>
        </p:nvGrpSpPr>
        <p:grpSpPr>
          <a:xfrm>
            <a:off x="2603729" y="5747202"/>
            <a:ext cx="8572500" cy="2041072"/>
            <a:chOff x="1114425" y="1697717"/>
            <a:chExt cx="8572500" cy="2041072"/>
          </a:xfrm>
        </p:grpSpPr>
        <p:sp>
          <p:nvSpPr>
            <p:cNvPr id="2" name="Text 0"/>
            <p:cNvSpPr/>
            <p:nvPr/>
          </p:nvSpPr>
          <p:spPr>
            <a:xfrm>
              <a:off x="1114425" y="2614839"/>
              <a:ext cx="8572500" cy="11239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4275"/>
                </a:lnSpc>
              </a:pPr>
              <a:r>
                <a:rPr lang="ru-RU" sz="30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п</a:t>
              </a:r>
              <a:r>
                <a:rPr lang="ru-RU" sz="3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остроить классификатор распознавания сарказма в комментариях пользователей</a:t>
              </a:r>
            </a:p>
            <a:p>
              <a:pPr marL="0" indent="0" algn="l">
                <a:lnSpc>
                  <a:spcPts val="4275"/>
                </a:lnSpc>
                <a:buNone/>
              </a:pP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default_name"/>
            <p:cNvSpPr/>
            <p:nvPr/>
          </p:nvSpPr>
          <p:spPr>
            <a:xfrm>
              <a:off x="1114425" y="1697717"/>
              <a:ext cx="1979414" cy="7429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5850"/>
                </a:lnSpc>
                <a:buNone/>
              </a:pPr>
              <a:r>
                <a:rPr lang="en-US" sz="4500" b="1" dirty="0">
                  <a:latin typeface="Palatino Linotype" panose="02040502050505030304" pitchFamily="18" charset="0"/>
                  <a:ea typeface="PermianSerifTypeface Bold" pitchFamily="34" charset="-122"/>
                  <a:cs typeface="PermianSerifTypeface Bold" pitchFamily="34" charset="-120"/>
                </a:rPr>
                <a:t>ЦЕЛЬ:</a:t>
              </a:r>
              <a:endParaRPr lang="en-US" sz="4500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8" name="PlaceHolder 2">
            <a:extLst>
              <a:ext uri="{FF2B5EF4-FFF2-40B4-BE49-F238E27FC236}">
                <a16:creationId xmlns:a16="http://schemas.microsoft.com/office/drawing/2014/main" id="{8DBD3495-E5A5-B690-040B-C38711341F45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2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ACA111-B5E6-BBB5-6AB4-9B33234093D3}"/>
              </a:ext>
            </a:extLst>
          </p:cNvPr>
          <p:cNvGrpSpPr/>
          <p:nvPr/>
        </p:nvGrpSpPr>
        <p:grpSpPr>
          <a:xfrm>
            <a:off x="2603729" y="1866449"/>
            <a:ext cx="12948103" cy="2012043"/>
            <a:chOff x="1114425" y="1697717"/>
            <a:chExt cx="12948103" cy="2012043"/>
          </a:xfrm>
        </p:grpSpPr>
        <p:sp>
          <p:nvSpPr>
            <p:cNvPr id="13" name="Text 0">
              <a:extLst>
                <a:ext uri="{FF2B5EF4-FFF2-40B4-BE49-F238E27FC236}">
                  <a16:creationId xmlns:a16="http://schemas.microsoft.com/office/drawing/2014/main" id="{E227779E-4202-D5FD-F92A-F78D7356E35F}"/>
                </a:ext>
              </a:extLst>
            </p:cNvPr>
            <p:cNvSpPr/>
            <p:nvPr/>
          </p:nvSpPr>
          <p:spPr>
            <a:xfrm>
              <a:off x="1114425" y="2585810"/>
              <a:ext cx="12948103" cy="11239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4275"/>
                </a:lnSpc>
              </a:pPr>
              <a:r>
                <a:rPr lang="ru-RU" sz="3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разработка и обучение моделей, способных распознавать сарказм, открывают новые горизонты для улучшения качества взаимодействия пользователей с цифровыми платформами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default_name">
              <a:extLst>
                <a:ext uri="{FF2B5EF4-FFF2-40B4-BE49-F238E27FC236}">
                  <a16:creationId xmlns:a16="http://schemas.microsoft.com/office/drawing/2014/main" id="{632ABF6C-CC20-1768-74B1-44FD51FAF851}"/>
                </a:ext>
              </a:extLst>
            </p:cNvPr>
            <p:cNvSpPr/>
            <p:nvPr/>
          </p:nvSpPr>
          <p:spPr>
            <a:xfrm>
              <a:off x="1114425" y="1697717"/>
              <a:ext cx="5721804" cy="7429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5850"/>
                </a:lnSpc>
                <a:buNone/>
              </a:pPr>
              <a:r>
                <a:rPr lang="ru-RU" sz="4500" b="1" dirty="0">
                  <a:latin typeface="Palatino Linotype" panose="02040502050505030304" pitchFamily="18" charset="0"/>
                  <a:ea typeface="PermianSerifTypeface Bold" pitchFamily="34" charset="-122"/>
                  <a:cs typeface="PermianSerifTypeface Bold" pitchFamily="34" charset="-120"/>
                </a:rPr>
                <a:t>АКТУАЛЬНОСТЬ</a:t>
              </a:r>
              <a:r>
                <a:rPr lang="en-US" sz="4500" b="1" dirty="0">
                  <a:latin typeface="Palatino Linotype" panose="02040502050505030304" pitchFamily="18" charset="0"/>
                  <a:ea typeface="PermianSerifTypeface Bold" pitchFamily="34" charset="-122"/>
                  <a:cs typeface="PermianSerifTypeface Bold" pitchFamily="34" charset="-120"/>
                </a:rPr>
                <a:t>:</a:t>
              </a:r>
              <a:endParaRPr lang="en-US" sz="4500" dirty="0">
                <a:latin typeface="Palatino Linotype" panose="0204050205050503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838200" y="904875"/>
            <a:ext cx="3588657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825"/>
              </a:lnSpc>
              <a:buNone/>
            </a:pPr>
            <a:r>
              <a:rPr lang="en-US" sz="5250" b="1" dirty="0">
                <a:latin typeface="Palatino Linotype" panose="02040502050505030304" pitchFamily="18" charset="0"/>
                <a:ea typeface="PermianSerifTypeface Bold" pitchFamily="34" charset="-122"/>
                <a:cs typeface="PermianSerifTypeface Bold" pitchFamily="34" charset="-120"/>
              </a:rPr>
              <a:t>ЗАДАЧИ:</a:t>
            </a:r>
            <a:endParaRPr lang="en-US" sz="5250" dirty="0">
              <a:latin typeface="Palatino Linotype" panose="0204050205050503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38199" y="3033939"/>
            <a:ext cx="16540163" cy="5050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7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Найти объёмный и сложный для обработки датасет.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7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Придумать решаемую задачу, поставить цель.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7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Изучить предметную область.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7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Выполнить анализ датасета: его загрузку и предварительную обработку перед началом решения поставленной задачи.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7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Осуществить моделирование зависимости целевого признака от факторных с помощью моделей МО, в том числе, выбрать лучшую модель, оценить её качество, выполнить прогнозирование.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7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Выполнить интерпретацию полученных результатов и сделать выводы о достижении цели.</a:t>
            </a:r>
          </a:p>
          <a:p>
            <a:pPr marL="0" indent="0" algn="l">
              <a:lnSpc>
                <a:spcPts val="4275"/>
              </a:lnSpc>
              <a:buNone/>
            </a:pP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BB2513F4-73DC-EC89-7AF9-A3D59BC8C436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3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2">
            <a:extLst>
              <a:ext uri="{FF2B5EF4-FFF2-40B4-BE49-F238E27FC236}">
                <a16:creationId xmlns:a16="http://schemas.microsoft.com/office/drawing/2014/main" id="{F0987EEA-E7DD-A5D1-B9EF-19E9E4E8317A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4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E0A14BE-C87B-7F24-2451-15EF7928F9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560" y="915035"/>
            <a:ext cx="11673840" cy="685165"/>
          </a:xfrm>
        </p:spPr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0EDE856-1865-0094-CC8C-F1A0F41FC75B}"/>
              </a:ext>
            </a:extLst>
          </p:cNvPr>
          <p:cNvGrpSpPr/>
          <p:nvPr/>
        </p:nvGrpSpPr>
        <p:grpSpPr>
          <a:xfrm>
            <a:off x="4238400" y="2605891"/>
            <a:ext cx="9898514" cy="1963964"/>
            <a:chOff x="4238400" y="2439943"/>
            <a:chExt cx="9898514" cy="1963964"/>
          </a:xfrm>
        </p:grpSpPr>
        <p:sp>
          <p:nvSpPr>
            <p:cNvPr id="4" name="-"/>
            <p:cNvSpPr/>
            <p:nvPr/>
          </p:nvSpPr>
          <p:spPr>
            <a:xfrm>
              <a:off x="6841672" y="2756806"/>
              <a:ext cx="7295242" cy="10858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4050"/>
                </a:lnSpc>
                <a:buNone/>
              </a:pPr>
              <a:r>
                <a:rPr lang="ru-RU" sz="3000" b="1" dirty="0" err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Reddit</a:t>
              </a:r>
              <a:r>
                <a:rPr lang="ru-RU" sz="3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– сайт, который предназначен для обсуждения актуальных тем разных областей жизни, новостей и вопросов 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Picture background">
              <a:extLst>
                <a:ext uri="{FF2B5EF4-FFF2-40B4-BE49-F238E27FC236}">
                  <a16:creationId xmlns:a16="http://schemas.microsoft.com/office/drawing/2014/main" id="{52207191-134A-5469-64F9-9433BFD8D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400" y="2439943"/>
              <a:ext cx="1963964" cy="1963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F80E9112-B0AA-EBEA-8C20-0DDD85F7E29F}"/>
              </a:ext>
            </a:extLst>
          </p:cNvPr>
          <p:cNvGrpSpPr/>
          <p:nvPr/>
        </p:nvGrpSpPr>
        <p:grpSpPr>
          <a:xfrm>
            <a:off x="1136310" y="6798783"/>
            <a:ext cx="16015380" cy="1515975"/>
            <a:chOff x="783093" y="6363693"/>
            <a:chExt cx="16015380" cy="1515975"/>
          </a:xfrm>
        </p:grpSpPr>
        <p:sp>
          <p:nvSpPr>
            <p:cNvPr id="9" name="-">
              <a:extLst>
                <a:ext uri="{FF2B5EF4-FFF2-40B4-BE49-F238E27FC236}">
                  <a16:creationId xmlns:a16="http://schemas.microsoft.com/office/drawing/2014/main" id="{B1F48847-FF2B-9DFD-F470-9F73A9236037}"/>
                </a:ext>
              </a:extLst>
            </p:cNvPr>
            <p:cNvSpPr/>
            <p:nvPr/>
          </p:nvSpPr>
          <p:spPr>
            <a:xfrm>
              <a:off x="783093" y="6363693"/>
              <a:ext cx="5419272" cy="15119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buNone/>
              </a:pPr>
              <a:r>
                <a:rPr lang="ru-RU" sz="25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возможность публиковать посты</a:t>
              </a:r>
              <a:endParaRPr lang="en-US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indent="0" algn="ctr">
                <a:buNone/>
              </a:pPr>
              <a:r>
                <a:rPr lang="ru-RU" sz="25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по тематикам, комментировать, оценивать посты</a:t>
              </a:r>
              <a:r>
                <a:rPr lang="ru-RU" sz="25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ru-RU" sz="25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как положительно, так и отрицательно</a:t>
              </a:r>
              <a:endParaRPr lang="en-US" sz="2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-">
              <a:extLst>
                <a:ext uri="{FF2B5EF4-FFF2-40B4-BE49-F238E27FC236}">
                  <a16:creationId xmlns:a16="http://schemas.microsoft.com/office/drawing/2014/main" id="{56CD1E5B-36F3-6670-84AA-EC147D016D57}"/>
                </a:ext>
              </a:extLst>
            </p:cNvPr>
            <p:cNvSpPr/>
            <p:nvPr/>
          </p:nvSpPr>
          <p:spPr>
            <a:xfrm>
              <a:off x="6962890" y="6363693"/>
              <a:ext cx="4537529" cy="15119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buNone/>
              </a:pPr>
              <a:r>
                <a:rPr lang="ru-RU" sz="25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р</a:t>
              </a:r>
              <a:r>
                <a:rPr lang="ru-RU" sz="25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азговорный стиль речи</a:t>
              </a:r>
            </a:p>
            <a:p>
              <a:pPr marL="0" indent="0" algn="ctr">
                <a:buNone/>
              </a:pPr>
              <a:r>
                <a:rPr lang="ru-RU" sz="25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и атмосфера реального диалога из жизни</a:t>
              </a:r>
              <a:endParaRPr lang="en-US" sz="2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-">
              <a:extLst>
                <a:ext uri="{FF2B5EF4-FFF2-40B4-BE49-F238E27FC236}">
                  <a16:creationId xmlns:a16="http://schemas.microsoft.com/office/drawing/2014/main" id="{10E61FDE-A5B4-0349-E34D-1CC7B53B6CFA}"/>
                </a:ext>
              </a:extLst>
            </p:cNvPr>
            <p:cNvSpPr/>
            <p:nvPr/>
          </p:nvSpPr>
          <p:spPr>
            <a:xfrm>
              <a:off x="12260944" y="6367732"/>
              <a:ext cx="4537529" cy="15119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buNone/>
              </a:pPr>
              <a:r>
                <a:rPr lang="ru-RU" sz="25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неформальные выражения, бытовые примеры и личные истории</a:t>
              </a:r>
              <a:endParaRPr lang="en-US" sz="2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D78DBAC-5936-A3F9-6B74-C4FAE0ADBA6F}"/>
              </a:ext>
            </a:extLst>
          </p:cNvPr>
          <p:cNvCxnSpPr>
            <a:cxnSpLocks/>
          </p:cNvCxnSpPr>
          <p:nvPr/>
        </p:nvCxnSpPr>
        <p:spPr>
          <a:xfrm flipH="1">
            <a:off x="5065486" y="5094516"/>
            <a:ext cx="2496457" cy="132521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6F47FEC-0903-4D04-C1E1-53E8E7700DC4}"/>
              </a:ext>
            </a:extLst>
          </p:cNvPr>
          <p:cNvCxnSpPr>
            <a:cxnSpLocks/>
          </p:cNvCxnSpPr>
          <p:nvPr/>
        </p:nvCxnSpPr>
        <p:spPr>
          <a:xfrm flipH="1">
            <a:off x="9144000" y="5094516"/>
            <a:ext cx="30480" cy="132521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4EA7E0E-2D39-731A-5E24-4B308FE6544E}"/>
              </a:ext>
            </a:extLst>
          </p:cNvPr>
          <p:cNvCxnSpPr>
            <a:cxnSpLocks/>
          </p:cNvCxnSpPr>
          <p:nvPr/>
        </p:nvCxnSpPr>
        <p:spPr>
          <a:xfrm>
            <a:off x="11853636" y="5094516"/>
            <a:ext cx="3029289" cy="132521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3093-2351-ABCE-D931-80C31CCAE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2">
            <a:extLst>
              <a:ext uri="{FF2B5EF4-FFF2-40B4-BE49-F238E27FC236}">
                <a16:creationId xmlns:a16="http://schemas.microsoft.com/office/drawing/2014/main" id="{D9A2D767-353D-209D-DDC7-5817543BC828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5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0D2D914-AC76-7138-B830-5685C9248D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2552" y="1629863"/>
            <a:ext cx="6604726" cy="685165"/>
          </a:xfrm>
        </p:spPr>
        <p:txBody>
          <a:bodyPr/>
          <a:lstStyle/>
          <a:p>
            <a:r>
              <a:rPr lang="ru-RU" dirty="0"/>
              <a:t>СТРУКТУРА ПОСТА НА САЙТЕ</a:t>
            </a: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DBEA84A3-8F05-18C8-56E8-4EAB9E7798FE}"/>
              </a:ext>
            </a:extLst>
          </p:cNvPr>
          <p:cNvSpPr/>
          <p:nvPr/>
        </p:nvSpPr>
        <p:spPr>
          <a:xfrm>
            <a:off x="1632496" y="3841749"/>
            <a:ext cx="6002020" cy="4173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 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заголовок</a:t>
            </a: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;</a:t>
            </a:r>
            <a:endParaRPr lang="ru-RU" sz="3700" dirty="0">
              <a:solidFill>
                <a:srgbClr val="263238"/>
              </a:solidFill>
              <a:latin typeface="Arial" panose="020B0604020202020204" pitchFamily="34" charset="0"/>
              <a:ea typeface="PermianSansTypeface Regular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тело поста;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автор;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дата публикации;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тематика;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оценка сообщества;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комментарии.</a:t>
            </a:r>
          </a:p>
          <a:p>
            <a:pPr marL="0" indent="0" algn="l">
              <a:lnSpc>
                <a:spcPts val="4575"/>
              </a:lnSpc>
              <a:buNone/>
            </a:pPr>
            <a:endParaRPr lang="en-US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79FB3B48-03CF-74E0-9D88-C8EE0AB2B8E1}"/>
              </a:ext>
            </a:extLst>
          </p:cNvPr>
          <p:cNvSpPr/>
          <p:nvPr/>
        </p:nvSpPr>
        <p:spPr>
          <a:xfrm>
            <a:off x="11219181" y="3653063"/>
            <a:ext cx="6002020" cy="4173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 label;</a:t>
            </a:r>
            <a:endParaRPr lang="ru-RU" sz="3700" dirty="0">
              <a:solidFill>
                <a:srgbClr val="263238"/>
              </a:solidFill>
              <a:latin typeface="Arial" panose="020B0604020202020204" pitchFamily="34" charset="0"/>
              <a:ea typeface="PermianSansTypeface Regular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</a:t>
            </a: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comment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</a:t>
            </a: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author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</a:t>
            </a:r>
            <a:r>
              <a:rPr lang="en-US" sz="3700" dirty="0" err="1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created_utc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</a:t>
            </a: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subreddit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</a:t>
            </a: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score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 </a:t>
            </a: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ups/down;</a:t>
            </a:r>
          </a:p>
          <a:p>
            <a:pPr marL="0" indent="0" algn="l">
              <a:lnSpc>
                <a:spcPts val="4575"/>
              </a:lnSpc>
              <a:buNone/>
            </a:pPr>
            <a:r>
              <a:rPr lang="en-US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— </a:t>
            </a:r>
            <a:r>
              <a:rPr lang="en-US" sz="3700" dirty="0" err="1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parent_comment</a:t>
            </a:r>
            <a:r>
              <a:rPr lang="ru-RU" sz="3700" dirty="0">
                <a:solidFill>
                  <a:srgbClr val="263238"/>
                </a:solidFill>
                <a:latin typeface="Arial" panose="020B0604020202020204" pitchFamily="34" charset="0"/>
                <a:ea typeface="PermianSansTypeface Regular" pitchFamily="34" charset="-122"/>
                <a:cs typeface="Arial" panose="020B0604020202020204" pitchFamily="34" charset="0"/>
              </a:rPr>
              <a:t>.</a:t>
            </a:r>
          </a:p>
          <a:p>
            <a:pPr marL="0" indent="0" algn="l">
              <a:lnSpc>
                <a:spcPts val="4575"/>
              </a:lnSpc>
              <a:buNone/>
            </a:pPr>
            <a:endParaRPr lang="en-US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190992C2-EBBC-A985-4BA9-D1A829F02C05}"/>
              </a:ext>
            </a:extLst>
          </p:cNvPr>
          <p:cNvSpPr txBox="1">
            <a:spLocks/>
          </p:cNvSpPr>
          <p:nvPr/>
        </p:nvSpPr>
        <p:spPr>
          <a:xfrm>
            <a:off x="9811295" y="1629862"/>
            <a:ext cx="6604726" cy="6851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5000" b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ПРИЗНАКИ</a:t>
            </a:r>
            <a:endParaRPr lang="en-US" dirty="0"/>
          </a:p>
          <a:p>
            <a:r>
              <a:rPr lang="ru-RU" dirty="0"/>
              <a:t>В ДАТАСЕТЕ</a:t>
            </a:r>
          </a:p>
        </p:txBody>
      </p:sp>
    </p:spTree>
    <p:extLst>
      <p:ext uri="{BB962C8B-B14F-4D97-AF65-F5344CB8AC3E}">
        <p14:creationId xmlns:p14="http://schemas.microsoft.com/office/powerpoint/2010/main" val="317917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>
            <a:extLst>
              <a:ext uri="{FF2B5EF4-FFF2-40B4-BE49-F238E27FC236}">
                <a16:creationId xmlns:a16="http://schemas.microsoft.com/office/drawing/2014/main" id="{2405EA68-4E32-C9DF-2FF4-204A160E120E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6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32465DF-0416-840F-20E9-E9565A590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ПРЕДВАРИТЕЛЬНАЯ ОБРАБОТКА</a:t>
            </a:r>
          </a:p>
          <a:p>
            <a:r>
              <a:rPr lang="ru-RU" dirty="0"/>
              <a:t>ДАТАСЕТА</a:t>
            </a:r>
          </a:p>
        </p:txBody>
      </p:sp>
      <p:pic>
        <p:nvPicPr>
          <p:cNvPr id="3" name="image17.png">
            <a:extLst>
              <a:ext uri="{FF2B5EF4-FFF2-40B4-BE49-F238E27FC236}">
                <a16:creationId xmlns:a16="http://schemas.microsoft.com/office/drawing/2014/main" id="{18BCFC7D-6C94-8E2D-6574-68C076889CB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389" y="6595673"/>
            <a:ext cx="17713221" cy="2613240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F2497F-6D19-8899-6018-74ADBC88F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9" y="3034067"/>
            <a:ext cx="7782168" cy="3104439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540C80-24FF-FFB1-5E5C-EF4F8AD6A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701" y="2095691"/>
            <a:ext cx="4381770" cy="4140090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135E2-B3E7-B382-5281-B68F70E2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>
            <a:extLst>
              <a:ext uri="{FF2B5EF4-FFF2-40B4-BE49-F238E27FC236}">
                <a16:creationId xmlns:a16="http://schemas.microsoft.com/office/drawing/2014/main" id="{14DA3656-35F6-B41D-251B-D893D3CAD630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7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A8EB097-70B7-651C-0D83-48F2A2893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СБАЛАНСИРОВАННОСТЬ</a:t>
            </a:r>
          </a:p>
          <a:p>
            <a:r>
              <a:rPr lang="ru-RU" dirty="0"/>
              <a:t>КЛАССОВ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8E7285-708A-E1E4-3EC6-1B71C1B8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899" y="3187942"/>
            <a:ext cx="5049980" cy="5716958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586843-3B2A-6C1E-98DD-6E8C1D9AC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308" y="3968900"/>
            <a:ext cx="2718111" cy="2844862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</p:spTree>
    <p:extLst>
      <p:ext uri="{BB962C8B-B14F-4D97-AF65-F5344CB8AC3E}">
        <p14:creationId xmlns:p14="http://schemas.microsoft.com/office/powerpoint/2010/main" val="130651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77832-A322-0AA4-95ED-5FB3F759C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>
            <a:extLst>
              <a:ext uri="{FF2B5EF4-FFF2-40B4-BE49-F238E27FC236}">
                <a16:creationId xmlns:a16="http://schemas.microsoft.com/office/drawing/2014/main" id="{8B755D0C-5503-285C-72F7-25476981A5CE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8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200D1B-C18C-3645-F301-318772B59F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D945BB-5C6F-372E-D10C-DB1809E51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90"/>
          <a:stretch/>
        </p:blipFill>
        <p:spPr bwMode="auto">
          <a:xfrm>
            <a:off x="480923" y="4305057"/>
            <a:ext cx="8675370" cy="1676885"/>
          </a:xfrm>
          <a:prstGeom prst="rect">
            <a:avLst/>
          </a:prstGeom>
          <a:noFill/>
          <a:ln w="19050">
            <a:solidFill>
              <a:srgbClr val="920829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828AEF-5AE3-19BB-65FF-4BAC7CC953AD}"/>
              </a:ext>
            </a:extLst>
          </p:cNvPr>
          <p:cNvGrpSpPr/>
          <p:nvPr/>
        </p:nvGrpSpPr>
        <p:grpSpPr>
          <a:xfrm>
            <a:off x="10180367" y="3190770"/>
            <a:ext cx="6315872" cy="5060751"/>
            <a:chOff x="10296481" y="4848225"/>
            <a:chExt cx="6315872" cy="5060751"/>
          </a:xfrm>
        </p:grpSpPr>
        <p:pic>
          <p:nvPicPr>
            <p:cNvPr id="7" name="image7.png">
              <a:extLst>
                <a:ext uri="{FF2B5EF4-FFF2-40B4-BE49-F238E27FC236}">
                  <a16:creationId xmlns:a16="http://schemas.microsoft.com/office/drawing/2014/main" id="{F6FB849E-290D-59D1-1D06-27B3D0CA6B21}"/>
                </a:ext>
              </a:extLst>
            </p:cNvPr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340023" y="4848225"/>
              <a:ext cx="6272330" cy="4501198"/>
            </a:xfrm>
            <a:prstGeom prst="rect">
              <a:avLst/>
            </a:prstGeom>
            <a:ln w="19050">
              <a:solidFill>
                <a:srgbClr val="920829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A85AEB-0D08-666C-1988-136480FA2320}"/>
                </a:ext>
              </a:extLst>
            </p:cNvPr>
            <p:cNvSpPr txBox="1"/>
            <p:nvPr/>
          </p:nvSpPr>
          <p:spPr>
            <a:xfrm>
              <a:off x="10296481" y="9286690"/>
              <a:ext cx="4749800" cy="622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l">
                <a:lnSpc>
                  <a:spcPts val="4575"/>
                </a:lnSpc>
                <a:buNone/>
              </a:pPr>
              <a:r>
                <a:rPr lang="ru-RU" sz="3000" dirty="0">
                  <a:solidFill>
                    <a:srgbClr val="263238"/>
                  </a:solidFill>
                  <a:latin typeface="Arial" panose="020B0604020202020204" pitchFamily="34" charset="0"/>
                  <a:ea typeface="PermianSansTypeface Regular" pitchFamily="34" charset="-122"/>
                  <a:cs typeface="Arial" panose="020B0604020202020204" pitchFamily="34" charset="0"/>
                </a:rPr>
                <a:t>распределение выборок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14A0F-6CA4-F648-A3E6-9284309C8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7EB02DC-875A-8D9F-75E8-E923DC374E20}"/>
              </a:ext>
            </a:extLst>
          </p:cNvPr>
          <p:cNvSpPr txBox="1"/>
          <p:nvPr/>
        </p:nvSpPr>
        <p:spPr>
          <a:xfrm>
            <a:off x="1076824" y="2382433"/>
            <a:ext cx="1613435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карте слов саркастических высказываний можем заметить такие выражения, как «</a:t>
            </a:r>
            <a:r>
              <a:rPr lang="en-US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sure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 («да-да, конечно»), «</a:t>
            </a:r>
            <a:r>
              <a:rPr lang="en-US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totally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 («абсолютно»)</a:t>
            </a:r>
            <a:r>
              <a:rPr lang="en-US" sz="2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Подобные слова могут быть маркерами саркастических фраз</a:t>
            </a:r>
            <a:endParaRPr lang="en-US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 в английском, и в русском языках.</a:t>
            </a:r>
          </a:p>
          <a:p>
            <a:endParaRPr lang="ru-RU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то же время в обычных высказываниях мы наблюдаем более разрозненные и эмоционально неокрашенные слова: «</a:t>
            </a:r>
            <a:r>
              <a:rPr lang="en-US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tools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 («инструменты»), «</a:t>
            </a:r>
            <a:r>
              <a:rPr lang="en-US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 («один»), «</a:t>
            </a:r>
            <a:r>
              <a:rPr lang="en-US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said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 («сказала»), «</a:t>
            </a:r>
            <a:r>
              <a:rPr lang="en-US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today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 («сегодня»).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14F67A3F-EA09-2172-C067-005D4E79C29C}"/>
              </a:ext>
            </a:extLst>
          </p:cNvPr>
          <p:cNvSpPr txBox="1">
            <a:spLocks/>
          </p:cNvSpPr>
          <p:nvPr/>
        </p:nvSpPr>
        <p:spPr>
          <a:xfrm>
            <a:off x="17378363" y="9568805"/>
            <a:ext cx="732000" cy="524640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ctr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" sz="1333" b="0" strike="noStrike" kern="1200" spc="-1">
                <a:solidFill>
                  <a:schemeClr val="dk1">
                    <a:lumMod val="85000"/>
                    <a:lumOff val="15000"/>
                  </a:schemeClr>
                </a:solidFill>
                <a:latin typeface="Segoe UI Black"/>
                <a:ea typeface="Segoe UI Black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14A-8B8D-4B5B-B949-219415B0CABC}" type="slidenum">
              <a:rPr lang="ru-RU" sz="20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pPr/>
              <a:t>9</a:t>
            </a:fld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510EA1C-14E5-0E4B-517C-DF233F07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840" y="915035"/>
            <a:ext cx="12344400" cy="685165"/>
          </a:xfrm>
        </p:spPr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pic>
        <p:nvPicPr>
          <p:cNvPr id="2" name="image9.png">
            <a:extLst>
              <a:ext uri="{FF2B5EF4-FFF2-40B4-BE49-F238E27FC236}">
                <a16:creationId xmlns:a16="http://schemas.microsoft.com/office/drawing/2014/main" id="{9BC5ED60-9818-51C0-9E16-0F8A1C59F1F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37648" y="5565323"/>
            <a:ext cx="6464283" cy="3510644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12E15F98-189B-E23A-44A3-A379622B94D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488296" y="5565323"/>
            <a:ext cx="6659494" cy="3510644"/>
          </a:xfrm>
          <a:prstGeom prst="rect">
            <a:avLst/>
          </a:prstGeom>
          <a:ln w="19050">
            <a:solidFill>
              <a:srgbClr val="920829"/>
            </a:solidFill>
          </a:ln>
        </p:spPr>
      </p:pic>
    </p:spTree>
    <p:extLst>
      <p:ext uri="{BB962C8B-B14F-4D97-AF65-F5344CB8AC3E}">
        <p14:creationId xmlns:p14="http://schemas.microsoft.com/office/powerpoint/2010/main" val="23119708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554</Words>
  <Application>Microsoft Office PowerPoint</Application>
  <PresentationFormat>Произвольный</PresentationFormat>
  <Paragraphs>125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Montserrat Regular</vt:lpstr>
      <vt:lpstr>Palatino Linotype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Ульяна Ахматова</cp:lastModifiedBy>
  <cp:revision>24</cp:revision>
  <dcterms:created xsi:type="dcterms:W3CDTF">2024-11-09T16:58:38Z</dcterms:created>
  <dcterms:modified xsi:type="dcterms:W3CDTF">2024-12-18T15:47:44Z</dcterms:modified>
</cp:coreProperties>
</file>