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8" r:id="rId19"/>
    <p:sldId id="26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64FA7-6D5B-4FA8-BC6B-9F806157E5E3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76EA-A182-4D73-A234-B3E5B3D340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857364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基本面分析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4857760"/>
            <a:ext cx="8001056" cy="1714512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小组成员：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徐桐、杨宁、时雪庆、潘鹤铭、张红燕、关祺昌、吴佳兴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40360"/>
            <a:ext cx="7772400" cy="97409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综合分析数据预处理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5305" y="1697990"/>
            <a:ext cx="7922895" cy="461581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</a:rPr>
              <a:t>一、需求分析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sym typeface="+mn-ea"/>
              </a:rPr>
              <a:t>    从本组员那里获得三个预处理的.CSV文件：LotsofInfoA.csv母公司的资产负债表、LotsofInfoB.csvA合并资产负债表、LotsofInfoD.csv其他的资产负债信息，这三个表在导入数据库之前要进行预先处理，这样的话在MFC里就不需要进行复杂的数学计算。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sym typeface="+mn-ea"/>
              </a:rPr>
              <a:t>    最终需要生成一个LotsofInfo-PX.csv文件来存储我们需要的信息，根据需要作为源数据导入数据库，为综合分析表提供所需数据。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</a:rPr>
              <a:t>二、代码解析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综合分析数据预处理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038860"/>
            <a:ext cx="8572500" cy="5533390"/>
          </a:xfrm>
        </p:spPr>
        <p:txBody>
          <a:bodyPr>
            <a:noAutofit/>
          </a:bodyPr>
          <a:lstStyle/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olidFill>
                  <a:schemeClr val="accent6"/>
                </a:solidFill>
              </a:rPr>
              <a:t>import pandas as pd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olidFill>
                  <a:schemeClr val="accent6"/>
                </a:solidFill>
              </a:rPr>
              <a:t>import </a:t>
            </a:r>
            <a:r>
              <a:rPr lang="en-US" altLang="zh-CN" sz="1800" dirty="0" err="1" smtClean="0">
                <a:solidFill>
                  <a:schemeClr val="accent6"/>
                </a:solidFill>
              </a:rPr>
              <a:t>numpy</a:t>
            </a:r>
            <a:r>
              <a:rPr lang="en-US" altLang="zh-CN" sz="1800" dirty="0" smtClean="0">
                <a:solidFill>
                  <a:schemeClr val="accent6"/>
                </a:solidFill>
              </a:rPr>
              <a:t> as </a:t>
            </a:r>
            <a:r>
              <a:rPr lang="en-US" altLang="zh-CN" sz="1800" dirty="0" err="1" smtClean="0">
                <a:solidFill>
                  <a:schemeClr val="accent6"/>
                </a:solidFill>
              </a:rPr>
              <a:t>np</a:t>
            </a:r>
            <a:endParaRPr lang="en-US" altLang="zh-CN" sz="1800" dirty="0" smtClean="0"/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打开母公司资产负债表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dfA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pd.read_csv</a:t>
            </a:r>
            <a:r>
              <a:rPr lang="en-US" altLang="zh-CN" sz="1800" dirty="0" smtClean="0"/>
              <a:t>('LotsofInfoA.csv')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只取上午数据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dfA</a:t>
            </a:r>
            <a:r>
              <a:rPr lang="en-US" altLang="zh-CN" sz="1800" dirty="0" smtClean="0"/>
              <a:t> = dfA.loc[list(range(0,len(</a:t>
            </a:r>
            <a:r>
              <a:rPr lang="en-US" altLang="zh-CN" sz="1800" dirty="0" err="1" smtClean="0"/>
              <a:t>dfA</a:t>
            </a:r>
            <a:r>
              <a:rPr lang="en-US" altLang="zh-CN" sz="1800" dirty="0" smtClean="0"/>
              <a:t>),2))]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打开合并资产负债表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dfB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pd.read_csv</a:t>
            </a:r>
            <a:r>
              <a:rPr lang="en-US" altLang="zh-CN" sz="1800" dirty="0" smtClean="0"/>
              <a:t>('LotsofInfoB.csv')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只取上午数据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dfB</a:t>
            </a:r>
            <a:r>
              <a:rPr lang="en-US" altLang="zh-CN" sz="1800" dirty="0" smtClean="0"/>
              <a:t> = dfB.loc[list(range(0,len(</a:t>
            </a:r>
            <a:r>
              <a:rPr lang="en-US" altLang="zh-CN" sz="1800" dirty="0" err="1" smtClean="0"/>
              <a:t>dfB</a:t>
            </a:r>
            <a:r>
              <a:rPr lang="en-US" altLang="zh-CN" sz="1800" dirty="0" smtClean="0"/>
              <a:t>),2))]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打开其他资产负债信息表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dfD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pd.read_csv</a:t>
            </a:r>
            <a:r>
              <a:rPr lang="en-US" altLang="zh-CN" sz="1800" dirty="0" smtClean="0"/>
              <a:t>('LotsofInfoD.csv')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只取上午数据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dfD</a:t>
            </a:r>
            <a:r>
              <a:rPr lang="en-US" altLang="zh-CN" sz="1800" dirty="0" smtClean="0"/>
              <a:t> = dfD.loc[list(range(0,len(</a:t>
            </a:r>
            <a:r>
              <a:rPr lang="en-US" altLang="zh-CN" sz="1800" dirty="0" err="1" smtClean="0"/>
              <a:t>dfD</a:t>
            </a:r>
            <a:r>
              <a:rPr lang="en-US" altLang="zh-CN" sz="1800" dirty="0" smtClean="0"/>
              <a:t>),2))]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根据股票号、日期、报告期合并母公司资产负债表与合并资产负债表，并保存为</a:t>
            </a:r>
            <a:r>
              <a:rPr lang="en-US" altLang="zh-CN" sz="1800" dirty="0" err="1" smtClean="0"/>
              <a:t>dfC</a:t>
            </a:r>
            <a:endParaRPr lang="en-US" altLang="zh-CN" sz="1800" dirty="0" smtClean="0"/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>
                <a:solidFill>
                  <a:srgbClr val="0070C0"/>
                </a:solidFill>
              </a:rPr>
              <a:t>dfC</a:t>
            </a:r>
            <a:r>
              <a:rPr lang="en-US" altLang="zh-CN" sz="1800" dirty="0" smtClean="0">
                <a:solidFill>
                  <a:srgbClr val="0070C0"/>
                </a:solidFill>
              </a:rPr>
              <a:t> =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pd.merge</a:t>
            </a:r>
            <a:r>
              <a:rPr lang="en-US" altLang="zh-CN" sz="1800" dirty="0" smtClean="0">
                <a:solidFill>
                  <a:srgbClr val="0070C0"/>
                </a:solidFill>
              </a:rPr>
              <a:t>(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dfB,dfA,on</a:t>
            </a:r>
            <a:r>
              <a:rPr lang="en-US" altLang="zh-CN" sz="1800" dirty="0" smtClean="0">
                <a:solidFill>
                  <a:srgbClr val="0070C0"/>
                </a:solidFill>
              </a:rPr>
              <a:t>=['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symbol','date','date_repo</a:t>
            </a:r>
            <a:r>
              <a:rPr lang="en-US" altLang="zh-CN" sz="1800" dirty="0" smtClean="0">
                <a:solidFill>
                  <a:srgbClr val="0070C0"/>
                </a:solidFill>
              </a:rPr>
              <a:t>'],how='left')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根据股票号、日期合并</a:t>
            </a:r>
            <a:r>
              <a:rPr lang="en-US" altLang="zh-CN" sz="1800" dirty="0" err="1" smtClean="0"/>
              <a:t>dfC</a:t>
            </a:r>
            <a:r>
              <a:rPr lang="zh-CN" altLang="en-US" sz="1800" dirty="0" err="1" smtClean="0"/>
              <a:t>为</a:t>
            </a:r>
            <a:r>
              <a:rPr lang="zh-CN" altLang="en-US" sz="1800" dirty="0" smtClean="0"/>
              <a:t>其他资产负债信息表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>
                <a:solidFill>
                  <a:srgbClr val="0070C0"/>
                </a:solidFill>
              </a:rPr>
              <a:t>dfE</a:t>
            </a:r>
            <a:r>
              <a:rPr lang="en-US" altLang="zh-CN" sz="1800" dirty="0" smtClean="0">
                <a:solidFill>
                  <a:srgbClr val="0070C0"/>
                </a:solidFill>
              </a:rPr>
              <a:t> =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pd.merge</a:t>
            </a:r>
            <a:r>
              <a:rPr lang="en-US" altLang="zh-CN" sz="1800" dirty="0" smtClean="0">
                <a:solidFill>
                  <a:srgbClr val="0070C0"/>
                </a:solidFill>
              </a:rPr>
              <a:t>(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dfC,dfD,on</a:t>
            </a:r>
            <a:r>
              <a:rPr lang="en-US" altLang="zh-CN" sz="1800" dirty="0" smtClean="0">
                <a:solidFill>
                  <a:srgbClr val="0070C0"/>
                </a:solidFill>
              </a:rPr>
              <a:t>=['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symbol','date</a:t>
            </a:r>
            <a:r>
              <a:rPr lang="en-US" altLang="zh-CN" sz="1800" dirty="0" smtClean="0">
                <a:solidFill>
                  <a:srgbClr val="0070C0"/>
                </a:solidFill>
              </a:rPr>
              <a:t>'],how='left')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综合分析数据预处理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357850"/>
          </a:xfrm>
        </p:spPr>
        <p:txBody>
          <a:bodyPr>
            <a:noAutofit/>
          </a:bodyPr>
          <a:lstStyle/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新建各待计算的列并赋予初值</a:t>
            </a:r>
            <a:r>
              <a:rPr lang="en-US" altLang="zh-CN" sz="1800" dirty="0" smtClean="0"/>
              <a:t>0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dfE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rateA</a:t>
            </a:r>
            <a:r>
              <a:rPr lang="en-US" altLang="zh-CN" sz="1800" dirty="0" smtClean="0"/>
              <a:t>'] = 0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dfE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rateB</a:t>
            </a:r>
            <a:r>
              <a:rPr lang="en-US" altLang="zh-CN" sz="1800" dirty="0" smtClean="0"/>
              <a:t>'] = 0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dfE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rateC</a:t>
            </a:r>
            <a:r>
              <a:rPr lang="en-US" altLang="zh-CN" sz="1800" dirty="0" smtClean="0"/>
              <a:t>'] = 0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dfE</a:t>
            </a:r>
            <a:r>
              <a:rPr lang="en-US" altLang="zh-CN" sz="1800" dirty="0" smtClean="0"/>
              <a:t>['rate1'] = 0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dfE</a:t>
            </a:r>
            <a:r>
              <a:rPr lang="en-US" altLang="zh-CN" sz="1800" dirty="0" smtClean="0"/>
              <a:t>['rate2'] = 0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dfE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other_receivableC</a:t>
            </a:r>
            <a:r>
              <a:rPr lang="en-US" altLang="zh-CN" sz="1800" dirty="0" smtClean="0"/>
              <a:t>'] = 0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dfE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advance_paymentC</a:t>
            </a:r>
            <a:r>
              <a:rPr lang="en-US" altLang="zh-CN" sz="1800" dirty="0" smtClean="0"/>
              <a:t>'] = 0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dfE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total_assetsC</a:t>
            </a:r>
            <a:r>
              <a:rPr lang="en-US" altLang="zh-CN" sz="1800" dirty="0" smtClean="0"/>
              <a:t>'] = 0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dfE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recv_NplusA</a:t>
            </a:r>
            <a:r>
              <a:rPr lang="en-US" altLang="zh-CN" sz="1800" dirty="0" smtClean="0"/>
              <a:t>'] = 0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dfE</a:t>
            </a:r>
            <a:r>
              <a:rPr lang="en-US" altLang="zh-CN" sz="1800" dirty="0" smtClean="0"/>
              <a:t>['payable_'] = 0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dfE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FplusC</a:t>
            </a:r>
            <a:r>
              <a:rPr lang="en-US" altLang="zh-CN" sz="1800" dirty="0" smtClean="0"/>
              <a:t>'] = 0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dfE</a:t>
            </a:r>
            <a:r>
              <a:rPr lang="en-US" altLang="zh-CN" sz="1800" dirty="0" smtClean="0"/>
              <a:t>['CALC'] = 0</a:t>
            </a:r>
          </a:p>
          <a:p>
            <a:pPr marL="0" indent="0">
              <a:lnSpc>
                <a:spcPts val="1660"/>
              </a:lnSpc>
              <a:buNone/>
            </a:pP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843780"/>
            <a:ext cx="8991600" cy="1247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260" y="1610360"/>
            <a:ext cx="2724150" cy="22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综合分析数据预处理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357850"/>
          </a:xfrm>
        </p:spPr>
        <p:txBody>
          <a:bodyPr>
            <a:noAutofit/>
          </a:bodyPr>
          <a:lstStyle/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逐行计算处理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>
                <a:sym typeface="+mn-ea"/>
              </a:rPr>
              <a:t>len_dfE</a:t>
            </a:r>
            <a:r>
              <a:rPr lang="en-US" altLang="zh-CN" sz="1800" dirty="0" smtClean="0">
                <a:sym typeface="+mn-ea"/>
              </a:rPr>
              <a:t> = </a:t>
            </a:r>
            <a:r>
              <a:rPr lang="en-US" altLang="zh-CN" sz="1800" dirty="0" err="1" smtClean="0">
                <a:sym typeface="+mn-ea"/>
              </a:rPr>
              <a:t>len</a:t>
            </a:r>
            <a:r>
              <a:rPr lang="en-US" altLang="zh-CN" sz="1800" dirty="0" smtClean="0">
                <a:sym typeface="+mn-ea"/>
              </a:rPr>
              <a:t>(</a:t>
            </a:r>
            <a:r>
              <a:rPr lang="en-US" altLang="zh-CN" sz="1800" dirty="0" err="1" smtClean="0">
                <a:sym typeface="+mn-ea"/>
              </a:rPr>
              <a:t>dfE</a:t>
            </a:r>
            <a:r>
              <a:rPr lang="en-US" altLang="zh-CN" sz="1800" dirty="0" smtClean="0">
                <a:sym typeface="+mn-ea"/>
              </a:rPr>
              <a:t>)</a:t>
            </a:r>
            <a:endParaRPr lang="zh-CN" altLang="en-US" sz="1800" dirty="0" smtClean="0"/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for </a:t>
            </a:r>
            <a:r>
              <a:rPr lang="en-US" altLang="zh-CN" sz="1800" dirty="0" err="1" smtClean="0"/>
              <a:t>ele</a:t>
            </a:r>
            <a:r>
              <a:rPr lang="en-US" altLang="zh-CN" sz="1800" dirty="0" smtClean="0"/>
              <a:t> in range(</a:t>
            </a:r>
            <a:r>
              <a:rPr lang="en-US" altLang="zh-CN" sz="1800" dirty="0" err="1" smtClean="0"/>
              <a:t>len_dfE</a:t>
            </a:r>
            <a:r>
              <a:rPr lang="en-US" altLang="zh-CN" sz="1800" dirty="0" smtClean="0"/>
              <a:t>):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600" dirty="0" smtClean="0"/>
              <a:t>     </a:t>
            </a:r>
            <a:r>
              <a:rPr lang="en-US" altLang="zh-CN" sz="1800" dirty="0" smtClean="0"/>
              <a:t>#</a:t>
            </a:r>
            <a:r>
              <a:rPr lang="zh-CN" altLang="en-US" sz="1800" dirty="0" smtClean="0"/>
              <a:t>修改股票代码后缀 </a:t>
            </a:r>
            <a:r>
              <a:rPr lang="en-US" altLang="zh-CN" sz="1800" dirty="0" smtClean="0"/>
              <a:t>XSHE</a:t>
            </a:r>
            <a:r>
              <a:rPr lang="zh-CN" altLang="en-US" sz="1800" dirty="0" smtClean="0"/>
              <a:t>改为</a:t>
            </a:r>
            <a:r>
              <a:rPr lang="en-US" altLang="zh-CN" sz="1800" dirty="0" smtClean="0"/>
              <a:t>SZXSHG</a:t>
            </a:r>
            <a:r>
              <a:rPr lang="zh-CN" altLang="en-US" sz="1800" dirty="0" smtClean="0"/>
              <a:t>改为</a:t>
            </a:r>
            <a:r>
              <a:rPr lang="en-US" altLang="zh-CN" sz="1800" dirty="0" smtClean="0"/>
              <a:t>SH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smtClean="0">
                <a:solidFill>
                  <a:schemeClr val="accent1"/>
                </a:solidFill>
              </a:rPr>
              <a:t>dfE.loc[</a:t>
            </a:r>
            <a:r>
              <a:rPr lang="en-US" altLang="zh-CN" sz="1800" dirty="0" err="1" smtClean="0">
                <a:solidFill>
                  <a:schemeClr val="accent1"/>
                </a:solidFill>
              </a:rPr>
              <a:t>ele,'symbol</a:t>
            </a:r>
            <a:r>
              <a:rPr lang="en-US" altLang="zh-CN" sz="1800" dirty="0" smtClean="0">
                <a:solidFill>
                  <a:schemeClr val="accent1"/>
                </a:solidFill>
              </a:rPr>
              <a:t>'] = </a:t>
            </a:r>
            <a:r>
              <a:rPr lang="en-US" altLang="zh-CN" sz="1800" dirty="0" err="1" smtClean="0">
                <a:solidFill>
                  <a:schemeClr val="accent1"/>
                </a:solidFill>
              </a:rPr>
              <a:t>dfE.iloc</a:t>
            </a:r>
            <a:r>
              <a:rPr lang="en-US" altLang="zh-CN" sz="1800" dirty="0" smtClean="0">
                <a:solidFill>
                  <a:schemeClr val="accent1"/>
                </a:solidFill>
              </a:rPr>
              <a:t>[</a:t>
            </a:r>
            <a:r>
              <a:rPr lang="en-US" altLang="zh-CN" sz="1800" dirty="0" err="1" smtClean="0">
                <a:solidFill>
                  <a:schemeClr val="accent1"/>
                </a:solidFill>
              </a:rPr>
              <a:t>ele</a:t>
            </a:r>
            <a:r>
              <a:rPr lang="en-US" altLang="zh-CN" sz="1800" dirty="0" smtClean="0">
                <a:solidFill>
                  <a:schemeClr val="accent1"/>
                </a:solidFill>
              </a:rPr>
              <a:t>]['symbol'].replace('XSHE','SZ')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    dfE.loc[</a:t>
            </a:r>
            <a:r>
              <a:rPr lang="en-US" altLang="zh-CN" sz="1800" dirty="0" err="1" smtClean="0">
                <a:solidFill>
                  <a:schemeClr val="accent1"/>
                </a:solidFill>
              </a:rPr>
              <a:t>ele,'symbol</a:t>
            </a:r>
            <a:r>
              <a:rPr lang="en-US" altLang="zh-CN" sz="1800" dirty="0" smtClean="0">
                <a:solidFill>
                  <a:schemeClr val="accent1"/>
                </a:solidFill>
              </a:rPr>
              <a:t>'] = </a:t>
            </a:r>
            <a:r>
              <a:rPr lang="en-US" altLang="zh-CN" sz="1800" dirty="0" err="1" smtClean="0">
                <a:solidFill>
                  <a:schemeClr val="accent1"/>
                </a:solidFill>
              </a:rPr>
              <a:t>dfE.iloc</a:t>
            </a:r>
            <a:r>
              <a:rPr lang="en-US" altLang="zh-CN" sz="1800" dirty="0" smtClean="0">
                <a:solidFill>
                  <a:schemeClr val="accent1"/>
                </a:solidFill>
              </a:rPr>
              <a:t>[</a:t>
            </a:r>
            <a:r>
              <a:rPr lang="en-US" altLang="zh-CN" sz="1800" dirty="0" err="1" smtClean="0">
                <a:solidFill>
                  <a:schemeClr val="accent1"/>
                </a:solidFill>
              </a:rPr>
              <a:t>ele</a:t>
            </a:r>
            <a:r>
              <a:rPr lang="en-US" altLang="zh-CN" sz="1800" dirty="0" smtClean="0">
                <a:solidFill>
                  <a:schemeClr val="accent1"/>
                </a:solidFill>
              </a:rPr>
              <a:t>]['symbol'].replace('XSHG','SH')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#</a:t>
            </a:r>
            <a:r>
              <a:rPr lang="zh-CN" altLang="en-US" sz="1800" dirty="0" smtClean="0"/>
              <a:t>计算各项指标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#</a:t>
            </a:r>
            <a:r>
              <a:rPr lang="zh-CN" altLang="en-US" sz="1800" dirty="0" smtClean="0"/>
              <a:t> 计算母公司比率</a:t>
            </a:r>
            <a:r>
              <a:rPr lang="en-US" altLang="zh-CN" sz="1800" dirty="0" err="1" smtClean="0">
                <a:solidFill>
                  <a:schemeClr val="tx1"/>
                </a:solidFill>
                <a:sym typeface="+mn-ea"/>
              </a:rPr>
              <a:t>rateA</a:t>
            </a:r>
            <a:endParaRPr lang="zh-CN" altLang="en-US" sz="1800" dirty="0" smtClean="0"/>
          </a:p>
          <a:p>
            <a:pPr marL="0" indent="0">
              <a:lnSpc>
                <a:spcPts val="1660"/>
              </a:lnSpc>
              <a:buNone/>
            </a:pPr>
            <a:r>
              <a:rPr lang="zh-CN" altLang="en-US" sz="1800" dirty="0" smtClean="0"/>
              <a:t> </a:t>
            </a:r>
            <a:r>
              <a:rPr lang="zh-CN" altLang="en-US" sz="1800" dirty="0" smtClean="0">
                <a:solidFill>
                  <a:srgbClr val="7030A0"/>
                </a:solidFill>
              </a:rPr>
              <a:t>   </a:t>
            </a:r>
            <a:r>
              <a:rPr lang="en-US" altLang="zh-CN" sz="1800" dirty="0" smtClean="0">
                <a:solidFill>
                  <a:srgbClr val="7030A0"/>
                </a:solidFill>
              </a:rPr>
              <a:t>dfE.loc[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ele,'rateA</a:t>
            </a:r>
            <a:r>
              <a:rPr lang="en-US" altLang="zh-CN" sz="1800" dirty="0" smtClean="0">
                <a:solidFill>
                  <a:srgbClr val="7030A0"/>
                </a:solidFill>
              </a:rPr>
              <a:t>'] = 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dfE.iloc</a:t>
            </a:r>
            <a:r>
              <a:rPr lang="en-US" altLang="zh-CN" sz="1800" dirty="0" smtClean="0">
                <a:solidFill>
                  <a:srgbClr val="7030A0"/>
                </a:solidFill>
              </a:rPr>
              <a:t>[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ele</a:t>
            </a:r>
            <a:r>
              <a:rPr lang="en-US" altLang="zh-CN" sz="1800" dirty="0" smtClean="0">
                <a:solidFill>
                  <a:srgbClr val="7030A0"/>
                </a:solidFill>
              </a:rPr>
              <a:t>]['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other_receivableA</a:t>
            </a:r>
            <a:r>
              <a:rPr lang="en-US" altLang="zh-CN" sz="1800" dirty="0" smtClean="0">
                <a:solidFill>
                  <a:srgbClr val="7030A0"/>
                </a:solidFill>
              </a:rPr>
              <a:t>'] / (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dfE.iloc</a:t>
            </a:r>
            <a:r>
              <a:rPr lang="en-US" altLang="zh-CN" sz="1800" dirty="0" smtClean="0">
                <a:solidFill>
                  <a:srgbClr val="7030A0"/>
                </a:solidFill>
              </a:rPr>
              <a:t>[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ele</a:t>
            </a:r>
            <a:r>
              <a:rPr lang="en-US" altLang="zh-CN" sz="1800" dirty="0" smtClean="0">
                <a:solidFill>
                  <a:srgbClr val="7030A0"/>
                </a:solidFill>
              </a:rPr>
              <a:t>]['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other_receivableA</a:t>
            </a:r>
            <a:r>
              <a:rPr lang="en-US" altLang="zh-CN" sz="1800" dirty="0" smtClean="0">
                <a:solidFill>
                  <a:srgbClr val="7030A0"/>
                </a:solidFill>
              </a:rPr>
              <a:t>'] + 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dfE.iloc</a:t>
            </a:r>
            <a:r>
              <a:rPr lang="en-US" altLang="zh-CN" sz="1800" dirty="0" smtClean="0">
                <a:solidFill>
                  <a:srgbClr val="7030A0"/>
                </a:solidFill>
              </a:rPr>
              <a:t>[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ele</a:t>
            </a:r>
            <a:r>
              <a:rPr lang="en-US" altLang="zh-CN" sz="1800" dirty="0" smtClean="0">
                <a:solidFill>
                  <a:srgbClr val="7030A0"/>
                </a:solidFill>
              </a:rPr>
              <a:t>]['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advance_paymentA</a:t>
            </a:r>
            <a:r>
              <a:rPr lang="en-US" altLang="zh-CN" sz="1800" dirty="0" smtClean="0">
                <a:solidFill>
                  <a:srgbClr val="7030A0"/>
                </a:solidFill>
              </a:rPr>
              <a:t>'])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#</a:t>
            </a:r>
            <a:r>
              <a:rPr lang="zh-CN" altLang="en-US" sz="1800" dirty="0" smtClean="0"/>
              <a:t>计算</a:t>
            </a:r>
            <a:r>
              <a:rPr lang="en-US" altLang="zh-CN" sz="1800" dirty="0" smtClean="0"/>
              <a:t>合并报表比率</a:t>
            </a:r>
            <a:r>
              <a:rPr lang="en-US" altLang="zh-CN" sz="1800" dirty="0" err="1" smtClean="0">
                <a:solidFill>
                  <a:schemeClr val="tx1"/>
                </a:solidFill>
                <a:sym typeface="+mn-ea"/>
              </a:rPr>
              <a:t>rateB</a:t>
            </a:r>
            <a:endParaRPr lang="en-US" altLang="zh-CN" sz="1800" dirty="0" smtClean="0"/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</a:t>
            </a:r>
            <a:r>
              <a:rPr lang="en-US" altLang="zh-CN" sz="1800" dirty="0" smtClean="0">
                <a:solidFill>
                  <a:srgbClr val="7030A0"/>
                </a:solidFill>
              </a:rPr>
              <a:t> dfE.loc[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ele,'rateB</a:t>
            </a:r>
            <a:r>
              <a:rPr lang="en-US" altLang="zh-CN" sz="1800" dirty="0" smtClean="0">
                <a:solidFill>
                  <a:srgbClr val="7030A0"/>
                </a:solidFill>
              </a:rPr>
              <a:t>'] = 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dfE.iloc</a:t>
            </a:r>
            <a:r>
              <a:rPr lang="en-US" altLang="zh-CN" sz="1800" dirty="0" smtClean="0">
                <a:solidFill>
                  <a:srgbClr val="7030A0"/>
                </a:solidFill>
              </a:rPr>
              <a:t>[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ele</a:t>
            </a:r>
            <a:r>
              <a:rPr lang="en-US" altLang="zh-CN" sz="1800" dirty="0" smtClean="0">
                <a:solidFill>
                  <a:srgbClr val="7030A0"/>
                </a:solidFill>
              </a:rPr>
              <a:t>]['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other_receivableB</a:t>
            </a:r>
            <a:r>
              <a:rPr lang="en-US" altLang="zh-CN" sz="1800" dirty="0" smtClean="0">
                <a:solidFill>
                  <a:srgbClr val="7030A0"/>
                </a:solidFill>
              </a:rPr>
              <a:t>'] / (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dfE.iloc</a:t>
            </a:r>
            <a:r>
              <a:rPr lang="en-US" altLang="zh-CN" sz="1800" dirty="0" smtClean="0">
                <a:solidFill>
                  <a:srgbClr val="7030A0"/>
                </a:solidFill>
              </a:rPr>
              <a:t>[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ele</a:t>
            </a:r>
            <a:r>
              <a:rPr lang="en-US" altLang="zh-CN" sz="1800" dirty="0" smtClean="0">
                <a:solidFill>
                  <a:srgbClr val="7030A0"/>
                </a:solidFill>
              </a:rPr>
              <a:t>]['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other_receivableB</a:t>
            </a:r>
            <a:r>
              <a:rPr lang="en-US" altLang="zh-CN" sz="1800" dirty="0" smtClean="0">
                <a:solidFill>
                  <a:srgbClr val="7030A0"/>
                </a:solidFill>
              </a:rPr>
              <a:t>'] + 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dfE.iloc</a:t>
            </a:r>
            <a:r>
              <a:rPr lang="en-US" altLang="zh-CN" sz="1800" dirty="0" smtClean="0">
                <a:solidFill>
                  <a:srgbClr val="7030A0"/>
                </a:solidFill>
              </a:rPr>
              <a:t>[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ele</a:t>
            </a:r>
            <a:r>
              <a:rPr lang="en-US" altLang="zh-CN" sz="1800" dirty="0" smtClean="0">
                <a:solidFill>
                  <a:srgbClr val="7030A0"/>
                </a:solidFill>
              </a:rPr>
              <a:t>]['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advance_paymentB</a:t>
            </a:r>
            <a:r>
              <a:rPr lang="en-US" altLang="zh-CN" sz="1800" dirty="0" smtClean="0">
                <a:solidFill>
                  <a:srgbClr val="7030A0"/>
                </a:solidFill>
              </a:rPr>
              <a:t>'])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#</a:t>
            </a:r>
            <a:r>
              <a:rPr lang="zh-CN" altLang="en-US" sz="1800" dirty="0" smtClean="0"/>
              <a:t>计算</a:t>
            </a:r>
            <a:r>
              <a:rPr lang="en-US" altLang="zh-CN" sz="1800" dirty="0" smtClean="0"/>
              <a:t>差额比率</a:t>
            </a:r>
            <a:r>
              <a:rPr lang="en-US" altLang="zh-CN" sz="1800" dirty="0" err="1" smtClean="0">
                <a:solidFill>
                  <a:schemeClr val="tx1"/>
                </a:solidFill>
                <a:sym typeface="+mn-ea"/>
              </a:rPr>
              <a:t>other_receivableC</a:t>
            </a:r>
            <a:endParaRPr lang="en-US" altLang="zh-CN" sz="1800" dirty="0" err="1" smtClean="0">
              <a:solidFill>
                <a:srgbClr val="7030A0"/>
              </a:solidFill>
              <a:sym typeface="+mn-ea"/>
            </a:endParaRP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smtClean="0">
                <a:solidFill>
                  <a:srgbClr val="7030A0"/>
                </a:solidFill>
              </a:rPr>
              <a:t>  dfE.loc[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ele,'other_receivableC</a:t>
            </a:r>
            <a:r>
              <a:rPr lang="en-US" altLang="zh-CN" sz="1800" dirty="0" smtClean="0">
                <a:solidFill>
                  <a:srgbClr val="7030A0"/>
                </a:solidFill>
              </a:rPr>
              <a:t>'] = 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dfE.iloc</a:t>
            </a:r>
            <a:r>
              <a:rPr lang="en-US" altLang="zh-CN" sz="1800" dirty="0" smtClean="0">
                <a:solidFill>
                  <a:srgbClr val="7030A0"/>
                </a:solidFill>
              </a:rPr>
              <a:t>[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ele</a:t>
            </a:r>
            <a:r>
              <a:rPr lang="en-US" altLang="zh-CN" sz="1800" dirty="0" smtClean="0">
                <a:solidFill>
                  <a:srgbClr val="7030A0"/>
                </a:solidFill>
              </a:rPr>
              <a:t>]['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other_receivableB</a:t>
            </a:r>
            <a:r>
              <a:rPr lang="en-US" altLang="zh-CN" sz="1800" dirty="0" smtClean="0">
                <a:solidFill>
                  <a:srgbClr val="7030A0"/>
                </a:solidFill>
              </a:rPr>
              <a:t>'] - 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dfE.iloc</a:t>
            </a:r>
            <a:r>
              <a:rPr lang="en-US" altLang="zh-CN" sz="1800" dirty="0" smtClean="0">
                <a:solidFill>
                  <a:srgbClr val="7030A0"/>
                </a:solidFill>
              </a:rPr>
              <a:t>[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ele</a:t>
            </a:r>
            <a:r>
              <a:rPr lang="en-US" altLang="zh-CN" sz="1800" dirty="0" smtClean="0">
                <a:solidFill>
                  <a:srgbClr val="7030A0"/>
                </a:solidFill>
              </a:rPr>
              <a:t>]['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other_receivableA</a:t>
            </a:r>
            <a:r>
              <a:rPr lang="en-US" altLang="zh-CN" sz="1800" dirty="0" smtClean="0">
                <a:solidFill>
                  <a:srgbClr val="7030A0"/>
                </a:solidFill>
              </a:rPr>
              <a:t>']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#</a:t>
            </a:r>
            <a:r>
              <a:rPr lang="zh-CN" altLang="en-US" sz="1800" dirty="0" smtClean="0"/>
              <a:t>计算差额预付款项</a:t>
            </a:r>
            <a:r>
              <a:rPr lang="en-US" altLang="zh-CN" sz="1800" dirty="0" err="1" smtClean="0">
                <a:solidFill>
                  <a:schemeClr val="tx1"/>
                </a:solidFill>
                <a:sym typeface="+mn-ea"/>
              </a:rPr>
              <a:t>advance_paymentC</a:t>
            </a:r>
            <a:endParaRPr lang="zh-CN" altLang="en-US" sz="1800" dirty="0" smtClean="0"/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smtClean="0">
                <a:solidFill>
                  <a:srgbClr val="7030A0"/>
                </a:solidFill>
              </a:rPr>
              <a:t>dfE.loc[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ele,'advance_paymentC</a:t>
            </a:r>
            <a:r>
              <a:rPr lang="en-US" altLang="zh-CN" sz="1800" dirty="0" smtClean="0">
                <a:solidFill>
                  <a:srgbClr val="7030A0"/>
                </a:solidFill>
              </a:rPr>
              <a:t>'] = 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dfE.iloc</a:t>
            </a:r>
            <a:r>
              <a:rPr lang="en-US" altLang="zh-CN" sz="1800" dirty="0" smtClean="0">
                <a:solidFill>
                  <a:srgbClr val="7030A0"/>
                </a:solidFill>
              </a:rPr>
              <a:t>[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ele</a:t>
            </a:r>
            <a:r>
              <a:rPr lang="en-US" altLang="zh-CN" sz="1800" dirty="0" smtClean="0">
                <a:solidFill>
                  <a:srgbClr val="7030A0"/>
                </a:solidFill>
              </a:rPr>
              <a:t>]['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advance_paymentB</a:t>
            </a:r>
            <a:r>
              <a:rPr lang="en-US" altLang="zh-CN" sz="1800" dirty="0" smtClean="0">
                <a:solidFill>
                  <a:srgbClr val="7030A0"/>
                </a:solidFill>
              </a:rPr>
              <a:t>'] - 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dfE.iloc</a:t>
            </a:r>
            <a:r>
              <a:rPr lang="en-US" altLang="zh-CN" sz="1800" dirty="0" smtClean="0">
                <a:solidFill>
                  <a:srgbClr val="7030A0"/>
                </a:solidFill>
              </a:rPr>
              <a:t>[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ele</a:t>
            </a:r>
            <a:r>
              <a:rPr lang="en-US" altLang="zh-CN" sz="1800" dirty="0" smtClean="0">
                <a:solidFill>
                  <a:srgbClr val="7030A0"/>
                </a:solidFill>
              </a:rPr>
              <a:t>]['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advance_paymentA</a:t>
            </a:r>
            <a:r>
              <a:rPr lang="en-US" altLang="zh-CN" sz="1800" dirty="0" smtClean="0">
                <a:solidFill>
                  <a:srgbClr val="7030A0"/>
                </a:solidFill>
              </a:rPr>
              <a:t>']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710" y="1609725"/>
            <a:ext cx="1295400" cy="14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综合分析数据预处理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357850"/>
          </a:xfrm>
        </p:spPr>
        <p:txBody>
          <a:bodyPr>
            <a:noAutofit/>
          </a:bodyPr>
          <a:lstStyle/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ym typeface="+mn-ea"/>
              </a:rPr>
              <a:t>#</a:t>
            </a:r>
            <a:r>
              <a:rPr lang="zh-CN" altLang="en-US" sz="1800" dirty="0" smtClean="0">
                <a:sym typeface="+mn-ea"/>
              </a:rPr>
              <a:t>计算</a:t>
            </a:r>
            <a:r>
              <a:rPr lang="en-US" altLang="zh-CN" sz="1800" dirty="0" smtClean="0">
                <a:sym typeface="+mn-ea"/>
              </a:rPr>
              <a:t>total_assetsC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olidFill>
                  <a:srgbClr val="7030A0"/>
                </a:solidFill>
                <a:sym typeface="+mn-ea"/>
              </a:rPr>
              <a:t>dfE.loc[ele,'total_assetsC'] = dfE.iloc[ele]['total_assetsB'] - dfE.iloc[ele]['total_assetsA']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#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rateC</a:t>
            </a:r>
            <a:endParaRPr lang="en-US" altLang="zh-CN" sz="1800" dirty="0" smtClean="0">
              <a:solidFill>
                <a:srgbClr val="7030A0"/>
              </a:solidFill>
              <a:sym typeface="+mn-ea"/>
            </a:endParaRP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olidFill>
                  <a:srgbClr val="7030A0"/>
                </a:solidFill>
                <a:sym typeface="+mn-ea"/>
              </a:rPr>
              <a:t>dfE.loc[ele,'rateC'] = dfE.iloc[ele]['other_receivableC'] / (dfE.iloc[ele]['other_receivableC'] + dfE.iloc[ele]['advance_paymentC'])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#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rate1</a:t>
            </a:r>
            <a:endParaRPr lang="en-US" altLang="zh-CN" sz="1800" dirty="0" smtClean="0">
              <a:solidFill>
                <a:srgbClr val="7030A0"/>
              </a:solidFill>
              <a:sym typeface="+mn-ea"/>
            </a:endParaRP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olidFill>
                  <a:srgbClr val="7030A0"/>
                </a:solidFill>
                <a:sym typeface="+mn-ea"/>
              </a:rPr>
              <a:t>dfE.loc[ele,'rate1'] = dfE.iloc[ele]['notes_receivable'] / (dfE.iloc[ele]['notes_receivable'] + dfE.iloc[ele]['accounts_receivable'])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#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rate2</a:t>
            </a:r>
            <a:endParaRPr lang="en-US" altLang="zh-CN" sz="1800" dirty="0" smtClean="0">
              <a:solidFill>
                <a:srgbClr val="7030A0"/>
              </a:solidFill>
              <a:sym typeface="+mn-ea"/>
            </a:endParaRP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olidFill>
                  <a:srgbClr val="7030A0"/>
                </a:solidFill>
                <a:sym typeface="+mn-ea"/>
              </a:rPr>
              <a:t>dfE.loc[ele,'rate2'] = dfE.iloc[ele]['notes_payable'] / (dfE.iloc[ele]['account_payable'] + dfE.iloc[ele]['notes_payable'])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#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recv_NplusA</a:t>
            </a:r>
            <a:endParaRPr lang="en-US" altLang="zh-CN" sz="1800" dirty="0" smtClean="0">
              <a:solidFill>
                <a:srgbClr val="7030A0"/>
              </a:solidFill>
              <a:sym typeface="+mn-ea"/>
            </a:endParaRP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olidFill>
                  <a:srgbClr val="7030A0"/>
                </a:solidFill>
                <a:sym typeface="+mn-ea"/>
              </a:rPr>
              <a:t>dfE.loc[ele,'recv_NplusA'] = dfE.iloc[ele]['notes_receivable'] + dfE.iloc[ele]['accounts_receivable']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#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payable_</a:t>
            </a:r>
            <a:endParaRPr lang="en-US" altLang="zh-CN" sz="1800" dirty="0" smtClean="0">
              <a:solidFill>
                <a:srgbClr val="7030A0"/>
              </a:solidFill>
              <a:sym typeface="+mn-ea"/>
            </a:endParaRP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olidFill>
                  <a:srgbClr val="7030A0"/>
                </a:solidFill>
                <a:sym typeface="+mn-ea"/>
              </a:rPr>
              <a:t>dfE.loc[ele,'payable_'] = dfE.iloc[ele]['notes_payable'] + dfE.iloc[ele]['account_payable']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#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FplusC</a:t>
            </a:r>
            <a:endParaRPr lang="en-US" altLang="zh-CN" sz="1800" dirty="0" smtClean="0">
              <a:solidFill>
                <a:srgbClr val="7030A0"/>
              </a:solidFill>
              <a:sym typeface="+mn-ea"/>
            </a:endParaRP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olidFill>
                  <a:srgbClr val="7030A0"/>
                </a:solidFill>
                <a:sym typeface="+mn-ea"/>
              </a:rPr>
              <a:t>dfE.loc[ele,'FplusC'] = dfE.iloc[ele]['fixed_assets'] + dfE.iloc[ele]['constru_in_process']</a:t>
            </a:r>
          </a:p>
          <a:p>
            <a:pPr marL="0" indent="0">
              <a:lnSpc>
                <a:spcPts val="1660"/>
              </a:lnSpc>
              <a:buNone/>
            </a:pPr>
            <a:endParaRPr lang="en-US" altLang="zh-CN" sz="1800" dirty="0" smtClean="0">
              <a:solidFill>
                <a:srgbClr val="7030A0"/>
              </a:solidFill>
              <a:sym typeface="+mn-ea"/>
            </a:endParaRP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>
                <a:sym typeface="+mn-ea"/>
              </a:rPr>
              <a:t>   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7970"/>
            <a:ext cx="7772400" cy="91630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综合分析数据预处理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8140" y="1184275"/>
            <a:ext cx="8100060" cy="4926965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#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计算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CALC</a:t>
            </a:r>
            <a:endParaRPr lang="en-US" altLang="zh-CN" sz="2000" dirty="0" smtClean="0">
              <a:solidFill>
                <a:srgbClr val="7030A0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rgbClr val="7030A0"/>
                </a:solidFill>
                <a:sym typeface="+mn-ea"/>
              </a:rPr>
              <a:t>dfE.loc[ele,'CALC'] = dfE.iloc[ele]['payable_'] + dfE.iloc[ele]['deposit_received'] - dfE.iloc[ele]['recv_NplusA']</a:t>
            </a:r>
            <a:endParaRPr lang="en-US" altLang="zh-CN" sz="2000" dirty="0" smtClean="0">
              <a:sym typeface="+mn-ea"/>
            </a:endParaRPr>
          </a:p>
          <a:p>
            <a:pPr algn="l"/>
            <a:endParaRPr lang="en-US" altLang="zh-CN" sz="2000">
              <a:solidFill>
                <a:schemeClr val="tx1"/>
              </a:solidFill>
            </a:endParaRPr>
          </a:p>
          <a:p>
            <a:pPr algn="l"/>
            <a:endParaRPr lang="en-US" altLang="zh-CN" sz="2000">
              <a:solidFill>
                <a:schemeClr val="tx1"/>
              </a:solidFill>
            </a:endParaRPr>
          </a:p>
          <a:p>
            <a:pPr algn="l"/>
            <a:endParaRPr lang="en-US" altLang="zh-CN" sz="2000">
              <a:solidFill>
                <a:schemeClr val="tx1"/>
              </a:solidFill>
            </a:endParaRPr>
          </a:p>
          <a:p>
            <a:pPr algn="l"/>
            <a:endParaRPr lang="en-US" altLang="zh-CN" sz="2000">
              <a:solidFill>
                <a:schemeClr val="tx1"/>
              </a:solidFill>
            </a:endParaRPr>
          </a:p>
          <a:p>
            <a:pPr algn="l"/>
            <a:endParaRPr lang="en-US" altLang="zh-CN" sz="2000">
              <a:solidFill>
                <a:schemeClr val="tx1"/>
              </a:solidFill>
            </a:endParaRPr>
          </a:p>
          <a:p>
            <a:pPr algn="l"/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2136140"/>
            <a:ext cx="6333490" cy="14643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61950"/>
            <a:ext cx="7772400" cy="10922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综合分析数据预处理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604645"/>
            <a:ext cx="7545070" cy="477647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2000">
                <a:solidFill>
                  <a:schemeClr val="tx1"/>
                </a:solidFill>
                <a:sym typeface="+mn-ea"/>
              </a:rPr>
              <a:t>#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显示进度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print('[ ' + str(ele+1) + ' / ' + str(len_dfE) + ' ] ' + str((ele+1) / len_dfE))</a:t>
            </a:r>
          </a:p>
          <a:p>
            <a:pPr algn="l"/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</a:endParaRPr>
          </a:p>
          <a:p>
            <a:pPr algn="l"/>
            <a:endParaRPr lang="zh-CN" altLang="en-US" sz="2000">
              <a:solidFill>
                <a:schemeClr val="tx1"/>
              </a:solidFill>
            </a:endParaRPr>
          </a:p>
          <a:p>
            <a:pPr algn="l"/>
            <a:endParaRPr lang="zh-CN" altLang="en-US" sz="2000">
              <a:solidFill>
                <a:schemeClr val="tx1"/>
              </a:solidFill>
            </a:endParaRPr>
          </a:p>
          <a:p>
            <a:pPr algn="l"/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#删除多余列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del(dfE['fixed_assets'])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del(dfE['constru_in_process'])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#保存预处理后的表，index=False去掉自动生成的index列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dfE.to_csv('LotsofInfo-PX.csv', index=False)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endParaRPr lang="zh-CN" altLang="en-US" sz="2000"/>
          </a:p>
        </p:txBody>
      </p:sp>
      <p:pic>
        <p:nvPicPr>
          <p:cNvPr id="4" name="图片 3" descr="IB~%ZU01VMFB4SK94LE8ZM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413000"/>
            <a:ext cx="5668010" cy="20326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40360"/>
            <a:ext cx="7772400" cy="97409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综合分析数据预处理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5305" y="1159510"/>
            <a:ext cx="7922895" cy="5154295"/>
          </a:xfrm>
        </p:spPr>
        <p:txBody>
          <a:bodyPr/>
          <a:lstStyle/>
          <a:p>
            <a:pPr algn="l"/>
            <a:r>
              <a:rPr lang="zh-CN" altLang="en-US" sz="2400">
                <a:solidFill>
                  <a:schemeClr val="tx1"/>
                </a:solidFill>
              </a:rPr>
              <a:t>下载pandas 和import numpy两个工具包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55445"/>
            <a:ext cx="8135620" cy="51346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主要指标数据预处理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357850"/>
          </a:xfrm>
        </p:spPr>
        <p:txBody>
          <a:bodyPr>
            <a:noAutofit/>
          </a:bodyPr>
          <a:lstStyle/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import pandas as pd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import </a:t>
            </a:r>
            <a:r>
              <a:rPr lang="en-US" altLang="zh-CN" sz="1800" dirty="0" err="1" smtClean="0"/>
              <a:t>numpy</a:t>
            </a:r>
            <a:r>
              <a:rPr lang="en-US" altLang="zh-CN" sz="1800" dirty="0" smtClean="0"/>
              <a:t> as </a:t>
            </a:r>
            <a:r>
              <a:rPr lang="en-US" altLang="zh-CN" sz="1800" dirty="0" err="1" smtClean="0"/>
              <a:t>np</a:t>
            </a:r>
            <a:endParaRPr lang="en-US" altLang="zh-CN" sz="1800" dirty="0" smtClean="0"/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打开主要指标表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pd.read_csv</a:t>
            </a:r>
            <a:r>
              <a:rPr lang="en-US" altLang="zh-CN" sz="1800" dirty="0" smtClean="0"/>
              <a:t>('MainDG.csv')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新增待计算的均值方差列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roe_ave</a:t>
            </a:r>
            <a:r>
              <a:rPr lang="en-US" altLang="zh-CN" sz="1800" dirty="0" smtClean="0"/>
              <a:t>'] = 0			#</a:t>
            </a:r>
            <a:r>
              <a:rPr lang="en-US" altLang="zh-CN" sz="1800" dirty="0" err="1" smtClean="0"/>
              <a:t>净资产收益率平均值</a:t>
            </a:r>
            <a:endParaRPr lang="en-US" altLang="zh-CN" sz="1800" dirty="0" smtClean="0"/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roe_vic</a:t>
            </a:r>
            <a:r>
              <a:rPr lang="en-US" altLang="zh-CN" sz="1800" dirty="0" smtClean="0"/>
              <a:t>'] = 0			#</a:t>
            </a:r>
            <a:r>
              <a:rPr lang="en-US" altLang="zh-CN" sz="1800" dirty="0" err="1" smtClean="0"/>
              <a:t>净资产收益率方差</a:t>
            </a:r>
            <a:endParaRPr lang="en-US" altLang="zh-CN" sz="1800" dirty="0" smtClean="0"/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roic_ttm_ave</a:t>
            </a:r>
            <a:r>
              <a:rPr lang="en-US" altLang="zh-CN" sz="1800" dirty="0" smtClean="0"/>
              <a:t>'] = 0		#</a:t>
            </a:r>
            <a:r>
              <a:rPr lang="en-US" altLang="zh-CN" sz="1800" dirty="0" err="1" smtClean="0"/>
              <a:t>投入资本回报率平均值</a:t>
            </a:r>
            <a:endParaRPr lang="en-US" altLang="zh-CN" sz="1800" dirty="0" smtClean="0"/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roic_ttm_vic</a:t>
            </a:r>
            <a:r>
              <a:rPr lang="en-US" altLang="zh-CN" sz="1800" dirty="0" smtClean="0"/>
              <a:t>'] = 0		#</a:t>
            </a:r>
            <a:r>
              <a:rPr lang="en-US" altLang="zh-CN" sz="1800" dirty="0" err="1" smtClean="0"/>
              <a:t>投入资本回报率方差</a:t>
            </a:r>
            <a:endParaRPr lang="en-US" altLang="zh-CN" sz="1800" dirty="0" smtClean="0"/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NmC_ave</a:t>
            </a:r>
            <a:r>
              <a:rPr lang="en-US" altLang="zh-CN" sz="1800" dirty="0" smtClean="0"/>
              <a:t>'] = 0			#</a:t>
            </a:r>
            <a:r>
              <a:rPr lang="zh-CN" altLang="en-US" sz="1800" dirty="0" smtClean="0"/>
              <a:t>自由现金流平均值</a:t>
            </a:r>
            <a:endParaRPr lang="en-US" altLang="zh-CN" sz="1800" dirty="0" smtClean="0"/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NmC_vic</a:t>
            </a:r>
            <a:r>
              <a:rPr lang="en-US" altLang="zh-CN" sz="1800" dirty="0" smtClean="0"/>
              <a:t>'] = 0			#</a:t>
            </a:r>
            <a:r>
              <a:rPr lang="zh-CN" altLang="en-US" sz="1800" dirty="0" smtClean="0"/>
              <a:t>自由现金流方差</a:t>
            </a:r>
            <a:endParaRPr lang="en-US" altLang="zh-CN" sz="1800" dirty="0" smtClean="0"/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opt_profit_growth_ratio_ave</a:t>
            </a:r>
            <a:r>
              <a:rPr lang="en-US" altLang="zh-CN" sz="1800" dirty="0" smtClean="0"/>
              <a:t>'] = 0	#</a:t>
            </a:r>
            <a:r>
              <a:rPr lang="en-US" altLang="zh-CN" sz="1800" dirty="0" err="1" smtClean="0"/>
              <a:t>营业利润平均值</a:t>
            </a:r>
            <a:endParaRPr lang="en-US" altLang="zh-CN" sz="1800" dirty="0" smtClean="0"/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opt_profit_growth_ratio_vic</a:t>
            </a:r>
            <a:r>
              <a:rPr lang="en-US" altLang="zh-CN" sz="1800" dirty="0" smtClean="0"/>
              <a:t>'] = 0	#</a:t>
            </a:r>
            <a:r>
              <a:rPr lang="en-US" altLang="zh-CN" sz="1800" smtClean="0"/>
              <a:t>营业利润方差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主要指标数据预处理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357850"/>
          </a:xfrm>
        </p:spPr>
        <p:txBody>
          <a:bodyPr>
            <a:noAutofit/>
          </a:bodyPr>
          <a:lstStyle/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获取表中所有股票名（不重复）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list_stock</a:t>
            </a:r>
            <a:r>
              <a:rPr lang="en-US" altLang="zh-CN" sz="1800" dirty="0" smtClean="0"/>
              <a:t> = []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for </a:t>
            </a:r>
            <a:r>
              <a:rPr lang="en-US" altLang="zh-CN" sz="1800" dirty="0" err="1" smtClean="0"/>
              <a:t>ele</a:t>
            </a:r>
            <a:r>
              <a:rPr lang="en-US" altLang="zh-CN" sz="1800" dirty="0" smtClean="0"/>
              <a:t> in </a:t>
            </a: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['symbol']: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if(</a:t>
            </a:r>
            <a:r>
              <a:rPr lang="en-US" altLang="zh-CN" sz="1800" dirty="0" err="1" smtClean="0"/>
              <a:t>ele</a:t>
            </a:r>
            <a:r>
              <a:rPr lang="en-US" altLang="zh-CN" sz="1800" dirty="0" smtClean="0"/>
              <a:t> not in </a:t>
            </a:r>
            <a:r>
              <a:rPr lang="en-US" altLang="zh-CN" sz="1800" dirty="0" err="1" smtClean="0"/>
              <a:t>list_stock</a:t>
            </a:r>
            <a:r>
              <a:rPr lang="en-US" altLang="zh-CN" sz="1800" dirty="0" smtClean="0"/>
              <a:t>):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list_stock.append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ele</a:t>
            </a:r>
            <a:r>
              <a:rPr lang="en-US" altLang="zh-CN" sz="1800" dirty="0" smtClean="0"/>
              <a:t>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len_list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list_stock</a:t>
            </a:r>
            <a:r>
              <a:rPr lang="en-US" altLang="zh-CN" sz="1800" dirty="0" smtClean="0"/>
              <a:t>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= 1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循环计算均值方差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for code in </a:t>
            </a:r>
            <a:r>
              <a:rPr lang="en-US" altLang="zh-CN" sz="1800" dirty="0" err="1" smtClean="0"/>
              <a:t>list_stock</a:t>
            </a:r>
            <a:r>
              <a:rPr lang="en-US" altLang="zh-CN" sz="1800" dirty="0" smtClean="0"/>
              <a:t>: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tdf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['symbol'] == code]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tdf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roe_ave</a:t>
            </a:r>
            <a:r>
              <a:rPr lang="en-US" altLang="zh-CN" sz="1800" dirty="0" smtClean="0"/>
              <a:t>'] = np.sum(</a:t>
            </a:r>
            <a:r>
              <a:rPr lang="en-US" altLang="zh-CN" sz="1800" dirty="0" err="1" smtClean="0"/>
              <a:t>tdf</a:t>
            </a:r>
            <a:r>
              <a:rPr lang="en-US" altLang="zh-CN" sz="1800" dirty="0" smtClean="0"/>
              <a:t>['roe']) / 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tdf</a:t>
            </a:r>
            <a:r>
              <a:rPr lang="en-US" altLang="zh-CN" sz="1800" dirty="0" smtClean="0"/>
              <a:t>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tdf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roe_vic</a:t>
            </a:r>
            <a:r>
              <a:rPr lang="en-US" altLang="zh-CN" sz="1800" dirty="0" smtClean="0"/>
              <a:t>'] = np.var(</a:t>
            </a:r>
            <a:r>
              <a:rPr lang="en-US" altLang="zh-CN" sz="1800" dirty="0" err="1" smtClean="0"/>
              <a:t>tdf</a:t>
            </a:r>
            <a:r>
              <a:rPr lang="en-US" altLang="zh-CN" sz="1800" dirty="0" smtClean="0"/>
              <a:t>['roe'])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……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tdf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opt_profit_growth_ratio_ave</a:t>
            </a:r>
            <a:r>
              <a:rPr lang="en-US" altLang="zh-CN" sz="1800" dirty="0" smtClean="0"/>
              <a:t>'] = np.sum(</a:t>
            </a:r>
            <a:r>
              <a:rPr lang="en-US" altLang="zh-CN" sz="1800" dirty="0" err="1" smtClean="0"/>
              <a:t>tdf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opt_profit_growth_ratio</a:t>
            </a:r>
            <a:r>
              <a:rPr lang="en-US" altLang="zh-CN" sz="1800" dirty="0" smtClean="0"/>
              <a:t>']) / 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tdf</a:t>
            </a:r>
            <a:r>
              <a:rPr lang="en-US" altLang="zh-CN" sz="1800" dirty="0" smtClean="0"/>
              <a:t>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tdf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opt_profit_growth_ratio_vic</a:t>
            </a:r>
            <a:r>
              <a:rPr lang="en-US" altLang="zh-CN" sz="1800" dirty="0" smtClean="0"/>
              <a:t>'] = np.var(</a:t>
            </a:r>
            <a:r>
              <a:rPr lang="en-US" altLang="zh-CN" sz="1800" dirty="0" err="1" smtClean="0"/>
              <a:t>tdf</a:t>
            </a:r>
            <a:r>
              <a:rPr lang="en-US" altLang="zh-CN" sz="1800" dirty="0" smtClean="0"/>
              <a:t>['</a:t>
            </a:r>
            <a:r>
              <a:rPr lang="en-US" altLang="zh-CN" sz="1800" dirty="0" err="1" smtClean="0"/>
              <a:t>opt_profit_growth_ratio</a:t>
            </a:r>
            <a:r>
              <a:rPr lang="en-US" altLang="zh-CN" sz="1800" dirty="0" smtClean="0"/>
              <a:t>'])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['symbol'] == code] = </a:t>
            </a:r>
            <a:r>
              <a:rPr lang="en-US" altLang="zh-CN" sz="1800" dirty="0" err="1" smtClean="0"/>
              <a:t>tdf</a:t>
            </a:r>
            <a:endParaRPr lang="en-US" altLang="zh-CN" sz="1800" dirty="0" smtClean="0"/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print('[ ' + 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 + '/' + 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len_list</a:t>
            </a:r>
            <a:r>
              <a:rPr lang="en-US" altLang="zh-CN" sz="1800" dirty="0" smtClean="0"/>
              <a:t>) + ' ] ' + 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/ </a:t>
            </a:r>
            <a:r>
              <a:rPr lang="en-US" altLang="zh-CN" sz="1800" dirty="0" err="1" smtClean="0"/>
              <a:t>len_list</a:t>
            </a:r>
            <a:r>
              <a:rPr lang="en-US" altLang="zh-CN" sz="1800" dirty="0" smtClean="0"/>
              <a:t> * 100))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+= 1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保存预处理计算结果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df.to_csv</a:t>
            </a:r>
            <a:r>
              <a:rPr lang="en-US" altLang="zh-CN" sz="1800" dirty="0" smtClean="0"/>
              <a:t>('MainDG_px.csv', index=False)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成员分工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400" dirty="0" smtClean="0"/>
              <a:t>徐桐：</a:t>
            </a:r>
            <a:endParaRPr lang="en-US" altLang="zh-CN" sz="2400" dirty="0" smtClean="0"/>
          </a:p>
          <a:p>
            <a:pPr indent="342900">
              <a:buNone/>
            </a:pPr>
            <a:r>
              <a:rPr lang="zh-CN" altLang="en-US" sz="2400" dirty="0" smtClean="0"/>
              <a:t>编写</a:t>
            </a:r>
            <a:r>
              <a:rPr lang="en-US" altLang="zh-CN" sz="2400" dirty="0" smtClean="0"/>
              <a:t>MFC</a:t>
            </a:r>
            <a:r>
              <a:rPr lang="zh-CN" altLang="en-US" sz="2400" dirty="0" smtClean="0"/>
              <a:t>中数据库管理类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DataBaseMgr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，为各个界面提供获取股票数据的统一接口；实现导入数据库、清空数据库功能；</a:t>
            </a:r>
            <a:r>
              <a:rPr lang="en-US" altLang="zh-CN" sz="2400" dirty="0" smtClean="0"/>
              <a:t>MFC</a:t>
            </a:r>
            <a:r>
              <a:rPr lang="zh-CN" altLang="en-US" sz="2400" dirty="0" smtClean="0"/>
              <a:t>各部分整合与代码审查。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杨宁：</a:t>
            </a:r>
            <a:endParaRPr lang="en-US" altLang="zh-CN" sz="2400" dirty="0" smtClean="0"/>
          </a:p>
          <a:p>
            <a:pPr indent="342900">
              <a:buNone/>
            </a:pPr>
            <a:r>
              <a:rPr lang="zh-CN" altLang="en-US" sz="2400" dirty="0" smtClean="0"/>
              <a:t>编写</a:t>
            </a:r>
            <a:r>
              <a:rPr lang="en-US" altLang="zh-CN" sz="2400" dirty="0" smtClean="0"/>
              <a:t>MFC</a:t>
            </a:r>
            <a:r>
              <a:rPr lang="zh-CN" altLang="en-US" sz="2400" dirty="0" smtClean="0"/>
              <a:t>中详细信息窗体类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DataPanel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，利用从</a:t>
            </a:r>
            <a:r>
              <a:rPr lang="en-US" altLang="zh-CN" sz="2400" dirty="0" err="1" smtClean="0"/>
              <a:t>DataBaseMgr</a:t>
            </a:r>
            <a:r>
              <a:rPr lang="zh-CN" altLang="en-US" sz="2400" dirty="0" smtClean="0"/>
              <a:t>中获取的股票详细信息在窗体中显示；使用</a:t>
            </a:r>
            <a:r>
              <a:rPr lang="en-US" altLang="zh-CN" sz="2400" dirty="0" smtClean="0"/>
              <a:t>High-speed charting</a:t>
            </a:r>
            <a:r>
              <a:rPr lang="zh-CN" altLang="en-US" sz="2400" dirty="0" smtClean="0"/>
              <a:t>控件进行柱形图绘制。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时雪庆：</a:t>
            </a:r>
            <a:endParaRPr lang="en-US" altLang="zh-CN" sz="2400" dirty="0" smtClean="0"/>
          </a:p>
          <a:p>
            <a:pPr indent="342900">
              <a:buNone/>
            </a:pPr>
            <a:r>
              <a:rPr lang="zh-CN" altLang="en-US" sz="2400" dirty="0" smtClean="0"/>
              <a:t>编写</a:t>
            </a:r>
            <a:r>
              <a:rPr lang="en-US" altLang="zh-CN" sz="2400" dirty="0" smtClean="0"/>
              <a:t>MFC</a:t>
            </a:r>
            <a:r>
              <a:rPr lang="zh-CN" altLang="en-US" sz="2400" dirty="0" smtClean="0"/>
              <a:t>中股票搜索窗体类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SearchPanel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，利用从</a:t>
            </a:r>
            <a:r>
              <a:rPr lang="en-US" altLang="zh-CN" sz="2400" dirty="0" err="1" smtClean="0"/>
              <a:t>DataBaseMgr</a:t>
            </a:r>
            <a:r>
              <a:rPr lang="zh-CN" altLang="en-US" sz="2400" dirty="0" smtClean="0"/>
              <a:t>中获取的股票代码与股票名在窗体中显示；处理窗体中的搜索选项并传递到</a:t>
            </a:r>
            <a:r>
              <a:rPr lang="en-US" altLang="zh-CN" sz="2400" dirty="0" err="1" smtClean="0"/>
              <a:t>DataBaseMgr</a:t>
            </a:r>
            <a:r>
              <a:rPr lang="zh-CN" altLang="en-US" sz="2400" dirty="0" smtClean="0"/>
              <a:t>中。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成员分工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吴佳兴：</a:t>
            </a:r>
            <a:endParaRPr lang="en-US" altLang="zh-CN" sz="2400" dirty="0" smtClean="0"/>
          </a:p>
          <a:p>
            <a:pPr indent="342900">
              <a:buNone/>
            </a:pPr>
            <a:r>
              <a:rPr lang="zh-CN" altLang="en-US" sz="2400" dirty="0" smtClean="0"/>
              <a:t>编写</a:t>
            </a:r>
            <a:r>
              <a:rPr lang="en-US" altLang="zh-CN" sz="2400" dirty="0" smtClean="0"/>
              <a:t>MFC</a:t>
            </a:r>
            <a:r>
              <a:rPr lang="zh-CN" altLang="en-US" sz="2400" dirty="0" smtClean="0"/>
              <a:t>中估值窗体类</a:t>
            </a:r>
            <a:r>
              <a:rPr lang="en-US" altLang="zh-CN" sz="2400" dirty="0" smtClean="0"/>
              <a:t>(Foresee)</a:t>
            </a:r>
            <a:r>
              <a:rPr lang="zh-CN" altLang="en-US" sz="2400" dirty="0" smtClean="0"/>
              <a:t>，使用从</a:t>
            </a:r>
            <a:r>
              <a:rPr lang="en-US" altLang="zh-CN" sz="2400" dirty="0" err="1" smtClean="0"/>
              <a:t>DataBaseMgr</a:t>
            </a:r>
            <a:r>
              <a:rPr lang="zh-CN" altLang="en-US" sz="2400" dirty="0" smtClean="0"/>
              <a:t>中获取的现金流量数据与用户输入数据进行计算。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潘鹤铭：</a:t>
            </a:r>
            <a:endParaRPr lang="en-US" altLang="zh-CN" sz="2400" dirty="0" smtClean="0"/>
          </a:p>
          <a:p>
            <a:pPr indent="342900">
              <a:buNone/>
            </a:pPr>
            <a:r>
              <a:rPr lang="zh-CN" altLang="en-US" sz="2400" dirty="0" smtClean="0"/>
              <a:t>编写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脚本对已下载好的主要指标</a:t>
            </a:r>
            <a:r>
              <a:rPr lang="en-US" altLang="zh-CN" sz="2400" dirty="0" smtClean="0"/>
              <a:t>CSV</a:t>
            </a:r>
            <a:r>
              <a:rPr lang="zh-CN" altLang="en-US" sz="2400" dirty="0" smtClean="0"/>
              <a:t>文件进行数据预处理，主要是计算几列数据的均值、方差。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张红燕：</a:t>
            </a:r>
            <a:endParaRPr lang="en-US" altLang="zh-CN" sz="2400" dirty="0" smtClean="0"/>
          </a:p>
          <a:p>
            <a:pPr indent="342900">
              <a:buNone/>
            </a:pPr>
            <a:r>
              <a:rPr lang="zh-CN" altLang="en-US" sz="2400" dirty="0" smtClean="0"/>
              <a:t>编写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脚本对已下载好的三个综合数据</a:t>
            </a:r>
            <a:r>
              <a:rPr lang="en-US" altLang="zh-CN" sz="2400" dirty="0" smtClean="0"/>
              <a:t>CSV</a:t>
            </a:r>
            <a:r>
              <a:rPr lang="zh-CN" altLang="en-US" sz="2400" dirty="0" smtClean="0"/>
              <a:t>文件进行数据预处理，主要是母公司资产负债表、合并资产负债表与其他资产负债信息表的合并，并计算一些比率。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成员分工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孙守志：</a:t>
            </a:r>
            <a:endParaRPr lang="en-US" altLang="zh-CN" sz="2400" dirty="0" smtClean="0"/>
          </a:p>
          <a:p>
            <a:pPr indent="342900">
              <a:buNone/>
            </a:pPr>
            <a:r>
              <a:rPr lang="zh-CN" altLang="en-US" sz="2400" dirty="0" smtClean="0"/>
              <a:t>查阅</a:t>
            </a:r>
            <a:r>
              <a:rPr lang="en-US" altLang="zh-CN" sz="2400" dirty="0" err="1" smtClean="0"/>
              <a:t>JoinQuant</a:t>
            </a:r>
            <a:r>
              <a:rPr lang="zh-CN" altLang="en-US" sz="2400" dirty="0" smtClean="0"/>
              <a:t>金融数据平台手册，使用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脚本下载获取母公司资产负债表、合并资产负债表、与其他资产负债信息表，并将下载的生数据交予张红燕同学进行数据预处理。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关祺昌：</a:t>
            </a:r>
            <a:endParaRPr lang="en-US" altLang="zh-CN" sz="2400" dirty="0" smtClean="0"/>
          </a:p>
          <a:p>
            <a:pPr indent="342900">
              <a:buNone/>
            </a:pPr>
            <a:r>
              <a:rPr lang="zh-CN" altLang="en-US" sz="2400" dirty="0" smtClean="0"/>
              <a:t>查阅</a:t>
            </a:r>
            <a:r>
              <a:rPr lang="en-US" altLang="zh-CN" sz="2400" dirty="0" err="1" smtClean="0"/>
              <a:t>MindGo</a:t>
            </a:r>
            <a:r>
              <a:rPr lang="zh-CN" altLang="en-US" sz="2400" dirty="0" smtClean="0"/>
              <a:t>金融数据平台手册，使用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脚本下载获取股票代码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中文名称表、主要指标表、现金流量表、资产负债表、利润表，并将下载的生数据交予潘鹤铭同学进行数据预处理。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770" y="2299758"/>
            <a:ext cx="6072230" cy="455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MindGo</a:t>
            </a:r>
            <a:r>
              <a:rPr lang="zh-CN" altLang="en-US" sz="4000" dirty="0" smtClean="0"/>
              <a:t>数据下载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/>
              <a:t>下载 股票代码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中文名称 表</a:t>
            </a:r>
          </a:p>
          <a:p>
            <a:pPr>
              <a:buNone/>
            </a:pP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get_all_securities</a:t>
            </a:r>
            <a:r>
              <a:rPr lang="en-US" altLang="zh-CN" sz="1800" dirty="0" smtClean="0"/>
              <a:t>('stock')</a:t>
            </a:r>
          </a:p>
          <a:p>
            <a:pPr>
              <a:buNone/>
            </a:pP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df.drop</a:t>
            </a:r>
            <a:r>
              <a:rPr lang="en-US" altLang="zh-CN" sz="1800" dirty="0" smtClean="0"/>
              <a:t>(['</a:t>
            </a:r>
            <a:r>
              <a:rPr lang="en-US" altLang="zh-CN" sz="1800" dirty="0" err="1" smtClean="0"/>
              <a:t>start_date</a:t>
            </a:r>
            <a:r>
              <a:rPr lang="en-US" altLang="zh-CN" sz="1800" dirty="0" smtClean="0"/>
              <a:t>',</a:t>
            </a:r>
          </a:p>
          <a:p>
            <a:pPr>
              <a:buNone/>
            </a:pPr>
            <a:r>
              <a:rPr lang="en-US" altLang="zh-CN" sz="1800" dirty="0" smtClean="0"/>
              <a:t>	'</a:t>
            </a:r>
            <a:r>
              <a:rPr lang="en-US" altLang="zh-CN" sz="1800" dirty="0" err="1" smtClean="0"/>
              <a:t>end_date</a:t>
            </a:r>
            <a:r>
              <a:rPr lang="en-US" altLang="zh-CN" sz="1800" dirty="0" smtClean="0"/>
              <a:t>',</a:t>
            </a:r>
          </a:p>
          <a:p>
            <a:pPr>
              <a:buNone/>
            </a:pPr>
            <a:r>
              <a:rPr lang="en-US" altLang="zh-CN" sz="1800" dirty="0" smtClean="0"/>
              <a:t>	'exchange',</a:t>
            </a:r>
          </a:p>
          <a:p>
            <a:pPr>
              <a:buNone/>
            </a:pPr>
            <a:r>
              <a:rPr lang="en-US" altLang="zh-CN" sz="1800" dirty="0" smtClean="0"/>
              <a:t>	'type',</a:t>
            </a:r>
          </a:p>
          <a:p>
            <a:pPr>
              <a:buNone/>
            </a:pPr>
            <a:r>
              <a:rPr lang="en-US" altLang="zh-CN" sz="1800" dirty="0" smtClean="0"/>
              <a:t>	'benchmark',</a:t>
            </a:r>
          </a:p>
          <a:p>
            <a:pPr>
              <a:buNone/>
            </a:pPr>
            <a:r>
              <a:rPr lang="en-US" altLang="zh-CN" sz="1800" dirty="0" smtClean="0"/>
              <a:t>	'name',</a:t>
            </a:r>
          </a:p>
          <a:p>
            <a:pPr>
              <a:buNone/>
            </a:pPr>
            <a:r>
              <a:rPr lang="en-US" altLang="zh-CN" sz="1800" dirty="0" smtClean="0"/>
              <a:t>	'parent',</a:t>
            </a:r>
          </a:p>
          <a:p>
            <a:pPr>
              <a:buNone/>
            </a:pPr>
            <a:r>
              <a:rPr lang="en-US" altLang="zh-CN" sz="1800" dirty="0" smtClean="0"/>
              <a:t>	'</a:t>
            </a:r>
            <a:r>
              <a:rPr lang="en-US" altLang="zh-CN" sz="1800" dirty="0" err="1" smtClean="0"/>
              <a:t>round_lot</a:t>
            </a:r>
            <a:r>
              <a:rPr lang="en-US" altLang="zh-CN" sz="1800" dirty="0" smtClean="0"/>
              <a:t>',</a:t>
            </a:r>
          </a:p>
          <a:p>
            <a:pPr>
              <a:buNone/>
            </a:pPr>
            <a:r>
              <a:rPr lang="en-US" altLang="zh-CN" sz="1800" dirty="0" smtClean="0"/>
              <a:t>	'</a:t>
            </a:r>
            <a:r>
              <a:rPr lang="en-US" altLang="zh-CN" sz="1800" dirty="0" err="1" smtClean="0"/>
              <a:t>underlying_symbol</a:t>
            </a:r>
            <a:r>
              <a:rPr lang="en-US" altLang="zh-CN" sz="1800" dirty="0" smtClean="0"/>
              <a:t>'],</a:t>
            </a:r>
          </a:p>
          <a:p>
            <a:pPr>
              <a:buNone/>
            </a:pPr>
            <a:r>
              <a:rPr lang="en-US" altLang="zh-CN" sz="1800" dirty="0" smtClean="0"/>
              <a:t>	axis=1)</a:t>
            </a:r>
          </a:p>
          <a:p>
            <a:pPr>
              <a:buNone/>
            </a:pPr>
            <a:r>
              <a:rPr lang="en-US" altLang="zh-CN" sz="1800" dirty="0" err="1" smtClean="0"/>
              <a:t>df.to_csv</a:t>
            </a:r>
            <a:r>
              <a:rPr lang="en-US" altLang="zh-CN" sz="1800" dirty="0" smtClean="0"/>
              <a:t>('CodeName.csv', </a:t>
            </a:r>
          </a:p>
          <a:p>
            <a:pPr>
              <a:buNone/>
            </a:pPr>
            <a:r>
              <a:rPr lang="en-US" altLang="zh-CN" sz="1800" dirty="0" smtClean="0"/>
              <a:t>index=False)</a:t>
            </a:r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142984"/>
            <a:ext cx="5357818" cy="155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MindGo</a:t>
            </a:r>
            <a:r>
              <a:rPr lang="zh-CN" altLang="en-US" sz="4000" dirty="0" smtClean="0"/>
              <a:t>数据下载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357850"/>
          </a:xfrm>
        </p:spPr>
        <p:txBody>
          <a:bodyPr>
            <a:noAutofit/>
          </a:bodyPr>
          <a:lstStyle/>
          <a:p>
            <a:pPr>
              <a:lnSpc>
                <a:spcPts val="1120"/>
              </a:lnSpc>
              <a:buNone/>
            </a:pPr>
            <a:r>
              <a:rPr lang="zh-CN" altLang="en-US" sz="1200" dirty="0" smtClean="0"/>
              <a:t>下载 主要指标 表</a:t>
            </a:r>
          </a:p>
          <a:p>
            <a:pPr>
              <a:lnSpc>
                <a:spcPts val="1120"/>
              </a:lnSpc>
              <a:buNone/>
            </a:pP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ashareprofit.roic_ttm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会有很多数据缺少）</a:t>
            </a:r>
            <a:endParaRPr lang="en-US" altLang="zh-CN" sz="1200" dirty="0" smtClean="0"/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numpy</a:t>
            </a:r>
            <a:r>
              <a:rPr lang="en-US" altLang="zh-CN" sz="1200" dirty="0" smtClean="0"/>
              <a:t> as </a:t>
            </a:r>
            <a:r>
              <a:rPr lang="en-US" altLang="zh-CN" sz="1200" dirty="0" err="1" smtClean="0"/>
              <a:t>np</a:t>
            </a:r>
            <a:r>
              <a:rPr lang="en-US" altLang="zh-CN" sz="1200" dirty="0" smtClean="0"/>
              <a:t> 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#</a:t>
            </a:r>
            <a:r>
              <a:rPr lang="zh-CN" altLang="en-US" sz="1200" dirty="0" smtClean="0"/>
              <a:t>生成季度列表</a:t>
            </a:r>
            <a:r>
              <a:rPr lang="en-US" altLang="zh-CN" sz="1200" dirty="0" smtClean="0"/>
              <a:t>2005s1~2019s4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list_days</a:t>
            </a:r>
            <a:r>
              <a:rPr lang="en-US" altLang="zh-CN" sz="1200" dirty="0" smtClean="0"/>
              <a:t> = []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for year in list(range(2005,2010)):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    for season in list(range(1,5)):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list_days.append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str</a:t>
            </a:r>
            <a:r>
              <a:rPr lang="en-US" altLang="zh-CN" sz="1200" dirty="0" smtClean="0"/>
              <a:t>(year) + 'q' + </a:t>
            </a:r>
            <a:r>
              <a:rPr lang="en-US" altLang="zh-CN" sz="1200" dirty="0" err="1" smtClean="0"/>
              <a:t>str</a:t>
            </a:r>
            <a:r>
              <a:rPr lang="en-US" altLang="zh-CN" sz="1200" dirty="0" smtClean="0"/>
              <a:t>(season))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#</a:t>
            </a:r>
            <a:r>
              <a:rPr lang="zh-CN" altLang="en-US" sz="1200" dirty="0" smtClean="0"/>
              <a:t>获取数据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q=query(income.symbol,income.date,income.report_date,income.profit_from_operations,cashflow.net_cash_flows_from_opt_act,profit_sq.roe,growth_sq.opt_profit_growth_ratio,cashflow.net_cash_flows_from_opt_act,cashflow.cash_paid_for_assets,income.basic_eps)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get_fundamentals</a:t>
            </a:r>
            <a:r>
              <a:rPr lang="en-US" altLang="zh-CN" sz="1200" dirty="0" smtClean="0"/>
              <a:t>(q, </a:t>
            </a:r>
            <a:r>
              <a:rPr lang="en-US" altLang="zh-CN" sz="1200" dirty="0" err="1" smtClean="0"/>
              <a:t>list_days</a:t>
            </a:r>
            <a:r>
              <a:rPr lang="en-US" altLang="zh-CN" sz="1200" dirty="0" smtClean="0"/>
              <a:t>)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q2 = query(</a:t>
            </a:r>
            <a:r>
              <a:rPr lang="en-US" altLang="zh-CN" sz="1200" dirty="0" err="1" smtClean="0"/>
              <a:t>ashareprofit.roic_ttm</a:t>
            </a:r>
            <a:r>
              <a:rPr lang="en-US" altLang="zh-CN" sz="1200" dirty="0" smtClean="0"/>
              <a:t>)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df2 = </a:t>
            </a:r>
            <a:r>
              <a:rPr lang="en-US" altLang="zh-CN" sz="1200" dirty="0" err="1" smtClean="0"/>
              <a:t>get_fundamentals</a:t>
            </a:r>
            <a:r>
              <a:rPr lang="en-US" altLang="zh-CN" sz="1200" dirty="0" smtClean="0"/>
              <a:t>(q2, </a:t>
            </a:r>
            <a:r>
              <a:rPr lang="en-US" altLang="zh-CN" sz="1200" dirty="0" err="1" smtClean="0"/>
              <a:t>list_days</a:t>
            </a:r>
            <a:r>
              <a:rPr lang="en-US" altLang="zh-CN" sz="1200" dirty="0" smtClean="0"/>
              <a:t>)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['symbol'] = </a:t>
            </a: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income_symbol</a:t>
            </a:r>
            <a:r>
              <a:rPr lang="en-US" altLang="zh-CN" sz="1200" dirty="0" smtClean="0"/>
              <a:t>']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['date'] = </a:t>
            </a: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income_date</a:t>
            </a:r>
            <a:r>
              <a:rPr lang="en-US" altLang="zh-CN" sz="1200" dirty="0" smtClean="0"/>
              <a:t>']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date_repo</a:t>
            </a:r>
            <a:r>
              <a:rPr lang="en-US" altLang="zh-CN" sz="1200" dirty="0" smtClean="0"/>
              <a:t>'] = </a:t>
            </a: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income_report_date</a:t>
            </a:r>
            <a:r>
              <a:rPr lang="en-US" altLang="zh-CN" sz="1200" dirty="0" smtClean="0"/>
              <a:t>']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profit_from_operations</a:t>
            </a:r>
            <a:r>
              <a:rPr lang="en-US" altLang="zh-CN" sz="1200" dirty="0" smtClean="0"/>
              <a:t>'] = </a:t>
            </a: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income_profit_from_operations</a:t>
            </a:r>
            <a:r>
              <a:rPr lang="en-US" altLang="zh-CN" sz="1200" dirty="0" smtClean="0"/>
              <a:t>']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net_cash_flows_from_opt_act</a:t>
            </a:r>
            <a:r>
              <a:rPr lang="en-US" altLang="zh-CN" sz="1200" dirty="0" smtClean="0"/>
              <a:t>'] = </a:t>
            </a: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cashflow_net_cash_flows_from_opt_act</a:t>
            </a:r>
            <a:r>
              <a:rPr lang="en-US" altLang="zh-CN" sz="1200" dirty="0" smtClean="0"/>
              <a:t>']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['roe'] = </a:t>
            </a: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profit_sq_roe</a:t>
            </a:r>
            <a:r>
              <a:rPr lang="en-US" altLang="zh-CN" sz="1200" dirty="0" smtClean="0"/>
              <a:t>']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opt_profit_growth_ratio</a:t>
            </a:r>
            <a:r>
              <a:rPr lang="en-US" altLang="zh-CN" sz="1200" dirty="0" smtClean="0"/>
              <a:t>'] = </a:t>
            </a: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growth_sq_opt_profit_growth_ratio</a:t>
            </a:r>
            <a:r>
              <a:rPr lang="en-US" altLang="zh-CN" sz="1200" dirty="0" smtClean="0"/>
              <a:t>']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NmC</a:t>
            </a:r>
            <a:r>
              <a:rPr lang="en-US" altLang="zh-CN" sz="1200" dirty="0" smtClean="0"/>
              <a:t>'] = </a:t>
            </a: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cashflow_net_cash_flows_from_opt_act</a:t>
            </a:r>
            <a:r>
              <a:rPr lang="en-US" altLang="zh-CN" sz="1200" dirty="0" smtClean="0"/>
              <a:t>'] - </a:t>
            </a: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cashflow_cash_paid_for_assets</a:t>
            </a:r>
            <a:r>
              <a:rPr lang="en-US" altLang="zh-CN" sz="1200" dirty="0" smtClean="0"/>
              <a:t>']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basic_eps</a:t>
            </a:r>
            <a:r>
              <a:rPr lang="en-US" altLang="zh-CN" sz="1200" dirty="0" smtClean="0"/>
              <a:t>'] = </a:t>
            </a: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income_basic_eps</a:t>
            </a:r>
            <a:r>
              <a:rPr lang="en-US" altLang="zh-CN" sz="1200" dirty="0" smtClean="0"/>
              <a:t>']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roic_ttm</a:t>
            </a:r>
            <a:r>
              <a:rPr lang="en-US" altLang="zh-CN" sz="1200" dirty="0" smtClean="0"/>
              <a:t>'] = df2['</a:t>
            </a:r>
            <a:r>
              <a:rPr lang="en-US" altLang="zh-CN" sz="1200" dirty="0" err="1" smtClean="0"/>
              <a:t>ashareprofit_roic_ttm</a:t>
            </a:r>
            <a:r>
              <a:rPr lang="en-US" altLang="zh-CN" sz="1200" dirty="0" smtClean="0"/>
              <a:t>']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=</a:t>
            </a:r>
            <a:r>
              <a:rPr lang="en-US" altLang="zh-CN" sz="1200" dirty="0" err="1" smtClean="0"/>
              <a:t>df.drop</a:t>
            </a:r>
            <a:r>
              <a:rPr lang="en-US" altLang="zh-CN" sz="1200" dirty="0" smtClean="0"/>
              <a:t>(['income_symbol','income_date','income_report_date','income_profit_from_operations','cashflow_net_cash_flows_from_opt_act','profit_sq_roe','growth_sq_opt_profit_growth_ratio','cashflow_net_cash_flows_from_opt_act','cashflow_cash_paid_for_assets','income_basic_eps'],axis=1)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df.to_csv</a:t>
            </a:r>
            <a:r>
              <a:rPr lang="en-US" altLang="zh-CN" sz="1200" dirty="0" smtClean="0"/>
              <a:t>('</a:t>
            </a:r>
            <a:r>
              <a:rPr lang="en-US" altLang="zh-CN" sz="1200" dirty="0" err="1" smtClean="0"/>
              <a:t>MainDG.csv',index</a:t>
            </a:r>
            <a:r>
              <a:rPr lang="en-US" altLang="zh-CN" sz="1200" dirty="0" smtClean="0"/>
              <a:t>=False)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000109"/>
            <a:ext cx="5357818" cy="23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JoinQuant</a:t>
            </a:r>
            <a:r>
              <a:rPr lang="zh-CN" altLang="en-US" sz="4000" dirty="0" smtClean="0"/>
              <a:t>数据下载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357850"/>
          </a:xfrm>
        </p:spPr>
        <p:txBody>
          <a:bodyPr>
            <a:noAutofit/>
          </a:bodyPr>
          <a:lstStyle/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from </a:t>
            </a:r>
            <a:r>
              <a:rPr lang="en-US" altLang="zh-CN" sz="1200" dirty="0" err="1" smtClean="0"/>
              <a:t>jqdata</a:t>
            </a:r>
            <a:r>
              <a:rPr lang="en-US" altLang="zh-CN" sz="1200" dirty="0" smtClean="0"/>
              <a:t> import finance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import pandas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import </a:t>
            </a:r>
            <a:r>
              <a:rPr lang="en-US" altLang="zh-CN" sz="1200" dirty="0" err="1" smtClean="0"/>
              <a:t>datetime</a:t>
            </a:r>
            <a:endParaRPr lang="en-US" altLang="zh-CN" sz="1200" dirty="0" smtClean="0"/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print("Start")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#</a:t>
            </a:r>
            <a:r>
              <a:rPr lang="zh-CN" altLang="en-US" sz="1200" dirty="0" smtClean="0"/>
              <a:t>获取所有股票列表</a:t>
            </a:r>
            <a:endParaRPr lang="en-US" altLang="zh-CN" sz="1200" dirty="0" smtClean="0"/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list_stock</a:t>
            </a:r>
            <a:r>
              <a:rPr lang="en-US" altLang="zh-CN" sz="1200" dirty="0" smtClean="0"/>
              <a:t> = list(</a:t>
            </a:r>
            <a:r>
              <a:rPr lang="en-US" altLang="zh-CN" sz="1200" dirty="0" err="1" smtClean="0"/>
              <a:t>get_all_securities</a:t>
            </a:r>
            <a:r>
              <a:rPr lang="en-US" altLang="zh-CN" sz="1200" dirty="0" smtClean="0"/>
              <a:t>().index)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#</a:t>
            </a:r>
            <a:r>
              <a:rPr lang="zh-CN" altLang="en-US" sz="1200" dirty="0" smtClean="0"/>
              <a:t>获取所有备选的季度日期</a:t>
            </a:r>
            <a:endParaRPr lang="en-US" altLang="zh-CN" sz="1200" dirty="0" smtClean="0"/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list_days</a:t>
            </a:r>
            <a:r>
              <a:rPr lang="en-US" altLang="zh-CN" sz="1200" dirty="0" smtClean="0"/>
              <a:t> = []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for year in list(range(2005,2020)):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    for month in [3,4,6,7,9,10,12,1]: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        for day in list(range(20,31)):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list_days.append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datetime.date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year,month,day</a:t>
            </a:r>
            <a:r>
              <a:rPr lang="en-US" altLang="zh-CN" sz="1200" dirty="0" smtClean="0"/>
              <a:t>))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list_days.append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datetime.date</a:t>
            </a:r>
            <a:r>
              <a:rPr lang="en-US" altLang="zh-CN" sz="1200" dirty="0" smtClean="0"/>
              <a:t>(year,month,31-day))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#</a:t>
            </a:r>
            <a:r>
              <a:rPr lang="zh-CN" altLang="en-US" sz="1200" dirty="0" smtClean="0"/>
              <a:t>新建</a:t>
            </a:r>
            <a:r>
              <a:rPr lang="en-US" altLang="zh-CN" sz="1200" dirty="0" err="1" smtClean="0"/>
              <a:t>dataframe</a:t>
            </a:r>
            <a:endParaRPr lang="en-US" altLang="zh-CN" sz="1200" dirty="0" smtClean="0"/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df_out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pandas.DataFrame</a:t>
            </a:r>
            <a:r>
              <a:rPr lang="en-US" altLang="zh-CN" sz="1200" dirty="0" smtClean="0"/>
              <a:t>(columns=['code','pub_date','report_date','other_receivable','advance_payment','total_assets'])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#</a:t>
            </a:r>
            <a:r>
              <a:rPr lang="zh-CN" altLang="en-US" sz="1200" dirty="0" smtClean="0"/>
              <a:t>按股票代码循环获取数据并添加到</a:t>
            </a:r>
            <a:r>
              <a:rPr lang="en-US" altLang="zh-CN" sz="1200" dirty="0" err="1" smtClean="0"/>
              <a:t>df_out</a:t>
            </a:r>
            <a:r>
              <a:rPr lang="zh-CN" altLang="en-US" sz="1200" dirty="0" smtClean="0"/>
              <a:t>中</a:t>
            </a:r>
            <a:endParaRPr lang="en-US" altLang="zh-CN" sz="1200" dirty="0" smtClean="0"/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for s in </a:t>
            </a:r>
            <a:r>
              <a:rPr lang="en-US" altLang="zh-CN" sz="1200" dirty="0" err="1" smtClean="0"/>
              <a:t>list_stock</a:t>
            </a:r>
            <a:r>
              <a:rPr lang="en-US" altLang="zh-CN" sz="1200" dirty="0" smtClean="0"/>
              <a:t>: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finance.run_query</a:t>
            </a:r>
            <a:r>
              <a:rPr lang="en-US" altLang="zh-CN" sz="1200" dirty="0" smtClean="0"/>
              <a:t>(query(</a:t>
            </a:r>
            <a:r>
              <a:rPr lang="en-US" altLang="zh-CN" sz="1200" dirty="0" err="1" smtClean="0"/>
              <a:t>finance.STK_BALANCE_SHEET_PARENT.code</a:t>
            </a:r>
            <a:r>
              <a:rPr lang="en-US" altLang="zh-CN" sz="1200" dirty="0" smtClean="0"/>
              <a:t>,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                       </a:t>
            </a:r>
            <a:r>
              <a:rPr lang="en-US" altLang="zh-CN" sz="1200" dirty="0" err="1" smtClean="0"/>
              <a:t>finance.STK_BALANCE_SHEET_PARENT.pub_date</a:t>
            </a:r>
            <a:r>
              <a:rPr lang="en-US" altLang="zh-CN" sz="1200" dirty="0" smtClean="0"/>
              <a:t>,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                       </a:t>
            </a:r>
            <a:r>
              <a:rPr lang="en-US" altLang="zh-CN" sz="1200" dirty="0" err="1" smtClean="0"/>
              <a:t>finance.STK_BALANCE_SHEET_PARENT.report_date</a:t>
            </a:r>
            <a:r>
              <a:rPr lang="en-US" altLang="zh-CN" sz="1200" dirty="0" smtClean="0"/>
              <a:t>,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                       </a:t>
            </a:r>
            <a:r>
              <a:rPr lang="en-US" altLang="zh-CN" sz="1200" dirty="0" err="1" smtClean="0"/>
              <a:t>finance.STK_BALANCE_SHEET_PARENT.other_receivable</a:t>
            </a:r>
            <a:r>
              <a:rPr lang="en-US" altLang="zh-CN" sz="1200" dirty="0" smtClean="0"/>
              <a:t>,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                       </a:t>
            </a:r>
            <a:r>
              <a:rPr lang="en-US" altLang="zh-CN" sz="1200" dirty="0" err="1" smtClean="0"/>
              <a:t>finance.STK_BALANCE_SHEET_PARENT.advance_payment</a:t>
            </a:r>
            <a:r>
              <a:rPr lang="en-US" altLang="zh-CN" sz="1200" dirty="0" smtClean="0"/>
              <a:t>,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                       </a:t>
            </a:r>
            <a:r>
              <a:rPr lang="en-US" altLang="zh-CN" sz="1200" dirty="0" err="1" smtClean="0"/>
              <a:t>finance.STK_BALANCE_SHEET_PARENT.total_assets</a:t>
            </a:r>
            <a:r>
              <a:rPr lang="en-US" altLang="zh-CN" sz="1200" dirty="0" smtClean="0"/>
              <a:t>).filter(</a:t>
            </a:r>
            <a:r>
              <a:rPr lang="en-US" altLang="zh-CN" sz="1200" dirty="0" err="1" smtClean="0"/>
              <a:t>finance.STK_BALANCE_SHEET_PARENT.code</a:t>
            </a:r>
            <a:r>
              <a:rPr lang="en-US" altLang="zh-CN" sz="1200" dirty="0" smtClean="0"/>
              <a:t>==s).</a:t>
            </a:r>
            <a:r>
              <a:rPr lang="en-US" altLang="zh-CN" sz="1200" dirty="0" err="1" smtClean="0"/>
              <a:t>order_by</a:t>
            </a:r>
            <a:r>
              <a:rPr lang="en-US" altLang="zh-CN" sz="1200" dirty="0" smtClean="0"/>
              <a:t>(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finance.STK_BALANCE_SHEET_PARENT.pub_date</a:t>
            </a:r>
            <a:r>
              <a:rPr lang="en-US" altLang="zh-CN" sz="1200" dirty="0" smtClean="0"/>
              <a:t>))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df_out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pandas.concat</a:t>
            </a:r>
            <a:r>
              <a:rPr lang="en-US" altLang="zh-CN" sz="1200" dirty="0" smtClean="0"/>
              <a:t>([</a:t>
            </a:r>
            <a:r>
              <a:rPr lang="en-US" altLang="zh-CN" sz="1200" dirty="0" err="1" smtClean="0"/>
              <a:t>df_out,df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df</a:t>
            </a:r>
            <a:r>
              <a:rPr lang="en-US" altLang="zh-CN" sz="1200" dirty="0" smtClean="0"/>
              <a:t>['</a:t>
            </a:r>
            <a:r>
              <a:rPr lang="en-US" altLang="zh-CN" sz="1200" dirty="0" err="1" smtClean="0"/>
              <a:t>pub_date</a:t>
            </a:r>
            <a:r>
              <a:rPr lang="en-US" altLang="zh-CN" sz="1200" dirty="0" smtClean="0"/>
              <a:t>'].</a:t>
            </a:r>
            <a:r>
              <a:rPr lang="en-US" altLang="zh-CN" sz="1200" dirty="0" err="1" smtClean="0"/>
              <a:t>isin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list_days</a:t>
            </a:r>
            <a:r>
              <a:rPr lang="en-US" altLang="zh-CN" sz="1200" dirty="0" smtClean="0"/>
              <a:t>)]])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#</a:t>
            </a:r>
            <a:r>
              <a:rPr lang="en-US" altLang="zh-CN" sz="1200" dirty="0" err="1" smtClean="0"/>
              <a:t>df_out</a:t>
            </a:r>
            <a:r>
              <a:rPr lang="zh-CN" altLang="en-US" sz="1200" dirty="0" smtClean="0"/>
              <a:t>中各列改名</a:t>
            </a:r>
            <a:endParaRPr lang="en-US" altLang="zh-CN" sz="1200" dirty="0" smtClean="0"/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df_out.columns</a:t>
            </a:r>
            <a:r>
              <a:rPr lang="en-US" altLang="zh-CN" sz="1200" dirty="0" smtClean="0"/>
              <a:t> = ['symbol','date','date_repo','other_receivableA','advance_paymentA','total_assetsA']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#</a:t>
            </a:r>
            <a:r>
              <a:rPr lang="en-US" altLang="zh-CN" sz="1200" dirty="0" err="1" smtClean="0"/>
              <a:t>df_out</a:t>
            </a:r>
            <a:r>
              <a:rPr lang="zh-CN" altLang="en-US" sz="1200" dirty="0" smtClean="0"/>
              <a:t>输出为</a:t>
            </a:r>
            <a:r>
              <a:rPr lang="en-US" altLang="zh-CN" sz="1200" dirty="0" err="1" smtClean="0"/>
              <a:t>csv</a:t>
            </a:r>
            <a:r>
              <a:rPr lang="zh-CN" altLang="en-US" sz="1200" dirty="0" smtClean="0"/>
              <a:t>文件</a:t>
            </a:r>
            <a:endParaRPr lang="en-US" altLang="zh-CN" sz="1200" dirty="0" smtClean="0"/>
          </a:p>
          <a:p>
            <a:pPr>
              <a:lnSpc>
                <a:spcPts val="1120"/>
              </a:lnSpc>
              <a:buNone/>
            </a:pPr>
            <a:r>
              <a:rPr lang="en-US" altLang="zh-CN" sz="1200" dirty="0" err="1" smtClean="0"/>
              <a:t>df_out.to_csv</a:t>
            </a:r>
            <a:r>
              <a:rPr lang="en-US" altLang="zh-CN" sz="1200" dirty="0" smtClean="0"/>
              <a:t>('</a:t>
            </a:r>
            <a:r>
              <a:rPr lang="en-US" altLang="zh-CN" sz="1200" dirty="0" err="1" smtClean="0"/>
              <a:t>LotsofInfoA.csv',index</a:t>
            </a:r>
            <a:r>
              <a:rPr lang="en-US" altLang="zh-CN" sz="1200" dirty="0" smtClean="0"/>
              <a:t>=False)</a:t>
            </a:r>
          </a:p>
          <a:p>
            <a:pPr>
              <a:lnSpc>
                <a:spcPts val="1120"/>
              </a:lnSpc>
              <a:buNone/>
            </a:pPr>
            <a:r>
              <a:rPr lang="en-US" altLang="zh-CN" sz="1200" dirty="0" smtClean="0"/>
              <a:t>print("End")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214422"/>
            <a:ext cx="6286512" cy="187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JoinQuant</a:t>
            </a:r>
            <a:r>
              <a:rPr lang="zh-CN" altLang="en-US" sz="4000" dirty="0" smtClean="0"/>
              <a:t>数据下载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357850"/>
          </a:xfrm>
        </p:spPr>
        <p:txBody>
          <a:bodyPr>
            <a:noAutofit/>
          </a:bodyPr>
          <a:lstStyle/>
          <a:p>
            <a:pPr marL="0" indent="0">
              <a:lnSpc>
                <a:spcPts val="1660"/>
              </a:lnSpc>
              <a:buNone/>
            </a:pPr>
            <a:r>
              <a:rPr lang="zh-CN" altLang="en-US" sz="1800" dirty="0" smtClean="0"/>
              <a:t>下载 综合信息（其他部分）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from </a:t>
            </a:r>
            <a:r>
              <a:rPr lang="en-US" altLang="zh-CN" sz="1800" dirty="0" err="1" smtClean="0"/>
              <a:t>jqdata</a:t>
            </a:r>
            <a:r>
              <a:rPr lang="en-US" altLang="zh-CN" sz="1800" dirty="0" smtClean="0"/>
              <a:t> import finance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import pandas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import </a:t>
            </a:r>
            <a:r>
              <a:rPr lang="en-US" altLang="zh-CN" sz="1800" dirty="0" err="1" smtClean="0"/>
              <a:t>datetime</a:t>
            </a:r>
            <a:endParaRPr lang="en-US" altLang="zh-CN" sz="1800" dirty="0" smtClean="0"/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print("Start")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 smtClean="0"/>
              <a:t>生成季度列表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list_days</a:t>
            </a:r>
            <a:r>
              <a:rPr lang="en-US" altLang="zh-CN" sz="1800" dirty="0" smtClean="0"/>
              <a:t> = []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for year in list(range(2005,2010)):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for season in list(range(1,5)):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list_days.append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(year) + 'q' + 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(season))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df_out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pandas.DataFrame</a:t>
            </a:r>
            <a:r>
              <a:rPr lang="en-US" altLang="zh-CN" sz="1800" dirty="0" smtClean="0"/>
              <a:t>(columns=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['code','pubDate','bill_receivable','account_receivable','accounts_payable','notes_payable','inventories',’advance_peceipts','fixed_assets','constru_in_process'])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for day in </a:t>
            </a:r>
            <a:r>
              <a:rPr lang="en-US" altLang="zh-CN" sz="1800" dirty="0" err="1" smtClean="0"/>
              <a:t>list_days</a:t>
            </a:r>
            <a:r>
              <a:rPr lang="en-US" altLang="zh-CN" sz="1800" dirty="0" smtClean="0"/>
              <a:t>: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q=query(balance.code,balance.pubDate,balance.bill_receivable,balance.account_receivable,balance.accounts_payable,balance.notes_payable,balance.inventories,balance.advance_peceipts,balance.fixed_assets,balance.constru_in_process)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df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get_fundamentals</a:t>
            </a:r>
            <a:r>
              <a:rPr lang="en-US" altLang="zh-CN" sz="1800" dirty="0" smtClean="0"/>
              <a:t>(q, </a:t>
            </a:r>
            <a:r>
              <a:rPr lang="en-US" altLang="zh-CN" sz="1800" dirty="0" err="1" smtClean="0"/>
              <a:t>statDate</a:t>
            </a:r>
            <a:r>
              <a:rPr lang="en-US" altLang="zh-CN" sz="1800" dirty="0" smtClean="0"/>
              <a:t>=day)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df_out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pandas.concat</a:t>
            </a:r>
            <a:r>
              <a:rPr lang="en-US" altLang="zh-CN" sz="1800" dirty="0" smtClean="0"/>
              <a:t>([</a:t>
            </a:r>
            <a:r>
              <a:rPr lang="en-US" altLang="zh-CN" sz="1800" dirty="0" err="1" smtClean="0"/>
              <a:t>df_out,df</a:t>
            </a:r>
            <a:r>
              <a:rPr lang="en-US" altLang="zh-CN" sz="1800" dirty="0" smtClean="0"/>
              <a:t>])</a:t>
            </a:r>
          </a:p>
          <a:p>
            <a:pPr marL="0" indent="0">
              <a:lnSpc>
                <a:spcPts val="1660"/>
              </a:lnSpc>
              <a:buNone/>
            </a:pPr>
            <a:r>
              <a:rPr lang="en-US" altLang="zh-CN" sz="1800" dirty="0" err="1" smtClean="0"/>
              <a:t>df_out.to_csv</a:t>
            </a:r>
            <a:r>
              <a:rPr lang="en-US" altLang="zh-CN" sz="1800" dirty="0" smtClean="0"/>
              <a:t>('LotsofInfoD.csv', index=False)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1075" y="5753100"/>
            <a:ext cx="43529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620" y="696595"/>
            <a:ext cx="7772400" cy="194246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股票基本面分析</a:t>
            </a:r>
            <a:br>
              <a:rPr lang="zh-CN" altLang="en-US" dirty="0" smtClean="0"/>
            </a:br>
            <a:r>
              <a:rPr lang="zh-CN" altLang="en-US" dirty="0" smtClean="0"/>
              <a:t>                          </a:t>
            </a:r>
            <a:r>
              <a:rPr lang="zh-CN" altLang="en-US" sz="2800" dirty="0" smtClean="0">
                <a:sym typeface="+mn-ea"/>
              </a:rPr>
              <a:t>-</a:t>
            </a:r>
            <a:r>
              <a:rPr lang="en-US" altLang="zh-CN" sz="2800" dirty="0" smtClean="0">
                <a:sym typeface="+mn-ea"/>
              </a:rPr>
              <a:t>-</a:t>
            </a:r>
            <a:r>
              <a:rPr lang="zh-CN" altLang="en-US" sz="2800" dirty="0" smtClean="0">
                <a:sym typeface="+mn-ea"/>
              </a:rPr>
              <a:t>预处理综合信息</a:t>
            </a:r>
            <a:endParaRPr lang="zh-CN" altLang="en-US" sz="28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620" y="3710940"/>
            <a:ext cx="8001000" cy="2861310"/>
          </a:xfrm>
        </p:spPr>
        <p:txBody>
          <a:bodyPr/>
          <a:lstStyle/>
          <a:p>
            <a:pPr algn="l"/>
            <a:r>
              <a:rPr lang="zh-CN" sz="2800" dirty="0" smtClean="0">
                <a:solidFill>
                  <a:schemeClr val="tx1"/>
                </a:solidFill>
              </a:rPr>
              <a:t>学号：</a:t>
            </a:r>
            <a:r>
              <a:rPr lang="en-US" altLang="zh-CN" sz="2800" dirty="0" smtClean="0">
                <a:solidFill>
                  <a:schemeClr val="tx1"/>
                </a:solidFill>
              </a:rPr>
              <a:t>161407227</a:t>
            </a:r>
            <a:endParaRPr 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zh-CN" sz="2800" dirty="0">
                <a:solidFill>
                  <a:schemeClr val="tx1"/>
                </a:solidFill>
              </a:rPr>
              <a:t>姓名：张红燕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1790</Words>
  <PresentationFormat>全屏显示(4:3)</PresentationFormat>
  <Paragraphs>246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基本面分析</vt:lpstr>
      <vt:lpstr>成员分工</vt:lpstr>
      <vt:lpstr>成员分工</vt:lpstr>
      <vt:lpstr>成员分工</vt:lpstr>
      <vt:lpstr>MindGo数据下载</vt:lpstr>
      <vt:lpstr>MindGo数据下载</vt:lpstr>
      <vt:lpstr>JoinQuant数据下载</vt:lpstr>
      <vt:lpstr>JoinQuant数据下载</vt:lpstr>
      <vt:lpstr>股票基本面分析                           --预处理综合信息</vt:lpstr>
      <vt:lpstr>综合分析数据预处理</vt:lpstr>
      <vt:lpstr>综合分析数据预处理</vt:lpstr>
      <vt:lpstr>综合分析数据预处理</vt:lpstr>
      <vt:lpstr>综合分析数据预处理</vt:lpstr>
      <vt:lpstr>综合分析数据预处理</vt:lpstr>
      <vt:lpstr>综合分析数据预处理</vt:lpstr>
      <vt:lpstr>综合分析数据预处理</vt:lpstr>
      <vt:lpstr>综合分析数据预处理</vt:lpstr>
      <vt:lpstr>主要指标数据预处理</vt:lpstr>
      <vt:lpstr>主要指标数据预处理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基本面分析</dc:title>
  <dc:creator>Administrator</dc:creator>
  <cp:lastModifiedBy>InJeCTrL</cp:lastModifiedBy>
  <cp:revision>79</cp:revision>
  <dcterms:created xsi:type="dcterms:W3CDTF">2019-05-20T09:57:38Z</dcterms:created>
  <dcterms:modified xsi:type="dcterms:W3CDTF">2019-05-20T22:48:38Z</dcterms:modified>
</cp:coreProperties>
</file>