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74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76" r:id="rId17"/>
    <p:sldId id="28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>
        <p:scale>
          <a:sx n="98" d="100"/>
          <a:sy n="98" d="100"/>
        </p:scale>
        <p:origin x="178" y="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941AA-8BEF-4EF2-A709-BD6171965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919A60-4D5D-4775-8407-38D5402B4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3CA40-4BA9-4D32-A1FF-24E34B50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AFB2-55FE-421C-A7BB-8D010A0C029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AEA49-064A-43CF-A282-78FF9D15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E2E01-3090-46BB-AFBC-E91D3FA8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BA8-DBD5-4C2E-9C09-FE12F97C6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2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EDB98-64EB-46F3-B7B0-4FCF7A6B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CE8045-E89E-4ED3-8A7C-B5C9585DE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1D1C4-D175-479F-9D86-0807AC8D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AFB2-55FE-421C-A7BB-8D010A0C029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C0899-5601-45F3-8F2E-4F5051F2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2FCA3-9E3D-4742-9384-8E36366E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BA8-DBD5-4C2E-9C09-FE12F97C6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02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15C48D-F6D4-40B2-BF1A-E174A21A7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E521FB-5056-4D1B-894A-5A1E260E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75411-CBE4-4018-938E-76CF641E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AFB2-55FE-421C-A7BB-8D010A0C029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97B49-60DE-48BC-A3AB-1176CAB4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3F6568-5052-429C-8EB2-C7F4012B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BA8-DBD5-4C2E-9C09-FE12F97C6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21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7F255-0B96-4611-83DE-309A8FE6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E6D7F-05A5-4394-8626-957A827D3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C0934-D5FA-43D0-9C90-1BC30768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AFB2-55FE-421C-A7BB-8D010A0C029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60E94-AFD9-498A-8593-4B0B2DDB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02D3B-ADC6-4035-B74B-C36C3925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BA8-DBD5-4C2E-9C09-FE12F97C6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89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A99A1-14AE-439E-955A-064633F3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4F942C-87A3-4698-BB41-353B3323F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56920-4FAC-4937-9522-25D1F1A0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AFB2-55FE-421C-A7BB-8D010A0C029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9312F-E67B-4F2D-AAE8-C72B00FF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255F0-F006-44FD-BB35-797F89AA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BA8-DBD5-4C2E-9C09-FE12F97C6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24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4D5D5-B7FA-479D-804A-70A4A92F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15FF4-303F-43B0-BB92-C2365232C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233019-7DF1-4C2A-B4DD-A7F559E90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FDD96A-41E5-43DB-8AB3-6BB4DC760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AFB2-55FE-421C-A7BB-8D010A0C029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B50A4A-1D58-452B-920F-35A3ACFA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932FE1-E8BA-4425-B9E0-3D54B9F3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BA8-DBD5-4C2E-9C09-FE12F97C6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86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1485A-5459-4F9C-9536-1052D7D6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0EF095-1250-460A-96F3-D2251451B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D46994-A083-4991-B923-A8E983DC4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FE4821-18A5-4105-B69D-76BB4A194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648E6B-FEBE-4DF5-A5DB-DF65C892E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A89C84-5458-4039-897C-E4BB9EE5B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AFB2-55FE-421C-A7BB-8D010A0C029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CB7FC2-3A75-4DE2-9541-30F96560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EB501F-0C3E-4381-AF3A-E6E55B8B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BA8-DBD5-4C2E-9C09-FE12F97C6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8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B9519-B9F7-4803-A221-CDC127C7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47FE34-31A9-41E3-B1B3-1BA5ADAD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AFB2-55FE-421C-A7BB-8D010A0C029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400C36-4C17-4F1C-8BF6-6C79A086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9F68F9-F478-49F3-B6B4-3B437E18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BA8-DBD5-4C2E-9C09-FE12F97C6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98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A96976-D693-4261-B076-A3029784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AFB2-55FE-421C-A7BB-8D010A0C029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0C2CFF-E8A3-4B59-8A3F-33EF8454F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898F94-BDB1-4C3F-A30D-066189ED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BA8-DBD5-4C2E-9C09-FE12F97C6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0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6545D-1DA3-462B-B295-355CBD85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3A20A6-2EB3-4BB4-A14B-16C6185F2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72FB89-AFA4-4F15-99FB-4BE1AECB6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2A8463-631F-41AA-ACAF-FBF38FE7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AFB2-55FE-421C-A7BB-8D010A0C029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E63F6F-9279-4AF8-BE96-DBCB6F35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F3EF07-B60F-4433-AD46-5FCA5BF6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BA8-DBD5-4C2E-9C09-FE12F97C6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88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52156-C6EB-43F1-8DE5-995095EE2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EDB422-11CF-4B30-B704-9FD47D665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1034D8-9890-42DE-92AE-E6AE2B29F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5355A8-919E-4D47-B3B5-CE1B1A71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AFB2-55FE-421C-A7BB-8D010A0C029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1143CC-447E-4285-BD69-0543B912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EB8F80-E10B-4172-9777-01E684A6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BA8-DBD5-4C2E-9C09-FE12F97C6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04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B4B76A-5594-4C60-A321-240C6ABF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7C7B3F-0BCC-4C46-8E14-4F0DDAE37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A4F49-25A4-46B9-A3C2-2FF0F220C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8AFB2-55FE-421C-A7BB-8D010A0C029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9911B-A57A-4CDB-BE9E-80DC04428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DA759-E2C1-44D9-80CF-DDE927D37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B6BA8-DBD5-4C2E-9C09-FE12F97C6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2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1.emf"/><Relationship Id="rId2" Type="http://schemas.openxmlformats.org/officeDocument/2006/relationships/tags" Target="../tags/tag2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1.emf"/><Relationship Id="rId2" Type="http://schemas.openxmlformats.org/officeDocument/2006/relationships/tags" Target="../tags/tag2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1.emf"/><Relationship Id="rId2" Type="http://schemas.openxmlformats.org/officeDocument/2006/relationships/tags" Target="../tags/tag3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1.emf"/><Relationship Id="rId2" Type="http://schemas.openxmlformats.org/officeDocument/2006/relationships/tags" Target="../tags/tag3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1.emf"/><Relationship Id="rId2" Type="http://schemas.openxmlformats.org/officeDocument/2006/relationships/tags" Target="../tags/tag35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1.emf"/><Relationship Id="rId2" Type="http://schemas.openxmlformats.org/officeDocument/2006/relationships/tags" Target="../tags/tag3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10.png"/><Relationship Id="rId2" Type="http://schemas.openxmlformats.org/officeDocument/2006/relationships/tags" Target="../tags/tag3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42.xml"/><Relationship Id="rId7" Type="http://schemas.openxmlformats.org/officeDocument/2006/relationships/image" Target="../media/image11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2" Type="http://schemas.openxmlformats.org/officeDocument/2006/relationships/tags" Target="../tags/tag1.xml"/><Relationship Id="rId16" Type="http://schemas.openxmlformats.org/officeDocument/2006/relationships/image" Target="../media/image1.emf"/><Relationship Id="rId1" Type="http://schemas.openxmlformats.org/officeDocument/2006/relationships/vmlDrawing" Target="../drawings/vmlDrawing2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oleObject" Target="../embeddings/oleObject2.bin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hyperlink" Target="http://dandiarabang.com/" TargetMode="Externa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.png"/><Relationship Id="rId2" Type="http://schemas.openxmlformats.org/officeDocument/2006/relationships/tags" Target="../tags/tag2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1.emf"/><Relationship Id="rId2" Type="http://schemas.openxmlformats.org/officeDocument/2006/relationships/tags" Target="../tags/tag2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개체 22" hidden="1"/>
          <p:cNvGraphicFramePr>
            <a:graphicFrameLocks noSelect="1" noChangeAspect="1"/>
          </p:cNvGraphicFramePr>
          <p:nvPr/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23" name="개체 2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구름 28"/>
          <p:cNvSpPr/>
          <p:nvPr/>
        </p:nvSpPr>
        <p:spPr>
          <a:xfrm>
            <a:off x="2272494" y="4297231"/>
            <a:ext cx="1008112" cy="607284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530080" y="1054254"/>
            <a:ext cx="2555776" cy="333731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집 구하는 사람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주목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!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6575" y="1725533"/>
            <a:ext cx="730564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자취방</a:t>
            </a: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하숙집 사용후기 서비스</a:t>
            </a:r>
          </a:p>
          <a:p>
            <a:pPr algn="ctr">
              <a:defRPr/>
            </a:pPr>
            <a:r>
              <a:rPr lang="ko-KR" altLang="en-US" sz="54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단디알아방</a:t>
            </a:r>
            <a:r>
              <a:rPr lang="ko-KR" altLang="en-US" sz="5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5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SW </a:t>
            </a:r>
            <a:r>
              <a:rPr lang="ko-KR" altLang="en-US" sz="5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기획서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43672" y="3311700"/>
            <a:ext cx="5544616" cy="4773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latin typeface="+mn-ea"/>
              </a:rPr>
              <a:t>배인경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이예진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이유림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이지호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한지영</a:t>
            </a:r>
          </a:p>
        </p:txBody>
      </p:sp>
      <p:sp>
        <p:nvSpPr>
          <p:cNvPr id="8" name="순서도: 추출 7"/>
          <p:cNvSpPr/>
          <p:nvPr/>
        </p:nvSpPr>
        <p:spPr>
          <a:xfrm>
            <a:off x="1524000" y="5417840"/>
            <a:ext cx="1656184" cy="1440160"/>
          </a:xfrm>
          <a:prstGeom prst="flowChartExtract">
            <a:avLst/>
          </a:prstGeom>
          <a:solidFill>
            <a:srgbClr val="9A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순서도: 추출 8"/>
          <p:cNvSpPr/>
          <p:nvPr/>
        </p:nvSpPr>
        <p:spPr>
          <a:xfrm>
            <a:off x="4655840" y="5416236"/>
            <a:ext cx="1656184" cy="1440160"/>
          </a:xfrm>
          <a:prstGeom prst="flowChartExtract">
            <a:avLst/>
          </a:prstGeom>
          <a:solidFill>
            <a:srgbClr val="9A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순서도: 추출 9"/>
          <p:cNvSpPr/>
          <p:nvPr/>
        </p:nvSpPr>
        <p:spPr>
          <a:xfrm>
            <a:off x="7355632" y="5414632"/>
            <a:ext cx="1656184" cy="1440160"/>
          </a:xfrm>
          <a:prstGeom prst="flowChartExtract">
            <a:avLst/>
          </a:prstGeom>
          <a:solidFill>
            <a:srgbClr val="9A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순서도: 추출 10"/>
          <p:cNvSpPr/>
          <p:nvPr/>
        </p:nvSpPr>
        <p:spPr>
          <a:xfrm>
            <a:off x="2711625" y="5671909"/>
            <a:ext cx="1368747" cy="1190215"/>
          </a:xfrm>
          <a:prstGeom prst="flowChartExtra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순서도: 추출 11"/>
          <p:cNvSpPr/>
          <p:nvPr/>
        </p:nvSpPr>
        <p:spPr>
          <a:xfrm>
            <a:off x="5411627" y="5672056"/>
            <a:ext cx="1368747" cy="1190215"/>
          </a:xfrm>
          <a:prstGeom prst="flowChartExtra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순서도: 추출 12"/>
          <p:cNvSpPr/>
          <p:nvPr/>
        </p:nvSpPr>
        <p:spPr>
          <a:xfrm>
            <a:off x="7967910" y="5669724"/>
            <a:ext cx="1368747" cy="1190215"/>
          </a:xfrm>
          <a:prstGeom prst="flowChartExtra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순서도: 추출 13"/>
          <p:cNvSpPr/>
          <p:nvPr/>
        </p:nvSpPr>
        <p:spPr>
          <a:xfrm>
            <a:off x="2376575" y="6114923"/>
            <a:ext cx="991763" cy="745126"/>
          </a:xfrm>
          <a:prstGeom prst="flowChartExtract">
            <a:avLst/>
          </a:prstGeom>
          <a:solidFill>
            <a:srgbClr val="B2C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순서도: 추출 15"/>
          <p:cNvSpPr/>
          <p:nvPr/>
        </p:nvSpPr>
        <p:spPr>
          <a:xfrm>
            <a:off x="7025706" y="6127240"/>
            <a:ext cx="991763" cy="745126"/>
          </a:xfrm>
          <a:prstGeom prst="flowChartExtract">
            <a:avLst/>
          </a:prstGeom>
          <a:solidFill>
            <a:srgbClr val="B2C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순서도: 추출 16"/>
          <p:cNvSpPr/>
          <p:nvPr/>
        </p:nvSpPr>
        <p:spPr>
          <a:xfrm>
            <a:off x="9011816" y="5433516"/>
            <a:ext cx="1656184" cy="1440160"/>
          </a:xfrm>
          <a:prstGeom prst="flowChartExtract">
            <a:avLst/>
          </a:prstGeom>
          <a:solidFill>
            <a:srgbClr val="9A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순서도: 추출 17"/>
          <p:cNvSpPr/>
          <p:nvPr/>
        </p:nvSpPr>
        <p:spPr>
          <a:xfrm>
            <a:off x="6096000" y="6125572"/>
            <a:ext cx="934872" cy="739030"/>
          </a:xfrm>
          <a:prstGeom prst="flowChartExtract">
            <a:avLst/>
          </a:prstGeom>
          <a:solidFill>
            <a:srgbClr val="9A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순서도: 추출 19"/>
          <p:cNvSpPr/>
          <p:nvPr/>
        </p:nvSpPr>
        <p:spPr>
          <a:xfrm>
            <a:off x="2872455" y="6121501"/>
            <a:ext cx="934872" cy="739030"/>
          </a:xfrm>
          <a:prstGeom prst="flowChartExtract">
            <a:avLst/>
          </a:prstGeom>
          <a:solidFill>
            <a:srgbClr val="9A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구름 26"/>
          <p:cNvSpPr/>
          <p:nvPr/>
        </p:nvSpPr>
        <p:spPr>
          <a:xfrm>
            <a:off x="5303912" y="4600873"/>
            <a:ext cx="1008112" cy="607284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구름 27"/>
          <p:cNvSpPr/>
          <p:nvPr/>
        </p:nvSpPr>
        <p:spPr>
          <a:xfrm>
            <a:off x="2076275" y="4123388"/>
            <a:ext cx="1008112" cy="734813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구름 29"/>
          <p:cNvSpPr/>
          <p:nvPr/>
        </p:nvSpPr>
        <p:spPr>
          <a:xfrm>
            <a:off x="8703979" y="4498376"/>
            <a:ext cx="1008112" cy="607284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구름 30"/>
          <p:cNvSpPr/>
          <p:nvPr/>
        </p:nvSpPr>
        <p:spPr>
          <a:xfrm>
            <a:off x="8507760" y="4324533"/>
            <a:ext cx="1008112" cy="734813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3368745" y="5517230"/>
            <a:ext cx="1249600" cy="1335662"/>
            <a:chOff x="1598101" y="4365874"/>
            <a:chExt cx="1751528" cy="1872159"/>
          </a:xfrm>
        </p:grpSpPr>
        <p:sp>
          <p:nvSpPr>
            <p:cNvPr id="34" name="직사각형 33"/>
            <p:cNvSpPr/>
            <p:nvPr/>
          </p:nvSpPr>
          <p:spPr>
            <a:xfrm>
              <a:off x="1843941" y="5272078"/>
              <a:ext cx="1259843" cy="965955"/>
            </a:xfrm>
            <a:prstGeom prst="rect">
              <a:avLst/>
            </a:prstGeom>
            <a:solidFill>
              <a:srgbClr val="FFD1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순서도: 병합 34"/>
            <p:cNvSpPr/>
            <p:nvPr/>
          </p:nvSpPr>
          <p:spPr>
            <a:xfrm rot="10800000">
              <a:off x="1598101" y="4365874"/>
              <a:ext cx="1751528" cy="935334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015428" y="5426302"/>
              <a:ext cx="646306" cy="46859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087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30399" y="1039660"/>
            <a:ext cx="22775853" cy="953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405414248" descr="EMB0000274c567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308" y="1701176"/>
            <a:ext cx="9264579" cy="483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개체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4" name="개체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모서리가 둥근 직사각형 10"/>
          <p:cNvSpPr/>
          <p:nvPr>
            <p:custDataLst>
              <p:tags r:id="rId3"/>
            </p:custDataLst>
          </p:nvPr>
        </p:nvSpPr>
        <p:spPr>
          <a:xfrm>
            <a:off x="3386646" y="493764"/>
            <a:ext cx="5669671" cy="5458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+mn-ea"/>
                <a:cs typeface="조선일보명조" panose="02030304000000000000" pitchFamily="18" charset="-127"/>
              </a:rPr>
              <a:t> 소프트웨어 세부 기능 </a:t>
            </a:r>
            <a:r>
              <a:rPr lang="en-US" altLang="ko-KR" sz="2800" b="1" dirty="0">
                <a:latin typeface="+mn-ea"/>
                <a:cs typeface="조선일보명조" panose="02030304000000000000" pitchFamily="18" charset="-127"/>
              </a:rPr>
              <a:t>– 3</a:t>
            </a:r>
            <a:endParaRPr lang="ko-KR" altLang="en-US" sz="2800" b="1" dirty="0"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55526" y="1304123"/>
            <a:ext cx="262631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/>
              <a:t>3) </a:t>
            </a:r>
            <a:r>
              <a:rPr lang="ko-KR" altLang="en-US" b="1" dirty="0" err="1"/>
              <a:t>마이페이지</a:t>
            </a:r>
            <a:endParaRPr lang="ko-KR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36607" y="5408503"/>
            <a:ext cx="26263162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 b="1" dirty="0">
                <a:latin typeface="+mn-ea"/>
              </a:rPr>
              <a:t>-  </a:t>
            </a:r>
            <a:r>
              <a:rPr lang="ko-KR" altLang="en-US" sz="1400" b="1" dirty="0">
                <a:latin typeface="+mn-ea"/>
              </a:rPr>
              <a:t>회원정보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회원정보 수정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회원탈퇴</a:t>
            </a:r>
          </a:p>
          <a:p>
            <a:r>
              <a:rPr lang="en-US" altLang="ko-KR" sz="1400" b="1" dirty="0">
                <a:latin typeface="+mn-ea"/>
              </a:rPr>
              <a:t>-  </a:t>
            </a:r>
            <a:r>
              <a:rPr lang="ko-KR" altLang="en-US" sz="1400" b="1" dirty="0">
                <a:latin typeface="+mn-ea"/>
              </a:rPr>
              <a:t>땅문서 개수 확인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거주 후기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내가 쓴 거주 후기 확인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새로운 거주 후기 작성</a:t>
            </a:r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-  </a:t>
            </a:r>
            <a:r>
              <a:rPr lang="ko-KR" altLang="en-US" sz="1400" b="1" dirty="0">
                <a:latin typeface="+mn-ea"/>
              </a:rPr>
              <a:t>땅문서 제도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회원가입 시 </a:t>
            </a:r>
            <a:r>
              <a:rPr lang="en-US" altLang="ko-KR" sz="1400" dirty="0">
                <a:latin typeface="+mn-ea"/>
              </a:rPr>
              <a:t>10</a:t>
            </a:r>
            <a:r>
              <a:rPr lang="ko-KR" altLang="en-US" sz="1400" dirty="0">
                <a:latin typeface="+mn-ea"/>
              </a:rPr>
              <a:t>개 제공</a:t>
            </a:r>
          </a:p>
          <a:p>
            <a:r>
              <a:rPr lang="en-US" altLang="ko-KR" sz="1400" dirty="0">
                <a:latin typeface="+mn-ea"/>
              </a:rPr>
              <a:t>   1) review: </a:t>
            </a:r>
            <a:r>
              <a:rPr lang="ko-KR" altLang="en-US" sz="1400" dirty="0">
                <a:latin typeface="+mn-ea"/>
              </a:rPr>
              <a:t>거주 후기 열람 시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개 차감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거주 후기 작성 및 등록 시 </a:t>
            </a:r>
            <a:r>
              <a:rPr lang="en-US" altLang="ko-KR" sz="1400" dirty="0">
                <a:latin typeface="+mn-ea"/>
              </a:rPr>
              <a:t>10</a:t>
            </a:r>
            <a:r>
              <a:rPr lang="ko-KR" altLang="en-US" sz="1400" dirty="0">
                <a:latin typeface="+mn-ea"/>
              </a:rPr>
              <a:t>개 제공</a:t>
            </a:r>
          </a:p>
          <a:p>
            <a:r>
              <a:rPr lang="en-US" altLang="ko-KR" sz="1400" dirty="0">
                <a:latin typeface="+mn-ea"/>
              </a:rPr>
              <a:t>   2) community: </a:t>
            </a:r>
            <a:r>
              <a:rPr lang="ko-KR" altLang="en-US" sz="1400" dirty="0">
                <a:latin typeface="+mn-ea"/>
              </a:rPr>
              <a:t>글 작성 시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개 제공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=&gt; </a:t>
            </a:r>
            <a:r>
              <a:rPr lang="ko-KR" altLang="en-US" sz="1400" dirty="0">
                <a:latin typeface="+mn-ea"/>
              </a:rPr>
              <a:t>많은 사용자 유입에 있어서 문제가 될 것 같아서 시장 조사 후 땅문서 제도 개편 예정</a:t>
            </a:r>
          </a:p>
          <a:p>
            <a:pPr marL="285750" indent="-285750">
              <a:buFontTx/>
              <a:buChar char="-"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34047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49226" y="1128357"/>
            <a:ext cx="28797055" cy="103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405414888" descr="EMB0000274c567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227" y="1585556"/>
            <a:ext cx="9779000" cy="510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30399" y="1039660"/>
            <a:ext cx="22775853" cy="953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개체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4" name="개체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모서리가 둥근 직사각형 10"/>
          <p:cNvSpPr/>
          <p:nvPr>
            <p:custDataLst>
              <p:tags r:id="rId3"/>
            </p:custDataLst>
          </p:nvPr>
        </p:nvSpPr>
        <p:spPr>
          <a:xfrm>
            <a:off x="3386646" y="493764"/>
            <a:ext cx="5669671" cy="5458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+mn-ea"/>
                <a:cs typeface="조선일보명조" panose="02030304000000000000" pitchFamily="18" charset="-127"/>
              </a:rPr>
              <a:t> 소프트웨어 세부 기능 </a:t>
            </a:r>
            <a:r>
              <a:rPr lang="en-US" altLang="ko-KR" sz="2800" b="1" dirty="0">
                <a:latin typeface="+mn-ea"/>
                <a:cs typeface="조선일보명조" panose="02030304000000000000" pitchFamily="18" charset="-127"/>
              </a:rPr>
              <a:t>–  4 (1) </a:t>
            </a:r>
            <a:endParaRPr lang="ko-KR" altLang="en-US" sz="2800" b="1" dirty="0"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55526" y="1304123"/>
            <a:ext cx="262631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/>
              <a:t>4) </a:t>
            </a:r>
            <a:r>
              <a:rPr lang="ko-KR" altLang="en-US" b="1" dirty="0"/>
              <a:t>거주 후기</a:t>
            </a:r>
            <a:endParaRPr lang="ko-KR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87407" y="5717305"/>
            <a:ext cx="2626316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Tx/>
              <a:buChar char="-"/>
            </a:pPr>
            <a:r>
              <a:rPr lang="ko-KR" altLang="en-US" sz="1400" b="1" dirty="0">
                <a:latin typeface="+mn-ea"/>
              </a:rPr>
              <a:t>거주 후기 열람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지도 확대 축소에 따라 </a:t>
            </a:r>
            <a:r>
              <a:rPr lang="ko-KR" altLang="en-US" sz="1400" b="1" dirty="0" err="1">
                <a:latin typeface="+mn-ea"/>
              </a:rPr>
              <a:t>리로딩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latin typeface="+mn-ea"/>
              </a:rPr>
              <a:t>학교 선택 후 지도 화면 안에 위치한 거주 후기만 열람 가능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latin typeface="+mn-ea"/>
              </a:rPr>
              <a:t>지도에서 장소 선택 시 해당 장소 거주 후기 수와 해당 거주 후기 글들 강조됨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latin typeface="+mn-ea"/>
              </a:rPr>
              <a:t>후기 열람을 위한 땅문서 여부나 로그인 여부에 따라 </a:t>
            </a:r>
            <a:r>
              <a:rPr lang="en-US" altLang="ko-KR" sz="1400" b="1" dirty="0">
                <a:latin typeface="+mn-ea"/>
              </a:rPr>
              <a:t>confirm(</a:t>
            </a:r>
            <a:r>
              <a:rPr lang="ko-KR" altLang="en-US" sz="1400" b="1" dirty="0">
                <a:latin typeface="+mn-ea"/>
              </a:rPr>
              <a:t>선택창</a:t>
            </a:r>
            <a:r>
              <a:rPr lang="en-US" altLang="ko-KR" sz="1400" b="1" dirty="0">
                <a:latin typeface="+mn-ea"/>
              </a:rPr>
              <a:t>)</a:t>
            </a:r>
            <a:r>
              <a:rPr lang="ko-KR" altLang="en-US" sz="1400" b="1" dirty="0">
                <a:latin typeface="+mn-ea"/>
              </a:rPr>
              <a:t>을 통해 열람 여부 결정</a:t>
            </a:r>
          </a:p>
        </p:txBody>
      </p:sp>
    </p:spTree>
    <p:extLst>
      <p:ext uri="{BB962C8B-B14F-4D97-AF65-F5344CB8AC3E}">
        <p14:creationId xmlns:p14="http://schemas.microsoft.com/office/powerpoint/2010/main" val="75454926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44426" y="1750657"/>
            <a:ext cx="2890925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405408248" descr="EMB0000274c56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91" y="1630584"/>
            <a:ext cx="9817100" cy="457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49226" y="1128357"/>
            <a:ext cx="28797055" cy="103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30399" y="1039660"/>
            <a:ext cx="22775853" cy="953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개체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4" name="개체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모서리가 둥근 직사각형 10"/>
          <p:cNvSpPr/>
          <p:nvPr>
            <p:custDataLst>
              <p:tags r:id="rId3"/>
            </p:custDataLst>
          </p:nvPr>
        </p:nvSpPr>
        <p:spPr>
          <a:xfrm>
            <a:off x="3386646" y="493764"/>
            <a:ext cx="5669671" cy="5458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+mn-ea"/>
                <a:cs typeface="조선일보명조" panose="02030304000000000000" pitchFamily="18" charset="-127"/>
              </a:rPr>
              <a:t> 소프트웨어 세부 기능 </a:t>
            </a:r>
            <a:r>
              <a:rPr lang="en-US" altLang="ko-KR" sz="2800" b="1" dirty="0">
                <a:latin typeface="+mn-ea"/>
                <a:cs typeface="조선일보명조" panose="02030304000000000000" pitchFamily="18" charset="-127"/>
              </a:rPr>
              <a:t>–  4 (2) </a:t>
            </a:r>
            <a:endParaRPr lang="ko-KR" altLang="en-US" sz="2800" b="1" dirty="0"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55526" y="1304123"/>
            <a:ext cx="262631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/>
              <a:t>4) </a:t>
            </a:r>
            <a:r>
              <a:rPr lang="ko-KR" altLang="en-US" b="1" dirty="0"/>
              <a:t>거주 후기</a:t>
            </a:r>
            <a:endParaRPr lang="ko-KR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18317" y="6301400"/>
            <a:ext cx="262631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>
                <a:latin typeface="+mn-ea"/>
              </a:rPr>
              <a:t>다음 우편번호 서비스 </a:t>
            </a:r>
            <a:r>
              <a:rPr lang="en-US" altLang="ko-KR" sz="1400" b="1" dirty="0" err="1">
                <a:latin typeface="+mn-ea"/>
              </a:rPr>
              <a:t>api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이용하여 해당 거주 공간에 대한 </a:t>
            </a:r>
            <a:r>
              <a:rPr lang="ko-KR" altLang="en-US" sz="1400" b="1" dirty="0" err="1">
                <a:latin typeface="+mn-ea"/>
              </a:rPr>
              <a:t>거주후기</a:t>
            </a:r>
            <a:r>
              <a:rPr lang="ko-KR" altLang="en-US" sz="1400" b="1" dirty="0">
                <a:latin typeface="+mn-ea"/>
              </a:rPr>
              <a:t> 작성 유도</a:t>
            </a:r>
          </a:p>
        </p:txBody>
      </p:sp>
    </p:spTree>
    <p:extLst>
      <p:ext uri="{BB962C8B-B14F-4D97-AF65-F5344CB8AC3E}">
        <p14:creationId xmlns:p14="http://schemas.microsoft.com/office/powerpoint/2010/main" val="415196834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33327" y="1128357"/>
            <a:ext cx="28018386" cy="89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405415288" descr="EMB0000274c568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226" y="1278054"/>
            <a:ext cx="9514577" cy="496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44426" y="1750657"/>
            <a:ext cx="2890925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49226" y="1128357"/>
            <a:ext cx="28797055" cy="103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30399" y="1039660"/>
            <a:ext cx="22775853" cy="953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개체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4" name="개체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모서리가 둥근 직사각형 10"/>
          <p:cNvSpPr/>
          <p:nvPr>
            <p:custDataLst>
              <p:tags r:id="rId3"/>
            </p:custDataLst>
          </p:nvPr>
        </p:nvSpPr>
        <p:spPr>
          <a:xfrm>
            <a:off x="3386646" y="493764"/>
            <a:ext cx="5669671" cy="5458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+mn-ea"/>
                <a:cs typeface="조선일보명조" panose="02030304000000000000" pitchFamily="18" charset="-127"/>
              </a:rPr>
              <a:t> 소프트웨어 세부 기능 </a:t>
            </a:r>
            <a:r>
              <a:rPr lang="en-US" altLang="ko-KR" sz="2800" b="1" dirty="0">
                <a:latin typeface="+mn-ea"/>
                <a:cs typeface="조선일보명조" panose="02030304000000000000" pitchFamily="18" charset="-127"/>
              </a:rPr>
              <a:t>–  4 (3) </a:t>
            </a:r>
            <a:endParaRPr lang="ko-KR" altLang="en-US" sz="2800" b="1" dirty="0"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55526" y="1304123"/>
            <a:ext cx="262631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/>
              <a:t>4) </a:t>
            </a:r>
            <a:r>
              <a:rPr lang="ko-KR" altLang="en-US" b="1" dirty="0"/>
              <a:t>거주 후기</a:t>
            </a:r>
            <a:endParaRPr lang="ko-KR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15826" y="6195913"/>
            <a:ext cx="262631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>
                <a:latin typeface="+mn-ea"/>
              </a:rPr>
              <a:t>상세 거주 후기 열람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새로운 </a:t>
            </a:r>
            <a:r>
              <a:rPr lang="en-US" altLang="ko-KR" sz="1400" b="1" dirty="0">
                <a:latin typeface="+mn-ea"/>
              </a:rPr>
              <a:t>window </a:t>
            </a:r>
            <a:r>
              <a:rPr lang="ko-KR" altLang="en-US" sz="1400" b="1" dirty="0">
                <a:latin typeface="+mn-ea"/>
              </a:rPr>
              <a:t>창이 열리는 원리로 현재 땅문서 차감 후 거주 후기를 열람할 수 있도록 구현함</a:t>
            </a:r>
            <a:r>
              <a:rPr lang="en-US" altLang="ko-KR" sz="1400" b="1" dirty="0">
                <a:latin typeface="+mn-ea"/>
              </a:rPr>
              <a:t>. </a:t>
            </a:r>
          </a:p>
          <a:p>
            <a:pPr lvl="0"/>
            <a:r>
              <a:rPr lang="ko-KR" altLang="en-US" sz="1400" b="1" dirty="0">
                <a:latin typeface="+mn-ea"/>
              </a:rPr>
              <a:t>배포 과정에서 </a:t>
            </a:r>
            <a:r>
              <a:rPr lang="en-US" altLang="ko-KR" sz="1400" b="1" dirty="0" err="1">
                <a:latin typeface="+mn-ea"/>
              </a:rPr>
              <a:t>nginx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연결에 오류가 생겨 위 사진과 같은 거주 후기 화면이 정상적으로 보이지 않아 해결 예정</a:t>
            </a:r>
          </a:p>
        </p:txBody>
      </p:sp>
    </p:spTree>
    <p:extLst>
      <p:ext uri="{BB962C8B-B14F-4D97-AF65-F5344CB8AC3E}">
        <p14:creationId xmlns:p14="http://schemas.microsoft.com/office/powerpoint/2010/main" val="250215146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_x405414008" descr="EMB0000274c56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327" y="1516449"/>
            <a:ext cx="9829974" cy="473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33327" y="1128357"/>
            <a:ext cx="28018386" cy="89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44426" y="1750657"/>
            <a:ext cx="2890925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49226" y="1128357"/>
            <a:ext cx="28797055" cy="103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30399" y="1039660"/>
            <a:ext cx="22775853" cy="953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개체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4" name="개체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모서리가 둥근 직사각형 10"/>
          <p:cNvSpPr/>
          <p:nvPr>
            <p:custDataLst>
              <p:tags r:id="rId3"/>
            </p:custDataLst>
          </p:nvPr>
        </p:nvSpPr>
        <p:spPr>
          <a:xfrm>
            <a:off x="3386646" y="493764"/>
            <a:ext cx="5669671" cy="5458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+mn-ea"/>
                <a:cs typeface="조선일보명조" panose="02030304000000000000" pitchFamily="18" charset="-127"/>
              </a:rPr>
              <a:t> 소프트웨어 세부 기능 </a:t>
            </a:r>
            <a:r>
              <a:rPr lang="en-US" altLang="ko-KR" sz="2800" b="1" dirty="0">
                <a:latin typeface="+mn-ea"/>
                <a:cs typeface="조선일보명조" panose="02030304000000000000" pitchFamily="18" charset="-127"/>
              </a:rPr>
              <a:t>–  5 (1) </a:t>
            </a:r>
            <a:endParaRPr lang="ko-KR" altLang="en-US" sz="2800" b="1" dirty="0"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55526" y="1304123"/>
            <a:ext cx="262631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/>
              <a:t>5) </a:t>
            </a:r>
            <a:r>
              <a:rPr lang="ko-KR" altLang="en-US" b="1" dirty="0"/>
              <a:t>커뮤니티</a:t>
            </a:r>
            <a:endParaRPr lang="ko-KR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96117" y="5712616"/>
            <a:ext cx="2626316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>
                <a:latin typeface="+mn-ea"/>
              </a:rPr>
              <a:t>전체 게시판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학교에 상관없이 모든 이용자들이 사용 가능한 커뮤니티</a:t>
            </a:r>
          </a:p>
          <a:p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>
                <a:latin typeface="+mn-ea"/>
              </a:rPr>
              <a:t>학교 게시판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인증한 학교 게시판만 열람 가능한 커뮤니티로 최종 구현 예정</a:t>
            </a:r>
            <a:r>
              <a:rPr lang="en-US" altLang="ko-KR" sz="1400" b="1" dirty="0">
                <a:latin typeface="+mn-ea"/>
              </a:rPr>
              <a:t> </a:t>
            </a:r>
          </a:p>
          <a:p>
            <a:r>
              <a:rPr lang="en-US" altLang="ko-KR" sz="1400" b="1" dirty="0">
                <a:latin typeface="+mn-ea"/>
              </a:rPr>
              <a:t>     (</a:t>
            </a:r>
            <a:r>
              <a:rPr lang="ko-KR" altLang="en-US" sz="1400" b="1" dirty="0">
                <a:latin typeface="+mn-ea"/>
              </a:rPr>
              <a:t>현재는 회원들이 모든 학교 게시판에 열람이 가능한 상태</a:t>
            </a:r>
            <a:r>
              <a:rPr lang="en-US" altLang="ko-KR" sz="1400" b="1" dirty="0">
                <a:latin typeface="+mn-ea"/>
              </a:rPr>
              <a:t>)</a:t>
            </a:r>
            <a:endParaRPr lang="ko-KR" altLang="en-US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>
                <a:latin typeface="+mn-ea"/>
              </a:rPr>
              <a:t>상세 게시판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 err="1">
                <a:latin typeface="+mn-ea"/>
              </a:rPr>
              <a:t>자유토킹방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 err="1">
                <a:latin typeface="+mn-ea"/>
              </a:rPr>
              <a:t>정보나눠방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 err="1">
                <a:latin typeface="+mn-ea"/>
              </a:rPr>
              <a:t>사고팔아방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 err="1">
                <a:latin typeface="+mn-ea"/>
              </a:rPr>
              <a:t>같이시켜방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26729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49225" y="1164920"/>
            <a:ext cx="28760169" cy="712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405408488" descr="EMB0000274c568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226" y="1622120"/>
            <a:ext cx="9766474" cy="482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33327" y="1128357"/>
            <a:ext cx="28018386" cy="89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44426" y="1750657"/>
            <a:ext cx="2890925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49226" y="1128357"/>
            <a:ext cx="28797055" cy="103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30399" y="1039660"/>
            <a:ext cx="22775853" cy="953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개체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4" name="개체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모서리가 둥근 직사각형 10"/>
          <p:cNvSpPr/>
          <p:nvPr>
            <p:custDataLst>
              <p:tags r:id="rId3"/>
            </p:custDataLst>
          </p:nvPr>
        </p:nvSpPr>
        <p:spPr>
          <a:xfrm>
            <a:off x="3386646" y="493764"/>
            <a:ext cx="5669671" cy="5458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+mn-ea"/>
                <a:cs typeface="조선일보명조" panose="02030304000000000000" pitchFamily="18" charset="-127"/>
              </a:rPr>
              <a:t> 소프트웨어 세부 기능 </a:t>
            </a:r>
            <a:r>
              <a:rPr lang="en-US" altLang="ko-KR" sz="2800" b="1" dirty="0">
                <a:latin typeface="+mn-ea"/>
                <a:cs typeface="조선일보명조" panose="02030304000000000000" pitchFamily="18" charset="-127"/>
              </a:rPr>
              <a:t>–  5 (2) </a:t>
            </a:r>
            <a:endParaRPr lang="ko-KR" altLang="en-US" sz="2800" b="1" dirty="0"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55526" y="1304123"/>
            <a:ext cx="262631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/>
              <a:t>5) </a:t>
            </a:r>
            <a:r>
              <a:rPr lang="ko-KR" altLang="en-US" b="1" dirty="0"/>
              <a:t>커뮤니티</a:t>
            </a:r>
            <a:endParaRPr lang="ko-KR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23317" y="5804979"/>
            <a:ext cx="2626316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>
                <a:latin typeface="+mn-ea"/>
              </a:rPr>
              <a:t>게시판 기능</a:t>
            </a:r>
          </a:p>
          <a:p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글 작성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글 수정 및 삭제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댓글 입력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댓글 수정 및 삭제</a:t>
            </a:r>
          </a:p>
          <a:p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내가 쓴 글 목록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내가 좋아요 누른 글 목록</a:t>
            </a:r>
          </a:p>
          <a:p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게시판 키워드 검색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실시간 </a:t>
            </a:r>
            <a:r>
              <a:rPr lang="ko-KR" altLang="en-US" sz="1400" b="1" dirty="0" err="1">
                <a:latin typeface="+mn-ea"/>
              </a:rPr>
              <a:t>인기글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ko-KR" altLang="en-US" sz="1400" b="1" dirty="0">
                <a:latin typeface="+mn-ea"/>
              </a:rPr>
              <a:t>좋아요 순으로 정렬</a:t>
            </a:r>
            <a:r>
              <a:rPr lang="en-US" altLang="ko-KR" sz="1400" b="1" dirty="0">
                <a:latin typeface="+mn-ea"/>
              </a:rPr>
              <a:t>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1079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4" name="개체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모서리가 둥근 직사각형 10"/>
          <p:cNvSpPr/>
          <p:nvPr>
            <p:custDataLst>
              <p:tags r:id="rId3"/>
            </p:custDataLst>
          </p:nvPr>
        </p:nvSpPr>
        <p:spPr>
          <a:xfrm>
            <a:off x="3386646" y="493764"/>
            <a:ext cx="5669671" cy="5458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+mn-ea"/>
                <a:cs typeface="조선일보명조" panose="02030304000000000000" pitchFamily="18" charset="-127"/>
              </a:rPr>
              <a:t>소프트웨어 기능흐름도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39868" y="40370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56" name="Picture 12" descr="컴퓨터 일러스트 PNG, AI 무료 다운로드">
            <a:extLst>
              <a:ext uri="{FF2B5EF4-FFF2-40B4-BE49-F238E27FC236}">
                <a16:creationId xmlns:a16="http://schemas.microsoft.com/office/drawing/2014/main" id="{F92F66E6-38F3-4EC4-A842-7D92D2B0A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0" t="23399" r="32467" b="32026"/>
          <a:stretch/>
        </p:blipFill>
        <p:spPr bwMode="auto">
          <a:xfrm>
            <a:off x="2855885" y="2409210"/>
            <a:ext cx="3777842" cy="298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BF884A8-F9FC-480B-A7F6-0D167D1C97D1}"/>
              </a:ext>
            </a:extLst>
          </p:cNvPr>
          <p:cNvSpPr/>
          <p:nvPr/>
        </p:nvSpPr>
        <p:spPr>
          <a:xfrm>
            <a:off x="3080674" y="2628899"/>
            <a:ext cx="3308821" cy="18217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17C5EC6-61F4-4355-81C5-0E2BE7904F6F}"/>
              </a:ext>
            </a:extLst>
          </p:cNvPr>
          <p:cNvSpPr/>
          <p:nvPr/>
        </p:nvSpPr>
        <p:spPr>
          <a:xfrm>
            <a:off x="7262162" y="2424376"/>
            <a:ext cx="2022883" cy="27495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Data</a:t>
            </a:r>
          </a:p>
          <a:p>
            <a:pPr algn="ctr"/>
            <a:r>
              <a:rPr lang="en-US" altLang="ko-KR" sz="32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Base</a:t>
            </a:r>
            <a:endParaRPr lang="ko-KR" altLang="en-US" sz="32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4028171-A93B-4344-A693-D83FFE251BDC}"/>
              </a:ext>
            </a:extLst>
          </p:cNvPr>
          <p:cNvSpPr/>
          <p:nvPr/>
        </p:nvSpPr>
        <p:spPr>
          <a:xfrm>
            <a:off x="321685" y="1868856"/>
            <a:ext cx="1975758" cy="79619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대학교 근처</a:t>
            </a:r>
            <a:endParaRPr lang="en-US" altLang="ko-KR" sz="20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거주 후기 요청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E79A1DE-7404-446F-8C46-6D74FA180902}"/>
              </a:ext>
            </a:extLst>
          </p:cNvPr>
          <p:cNvSpPr/>
          <p:nvPr/>
        </p:nvSpPr>
        <p:spPr>
          <a:xfrm>
            <a:off x="325593" y="3154485"/>
            <a:ext cx="1975758" cy="7961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거주 후기</a:t>
            </a:r>
            <a:endParaRPr lang="en-US" altLang="ko-KR" sz="20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등록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57241F7-2580-471B-A6A0-CF5E7468B148}"/>
              </a:ext>
            </a:extLst>
          </p:cNvPr>
          <p:cNvSpPr/>
          <p:nvPr/>
        </p:nvSpPr>
        <p:spPr>
          <a:xfrm>
            <a:off x="337315" y="4463562"/>
            <a:ext cx="1975758" cy="796191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대학교별</a:t>
            </a:r>
            <a:endParaRPr lang="en-US" altLang="ko-KR" sz="20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커뮤니티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67A2BCB7-3C5D-4762-A7BE-41007591F5EC}"/>
              </a:ext>
            </a:extLst>
          </p:cNvPr>
          <p:cNvSpPr/>
          <p:nvPr/>
        </p:nvSpPr>
        <p:spPr>
          <a:xfrm rot="18221732">
            <a:off x="2801706" y="2088098"/>
            <a:ext cx="205151" cy="1064673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CA72AE1-D1B7-4D67-B432-C01BD3BD5F07}"/>
              </a:ext>
            </a:extLst>
          </p:cNvPr>
          <p:cNvSpPr/>
          <p:nvPr/>
        </p:nvSpPr>
        <p:spPr>
          <a:xfrm>
            <a:off x="3532553" y="2774461"/>
            <a:ext cx="2305539" cy="3126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카카오 지도 </a:t>
            </a:r>
            <a:r>
              <a:rPr lang="en-US" altLang="ko-KR" sz="1600" dirty="0">
                <a:solidFill>
                  <a:schemeClr val="tx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API</a:t>
            </a:r>
            <a:endParaRPr lang="ko-KR" altLang="en-US" sz="1600" dirty="0">
              <a:solidFill>
                <a:schemeClr val="tx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F1C978A-BE31-4C38-94BE-E1A6CE8737FA}"/>
              </a:ext>
            </a:extLst>
          </p:cNvPr>
          <p:cNvSpPr/>
          <p:nvPr/>
        </p:nvSpPr>
        <p:spPr>
          <a:xfrm>
            <a:off x="3544276" y="3403599"/>
            <a:ext cx="2305539" cy="3126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solidFill>
                  <a:schemeClr val="tx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다음 </a:t>
            </a:r>
            <a:r>
              <a:rPr lang="ko-KR" altLang="en-US" sz="1600" dirty="0">
                <a:solidFill>
                  <a:schemeClr val="tx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우편번호</a:t>
            </a:r>
            <a:r>
              <a:rPr lang="ko-KR" altLang="en-US" sz="1600" spc="-150" dirty="0">
                <a:solidFill>
                  <a:schemeClr val="tx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서비스</a:t>
            </a:r>
            <a:r>
              <a:rPr lang="ko-KR" altLang="en-US" sz="1600" spc="-150" dirty="0">
                <a:solidFill>
                  <a:schemeClr val="tx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en-US" altLang="ko-KR" sz="1600" spc="-150" dirty="0">
                <a:solidFill>
                  <a:schemeClr val="tx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API</a:t>
            </a:r>
            <a:endParaRPr lang="ko-KR" altLang="en-US" sz="1600" spc="-150" dirty="0">
              <a:solidFill>
                <a:schemeClr val="tx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C06EBD0-D75E-4D33-A7ED-F9EDFA281889}"/>
              </a:ext>
            </a:extLst>
          </p:cNvPr>
          <p:cNvSpPr/>
          <p:nvPr/>
        </p:nvSpPr>
        <p:spPr>
          <a:xfrm>
            <a:off x="3540368" y="3985845"/>
            <a:ext cx="2305539" cy="3126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게시글 폼 작성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0F583F-4C77-471F-864F-5D30C2EC830C}"/>
              </a:ext>
            </a:extLst>
          </p:cNvPr>
          <p:cNvSpPr txBox="1"/>
          <p:nvPr/>
        </p:nvSpPr>
        <p:spPr>
          <a:xfrm>
            <a:off x="3391877" y="2008553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Django, JavaScript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E858AB-E206-4757-8F01-1DBA9D1FB917}"/>
              </a:ext>
            </a:extLst>
          </p:cNvPr>
          <p:cNvSpPr txBox="1"/>
          <p:nvPr/>
        </p:nvSpPr>
        <p:spPr>
          <a:xfrm>
            <a:off x="7788030" y="1981199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SQLite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1FCCA7D-DE62-43CB-95A5-C0821C36A392}"/>
              </a:ext>
            </a:extLst>
          </p:cNvPr>
          <p:cNvSpPr/>
          <p:nvPr/>
        </p:nvSpPr>
        <p:spPr>
          <a:xfrm>
            <a:off x="2454030" y="3462216"/>
            <a:ext cx="937846" cy="211016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609481BF-9C80-402C-B8A0-A1FA92CE034D}"/>
              </a:ext>
            </a:extLst>
          </p:cNvPr>
          <p:cNvSpPr/>
          <p:nvPr/>
        </p:nvSpPr>
        <p:spPr>
          <a:xfrm rot="14268846">
            <a:off x="2835474" y="3927844"/>
            <a:ext cx="206982" cy="1064673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2201D027-27B2-4710-97D7-FC0C90CC6489}"/>
              </a:ext>
            </a:extLst>
          </p:cNvPr>
          <p:cNvSpPr/>
          <p:nvPr/>
        </p:nvSpPr>
        <p:spPr>
          <a:xfrm>
            <a:off x="6154615" y="2801816"/>
            <a:ext cx="937846" cy="211016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4243CD89-A8DB-4446-B3DC-75B6E48130D4}"/>
              </a:ext>
            </a:extLst>
          </p:cNvPr>
          <p:cNvSpPr/>
          <p:nvPr/>
        </p:nvSpPr>
        <p:spPr>
          <a:xfrm>
            <a:off x="6154615" y="3442677"/>
            <a:ext cx="937846" cy="211016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5884D58F-0178-449D-BA1C-DEC3E1063B11}"/>
              </a:ext>
            </a:extLst>
          </p:cNvPr>
          <p:cNvSpPr/>
          <p:nvPr/>
        </p:nvSpPr>
        <p:spPr>
          <a:xfrm>
            <a:off x="6146799" y="4036647"/>
            <a:ext cx="937846" cy="211016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0134691-D2BC-4BEE-9CFE-A5D012B18505}"/>
              </a:ext>
            </a:extLst>
          </p:cNvPr>
          <p:cNvSpPr/>
          <p:nvPr/>
        </p:nvSpPr>
        <p:spPr>
          <a:xfrm>
            <a:off x="9688424" y="1888395"/>
            <a:ext cx="1975758" cy="79619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대학교 근처</a:t>
            </a:r>
            <a:endParaRPr lang="en-US" altLang="ko-KR" sz="20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거주 후기 열람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4468BE4-3AA2-4A97-A0BF-0AD9690C7A97}"/>
              </a:ext>
            </a:extLst>
          </p:cNvPr>
          <p:cNvSpPr/>
          <p:nvPr/>
        </p:nvSpPr>
        <p:spPr>
          <a:xfrm>
            <a:off x="9684516" y="3189655"/>
            <a:ext cx="1975758" cy="7961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거주 후기</a:t>
            </a:r>
            <a:endParaRPr lang="en-US" altLang="ko-KR" sz="20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등록 완료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0B2A9E2-0ED6-4387-B150-369B67901A19}"/>
              </a:ext>
            </a:extLst>
          </p:cNvPr>
          <p:cNvSpPr/>
          <p:nvPr/>
        </p:nvSpPr>
        <p:spPr>
          <a:xfrm>
            <a:off x="9696238" y="4498732"/>
            <a:ext cx="1975758" cy="796191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게시글 및 댓글</a:t>
            </a:r>
            <a:endParaRPr lang="en-US" altLang="ko-KR" sz="20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서비스 이용</a:t>
            </a:r>
            <a:endParaRPr lang="en-US" altLang="ko-KR" sz="20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6006ADBF-7C02-440B-B7D2-257027ECF446}"/>
              </a:ext>
            </a:extLst>
          </p:cNvPr>
          <p:cNvSpPr/>
          <p:nvPr/>
        </p:nvSpPr>
        <p:spPr>
          <a:xfrm rot="14268846">
            <a:off x="9232367" y="1962274"/>
            <a:ext cx="206982" cy="1064673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5DA95512-4A33-4DC6-B354-48E666E7C5C9}"/>
              </a:ext>
            </a:extLst>
          </p:cNvPr>
          <p:cNvSpPr/>
          <p:nvPr/>
        </p:nvSpPr>
        <p:spPr>
          <a:xfrm>
            <a:off x="8889999" y="3520832"/>
            <a:ext cx="937846" cy="211016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4BBAB1CD-454F-4A59-B283-2AD9FEC0D416}"/>
              </a:ext>
            </a:extLst>
          </p:cNvPr>
          <p:cNvSpPr/>
          <p:nvPr/>
        </p:nvSpPr>
        <p:spPr>
          <a:xfrm rot="18221732">
            <a:off x="9229859" y="4116189"/>
            <a:ext cx="205151" cy="1064673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위로 굽음 16">
            <a:extLst>
              <a:ext uri="{FF2B5EF4-FFF2-40B4-BE49-F238E27FC236}">
                <a16:creationId xmlns:a16="http://schemas.microsoft.com/office/drawing/2014/main" id="{920583A6-8ABF-48FF-AC0E-2B2FFB7568D8}"/>
              </a:ext>
            </a:extLst>
          </p:cNvPr>
          <p:cNvSpPr/>
          <p:nvPr/>
        </p:nvSpPr>
        <p:spPr>
          <a:xfrm flipH="1">
            <a:off x="5431691" y="4189046"/>
            <a:ext cx="2000739" cy="461108"/>
          </a:xfrm>
          <a:prstGeom prst="bent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5AD768-DC49-4C2B-B933-F23AE4700A8A}"/>
              </a:ext>
            </a:extLst>
          </p:cNvPr>
          <p:cNvSpPr txBox="1"/>
          <p:nvPr/>
        </p:nvSpPr>
        <p:spPr>
          <a:xfrm>
            <a:off x="5697416" y="4532923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정형화된 플랫폼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rgbClr val="FF0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DB</a:t>
            </a:r>
            <a:r>
              <a:rPr lang="ko-KR" altLang="en-US" sz="16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에 미리 구축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10A396-CA6D-4F00-8621-5B6894851DD7}"/>
              </a:ext>
            </a:extLst>
          </p:cNvPr>
          <p:cNvSpPr txBox="1"/>
          <p:nvPr/>
        </p:nvSpPr>
        <p:spPr>
          <a:xfrm>
            <a:off x="6045201" y="2559539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땅문서 차감</a:t>
            </a:r>
            <a:endParaRPr lang="ko-KR" altLang="en-US" sz="1600" dirty="0">
              <a:ln>
                <a:solidFill>
                  <a:schemeClr val="bg1"/>
                </a:solidFill>
              </a:ln>
              <a:solidFill>
                <a:srgbClr val="FF0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FCF0D5-7EB3-4802-93B7-5C9D2CB98D6B}"/>
              </a:ext>
            </a:extLst>
          </p:cNvPr>
          <p:cNvSpPr txBox="1"/>
          <p:nvPr/>
        </p:nvSpPr>
        <p:spPr>
          <a:xfrm>
            <a:off x="6056924" y="3196493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땅문서 적립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E7A0B9-ACE9-447D-B20C-B383BE98EAC2}"/>
              </a:ext>
            </a:extLst>
          </p:cNvPr>
          <p:cNvSpPr txBox="1"/>
          <p:nvPr/>
        </p:nvSpPr>
        <p:spPr>
          <a:xfrm>
            <a:off x="5795108" y="3802186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땅문서 차감 </a:t>
            </a:r>
            <a:r>
              <a:rPr lang="en-US" altLang="ko-KR" sz="16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or </a:t>
            </a:r>
            <a:r>
              <a:rPr lang="ko-KR" altLang="en-US" sz="16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적립</a:t>
            </a:r>
          </a:p>
        </p:txBody>
      </p:sp>
    </p:spTree>
    <p:extLst>
      <p:ext uri="{BB962C8B-B14F-4D97-AF65-F5344CB8AC3E}">
        <p14:creationId xmlns:p14="http://schemas.microsoft.com/office/powerpoint/2010/main" val="139253076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4" name="개체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모서리가 둥근 직사각형 10"/>
          <p:cNvSpPr/>
          <p:nvPr>
            <p:custDataLst>
              <p:tags r:id="rId3"/>
            </p:custDataLst>
          </p:nvPr>
        </p:nvSpPr>
        <p:spPr>
          <a:xfrm>
            <a:off x="3386646" y="493764"/>
            <a:ext cx="5669671" cy="5458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+mn-ea"/>
                <a:cs typeface="조선일보명조" panose="02030304000000000000" pitchFamily="18" charset="-127"/>
              </a:rPr>
              <a:t>팀 소개 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39868" y="40370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55518" y="3404212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배인경</a:t>
            </a:r>
            <a:endParaRPr lang="ko-KR" altLang="en-US" b="1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2642992" y="3718618"/>
            <a:ext cx="864296" cy="48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59902" y="3773614"/>
            <a:ext cx="1064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대표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64054" y="3381248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이유림</a:t>
            </a: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5751528" y="3695654"/>
            <a:ext cx="864296" cy="48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06439" y="3773614"/>
            <a:ext cx="1295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디자인</a:t>
            </a:r>
            <a:r>
              <a:rPr lang="en-US" altLang="ko-KR" sz="1600" dirty="0"/>
              <a:t> </a:t>
            </a:r>
            <a:r>
              <a:rPr lang="ko-KR" altLang="en-US" sz="1600" dirty="0"/>
              <a:t>총괄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60064" y="3383336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이지호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8847538" y="3697742"/>
            <a:ext cx="864296" cy="48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14974" y="3775702"/>
            <a:ext cx="1393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기획 및 개발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922732" y="5898974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한지영</a:t>
            </a: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3910206" y="6213380"/>
            <a:ext cx="864296" cy="48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36931" y="6258338"/>
            <a:ext cx="2075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총 </a:t>
            </a:r>
            <a:r>
              <a:rPr lang="ko-KR" altLang="en-US" sz="1600" dirty="0" err="1"/>
              <a:t>개발관리장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7482204" y="5913588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이예진</a:t>
            </a:r>
            <a:endParaRPr lang="ko-KR" altLang="en-US" b="1" dirty="0"/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7469678" y="6227994"/>
            <a:ext cx="864296" cy="48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11016" y="6282990"/>
            <a:ext cx="1346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기획 및 개발</a:t>
            </a:r>
          </a:p>
        </p:txBody>
      </p:sp>
      <p:pic>
        <p:nvPicPr>
          <p:cNvPr id="38" name="_x405414568" descr="EMB0000274c565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71" b="89933" l="5385" r="100000">
                        <a14:foregroundMark x1="21458" y1="20671" x2="21458" y2="20671"/>
                        <a14:foregroundMark x1="17399" y1="15705" x2="17978" y2="26711"/>
                        <a14:foregroundMark x1="11930" y1="16644" x2="14085" y2="30738"/>
                        <a14:foregroundMark x1="15576" y1="11275" x2="14499" y2="16242"/>
                        <a14:foregroundMark x1="47473" y1="15436" x2="50621" y2="26443"/>
                        <a14:foregroundMark x1="42171" y1="25503" x2="43828" y2="30872"/>
                        <a14:foregroundMark x1="78873" y1="15705" x2="80862" y2="22148"/>
                        <a14:foregroundMark x1="49710" y1="29933" x2="49710" y2="29933"/>
                        <a14:foregroundMark x1="45485" y1="27919" x2="54101" y2="30201"/>
                        <a14:foregroundMark x1="29163" y1="52215" x2="34466" y2="67651"/>
                        <a14:foregroundMark x1="42005" y1="27919" x2="43828" y2="314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" t="490" r="-151" b="-490"/>
          <a:stretch/>
        </p:blipFill>
        <p:spPr bwMode="auto">
          <a:xfrm>
            <a:off x="1077238" y="939452"/>
            <a:ext cx="10033349" cy="615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49436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think-cell Slide" r:id="rId15" imgW="592" imgH="591" progId="TCLayout.ActiveDocument.1">
                  <p:embed/>
                </p:oleObj>
              </mc:Choice>
              <mc:Fallback>
                <p:oleObj name="think-cell Slide" r:id="rId15" imgW="592" imgH="591" progId="TCLayout.ActiveDocument.1">
                  <p:embed/>
                  <p:pic>
                    <p:nvPicPr>
                      <p:cNvPr id="4" name="개체 3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그룹 8"/>
          <p:cNvGrpSpPr/>
          <p:nvPr>
            <p:custDataLst>
              <p:tags r:id="rId3"/>
            </p:custDataLst>
          </p:nvPr>
        </p:nvGrpSpPr>
        <p:grpSpPr>
          <a:xfrm rot="826779">
            <a:off x="2277995" y="1878638"/>
            <a:ext cx="2296197" cy="3440116"/>
            <a:chOff x="1395097" y="-439887"/>
            <a:chExt cx="2296197" cy="344011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338901" y="2129072"/>
              <a:ext cx="396044" cy="87115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455097" y="1957028"/>
              <a:ext cx="163655" cy="78370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1395097" y="-439887"/>
              <a:ext cx="2296197" cy="2296197"/>
            </a:xfrm>
            <a:prstGeom prst="ellipse">
              <a:avLst/>
            </a:prstGeom>
            <a:noFill/>
            <a:ln w="215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모서리가 둥근 직사각형 10"/>
          <p:cNvSpPr/>
          <p:nvPr>
            <p:custDataLst>
              <p:tags r:id="rId4"/>
            </p:custDataLst>
          </p:nvPr>
        </p:nvSpPr>
        <p:spPr>
          <a:xfrm>
            <a:off x="4351151" y="518816"/>
            <a:ext cx="3096344" cy="5374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  <a:cs typeface="조선일보명조" panose="02030304000000000000" pitchFamily="18" charset="-127"/>
              </a:rPr>
              <a:t>CONTENTS</a:t>
            </a:r>
            <a:endParaRPr lang="ko-KR" altLang="en-US" sz="2800" b="1" dirty="0"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12" name="모서리가 둥근 직사각형 11"/>
          <p:cNvSpPr/>
          <p:nvPr>
            <p:custDataLst>
              <p:tags r:id="rId5"/>
            </p:custDataLst>
          </p:nvPr>
        </p:nvSpPr>
        <p:spPr>
          <a:xfrm>
            <a:off x="5597493" y="2117575"/>
            <a:ext cx="410359" cy="40567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+mn-ea"/>
              </a:rPr>
              <a:t>1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97054" y="2125084"/>
            <a:ext cx="382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  <a:cs typeface="조선일보명조" panose="02030304000000000000" pitchFamily="18" charset="-127"/>
              </a:rPr>
              <a:t>소프트웨어 </a:t>
            </a:r>
            <a:r>
              <a:rPr lang="ko-KR" altLang="en-US" sz="2000" b="1">
                <a:latin typeface="+mn-ea"/>
                <a:cs typeface="조선일보명조" panose="02030304000000000000" pitchFamily="18" charset="-127"/>
              </a:rPr>
              <a:t>개발 동기 및 목적</a:t>
            </a:r>
            <a:endParaRPr lang="ko-KR" altLang="en-US" sz="2000" b="1" dirty="0"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14" name="모서리가 둥근 직사각형 13"/>
          <p:cNvSpPr/>
          <p:nvPr>
            <p:custDataLst>
              <p:tags r:id="rId6"/>
            </p:custDataLst>
          </p:nvPr>
        </p:nvSpPr>
        <p:spPr>
          <a:xfrm>
            <a:off x="5597493" y="2864459"/>
            <a:ext cx="410359" cy="40567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+mn-ea"/>
              </a:rPr>
              <a:t>2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97054" y="2851648"/>
            <a:ext cx="3321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  <a:cs typeface="조선일보명조" panose="02030304000000000000" pitchFamily="18" charset="-127"/>
              </a:rPr>
              <a:t>동향 </a:t>
            </a:r>
            <a:r>
              <a:rPr lang="en-US" altLang="ko-KR" sz="2000" b="1" dirty="0">
                <a:latin typeface="+mn-ea"/>
                <a:cs typeface="조선일보명조" panose="02030304000000000000" pitchFamily="18" charset="-127"/>
              </a:rPr>
              <a:t>(</a:t>
            </a:r>
            <a:r>
              <a:rPr lang="ko-KR" altLang="en-US" sz="2000" b="1" dirty="0">
                <a:latin typeface="+mn-ea"/>
                <a:cs typeface="조선일보명조" panose="02030304000000000000" pitchFamily="18" charset="-127"/>
              </a:rPr>
              <a:t>시장</a:t>
            </a:r>
            <a:r>
              <a:rPr lang="en-US" altLang="ko-KR" sz="2000" b="1" dirty="0">
                <a:latin typeface="+mn-ea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latin typeface="+mn-ea"/>
                <a:cs typeface="조선일보명조" panose="02030304000000000000" pitchFamily="18" charset="-127"/>
              </a:rPr>
              <a:t>환경</a:t>
            </a:r>
            <a:r>
              <a:rPr lang="en-US" altLang="ko-KR" sz="2000" b="1" dirty="0">
                <a:latin typeface="+mn-ea"/>
                <a:cs typeface="조선일보명조" panose="02030304000000000000" pitchFamily="18" charset="-127"/>
              </a:rPr>
              <a:t>)</a:t>
            </a:r>
            <a:endParaRPr lang="ko-KR" altLang="en-US" sz="2000" b="1" dirty="0"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16" name="모서리가 둥근 직사각형 15"/>
          <p:cNvSpPr/>
          <p:nvPr>
            <p:custDataLst>
              <p:tags r:id="rId7"/>
            </p:custDataLst>
          </p:nvPr>
        </p:nvSpPr>
        <p:spPr>
          <a:xfrm>
            <a:off x="5597493" y="3591023"/>
            <a:ext cx="410359" cy="40567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+mn-ea"/>
              </a:rPr>
              <a:t>3</a:t>
            </a:r>
            <a:endParaRPr lang="ko-KR" altLang="en-US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97054" y="3578212"/>
            <a:ext cx="3321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  <a:cs typeface="조선일보명조" panose="02030304000000000000" pitchFamily="18" charset="-127"/>
              </a:rPr>
              <a:t>홍보</a:t>
            </a:r>
            <a:r>
              <a:rPr lang="en-US" altLang="ko-KR" sz="2000" b="1" dirty="0">
                <a:latin typeface="+mn-ea"/>
                <a:cs typeface="조선일보명조" panose="02030304000000000000" pitchFamily="18" charset="-127"/>
              </a:rPr>
              <a:t>(</a:t>
            </a:r>
            <a:r>
              <a:rPr lang="ko-KR" altLang="en-US" sz="2000" b="1" dirty="0">
                <a:latin typeface="+mn-ea"/>
                <a:cs typeface="조선일보명조" panose="02030304000000000000" pitchFamily="18" charset="-127"/>
              </a:rPr>
              <a:t>판로</a:t>
            </a:r>
            <a:r>
              <a:rPr lang="en-US" altLang="ko-KR" sz="2000" b="1" dirty="0">
                <a:latin typeface="+mn-ea"/>
                <a:cs typeface="조선일보명조" panose="02030304000000000000" pitchFamily="18" charset="-127"/>
              </a:rPr>
              <a:t>) </a:t>
            </a:r>
            <a:r>
              <a:rPr lang="ko-KR" altLang="en-US" sz="2000" b="1" dirty="0">
                <a:latin typeface="+mn-ea"/>
                <a:cs typeface="조선일보명조" panose="02030304000000000000" pitchFamily="18" charset="-127"/>
              </a:rPr>
              <a:t>계획</a:t>
            </a:r>
          </a:p>
        </p:txBody>
      </p:sp>
      <p:sp>
        <p:nvSpPr>
          <p:cNvPr id="18" name="모서리가 둥근 직사각형 17"/>
          <p:cNvSpPr/>
          <p:nvPr>
            <p:custDataLst>
              <p:tags r:id="rId8"/>
            </p:custDataLst>
          </p:nvPr>
        </p:nvSpPr>
        <p:spPr>
          <a:xfrm>
            <a:off x="5597493" y="4307427"/>
            <a:ext cx="410359" cy="40567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+mn-ea"/>
              </a:rPr>
              <a:t>4</a:t>
            </a:r>
            <a:endParaRPr lang="ko-KR" altLang="en-US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97054" y="4294616"/>
            <a:ext cx="392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  <a:cs typeface="조선일보명조" panose="02030304000000000000" pitchFamily="18" charset="-127"/>
              </a:rPr>
              <a:t>소프트웨어 서비스의 세부 기능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5C22FAC-A9AD-4D16-8728-2FFCA33E7B19}"/>
              </a:ext>
            </a:extLst>
          </p:cNvPr>
          <p:cNvGrpSpPr/>
          <p:nvPr/>
        </p:nvGrpSpPr>
        <p:grpSpPr>
          <a:xfrm>
            <a:off x="1884335" y="4625752"/>
            <a:ext cx="1728192" cy="2232248"/>
            <a:chOff x="421295" y="4581128"/>
            <a:chExt cx="1728192" cy="2232248"/>
          </a:xfrm>
        </p:grpSpPr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344E8F4D-5125-43D5-9234-361D02233ACB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847218" y="5317697"/>
              <a:ext cx="936104" cy="1296144"/>
            </a:xfrm>
            <a:prstGeom prst="parallelogram">
              <a:avLst/>
            </a:prstGeom>
            <a:solidFill>
              <a:srgbClr val="F79646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D7F3791C-9A50-40F3-A868-FAE4493FFEF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21295" y="5877272"/>
              <a:ext cx="1728192" cy="936104"/>
            </a:xfrm>
            <a:prstGeom prst="parallelogram">
              <a:avLst/>
            </a:prstGeom>
            <a:solidFill>
              <a:srgbClr val="4BACC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BBC403A-7C10-4EF4-8D2F-68AE71A54B45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71367" y="4581128"/>
              <a:ext cx="1224136" cy="1080120"/>
            </a:xfrm>
            <a:prstGeom prst="ellipse">
              <a:avLst/>
            </a:prstGeom>
            <a:solidFill>
              <a:srgbClr val="F79646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8" name="모서리가 둥근 직사각형 17">
            <a:extLst>
              <a:ext uri="{FF2B5EF4-FFF2-40B4-BE49-F238E27FC236}">
                <a16:creationId xmlns:a16="http://schemas.microsoft.com/office/drawing/2014/main" id="{52502CCF-261E-419D-BD4B-F326C2B7CE3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587333" y="5028787"/>
            <a:ext cx="410359" cy="40567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+mn-ea"/>
              </a:rPr>
              <a:t>5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9E7137-4E65-4630-942B-808A1662CCEB}"/>
              </a:ext>
            </a:extLst>
          </p:cNvPr>
          <p:cNvSpPr txBox="1"/>
          <p:nvPr/>
        </p:nvSpPr>
        <p:spPr>
          <a:xfrm>
            <a:off x="6286894" y="5015976"/>
            <a:ext cx="3720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  <a:cs typeface="조선일보명조" panose="02030304000000000000" pitchFamily="18" charset="-127"/>
              </a:rPr>
              <a:t>소프트웨어 기능흐름도</a:t>
            </a:r>
          </a:p>
        </p:txBody>
      </p:sp>
      <p:sp>
        <p:nvSpPr>
          <p:cNvPr id="22" name="모서리가 둥근 직사각형 17">
            <a:extLst>
              <a:ext uri="{FF2B5EF4-FFF2-40B4-BE49-F238E27FC236}">
                <a16:creationId xmlns:a16="http://schemas.microsoft.com/office/drawing/2014/main" id="{7495B33A-3A79-4798-8683-89E5F447247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587333" y="5754928"/>
            <a:ext cx="410359" cy="40567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+mn-ea"/>
              </a:rPr>
              <a:t>6</a:t>
            </a:r>
            <a:endParaRPr lang="ko-KR" altLang="en-US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0D3DA9-41C2-476D-83C5-87232100D612}"/>
              </a:ext>
            </a:extLst>
          </p:cNvPr>
          <p:cNvSpPr txBox="1"/>
          <p:nvPr/>
        </p:nvSpPr>
        <p:spPr>
          <a:xfrm>
            <a:off x="6286894" y="5742117"/>
            <a:ext cx="3720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cs typeface="조선일보명조" panose="02030304000000000000" pitchFamily="18" charset="-127"/>
              </a:rPr>
              <a:t>‘</a:t>
            </a:r>
            <a:r>
              <a:rPr lang="ko-KR" altLang="en-US" sz="2000" b="1" dirty="0" err="1">
                <a:latin typeface="+mn-ea"/>
                <a:cs typeface="조선일보명조" panose="02030304000000000000" pitchFamily="18" charset="-127"/>
              </a:rPr>
              <a:t>단디</a:t>
            </a:r>
            <a:r>
              <a:rPr lang="en-US" altLang="ko-KR" sz="2000" b="1" dirty="0">
                <a:latin typeface="+mn-ea"/>
                <a:cs typeface="조선일보명조" panose="02030304000000000000" pitchFamily="18" charset="-127"/>
              </a:rPr>
              <a:t>’ </a:t>
            </a:r>
            <a:r>
              <a:rPr lang="ko-KR" altLang="en-US" sz="2000" b="1" dirty="0">
                <a:latin typeface="+mn-ea"/>
                <a:cs typeface="조선일보명조" panose="02030304000000000000" pitchFamily="18" charset="-127"/>
              </a:rPr>
              <a:t>팀 소개</a:t>
            </a:r>
          </a:p>
        </p:txBody>
      </p:sp>
    </p:spTree>
    <p:extLst>
      <p:ext uri="{BB962C8B-B14F-4D97-AF65-F5344CB8AC3E}">
        <p14:creationId xmlns:p14="http://schemas.microsoft.com/office/powerpoint/2010/main" val="66348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4" name="개체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모서리가 둥근 직사각형 10"/>
          <p:cNvSpPr/>
          <p:nvPr>
            <p:custDataLst>
              <p:tags r:id="rId3"/>
            </p:custDataLst>
          </p:nvPr>
        </p:nvSpPr>
        <p:spPr>
          <a:xfrm>
            <a:off x="3386646" y="493764"/>
            <a:ext cx="5669671" cy="5458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+mn-ea"/>
                <a:cs typeface="조선일보명조" panose="02030304000000000000" pitchFamily="18" charset="-127"/>
              </a:rPr>
              <a:t> 소프트웨어 개발 동기 및 목적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635" y="1388527"/>
            <a:ext cx="111521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 '</a:t>
            </a:r>
            <a:r>
              <a:rPr lang="ko-KR" altLang="en-US" b="1" dirty="0" err="1"/>
              <a:t>단디알아방</a:t>
            </a:r>
            <a:r>
              <a:rPr lang="en-US" altLang="ko-KR" dirty="0"/>
              <a:t>’</a:t>
            </a:r>
            <a:r>
              <a:rPr lang="ko-KR" altLang="en-US" dirty="0"/>
              <a:t>은 </a:t>
            </a:r>
            <a:r>
              <a:rPr lang="ko-KR" altLang="en-US" b="1" dirty="0"/>
              <a:t>대학에 다니는 자취생들이 보다 많은 정보들을 가지고 자신에게 잘 맞는 자취방을 </a:t>
            </a:r>
            <a:endParaRPr lang="en-US" altLang="ko-KR" b="1" dirty="0"/>
          </a:p>
          <a:p>
            <a:pPr fontAlgn="base"/>
            <a:r>
              <a:rPr lang="ko-KR" altLang="en-US" b="1" dirty="0"/>
              <a:t>구할 수 있도록 하기 위해</a:t>
            </a:r>
            <a:r>
              <a:rPr lang="ko-KR" altLang="en-US" dirty="0"/>
              <a:t> 기획되었습니다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b="1" dirty="0"/>
              <a:t> </a:t>
            </a:r>
            <a:r>
              <a:rPr lang="ko-KR" altLang="en-US" dirty="0"/>
              <a:t>많은 대학생들은 자취방을 구하기 위해 </a:t>
            </a:r>
            <a:r>
              <a:rPr lang="ko-KR" altLang="en-US" dirty="0" err="1"/>
              <a:t>발품을</a:t>
            </a:r>
            <a:r>
              <a:rPr lang="ko-KR" altLang="en-US" dirty="0"/>
              <a:t> 팔아가며 매물을 검색하고</a:t>
            </a:r>
            <a:r>
              <a:rPr lang="en-US" altLang="ko-KR" dirty="0"/>
              <a:t>, </a:t>
            </a:r>
            <a:r>
              <a:rPr lang="ko-KR" altLang="en-US" dirty="0"/>
              <a:t>부동산 중개인과의 더 나은 계약을 위한 씨름을 벌입니다</a:t>
            </a:r>
            <a:r>
              <a:rPr lang="en-US" altLang="ko-KR" dirty="0"/>
              <a:t>. </a:t>
            </a:r>
            <a:r>
              <a:rPr lang="ko-KR" altLang="en-US" dirty="0"/>
              <a:t>하지만 세부적인 정보의 부족으로 인해 한정된 예산에 맞춰 부동산 중개인 혹은 집주인의 말만 듣고 집을 계약을 하게 됩니다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ko-KR" altLang="en-US" b="1" dirty="0"/>
              <a:t>정보의 격차를 줄이기 위해 저희는 실제로 그 집에 살아봤던 사람들의 후기를 서로 공유할 수 있는 서비스를 기획하였습니다</a:t>
            </a:r>
            <a:r>
              <a:rPr lang="en-US" altLang="ko-KR" dirty="0"/>
              <a:t>. </a:t>
            </a:r>
            <a:r>
              <a:rPr lang="ko-KR" altLang="en-US" b="1" dirty="0"/>
              <a:t>대학생들끼리 주거 후기를 공유하는 이 서비스에서는 해당 집에 살아봤던 세입자들이 인증 사진과 함께 집의 시설과 주거환경에 대한 생생한 정보와 평가를 남기게 되고</a:t>
            </a:r>
            <a:r>
              <a:rPr lang="en-US" altLang="ko-KR" b="1" dirty="0"/>
              <a:t>, </a:t>
            </a:r>
            <a:r>
              <a:rPr lang="ko-KR" altLang="en-US" b="1" dirty="0"/>
              <a:t>이는 </a:t>
            </a:r>
            <a:r>
              <a:rPr lang="en-US" altLang="ko-KR" b="1" dirty="0"/>
              <a:t>'</a:t>
            </a:r>
            <a:r>
              <a:rPr lang="ko-KR" altLang="en-US" b="1" dirty="0"/>
              <a:t>거주 후기 지도</a:t>
            </a:r>
            <a:r>
              <a:rPr lang="en-US" altLang="ko-KR" b="1" dirty="0"/>
              <a:t>'</a:t>
            </a:r>
            <a:r>
              <a:rPr lang="ko-KR" altLang="en-US" b="1" dirty="0"/>
              <a:t>에 표시</a:t>
            </a:r>
            <a:r>
              <a:rPr lang="ko-KR" altLang="en-US" dirty="0"/>
              <a:t>됩니다</a:t>
            </a:r>
            <a:r>
              <a:rPr lang="en-US" altLang="ko-KR" dirty="0"/>
              <a:t>. </a:t>
            </a:r>
            <a:r>
              <a:rPr lang="ko-KR" altLang="en-US" dirty="0"/>
              <a:t>따라서 손쉽게 후기들을 검색하고 열람할 수 있습니다</a:t>
            </a:r>
            <a:r>
              <a:rPr lang="en-US" altLang="ko-KR" dirty="0"/>
              <a:t>. </a:t>
            </a:r>
            <a:r>
              <a:rPr lang="ko-KR" altLang="en-US" dirty="0"/>
              <a:t>자취방을 지속적으로 구해야 하는 사람들은 여러 인증을 거친 거주후기들을 열람 할 수 있으며 이를 통해 원하는 자취방을 제대로 평가하고 선택할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 ‘</a:t>
            </a:r>
            <a:r>
              <a:rPr lang="ko-KR" altLang="en-US" dirty="0" err="1"/>
              <a:t>단디알아방</a:t>
            </a:r>
            <a:r>
              <a:rPr lang="ko-KR" altLang="en-US" dirty="0"/>
              <a:t>’ 서비스는 기존 부동산이나 직방</a:t>
            </a:r>
            <a:r>
              <a:rPr lang="en-US" altLang="ko-KR" dirty="0"/>
              <a:t>, </a:t>
            </a:r>
            <a:r>
              <a:rPr lang="ko-KR" altLang="en-US" dirty="0"/>
              <a:t>다방 같은 다른 중개사이트들과는 다르게 거래의 성사가 목적이 아니라 정보의 제공이 목적이기 때문에 집의 장단점과 같은 정보들을 명확하게 제시할 수 있습니다</a:t>
            </a:r>
            <a:r>
              <a:rPr lang="en-US" altLang="ko-KR" dirty="0"/>
              <a:t>. </a:t>
            </a:r>
            <a:r>
              <a:rPr lang="ko-KR" altLang="en-US" dirty="0"/>
              <a:t>이는 ‘</a:t>
            </a:r>
            <a:r>
              <a:rPr lang="ko-KR" altLang="en-US" dirty="0" err="1"/>
              <a:t>단디알아방’이</a:t>
            </a:r>
            <a:r>
              <a:rPr lang="ko-KR" altLang="en-US" dirty="0"/>
              <a:t> 가진 기존 서비스와의 차별성입니다</a:t>
            </a:r>
            <a:r>
              <a:rPr lang="en-US" altLang="ko-KR" dirty="0"/>
              <a:t>.</a:t>
            </a:r>
            <a:r>
              <a:rPr lang="ko-KR" altLang="en-US" dirty="0"/>
              <a:t> 또한 인증을 통해 사용할 수 있기 때문에 부동산 중개업자들의 광고를 막을 수 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  <a:p>
            <a:pPr fontAlgn="base"/>
            <a:r>
              <a:rPr lang="ko-KR" altLang="en-US" dirty="0"/>
              <a:t> 추가적으로 저희는 자취생들을 위한 온라인 공간</a:t>
            </a:r>
            <a:r>
              <a:rPr lang="en-US" altLang="ko-KR" dirty="0"/>
              <a:t>(</a:t>
            </a:r>
            <a:r>
              <a:rPr lang="ko-KR" altLang="en-US" dirty="0"/>
              <a:t>커뮤니티</a:t>
            </a:r>
            <a:r>
              <a:rPr lang="en-US" altLang="ko-KR" dirty="0"/>
              <a:t>) </a:t>
            </a:r>
            <a:r>
              <a:rPr lang="ko-KR" altLang="en-US" dirty="0"/>
              <a:t>또한 필요하다고 느꼈습니다</a:t>
            </a:r>
            <a:r>
              <a:rPr lang="en-US" altLang="ko-KR" dirty="0"/>
              <a:t>. </a:t>
            </a:r>
            <a:r>
              <a:rPr lang="ko-KR" altLang="en-US" dirty="0" err="1"/>
              <a:t>당근마켓의</a:t>
            </a:r>
            <a:r>
              <a:rPr lang="ko-KR" altLang="en-US" dirty="0"/>
              <a:t> 동네 커뮤니티나 </a:t>
            </a:r>
            <a:r>
              <a:rPr lang="ko-KR" altLang="en-US" dirty="0" err="1"/>
              <a:t>에브리타임의</a:t>
            </a:r>
            <a:r>
              <a:rPr lang="ko-KR" altLang="en-US" dirty="0"/>
              <a:t> 자유게시판의 형태로 </a:t>
            </a:r>
            <a:r>
              <a:rPr lang="ko-KR" altLang="en-US" b="1" dirty="0"/>
              <a:t>자취생들만을 위한 커뮤니티를 구축 하였습니다</a:t>
            </a:r>
            <a:r>
              <a:rPr lang="en-US" altLang="ko-KR" b="1" dirty="0"/>
              <a:t>. </a:t>
            </a:r>
            <a:r>
              <a:rPr lang="ko-KR" altLang="en-US" b="1" dirty="0"/>
              <a:t>학교 인증을 통해 이용할 수 있는 자취 커뮤니티 안에서는 생활 </a:t>
            </a:r>
            <a:r>
              <a:rPr lang="ko-KR" altLang="en-US" b="1" dirty="0" err="1"/>
              <a:t>꿀팁</a:t>
            </a:r>
            <a:r>
              <a:rPr lang="ko-KR" altLang="en-US" b="1" dirty="0"/>
              <a:t> 공유</a:t>
            </a:r>
            <a:r>
              <a:rPr lang="en-US" altLang="ko-KR" b="1" dirty="0"/>
              <a:t>, </a:t>
            </a:r>
            <a:r>
              <a:rPr lang="ko-KR" altLang="en-US" b="1" dirty="0"/>
              <a:t>같이 </a:t>
            </a:r>
            <a:r>
              <a:rPr lang="ko-KR" altLang="en-US" b="1" dirty="0" err="1"/>
              <a:t>배달시켜먹기</a:t>
            </a:r>
            <a:r>
              <a:rPr lang="en-US" altLang="ko-KR" b="1" dirty="0"/>
              <a:t>, </a:t>
            </a:r>
            <a:r>
              <a:rPr lang="ko-KR" altLang="en-US" b="1" dirty="0" err="1"/>
              <a:t>쉐어하우스</a:t>
            </a:r>
            <a:r>
              <a:rPr lang="ko-KR" altLang="en-US" b="1" dirty="0"/>
              <a:t> 룸메이트 구하기</a:t>
            </a:r>
            <a:r>
              <a:rPr lang="en-US" altLang="ko-KR" b="1" dirty="0"/>
              <a:t>, </a:t>
            </a:r>
            <a:r>
              <a:rPr lang="ko-KR" altLang="en-US" b="1" dirty="0"/>
              <a:t>자취방 </a:t>
            </a:r>
            <a:r>
              <a:rPr lang="ko-KR" altLang="en-US" b="1" dirty="0" err="1"/>
              <a:t>연결해주기</a:t>
            </a:r>
            <a:r>
              <a:rPr lang="ko-KR" altLang="en-US" dirty="0"/>
              <a:t> 등의 기능이 있으며 이를 통해 자취 생활의 질을 높일 수 있게 될 것입니다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1499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4" name="개체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모서리가 둥근 직사각형 10"/>
          <p:cNvSpPr/>
          <p:nvPr>
            <p:custDataLst>
              <p:tags r:id="rId3"/>
            </p:custDataLst>
          </p:nvPr>
        </p:nvSpPr>
        <p:spPr>
          <a:xfrm>
            <a:off x="3386646" y="493764"/>
            <a:ext cx="5669671" cy="5458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+mn-ea"/>
                <a:cs typeface="조선일보명조" panose="02030304000000000000" pitchFamily="18" charset="-127"/>
              </a:rPr>
              <a:t>동향 </a:t>
            </a:r>
            <a:r>
              <a:rPr lang="en-US" altLang="ko-KR" sz="2800" b="1" dirty="0">
                <a:latin typeface="+mn-ea"/>
                <a:cs typeface="조선일보명조" panose="02030304000000000000" pitchFamily="18" charset="-127"/>
              </a:rPr>
              <a:t>(</a:t>
            </a:r>
            <a:r>
              <a:rPr lang="ko-KR" altLang="en-US" sz="2800" b="1" dirty="0">
                <a:latin typeface="+mn-ea"/>
                <a:cs typeface="조선일보명조" panose="02030304000000000000" pitchFamily="18" charset="-127"/>
              </a:rPr>
              <a:t>시장</a:t>
            </a:r>
            <a:r>
              <a:rPr lang="en-US" altLang="ko-KR" sz="2800" b="1" dirty="0">
                <a:latin typeface="+mn-ea"/>
                <a:cs typeface="조선일보명조" panose="02030304000000000000" pitchFamily="18" charset="-127"/>
              </a:rPr>
              <a:t>, </a:t>
            </a:r>
            <a:r>
              <a:rPr lang="ko-KR" altLang="en-US" sz="2800" b="1" dirty="0">
                <a:latin typeface="+mn-ea"/>
                <a:cs typeface="조선일보명조" panose="02030304000000000000" pitchFamily="18" charset="-127"/>
              </a:rPr>
              <a:t>환경</a:t>
            </a:r>
            <a:r>
              <a:rPr lang="en-US" altLang="ko-KR" sz="2800" b="1" dirty="0">
                <a:latin typeface="+mn-ea"/>
                <a:cs typeface="조선일보명조" panose="02030304000000000000" pitchFamily="18" charset="-127"/>
              </a:rPr>
              <a:t>)</a:t>
            </a:r>
            <a:endParaRPr lang="ko-KR" altLang="en-US" sz="2800" b="1" dirty="0"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4873" y="1227550"/>
            <a:ext cx="10847540" cy="545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60000"/>
              </a:lnSpc>
              <a:buAutoNum type="arabicPeriod"/>
            </a:pPr>
            <a:r>
              <a:rPr lang="ko-KR" altLang="en-US" b="1" kern="0" dirty="0">
                <a:solidFill>
                  <a:srgbClr val="1B1B1B"/>
                </a:solidFill>
                <a:latin typeface="+mn-ea"/>
              </a:rPr>
              <a:t>과도한 부동산 수수료 지출</a:t>
            </a:r>
            <a:endParaRPr lang="en-US" altLang="ko-KR" b="1" kern="0" dirty="0">
              <a:solidFill>
                <a:srgbClr val="1B1B1B"/>
              </a:solidFill>
              <a:latin typeface="+mn-ea"/>
            </a:endParaRPr>
          </a:p>
          <a:p>
            <a:pPr marL="342900" indent="-342900" algn="just" fontAlgn="base">
              <a:lnSpc>
                <a:spcPct val="160000"/>
              </a:lnSpc>
              <a:buAutoNum type="arabicPeriod"/>
            </a:pPr>
            <a:endParaRPr lang="ko-KR" altLang="en-US" sz="11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통계청에 따르면 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2017</a:t>
            </a: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년 기준 대한민국의 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1</a:t>
            </a: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인 가구 수는 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5,200,000</a:t>
            </a: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 가구입니다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. </a:t>
            </a: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이는 꾸준히 증가하고 있는 추세입니다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. </a:t>
            </a: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또한 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30</a:t>
            </a: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세 미만 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1</a:t>
            </a: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인 가구의 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53.2%</a:t>
            </a: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가 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1</a:t>
            </a: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년 미만으로 거주하고 있습니다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. </a:t>
            </a: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이러한 세입자들이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 </a:t>
            </a: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방을 구할 경우 드는 중개 수수료는 약 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28</a:t>
            </a: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만원 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(</a:t>
            </a: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보증금 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1000</a:t>
            </a: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만원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/ </a:t>
            </a: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월세 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60</a:t>
            </a: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만원 원룸 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- </a:t>
            </a: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네이버 부동산 중개 보수 계산기 기준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) </a:t>
            </a: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입니다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. </a:t>
            </a: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즉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, 1</a:t>
            </a: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년에 한 번씩 월세의 절반에 가까운 돈이 부동산 수수료로 지출되고 있습니다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. </a:t>
            </a:r>
          </a:p>
          <a:p>
            <a:pPr algn="just" fontAlgn="base">
              <a:lnSpc>
                <a:spcPct val="160000"/>
              </a:lnSpc>
            </a:pPr>
            <a:endParaRPr lang="ko-KR" altLang="en-US" sz="16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1B1B1B"/>
                </a:solidFill>
                <a:latin typeface="+mn-ea"/>
              </a:rPr>
              <a:t>2. </a:t>
            </a:r>
            <a:r>
              <a:rPr lang="ko-KR" altLang="en-US" b="1" kern="0" dirty="0">
                <a:solidFill>
                  <a:srgbClr val="1B1B1B"/>
                </a:solidFill>
                <a:latin typeface="+mn-ea"/>
              </a:rPr>
              <a:t>기존 서비스의 넘쳐나는 허위</a:t>
            </a:r>
            <a:r>
              <a:rPr lang="en-US" altLang="ko-KR" b="1" kern="0" dirty="0">
                <a:solidFill>
                  <a:srgbClr val="1B1B1B"/>
                </a:solidFill>
                <a:latin typeface="+mn-ea"/>
              </a:rPr>
              <a:t>/</a:t>
            </a:r>
            <a:r>
              <a:rPr lang="ko-KR" altLang="en-US" b="1" kern="0" dirty="0">
                <a:solidFill>
                  <a:srgbClr val="1B1B1B"/>
                </a:solidFill>
                <a:latin typeface="+mn-ea"/>
              </a:rPr>
              <a:t>과장 매물</a:t>
            </a:r>
            <a:endParaRPr lang="en-US" altLang="ko-KR" b="1" kern="0" dirty="0">
              <a:solidFill>
                <a:srgbClr val="1B1B1B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100" b="1" kern="0" dirty="0">
              <a:solidFill>
                <a:srgbClr val="1B1B1B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현재 주로 사용되는 부동산 중개 업체 </a:t>
            </a:r>
            <a:r>
              <a:rPr lang="ko-KR" altLang="en-US" sz="1600" kern="0" dirty="0" err="1">
                <a:solidFill>
                  <a:srgbClr val="1B1B1B"/>
                </a:solidFill>
                <a:latin typeface="+mn-ea"/>
              </a:rPr>
              <a:t>어플에는</a:t>
            </a: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 한 중개사가 광고의 목적으로 여러 개의 집을 등록하기 때문에 허위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, </a:t>
            </a: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낚기 매물이 많습니다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. </a:t>
            </a: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한국 소비자원에 따르면 주요 부동산 앱 에서 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100</a:t>
            </a: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개의 매물 조사 결과 그 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60%</a:t>
            </a: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가 허위였습니다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. </a:t>
            </a: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자체 중개인을 확보하여 기업형 부동산을 구축하려는 노력은 계속되어 왔으나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(</a:t>
            </a: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직방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, </a:t>
            </a:r>
            <a:r>
              <a:rPr lang="ko-KR" altLang="en-US" sz="1600" kern="0" dirty="0" err="1">
                <a:solidFill>
                  <a:srgbClr val="1B1B1B"/>
                </a:solidFill>
                <a:latin typeface="+mn-ea"/>
              </a:rPr>
              <a:t>집토스</a:t>
            </a: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 등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), </a:t>
            </a: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아직 영세하고 낙후된 중개시스템은 자취생들로 하여금 투명한 정보들 만으로 집을 구하기 어렵게 합니다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투명한 중개 정보에 대한 수요는 꾸준히 입증되어 왔고 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‘</a:t>
            </a:r>
            <a:r>
              <a:rPr lang="ko-KR" altLang="en-US" sz="1600" kern="0" dirty="0" err="1">
                <a:solidFill>
                  <a:srgbClr val="1B1B1B"/>
                </a:solidFill>
                <a:latin typeface="+mn-ea"/>
              </a:rPr>
              <a:t>단디알아방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’</a:t>
            </a:r>
            <a:r>
              <a:rPr lang="ko-KR" altLang="en-US" sz="1600" kern="0" dirty="0">
                <a:solidFill>
                  <a:srgbClr val="1B1B1B"/>
                </a:solidFill>
                <a:latin typeface="+mn-ea"/>
              </a:rPr>
              <a:t>은 이러한 수요를 충족시킬 수 있을 것 입니다</a:t>
            </a:r>
            <a:r>
              <a:rPr lang="en-US" altLang="ko-KR" sz="1600" kern="0" dirty="0">
                <a:solidFill>
                  <a:srgbClr val="1B1B1B"/>
                </a:solidFill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7614021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4" name="개체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모서리가 둥근 직사각형 10"/>
          <p:cNvSpPr/>
          <p:nvPr>
            <p:custDataLst>
              <p:tags r:id="rId3"/>
            </p:custDataLst>
          </p:nvPr>
        </p:nvSpPr>
        <p:spPr>
          <a:xfrm>
            <a:off x="3386646" y="493764"/>
            <a:ext cx="5669671" cy="5458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+mn-ea"/>
                <a:cs typeface="조선일보명조" panose="02030304000000000000" pitchFamily="18" charset="-127"/>
              </a:rPr>
              <a:t>홍보</a:t>
            </a:r>
            <a:r>
              <a:rPr lang="en-US" altLang="ko-KR" sz="2800" b="1" dirty="0">
                <a:latin typeface="+mn-ea"/>
                <a:cs typeface="조선일보명조" panose="02030304000000000000" pitchFamily="18" charset="-127"/>
              </a:rPr>
              <a:t>(</a:t>
            </a:r>
            <a:r>
              <a:rPr lang="ko-KR" altLang="en-US" sz="2800" b="1" dirty="0">
                <a:latin typeface="+mn-ea"/>
                <a:cs typeface="조선일보명조" panose="02030304000000000000" pitchFamily="18" charset="-127"/>
              </a:rPr>
              <a:t>판로</a:t>
            </a:r>
            <a:r>
              <a:rPr lang="en-US" altLang="ko-KR" sz="2800" b="1" dirty="0">
                <a:latin typeface="+mn-ea"/>
                <a:cs typeface="조선일보명조" panose="02030304000000000000" pitchFamily="18" charset="-127"/>
              </a:rPr>
              <a:t>) </a:t>
            </a:r>
            <a:r>
              <a:rPr lang="ko-KR" altLang="en-US" sz="2800" b="1" dirty="0">
                <a:latin typeface="+mn-ea"/>
                <a:cs typeface="조선일보명조" panose="02030304000000000000" pitchFamily="18" charset="-127"/>
              </a:rPr>
              <a:t>계획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97711" y="1455026"/>
            <a:ext cx="108475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 latinLnBrk="0">
              <a:buAutoNum type="arabicPeriod"/>
            </a:pPr>
            <a:r>
              <a:rPr lang="en-US" altLang="ko-KR" b="1" dirty="0"/>
              <a:t>SNS </a:t>
            </a:r>
            <a:r>
              <a:rPr lang="ko-KR" altLang="en-US" b="1" dirty="0"/>
              <a:t>마케팅 전략 모색 </a:t>
            </a:r>
            <a:endParaRPr lang="en-US" altLang="ko-KR" b="1" dirty="0"/>
          </a:p>
          <a:p>
            <a:pPr marL="342900" indent="-342900" fontAlgn="base" latinLnBrk="0">
              <a:buAutoNum type="arabicPeriod"/>
            </a:pPr>
            <a:endParaRPr lang="ko-KR" altLang="en-US" dirty="0"/>
          </a:p>
          <a:p>
            <a:pPr fontAlgn="base"/>
            <a:r>
              <a:rPr lang="ko-KR" altLang="en-US" dirty="0"/>
              <a:t> 코로나 </a:t>
            </a:r>
            <a:r>
              <a:rPr lang="en-US" altLang="ko-KR" dirty="0"/>
              <a:t>19</a:t>
            </a:r>
            <a:r>
              <a:rPr lang="ko-KR" altLang="en-US" dirty="0"/>
              <a:t>로 인해 재택 및 실내에 머무는 시간이 늘어나면서 </a:t>
            </a:r>
            <a:r>
              <a:rPr lang="en-US" altLang="ko-KR" dirty="0"/>
              <a:t>SNS</a:t>
            </a:r>
            <a:r>
              <a:rPr lang="ko-KR" altLang="en-US" dirty="0"/>
              <a:t>의 사용량 또한 증가했습니다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  <a:r>
              <a:rPr lang="ko-KR" altLang="en-US" dirty="0"/>
              <a:t>대 사용률이 높게 나타나는 </a:t>
            </a:r>
            <a:r>
              <a:rPr lang="ko-KR" altLang="en-US" dirty="0" err="1"/>
              <a:t>인스타그램</a:t>
            </a:r>
            <a:r>
              <a:rPr lang="en-US" altLang="ko-KR" dirty="0"/>
              <a:t>, </a:t>
            </a:r>
            <a:r>
              <a:rPr lang="ko-KR" altLang="en-US" dirty="0" err="1"/>
              <a:t>페이스북에</a:t>
            </a:r>
            <a:r>
              <a:rPr lang="ko-KR" altLang="en-US" dirty="0"/>
              <a:t> 비즈니스 채널을 개설하여 서비스에 대한 지속적인 노출을 시도할 것입니다</a:t>
            </a:r>
            <a:r>
              <a:rPr lang="en-US" altLang="ko-KR" dirty="0"/>
              <a:t>. </a:t>
            </a:r>
            <a:r>
              <a:rPr lang="ko-KR" altLang="en-US" dirty="0"/>
              <a:t>댓글과 메시지를 통해 주 고객의 피드백을 즉각적으로 받아 고객의 </a:t>
            </a:r>
            <a:r>
              <a:rPr lang="ko-KR" altLang="en-US" dirty="0" err="1"/>
              <a:t>니즈를</a:t>
            </a:r>
            <a:r>
              <a:rPr lang="ko-KR" altLang="en-US" dirty="0"/>
              <a:t> 충족시킬 수 있는 서비스로 빠르게 개선할 것 입니다</a:t>
            </a:r>
            <a:r>
              <a:rPr lang="en-US" altLang="ko-KR" dirty="0"/>
              <a:t>. </a:t>
            </a:r>
            <a:r>
              <a:rPr lang="ko-KR" altLang="en-US" dirty="0"/>
              <a:t>서울 곳곳에서 제공되는 자취방 정보의 일부를 공개함으로써 방을 구하고 있는 사람들을 </a:t>
            </a:r>
            <a:r>
              <a:rPr lang="en-US" altLang="ko-KR" dirty="0"/>
              <a:t>‘</a:t>
            </a:r>
            <a:r>
              <a:rPr lang="ko-KR" altLang="en-US" dirty="0" err="1"/>
              <a:t>단디알아방</a:t>
            </a:r>
            <a:r>
              <a:rPr lang="en-US" altLang="ko-KR" dirty="0"/>
              <a:t>’</a:t>
            </a:r>
            <a:r>
              <a:rPr lang="ko-KR" altLang="en-US" dirty="0"/>
              <a:t>을 사용하도록 이끌 수 있습니다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err="1"/>
              <a:t>인스타</a:t>
            </a:r>
            <a:r>
              <a:rPr lang="ko-KR" altLang="en-US" dirty="0"/>
              <a:t> 그램의 </a:t>
            </a:r>
            <a:r>
              <a:rPr lang="ko-KR" altLang="en-US" dirty="0" err="1"/>
              <a:t>타겟층</a:t>
            </a:r>
            <a:r>
              <a:rPr lang="ko-KR" altLang="en-US" dirty="0"/>
              <a:t> 광고를 통해 저녁 </a:t>
            </a:r>
            <a:r>
              <a:rPr lang="en-US" altLang="ko-KR" dirty="0"/>
              <a:t>8~11</a:t>
            </a:r>
            <a:r>
              <a:rPr lang="ko-KR" altLang="en-US" dirty="0"/>
              <a:t>시 사회 초년생의 퇴근 및 학생들이 여유로운 시간대 및 방을 구할 방학 시즌에 마케팅 효과를 극대화시킬 예정입니다</a:t>
            </a:r>
            <a:r>
              <a:rPr lang="en-US" altLang="ko-KR" dirty="0"/>
              <a:t>. </a:t>
            </a:r>
          </a:p>
          <a:p>
            <a:pPr fontAlgn="base"/>
            <a:endParaRPr lang="ko-KR" altLang="en-US" dirty="0"/>
          </a:p>
          <a:p>
            <a:pPr fontAlgn="base" latinLnBrk="0"/>
            <a:r>
              <a:rPr lang="en-US" altLang="ko-KR" b="1" dirty="0"/>
              <a:t>2. </a:t>
            </a:r>
            <a:r>
              <a:rPr lang="ko-KR" altLang="en-US" b="1" dirty="0"/>
              <a:t>온라인 클래스 개최를 통해 서비스 홍보 </a:t>
            </a:r>
            <a:r>
              <a:rPr lang="en-US" altLang="ko-KR" b="1" dirty="0"/>
              <a:t>( </a:t>
            </a:r>
            <a:r>
              <a:rPr lang="ko-KR" altLang="en-US" b="1" dirty="0"/>
              <a:t>브랜드마케팅 </a:t>
            </a:r>
            <a:r>
              <a:rPr lang="en-US" altLang="ko-KR" b="1" dirty="0"/>
              <a:t>)</a:t>
            </a:r>
          </a:p>
          <a:p>
            <a:pPr fontAlgn="base" latinLnBrk="0"/>
            <a:endParaRPr lang="ko-KR" altLang="en-US" dirty="0"/>
          </a:p>
          <a:p>
            <a:pPr fontAlgn="base"/>
            <a:r>
              <a:rPr lang="ko-KR" altLang="en-US" dirty="0"/>
              <a:t>집에서 할 수 있는 다양한 자기계발 프로그램을 마련하여 함께 공부하거나 정보와 체험을 전달할 수 있는 </a:t>
            </a:r>
            <a:r>
              <a:rPr lang="ko-KR" altLang="en-US" dirty="0" err="1"/>
              <a:t>웨비나를</a:t>
            </a:r>
            <a:r>
              <a:rPr lang="ko-KR" altLang="en-US" dirty="0"/>
              <a:t> 정기적으로 개최하여 서비스를 홍보할 것입니다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계획 과정에서 </a:t>
            </a:r>
            <a:r>
              <a:rPr lang="ko-KR" altLang="en-US" dirty="0" err="1"/>
              <a:t>단디알아방</a:t>
            </a:r>
            <a:r>
              <a:rPr lang="ko-KR" altLang="en-US" dirty="0"/>
              <a:t> 유저들의 관심사와 듣고 싶은 강의를 미리 조사하여 참여율을 높이고</a:t>
            </a:r>
            <a:r>
              <a:rPr lang="en-US" altLang="ko-KR" dirty="0"/>
              <a:t>, </a:t>
            </a:r>
            <a:r>
              <a:rPr lang="ko-KR" altLang="en-US" dirty="0"/>
              <a:t>전문 강사 섭외를 통해 수업의 질과 고객 만족도를 높일 것입니다</a:t>
            </a:r>
            <a:r>
              <a:rPr lang="en-US" altLang="ko-KR" dirty="0"/>
              <a:t>. </a:t>
            </a:r>
            <a:r>
              <a:rPr lang="ko-KR" altLang="en-US" dirty="0"/>
              <a:t>예정하고 있는 프로그램으로 </a:t>
            </a:r>
            <a:r>
              <a:rPr lang="ko-KR" altLang="en-US" dirty="0" err="1"/>
              <a:t>초간단요리</a:t>
            </a:r>
            <a:r>
              <a:rPr lang="en-US" altLang="ko-KR" dirty="0"/>
              <a:t>, </a:t>
            </a:r>
            <a:r>
              <a:rPr lang="ko-KR" altLang="en-US" dirty="0"/>
              <a:t>홈</a:t>
            </a:r>
            <a:r>
              <a:rPr lang="en-US" altLang="ko-KR" dirty="0"/>
              <a:t>DIY </a:t>
            </a:r>
            <a:r>
              <a:rPr lang="ko-KR" altLang="en-US" dirty="0"/>
              <a:t>등을 준비 중입니다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03985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4" name="개체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모서리가 둥근 직사각형 10"/>
          <p:cNvSpPr/>
          <p:nvPr>
            <p:custDataLst>
              <p:tags r:id="rId3"/>
            </p:custDataLst>
          </p:nvPr>
        </p:nvSpPr>
        <p:spPr>
          <a:xfrm>
            <a:off x="3386646" y="493764"/>
            <a:ext cx="5669671" cy="5458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latin typeface="+mn-ea"/>
                <a:cs typeface="조선일보명조" panose="02030304000000000000" pitchFamily="18" charset="-127"/>
              </a:rPr>
              <a:t> 소프트웨어 서비스의 세부 기능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97919" y="1252603"/>
            <a:ext cx="1084754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AutoNum type="arabicPeriod"/>
            </a:pPr>
            <a:r>
              <a:rPr lang="ko-KR" altLang="en-US" b="1" dirty="0"/>
              <a:t>거주 정보 후기 공유</a:t>
            </a:r>
            <a:endParaRPr lang="en-US" altLang="ko-KR" b="1" dirty="0"/>
          </a:p>
          <a:p>
            <a:pPr marL="342900" indent="-342900" fontAlgn="base">
              <a:buAutoNum type="arabicPeriod"/>
            </a:pPr>
            <a:endParaRPr lang="en-US" altLang="ko-KR" sz="1600" b="1" dirty="0"/>
          </a:p>
          <a:p>
            <a:pPr fontAlgn="base"/>
            <a:r>
              <a:rPr lang="ko-KR" altLang="en-US" sz="1600" dirty="0"/>
              <a:t> 서울시내의 자취방을 찾는 이용자가 보다 생생한 실거주후기를 공유할 수 있는 거주 정보 공유 기능이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이용자들은 기존 부동산 서비스에서는 제공하지 않는 </a:t>
            </a:r>
            <a:r>
              <a:rPr lang="ko-KR" altLang="en-US" sz="1600" dirty="0" err="1"/>
              <a:t>실거주자의</a:t>
            </a:r>
            <a:r>
              <a:rPr lang="ko-KR" altLang="en-US" sz="1600" dirty="0"/>
              <a:t> 후기를 바탕으로 부동산 거래 이전에 보다 꼼꼼히 매물을 조사할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이용자들에게 제공되는 후기는 사진</a:t>
            </a:r>
            <a:r>
              <a:rPr lang="en-US" altLang="ko-KR" sz="1600" dirty="0"/>
              <a:t>/</a:t>
            </a:r>
            <a:r>
              <a:rPr lang="ko-KR" altLang="en-US" sz="1600" dirty="0"/>
              <a:t>층수</a:t>
            </a:r>
            <a:r>
              <a:rPr lang="en-US" altLang="ko-KR" sz="1600" dirty="0"/>
              <a:t>/</a:t>
            </a:r>
            <a:r>
              <a:rPr lang="ko-KR" altLang="en-US" sz="1600" dirty="0"/>
              <a:t>집의 장점</a:t>
            </a:r>
            <a:r>
              <a:rPr lang="en-US" altLang="ko-KR" sz="1600" dirty="0"/>
              <a:t>/</a:t>
            </a:r>
            <a:r>
              <a:rPr lang="ko-KR" altLang="en-US" sz="1600" dirty="0"/>
              <a:t>집의 단점</a:t>
            </a:r>
            <a:r>
              <a:rPr lang="en-US" altLang="ko-KR" sz="1600" dirty="0"/>
              <a:t>/</a:t>
            </a:r>
            <a:r>
              <a:rPr lang="ko-KR" altLang="en-US" sz="1600" dirty="0"/>
              <a:t>수압</a:t>
            </a:r>
            <a:r>
              <a:rPr lang="en-US" altLang="ko-KR" sz="1600" dirty="0"/>
              <a:t>/</a:t>
            </a:r>
            <a:r>
              <a:rPr lang="ko-KR" altLang="en-US" sz="1600" dirty="0"/>
              <a:t>채광</a:t>
            </a:r>
            <a:r>
              <a:rPr lang="en-US" altLang="ko-KR" sz="1600" dirty="0"/>
              <a:t>/</a:t>
            </a:r>
            <a:r>
              <a:rPr lang="ko-KR" altLang="en-US" sz="1600" dirty="0"/>
              <a:t>방음</a:t>
            </a:r>
            <a:r>
              <a:rPr lang="en-US" altLang="ko-KR" sz="1600" dirty="0"/>
              <a:t>/</a:t>
            </a:r>
            <a:r>
              <a:rPr lang="ko-KR" altLang="en-US" sz="1600" dirty="0"/>
              <a:t>보안</a:t>
            </a:r>
            <a:r>
              <a:rPr lang="en-US" altLang="ko-KR" sz="1600" dirty="0"/>
              <a:t>/</a:t>
            </a:r>
            <a:r>
              <a:rPr lang="ko-KR" altLang="en-US" sz="1600" dirty="0"/>
              <a:t>해충</a:t>
            </a:r>
            <a:r>
              <a:rPr lang="en-US" altLang="ko-KR" sz="1600" dirty="0"/>
              <a:t>/</a:t>
            </a:r>
            <a:r>
              <a:rPr lang="ko-KR" altLang="en-US" sz="1600" dirty="0"/>
              <a:t>월세</a:t>
            </a:r>
            <a:r>
              <a:rPr lang="en-US" altLang="ko-KR" sz="1600" dirty="0"/>
              <a:t>, </a:t>
            </a:r>
            <a:r>
              <a:rPr lang="ko-KR" altLang="en-US" sz="1600" dirty="0"/>
              <a:t>관리비</a:t>
            </a:r>
            <a:r>
              <a:rPr lang="en-US" altLang="ko-KR" sz="1600" dirty="0"/>
              <a:t>/</a:t>
            </a:r>
            <a:r>
              <a:rPr lang="ko-KR" altLang="en-US" sz="1600" dirty="0"/>
              <a:t>추천 여부</a:t>
            </a:r>
            <a:r>
              <a:rPr lang="en-US" altLang="ko-KR" sz="1600" dirty="0"/>
              <a:t>/</a:t>
            </a:r>
            <a:r>
              <a:rPr lang="ko-KR" altLang="en-US" sz="1600" dirty="0" err="1"/>
              <a:t>별점으로</a:t>
            </a:r>
            <a:r>
              <a:rPr lang="ko-KR" altLang="en-US" sz="1600" dirty="0"/>
              <a:t> 이루어지며</a:t>
            </a:r>
            <a:r>
              <a:rPr lang="en-US" altLang="ko-KR" sz="1600" dirty="0"/>
              <a:t>, </a:t>
            </a:r>
            <a:r>
              <a:rPr lang="ko-KR" altLang="en-US" sz="1600" dirty="0"/>
              <a:t>기존에 존재하는 타서비스와는 달리 </a:t>
            </a:r>
            <a:r>
              <a:rPr lang="en-US" altLang="ko-KR" sz="1600" dirty="0" err="1"/>
              <a:t>Mailgun</a:t>
            </a:r>
            <a:r>
              <a:rPr lang="en-US" altLang="ko-KR" sz="1600" dirty="0"/>
              <a:t> </a:t>
            </a:r>
            <a:r>
              <a:rPr lang="ko-KR" altLang="en-US" sz="1600" dirty="0"/>
              <a:t>서비스를 도입해 학교 이메일 인증이 완료된 회원만 후기를 작성할 수 있게 제한하여 후기의 높은 신뢰도를 보장합니다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뿐만 아니라 후기 작성에 있어 실제 거주 사진을 필수사항으로 요구하기 때문에 후기의 신빙성 역시 보장됩니다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</a:t>
            </a:r>
            <a:r>
              <a:rPr lang="ko-KR" altLang="en-US" sz="1600" dirty="0" err="1"/>
              <a:t>단디알아방의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거주후기</a:t>
            </a:r>
            <a:r>
              <a:rPr lang="ko-KR" altLang="en-US" sz="1600" dirty="0"/>
              <a:t> 공유 서비스는 모두 지도 기반으로 제공되며</a:t>
            </a:r>
            <a:r>
              <a:rPr lang="en-US" altLang="ko-KR" sz="1600" dirty="0"/>
              <a:t>, </a:t>
            </a:r>
            <a:r>
              <a:rPr lang="ko-KR" altLang="en-US" sz="1600" dirty="0"/>
              <a:t>구 단위가 아닌 학교 주변 매물 단위로 후기를 제공해 대학생 </a:t>
            </a:r>
            <a:r>
              <a:rPr lang="ko-KR" altLang="en-US" sz="1600" dirty="0" err="1"/>
              <a:t>타겟층이</a:t>
            </a:r>
            <a:r>
              <a:rPr lang="ko-KR" altLang="en-US" sz="1600" dirty="0"/>
              <a:t> 보다 서비스를 쉽게 이용할 수 있도록 인터페이스를 구성했습니다</a:t>
            </a:r>
            <a:r>
              <a:rPr lang="en-US" altLang="ko-KR" sz="1600" dirty="0"/>
              <a:t>.</a:t>
            </a:r>
          </a:p>
          <a:p>
            <a:pPr fontAlgn="base"/>
            <a:endParaRPr lang="en-US" altLang="ko-KR" sz="1600" dirty="0"/>
          </a:p>
          <a:p>
            <a:pPr fontAlgn="base"/>
            <a:r>
              <a:rPr lang="en-US" altLang="ko-KR" sz="1600" b="1" dirty="0"/>
              <a:t>2</a:t>
            </a:r>
            <a:r>
              <a:rPr lang="en-US" altLang="ko-KR" b="1" dirty="0"/>
              <a:t>. </a:t>
            </a:r>
            <a:r>
              <a:rPr lang="ko-KR" altLang="en-US" b="1" dirty="0"/>
              <a:t>자취생들이 이용할 수 있는 커뮤니티</a:t>
            </a:r>
            <a:endParaRPr lang="en-US" altLang="ko-KR" b="1" dirty="0"/>
          </a:p>
          <a:p>
            <a:pPr fontAlgn="base"/>
            <a:endParaRPr lang="ko-KR" altLang="en-US" sz="1600" b="1" dirty="0"/>
          </a:p>
          <a:p>
            <a:pPr fontAlgn="base"/>
            <a:r>
              <a:rPr lang="ko-KR" altLang="en-US" sz="1600" dirty="0"/>
              <a:t>두 번째 서비스는 서울시내의 자취생들이 이용할 수 있는 커뮤니티 서비스입니다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커뮤니티 서비스는 학교에 상관없이 모든 이용자들이 사용 가능한 전체 커뮤니티와 학교 인증 서비스를 통해 인증된 학교의 게시판만 열람 가능한 학교별 커뮤니티로 나뉩니다</a:t>
            </a:r>
            <a:r>
              <a:rPr lang="en-US" altLang="ko-KR" sz="1600" dirty="0"/>
              <a:t>. </a:t>
            </a:r>
            <a:r>
              <a:rPr lang="ko-KR" altLang="en-US" sz="1600" dirty="0"/>
              <a:t>학생들은 커뮤니티를 통해 다양한 정보를 나눌 수 있을 뿐만 아니라 자취에 필요한 물품들을 서로 사고 팔 수도 있고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배달비나</a:t>
            </a:r>
            <a:r>
              <a:rPr lang="ko-KR" altLang="en-US" sz="1600" dirty="0"/>
              <a:t> 최소 주문량 때문에 고민했던 상품들을 커뮤니티 이용자들과 함께 구매할 수도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때 학교 이메일 인증이 된 이용자만 학교게시판을 이용 가능하게 제한함으로써 금전적 문제에 있어 이용자 간의 신뢰를 보장했습니다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fontAlgn="base"/>
            <a:r>
              <a:rPr lang="ko-KR" altLang="en-US" sz="1600" dirty="0"/>
              <a:t>위와 같은 </a:t>
            </a:r>
            <a:r>
              <a:rPr lang="ko-KR" altLang="en-US" sz="1600" dirty="0" err="1"/>
              <a:t>단디알아방의</a:t>
            </a:r>
            <a:r>
              <a:rPr lang="ko-KR" altLang="en-US" sz="1600" dirty="0"/>
              <a:t> </a:t>
            </a:r>
            <a:r>
              <a:rPr lang="en-US" altLang="ko-KR" sz="1600" dirty="0"/>
              <a:t>IT</a:t>
            </a:r>
            <a:r>
              <a:rPr lang="ko-KR" altLang="en-US" sz="1600" dirty="0"/>
              <a:t>서비스는 젊은 자취생이 정보의 비대칭에서 벗어나 자신의 주거공간을 보다 확실하고 꼼꼼하게 결정할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그들간의 연대를 통해 보다 나은 주거생활을 누릴 수 있게 하는 계기가 되어줄 것입니다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084721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4" name="개체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모서리가 둥근 직사각형 10"/>
          <p:cNvSpPr/>
          <p:nvPr>
            <p:custDataLst>
              <p:tags r:id="rId3"/>
            </p:custDataLst>
          </p:nvPr>
        </p:nvSpPr>
        <p:spPr>
          <a:xfrm>
            <a:off x="3386646" y="493764"/>
            <a:ext cx="5669671" cy="5458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+mn-ea"/>
                <a:cs typeface="조선일보명조" panose="02030304000000000000" pitchFamily="18" charset="-127"/>
              </a:rPr>
              <a:t> 소프트웨어 세부 기능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85618" y="2323845"/>
            <a:ext cx="1084754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u="sng" dirty="0"/>
              <a:t>* 현재 개발 진행 상황</a:t>
            </a:r>
            <a:endParaRPr lang="ko-KR" altLang="en-US" b="1" dirty="0"/>
          </a:p>
          <a:p>
            <a:pPr lvl="0" fontAlgn="base"/>
            <a:r>
              <a:rPr lang="ko-KR" altLang="en-US" b="1" dirty="0"/>
              <a:t>배포 및 도메인 연결 완료 </a:t>
            </a:r>
            <a:r>
              <a:rPr lang="en-US" altLang="ko-KR" b="1" dirty="0"/>
              <a:t>: </a:t>
            </a:r>
            <a:r>
              <a:rPr lang="en-US" altLang="ko-KR" b="1" u="sng" dirty="0">
                <a:hlinkClick r:id="rId7"/>
              </a:rPr>
              <a:t>http://dandiarabang.com/\</a:t>
            </a:r>
            <a:endParaRPr lang="en-US" altLang="ko-KR" b="1" u="sng" dirty="0"/>
          </a:p>
          <a:p>
            <a:pPr lvl="0" fontAlgn="base"/>
            <a:r>
              <a:rPr lang="ko-KR" altLang="en-US" b="1" dirty="0"/>
              <a:t>배포 과정에서 가상환경에서 정상적이던 기능들에 오류가 발생하여 피드백 과정을 거치는 중</a:t>
            </a:r>
          </a:p>
          <a:p>
            <a:pPr lvl="0" fontAlgn="base"/>
            <a:r>
              <a:rPr lang="ko-KR" altLang="en-US" b="1" dirty="0"/>
              <a:t>현재 거주 후기 및 커뮤니티 게시글을 개발자들이 가상으로 작성하며 오류를 찾고 해결해 나가는 단계</a:t>
            </a:r>
            <a:endParaRPr lang="en-US" altLang="ko-KR" b="1" dirty="0"/>
          </a:p>
          <a:p>
            <a:pPr lvl="0" fontAlgn="base"/>
            <a:endParaRPr lang="en-US" altLang="ko-KR" b="1" dirty="0"/>
          </a:p>
          <a:p>
            <a:pPr lvl="0" fontAlgn="base"/>
            <a:endParaRPr lang="ko-KR" altLang="en-US" b="1" dirty="0"/>
          </a:p>
          <a:p>
            <a:pPr lvl="0" fontAlgn="base"/>
            <a:r>
              <a:rPr lang="ko-KR" altLang="en-US" sz="2000" b="1" i="1" dirty="0"/>
              <a:t>‘</a:t>
            </a:r>
            <a:r>
              <a:rPr lang="ko-KR" altLang="en-US" sz="2000" b="1" i="1" dirty="0" err="1"/>
              <a:t>단디알아방</a:t>
            </a:r>
            <a:r>
              <a:rPr lang="ko-KR" altLang="en-US" sz="2000" b="1" i="1" dirty="0"/>
              <a:t>’ 서비스 체험용 계정</a:t>
            </a:r>
            <a:r>
              <a:rPr lang="en-US" altLang="ko-KR" sz="2000" b="1" i="1" dirty="0"/>
              <a:t>(</a:t>
            </a:r>
            <a:r>
              <a:rPr lang="ko-KR" altLang="en-US" sz="2000" b="1" i="1" dirty="0"/>
              <a:t>로그인이 반드시 필요한 서비스 체험을 위함</a:t>
            </a:r>
            <a:r>
              <a:rPr lang="en-US" altLang="ko-KR" sz="2000" b="1" i="1" dirty="0"/>
              <a:t>)</a:t>
            </a:r>
            <a:endParaRPr lang="ko-KR" altLang="en-US" sz="2000" b="1" dirty="0"/>
          </a:p>
          <a:p>
            <a:pPr fontAlgn="base"/>
            <a:r>
              <a:rPr lang="ko-KR" altLang="en-US" sz="2800" b="1" dirty="0"/>
              <a:t>아이디 </a:t>
            </a:r>
            <a:r>
              <a:rPr lang="en-US" altLang="ko-KR" sz="2800" b="1" dirty="0"/>
              <a:t>: piro13@cau.ac.kr</a:t>
            </a:r>
            <a:endParaRPr lang="ko-KR" altLang="en-US" sz="2800" b="1" dirty="0"/>
          </a:p>
          <a:p>
            <a:pPr fontAlgn="base"/>
            <a:r>
              <a:rPr lang="ko-KR" altLang="en-US" sz="2800" b="1" dirty="0"/>
              <a:t>비밀번호 </a:t>
            </a:r>
            <a:r>
              <a:rPr lang="en-US" altLang="ko-KR" sz="2800" b="1" dirty="0"/>
              <a:t>: piro1313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8217171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4" name="개체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모서리가 둥근 직사각형 10"/>
          <p:cNvSpPr/>
          <p:nvPr>
            <p:custDataLst>
              <p:tags r:id="rId3"/>
            </p:custDataLst>
          </p:nvPr>
        </p:nvSpPr>
        <p:spPr>
          <a:xfrm>
            <a:off x="3386646" y="493764"/>
            <a:ext cx="5669671" cy="5458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+mn-ea"/>
                <a:cs typeface="조선일보명조" panose="02030304000000000000" pitchFamily="18" charset="-127"/>
              </a:rPr>
              <a:t> 소프트웨어 세부 기능 </a:t>
            </a:r>
            <a:r>
              <a:rPr lang="en-US" altLang="ko-KR" sz="2800" b="1" dirty="0">
                <a:latin typeface="+mn-ea"/>
                <a:cs typeface="조선일보명조" panose="02030304000000000000" pitchFamily="18" charset="-127"/>
              </a:rPr>
              <a:t>– 1 (main)</a:t>
            </a:r>
            <a:endParaRPr lang="ko-KR" altLang="en-US" sz="2800" b="1" dirty="0">
              <a:latin typeface="+mn-ea"/>
              <a:cs typeface="조선일보명조" panose="02030304000000000000" pitchFamily="18" charset="-127"/>
            </a:endParaRPr>
          </a:p>
        </p:txBody>
      </p:sp>
      <p:pic>
        <p:nvPicPr>
          <p:cNvPr id="12289" name="_x156401360" descr="EMB0000274c566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056" y="1460778"/>
            <a:ext cx="8202849" cy="406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13285" y="5685852"/>
            <a:ext cx="1980803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+mn-ea"/>
              </a:rPr>
              <a:t>-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+mn-ea"/>
              </a:rPr>
              <a:t>서비스 상세설명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+mn-ea"/>
              </a:rPr>
              <a:t>-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+mn-ea"/>
              </a:rPr>
              <a:t>주요 기능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+mn-ea"/>
              </a:rPr>
              <a:t>(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+mn-ea"/>
              </a:rPr>
              <a:t>회원정보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+mn-ea"/>
              </a:rPr>
              <a:t>/</a:t>
            </a:r>
            <a:r>
              <a:rPr kumimoji="0" lang="ko-KR" altLang="en-US" sz="1400" b="1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+mn-ea"/>
              </a:rPr>
              <a:t>거주후기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+mn-ea"/>
              </a:rPr>
              <a:t>/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+mn-ea"/>
              </a:rPr>
              <a:t>커뮤니티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+mn-ea"/>
              </a:rPr>
              <a:t>)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+mn-ea"/>
              </a:rPr>
              <a:t>으로 이동하는 고정 </a:t>
            </a:r>
            <a:r>
              <a:rPr kumimoji="0" lang="ko-KR" altLang="en-US" sz="1400" b="1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+mn-ea"/>
              </a:rPr>
              <a:t>메뉴바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+mn-ea"/>
              </a:rPr>
              <a:t>-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+mn-ea"/>
              </a:rPr>
              <a:t>커뮤니티 기능 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+mn-ea"/>
              </a:rPr>
              <a:t>: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+mn-ea"/>
              </a:rPr>
              <a:t>로그인 해야만 사용 가능하도록 설정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82004" y="1302713"/>
            <a:ext cx="19808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+mn-ea"/>
              </a:rPr>
              <a:t>1) Main Page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66928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_x156402960" descr="EMB0000274c566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78" y="1682707"/>
            <a:ext cx="8918532" cy="47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개체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4" name="개체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모서리가 둥근 직사각형 10"/>
          <p:cNvSpPr/>
          <p:nvPr>
            <p:custDataLst>
              <p:tags r:id="rId3"/>
            </p:custDataLst>
          </p:nvPr>
        </p:nvSpPr>
        <p:spPr>
          <a:xfrm>
            <a:off x="3386646" y="493764"/>
            <a:ext cx="5669671" cy="5458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+mn-ea"/>
                <a:cs typeface="조선일보명조" panose="02030304000000000000" pitchFamily="18" charset="-127"/>
              </a:rPr>
              <a:t> 소프트웨어 세부 기능 </a:t>
            </a:r>
            <a:r>
              <a:rPr lang="en-US" altLang="ko-KR" sz="2800" b="1" dirty="0">
                <a:latin typeface="+mn-ea"/>
                <a:cs typeface="조선일보명조" panose="02030304000000000000" pitchFamily="18" charset="-127"/>
              </a:rPr>
              <a:t>– 2 </a:t>
            </a:r>
            <a:endParaRPr lang="ko-KR" altLang="en-US" sz="2800" b="1" dirty="0"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55526" y="1304123"/>
            <a:ext cx="262631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+mn-ea"/>
              </a:rPr>
              <a:t>2) 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+mn-ea"/>
              </a:rPr>
              <a:t>회원가입 및 로그인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23380" y="6017146"/>
            <a:ext cx="2626316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+mn-ea"/>
              </a:rPr>
              <a:t>- </a:t>
            </a:r>
            <a:r>
              <a:rPr kumimoji="0" lang="en-US" altLang="ko-KR" sz="1400" b="1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+mn-ea"/>
              </a:rPr>
              <a:t>Mailgun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+mn-ea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+mn-ea"/>
              </a:rPr>
              <a:t>서비스를 이용해 학교 이메일을 통해 인증 가능하도록 시도 중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1B1B1B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1" dirty="0">
                <a:solidFill>
                  <a:srgbClr val="1B1B1B"/>
                </a:solidFill>
                <a:latin typeface="+mn-ea"/>
              </a:rPr>
              <a:t>- </a:t>
            </a:r>
            <a:r>
              <a:rPr kumimoji="0" lang="en-US" altLang="ko-KR" sz="1400" b="1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+mn-ea"/>
              </a:rPr>
              <a:t>Mailgun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+mn-ea"/>
              </a:rPr>
              <a:t>과 도메인 연결 시도 중 오류로 인해 아직 회원가입이 불가능하나 해결 예정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+mn-ea"/>
              </a:rPr>
              <a:t>-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+mn-ea"/>
              </a:rPr>
              <a:t>대학교 이메일을 로그인 아이디로 사용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940300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8alvWnePUCe193k4SiuZ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yoyIyuTVE6YeEhwcKoCG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tRo.MCMTkK2hWYIb9_9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G35yNSr0mSUPHN_d1TP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G35yNSr0mSUPHN_d1TP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G35yNSr0mSUPHN_d1TP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GslxptFzEWGUsraMWkBQ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G35yNSr0mSUPHN_d1TP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G35yNSr0mSUPHN_d1TP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G35yNSr0mSUPHN_d1TP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G35yNSr0mSUPHN_d1TP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G35yNSr0mSUPHN_d1TP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G35yNSr0mSUPHN_d1TP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G35yNSr0mSUPHN_d1TP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G35yNSr0mSUPHN_d1TP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G35yNSr0mSUPHN_d1TP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G35yNSr0mSUPHN_d1TP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G35yNSr0mSUPHN_d1TP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qfxXhIofUeErqtQ1gC45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G35yNSr0mSUPHN_d1TP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G35yNSr0mSUPHN_d1TP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qfxXhIofUeErqtQ1gC45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qfxXhIofUeErqtQ1gC45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qfxXhIofUeErqtQ1gC45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qfxXhIofUeErqtQ1gC45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qfxXhIofUeErqtQ1gC45A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1533</Words>
  <Application>Microsoft Office PowerPoint</Application>
  <PresentationFormat>와이드스크린</PresentationFormat>
  <Paragraphs>140</Paragraphs>
  <Slides>17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210 맨발의청춘 B</vt:lpstr>
      <vt:lpstr>210 맨발의청춘 R</vt:lpstr>
      <vt:lpstr>맑은 고딕</vt:lpstr>
      <vt:lpstr>조선일보명조</vt:lpstr>
      <vt:lpstr>Arial</vt:lpstr>
      <vt:lpstr>Office 테마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배인경</dc:creator>
  <cp:lastModifiedBy>배인경</cp:lastModifiedBy>
  <cp:revision>20</cp:revision>
  <dcterms:created xsi:type="dcterms:W3CDTF">2020-11-23T06:12:51Z</dcterms:created>
  <dcterms:modified xsi:type="dcterms:W3CDTF">2020-11-24T13:42:07Z</dcterms:modified>
</cp:coreProperties>
</file>