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304" r:id="rId2"/>
    <p:sldId id="403" r:id="rId3"/>
    <p:sldId id="408" r:id="rId4"/>
    <p:sldId id="416" r:id="rId5"/>
    <p:sldId id="425" r:id="rId6"/>
    <p:sldId id="417" r:id="rId7"/>
    <p:sldId id="418" r:id="rId8"/>
    <p:sldId id="424" r:id="rId9"/>
    <p:sldId id="423" r:id="rId10"/>
    <p:sldId id="420" r:id="rId11"/>
    <p:sldId id="421" r:id="rId12"/>
    <p:sldId id="422" r:id="rId13"/>
  </p:sldIdLst>
  <p:sldSz cx="9906000" cy="6858000" type="A4"/>
  <p:notesSz cx="6858000" cy="9144000"/>
  <p:embeddedFontLst>
    <p:embeddedFont>
      <p:font typeface="Yoon 윤고딕 520_TT" panose="020B0600000101010101" charset="-127"/>
      <p:regular r:id="rId15"/>
    </p:embeddedFont>
    <p:embeddedFont>
      <p:font typeface="맑은 고딕" panose="020B0503020000020004" pitchFamily="50" charset="-127"/>
      <p:regular r:id="rId16"/>
      <p:bold r:id="rId17"/>
    </p:embeddedFont>
    <p:embeddedFont>
      <p:font typeface="뫼비우스 Regular" panose="02000700060000000000" pitchFamily="2" charset="-127"/>
      <p:regular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E08"/>
    <a:srgbClr val="462F00"/>
    <a:srgbClr val="FDA800"/>
    <a:srgbClr val="E7E7E7"/>
    <a:srgbClr val="AF9061"/>
    <a:srgbClr val="272123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8940" autoAdjust="0"/>
  </p:normalViewPr>
  <p:slideViewPr>
    <p:cSldViewPr>
      <p:cViewPr>
        <p:scale>
          <a:sx n="100" d="100"/>
          <a:sy n="100" d="100"/>
        </p:scale>
        <p:origin x="1014" y="39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26692-7D6A-4C7A-8688-57509A65FE3B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66646-D9CB-4AD0-A4C9-D499E2699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13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66646-D9CB-4AD0-A4C9-D499E26993E0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4753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E2B0BAE-6217-4A5B-8005-F4F3DEB884CC}"/>
              </a:ext>
            </a:extLst>
          </p:cNvPr>
          <p:cNvSpPr/>
          <p:nvPr/>
        </p:nvSpPr>
        <p:spPr>
          <a:xfrm>
            <a:off x="0" y="-14099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21CCBA-CB1C-484E-8970-D34B711F8C70}"/>
              </a:ext>
            </a:extLst>
          </p:cNvPr>
          <p:cNvSpPr/>
          <p:nvPr/>
        </p:nvSpPr>
        <p:spPr>
          <a:xfrm>
            <a:off x="-713" y="6692900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7AF684-E911-4879-84FE-FFC2E06EF364}"/>
              </a:ext>
            </a:extLst>
          </p:cNvPr>
          <p:cNvSpPr txBox="1"/>
          <p:nvPr/>
        </p:nvSpPr>
        <p:spPr>
          <a:xfrm>
            <a:off x="2473972" y="1859340"/>
            <a:ext cx="495662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9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버미</a:t>
            </a:r>
            <a:endParaRPr lang="ko-KR" altLang="en-US" sz="9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95689C2-954B-4E16-882A-8AEE6FC9B18E}"/>
              </a:ext>
            </a:extLst>
          </p:cNvPr>
          <p:cNvGrpSpPr/>
          <p:nvPr/>
        </p:nvGrpSpPr>
        <p:grpSpPr>
          <a:xfrm>
            <a:off x="2179978" y="4188791"/>
            <a:ext cx="5544616" cy="1064164"/>
            <a:chOff x="2179978" y="4941168"/>
            <a:chExt cx="5544616" cy="106416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4E5F9A0-92FF-4268-A0B1-CBC2E82360D1}"/>
                </a:ext>
              </a:extLst>
            </p:cNvPr>
            <p:cNvSpPr txBox="1"/>
            <p:nvPr/>
          </p:nvSpPr>
          <p:spPr>
            <a:xfrm>
              <a:off x="2179978" y="5420557"/>
              <a:ext cx="554461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온</a:t>
              </a:r>
              <a:r>
                <a:rPr lang="en-US" altLang="ko-KR" sz="14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·</a:t>
              </a:r>
              <a:r>
                <a:rPr lang="ko-KR" altLang="en-US" sz="14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오프 연계 </a:t>
              </a:r>
              <a:r>
                <a:rPr lang="en-US" altLang="ko-KR" sz="14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AI</a:t>
              </a:r>
              <a:r>
                <a:rPr lang="ko-KR" altLang="en-US" sz="14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활용 지능형 서비스 개발 </a:t>
              </a:r>
              <a:r>
                <a:rPr lang="en-US" altLang="ko-KR" sz="14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A</a:t>
              </a:r>
              <a:r>
                <a:rPr lang="ko-KR" altLang="en-US" sz="14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반 </a:t>
              </a:r>
              <a:endPara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 algn="ctr"/>
              <a:endParaRPr lang="en-US" altLang="ko-KR" sz="5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 algn="ctr"/>
              <a:r>
                <a:rPr lang="en-US" altLang="ko-KR" sz="12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A</a:t>
              </a:r>
              <a:r>
                <a:rPr lang="ko-KR" altLang="en-US" sz="12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조 </a:t>
              </a:r>
              <a:r>
                <a:rPr lang="en-US" altLang="ko-KR" sz="12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2</a:t>
              </a:r>
              <a:r>
                <a:rPr lang="ko-KR" altLang="en-US" sz="12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팀</a:t>
              </a:r>
              <a:r>
                <a:rPr lang="en-US" altLang="ko-KR" sz="12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_</a:t>
              </a:r>
              <a:r>
                <a:rPr lang="ko-KR" altLang="en-US" sz="12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김예원 김지은 </a:t>
              </a:r>
              <a:r>
                <a:rPr lang="ko-KR" altLang="en-US" sz="1200" dirty="0" err="1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이장원</a:t>
              </a:r>
              <a:r>
                <a:rPr lang="ko-KR" altLang="en-US" sz="12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 </a:t>
              </a:r>
              <a:r>
                <a:rPr lang="ko-KR" altLang="en-US" sz="1200" dirty="0" err="1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최윤지</a:t>
              </a:r>
              <a:r>
                <a:rPr lang="ko-KR" altLang="en-US" sz="12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 최인규</a:t>
              </a:r>
              <a:endParaRPr lang="en-US" altLang="ko-KR" sz="12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59C7FE6-58CD-4042-9ACD-E711909C73E2}"/>
                </a:ext>
              </a:extLst>
            </p:cNvPr>
            <p:cNvSpPr txBox="1"/>
            <p:nvPr/>
          </p:nvSpPr>
          <p:spPr>
            <a:xfrm>
              <a:off x="3066127" y="4941168"/>
              <a:ext cx="3773745" cy="3777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lnSpc>
                  <a:spcPct val="150000"/>
                </a:lnSpc>
                <a:defRPr b="1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000000"/>
                  </a:solidFill>
                  <a:latin typeface="Arial" panose="020B0604020202020204" pitchFamily="34" charset="0"/>
                  <a:ea typeface="뫼비우스 Regular" panose="02000700060000000000" pitchFamily="2" charset="-127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ko-KR" dirty="0"/>
                <a:t>K-DIGITAL TRAINING PROJECT</a:t>
              </a:r>
              <a:endParaRPr lang="ko-KR" altLang="en-US" dirty="0"/>
            </a:p>
          </p:txBody>
        </p: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959FEE1C-3CAA-4BE2-ABED-5877522F7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224" y="6177666"/>
            <a:ext cx="1762125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00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-14099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713" y="6692900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D7C5F5-0FC8-41F3-A721-DA313B4DF894}"/>
              </a:ext>
            </a:extLst>
          </p:cNvPr>
          <p:cNvSpPr txBox="1"/>
          <p:nvPr/>
        </p:nvSpPr>
        <p:spPr>
          <a:xfrm>
            <a:off x="1011151" y="860664"/>
            <a:ext cx="22136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관리 프로세스 계획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601EF2-4469-404B-82A0-32F610733B55}"/>
              </a:ext>
            </a:extLst>
          </p:cNvPr>
          <p:cNvSpPr txBox="1"/>
          <p:nvPr/>
        </p:nvSpPr>
        <p:spPr>
          <a:xfrm>
            <a:off x="1064570" y="1700808"/>
            <a:ext cx="23762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▶ 프로젝트 수행 일정</a:t>
            </a:r>
            <a:endParaRPr lang="en-US" altLang="ko-KR" sz="1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50FDB33-C6B8-46E5-AA87-7FB2C56AAC94}"/>
              </a:ext>
            </a:extLst>
          </p:cNvPr>
          <p:cNvGrpSpPr/>
          <p:nvPr/>
        </p:nvGrpSpPr>
        <p:grpSpPr>
          <a:xfrm>
            <a:off x="-713" y="1818536"/>
            <a:ext cx="903852" cy="424644"/>
            <a:chOff x="-10056" y="886790"/>
            <a:chExt cx="903852" cy="42464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0F245DD-24BB-49CA-AB9E-66D53349EE09}"/>
                </a:ext>
              </a:extLst>
            </p:cNvPr>
            <p:cNvSpPr/>
            <p:nvPr/>
          </p:nvSpPr>
          <p:spPr>
            <a:xfrm>
              <a:off x="-10056" y="886790"/>
              <a:ext cx="903852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28" name="직각 삼각형 27">
              <a:extLst>
                <a:ext uri="{FF2B5EF4-FFF2-40B4-BE49-F238E27FC236}">
                  <a16:creationId xmlns:a16="http://schemas.microsoft.com/office/drawing/2014/main" id="{3924B587-FCA4-4EB9-A64E-0E67DF92142C}"/>
                </a:ext>
              </a:extLst>
            </p:cNvPr>
            <p:cNvSpPr/>
            <p:nvPr/>
          </p:nvSpPr>
          <p:spPr>
            <a:xfrm rot="5400000">
              <a:off x="764699" y="1212363"/>
              <a:ext cx="81142" cy="117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BDB671F-241B-474E-B3A4-E2121A18B95C}"/>
              </a:ext>
            </a:extLst>
          </p:cNvPr>
          <p:cNvCxnSpPr/>
          <p:nvPr/>
        </p:nvCxnSpPr>
        <p:spPr>
          <a:xfrm>
            <a:off x="740532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E38C89F-CB34-4AEF-A20D-249C539B0169}"/>
              </a:ext>
            </a:extLst>
          </p:cNvPr>
          <p:cNvSpPr txBox="1"/>
          <p:nvPr/>
        </p:nvSpPr>
        <p:spPr>
          <a:xfrm>
            <a:off x="144592" y="135901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8E2B759-31DD-4CE6-9994-06E925AAEEA6}"/>
              </a:ext>
            </a:extLst>
          </p:cNvPr>
          <p:cNvSpPr txBox="1"/>
          <p:nvPr/>
        </p:nvSpPr>
        <p:spPr>
          <a:xfrm>
            <a:off x="144592" y="231227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E93D30-68FE-4827-B010-7F437965155B}"/>
              </a:ext>
            </a:extLst>
          </p:cNvPr>
          <p:cNvSpPr txBox="1"/>
          <p:nvPr/>
        </p:nvSpPr>
        <p:spPr>
          <a:xfrm>
            <a:off x="144592" y="88238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7D23CB8-6A57-4FDC-B9FF-1A51A7D82209}"/>
              </a:ext>
            </a:extLst>
          </p:cNvPr>
          <p:cNvSpPr txBox="1"/>
          <p:nvPr/>
        </p:nvSpPr>
        <p:spPr>
          <a:xfrm>
            <a:off x="144592" y="278890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1F1D44C-B987-4F3A-A515-ACFC549C77FC}"/>
              </a:ext>
            </a:extLst>
          </p:cNvPr>
          <p:cNvSpPr txBox="1"/>
          <p:nvPr/>
        </p:nvSpPr>
        <p:spPr>
          <a:xfrm>
            <a:off x="144592" y="183564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008EE64-71FA-4C07-84EB-DFA010CEA790}"/>
              </a:ext>
            </a:extLst>
          </p:cNvPr>
          <p:cNvSpPr txBox="1"/>
          <p:nvPr/>
        </p:nvSpPr>
        <p:spPr>
          <a:xfrm>
            <a:off x="144592" y="326553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ACD7C84-1E4E-43A8-BF56-76947C6E99F0}"/>
              </a:ext>
            </a:extLst>
          </p:cNvPr>
          <p:cNvSpPr txBox="1"/>
          <p:nvPr/>
        </p:nvSpPr>
        <p:spPr>
          <a:xfrm>
            <a:off x="144592" y="374216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31C12DF-E2C7-4B71-9FD8-968ED2986DD4}"/>
              </a:ext>
            </a:extLst>
          </p:cNvPr>
          <p:cNvSpPr txBox="1"/>
          <p:nvPr/>
        </p:nvSpPr>
        <p:spPr>
          <a:xfrm>
            <a:off x="144592" y="421879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08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AAC815E-5A68-4E5E-9555-CB104E9A14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403432"/>
              </p:ext>
            </p:extLst>
          </p:nvPr>
        </p:nvGraphicFramePr>
        <p:xfrm>
          <a:off x="1543210" y="2347881"/>
          <a:ext cx="7343374" cy="2544131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460406">
                  <a:extLst>
                    <a:ext uri="{9D8B030D-6E8A-4147-A177-3AD203B41FA5}">
                      <a16:colId xmlns:a16="http://schemas.microsoft.com/office/drawing/2014/main" val="2900771292"/>
                    </a:ext>
                  </a:extLst>
                </a:gridCol>
                <a:gridCol w="3026409">
                  <a:extLst>
                    <a:ext uri="{9D8B030D-6E8A-4147-A177-3AD203B41FA5}">
                      <a16:colId xmlns:a16="http://schemas.microsoft.com/office/drawing/2014/main" val="1946397826"/>
                    </a:ext>
                  </a:extLst>
                </a:gridCol>
                <a:gridCol w="550937">
                  <a:extLst>
                    <a:ext uri="{9D8B030D-6E8A-4147-A177-3AD203B41FA5}">
                      <a16:colId xmlns:a16="http://schemas.microsoft.com/office/drawing/2014/main" val="1567249202"/>
                    </a:ext>
                  </a:extLst>
                </a:gridCol>
                <a:gridCol w="550937">
                  <a:extLst>
                    <a:ext uri="{9D8B030D-6E8A-4147-A177-3AD203B41FA5}">
                      <a16:colId xmlns:a16="http://schemas.microsoft.com/office/drawing/2014/main" val="2757946304"/>
                    </a:ext>
                  </a:extLst>
                </a:gridCol>
                <a:gridCol w="550937">
                  <a:extLst>
                    <a:ext uri="{9D8B030D-6E8A-4147-A177-3AD203B41FA5}">
                      <a16:colId xmlns:a16="http://schemas.microsoft.com/office/drawing/2014/main" val="646793458"/>
                    </a:ext>
                  </a:extLst>
                </a:gridCol>
                <a:gridCol w="550937">
                  <a:extLst>
                    <a:ext uri="{9D8B030D-6E8A-4147-A177-3AD203B41FA5}">
                      <a16:colId xmlns:a16="http://schemas.microsoft.com/office/drawing/2014/main" val="1864005714"/>
                    </a:ext>
                  </a:extLst>
                </a:gridCol>
                <a:gridCol w="550937">
                  <a:extLst>
                    <a:ext uri="{9D8B030D-6E8A-4147-A177-3AD203B41FA5}">
                      <a16:colId xmlns:a16="http://schemas.microsoft.com/office/drawing/2014/main" val="2391953909"/>
                    </a:ext>
                  </a:extLst>
                </a:gridCol>
                <a:gridCol w="550937">
                  <a:extLst>
                    <a:ext uri="{9D8B030D-6E8A-4147-A177-3AD203B41FA5}">
                      <a16:colId xmlns:a16="http://schemas.microsoft.com/office/drawing/2014/main" val="641303442"/>
                    </a:ext>
                  </a:extLst>
                </a:gridCol>
                <a:gridCol w="550937">
                  <a:extLst>
                    <a:ext uri="{9D8B030D-6E8A-4147-A177-3AD203B41FA5}">
                      <a16:colId xmlns:a16="http://schemas.microsoft.com/office/drawing/2014/main" val="2071401767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No</a:t>
                      </a:r>
                      <a:endParaRPr lang="ko-KR" altLang="en-US" sz="14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연구개발 내용</a:t>
                      </a:r>
                    </a:p>
                  </a:txBody>
                  <a:tcPr marL="68580" marR="68580" marT="0" marB="0" anchor="ctr"/>
                </a:tc>
                <a:tc gridSpan="7"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추진일정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281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3</a:t>
                      </a:r>
                      <a:r>
                        <a:rPr lang="ko-KR" altLang="en-US" sz="14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월</a:t>
                      </a: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4</a:t>
                      </a:r>
                      <a:r>
                        <a:rPr lang="ko-KR" altLang="en-US" sz="14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월</a:t>
                      </a: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5</a:t>
                      </a:r>
                      <a:r>
                        <a:rPr lang="ko-KR" altLang="en-US" sz="14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월</a:t>
                      </a: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2408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1</a:t>
                      </a:r>
                      <a:endParaRPr lang="ko-KR" altLang="en-US" sz="14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주제 선정 및 기획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2660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2</a:t>
                      </a:r>
                      <a:endParaRPr lang="ko-KR" altLang="en-US" sz="14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요구사항 분석</a:t>
                      </a: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635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3</a:t>
                      </a:r>
                      <a:endParaRPr lang="ko-KR" altLang="en-US" sz="14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설계</a:t>
                      </a:r>
                      <a:r>
                        <a:rPr 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(</a:t>
                      </a: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화면</a:t>
                      </a:r>
                      <a:r>
                        <a:rPr 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기능</a:t>
                      </a:r>
                      <a:r>
                        <a:rPr 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, DB)</a:t>
                      </a:r>
                      <a:endParaRPr lang="ko-KR" altLang="en-US" sz="120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34242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4</a:t>
                      </a:r>
                      <a:endParaRPr lang="ko-KR" altLang="en-US" sz="14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개발</a:t>
                      </a:r>
                      <a:r>
                        <a:rPr 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(</a:t>
                      </a: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프로그램</a:t>
                      </a:r>
                      <a:r>
                        <a:rPr 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코드</a:t>
                      </a:r>
                      <a:r>
                        <a:rPr 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기능 구현</a:t>
                      </a:r>
                      <a:r>
                        <a:rPr 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)</a:t>
                      </a:r>
                      <a:endParaRPr lang="ko-KR" altLang="en-US" sz="120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9053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5</a:t>
                      </a:r>
                      <a:endParaRPr lang="ko-KR" altLang="en-US" sz="14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테스트</a:t>
                      </a: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0423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6</a:t>
                      </a:r>
                      <a:endParaRPr lang="ko-KR" altLang="en-US" sz="14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문서화 작업 및 최종 보고서 작성</a:t>
                      </a: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4077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7</a:t>
                      </a:r>
                      <a:endParaRPr lang="ko-KR" altLang="en-US" sz="14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프로젝트 마무리 및 피드백</a:t>
                      </a: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525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257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-14099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713" y="6692900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D7C5F5-0FC8-41F3-A721-DA313B4DF894}"/>
              </a:ext>
            </a:extLst>
          </p:cNvPr>
          <p:cNvSpPr txBox="1"/>
          <p:nvPr/>
        </p:nvSpPr>
        <p:spPr>
          <a:xfrm>
            <a:off x="1011151" y="860664"/>
            <a:ext cx="22136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관리 프로세스 계획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601EF2-4469-404B-82A0-32F610733B55}"/>
              </a:ext>
            </a:extLst>
          </p:cNvPr>
          <p:cNvSpPr txBox="1"/>
          <p:nvPr/>
        </p:nvSpPr>
        <p:spPr>
          <a:xfrm>
            <a:off x="1064570" y="1700808"/>
            <a:ext cx="23762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▶ 단계별 세부 일정</a:t>
            </a:r>
            <a:endParaRPr lang="en-US" altLang="ko-KR" sz="1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50FDB33-C6B8-46E5-AA87-7FB2C56AAC94}"/>
              </a:ext>
            </a:extLst>
          </p:cNvPr>
          <p:cNvGrpSpPr/>
          <p:nvPr/>
        </p:nvGrpSpPr>
        <p:grpSpPr>
          <a:xfrm>
            <a:off x="-713" y="1818536"/>
            <a:ext cx="903852" cy="424644"/>
            <a:chOff x="-10056" y="886790"/>
            <a:chExt cx="903852" cy="42464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0F245DD-24BB-49CA-AB9E-66D53349EE09}"/>
                </a:ext>
              </a:extLst>
            </p:cNvPr>
            <p:cNvSpPr/>
            <p:nvPr/>
          </p:nvSpPr>
          <p:spPr>
            <a:xfrm>
              <a:off x="-10056" y="886790"/>
              <a:ext cx="903852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28" name="직각 삼각형 27">
              <a:extLst>
                <a:ext uri="{FF2B5EF4-FFF2-40B4-BE49-F238E27FC236}">
                  <a16:creationId xmlns:a16="http://schemas.microsoft.com/office/drawing/2014/main" id="{3924B587-FCA4-4EB9-A64E-0E67DF92142C}"/>
                </a:ext>
              </a:extLst>
            </p:cNvPr>
            <p:cNvSpPr/>
            <p:nvPr/>
          </p:nvSpPr>
          <p:spPr>
            <a:xfrm rot="5400000">
              <a:off x="764699" y="1212363"/>
              <a:ext cx="81142" cy="117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BDB671F-241B-474E-B3A4-E2121A18B95C}"/>
              </a:ext>
            </a:extLst>
          </p:cNvPr>
          <p:cNvCxnSpPr/>
          <p:nvPr/>
        </p:nvCxnSpPr>
        <p:spPr>
          <a:xfrm>
            <a:off x="740532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E38C89F-CB34-4AEF-A20D-249C539B0169}"/>
              </a:ext>
            </a:extLst>
          </p:cNvPr>
          <p:cNvSpPr txBox="1"/>
          <p:nvPr/>
        </p:nvSpPr>
        <p:spPr>
          <a:xfrm>
            <a:off x="144592" y="135901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8E2B759-31DD-4CE6-9994-06E925AAEEA6}"/>
              </a:ext>
            </a:extLst>
          </p:cNvPr>
          <p:cNvSpPr txBox="1"/>
          <p:nvPr/>
        </p:nvSpPr>
        <p:spPr>
          <a:xfrm>
            <a:off x="144592" y="231227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E93D30-68FE-4827-B010-7F437965155B}"/>
              </a:ext>
            </a:extLst>
          </p:cNvPr>
          <p:cNvSpPr txBox="1"/>
          <p:nvPr/>
        </p:nvSpPr>
        <p:spPr>
          <a:xfrm>
            <a:off x="144592" y="88238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7D23CB8-6A57-4FDC-B9FF-1A51A7D82209}"/>
              </a:ext>
            </a:extLst>
          </p:cNvPr>
          <p:cNvSpPr txBox="1"/>
          <p:nvPr/>
        </p:nvSpPr>
        <p:spPr>
          <a:xfrm>
            <a:off x="144592" y="278890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1F1D44C-B987-4F3A-A515-ACFC549C77FC}"/>
              </a:ext>
            </a:extLst>
          </p:cNvPr>
          <p:cNvSpPr txBox="1"/>
          <p:nvPr/>
        </p:nvSpPr>
        <p:spPr>
          <a:xfrm>
            <a:off x="144592" y="183564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008EE64-71FA-4C07-84EB-DFA010CEA790}"/>
              </a:ext>
            </a:extLst>
          </p:cNvPr>
          <p:cNvSpPr txBox="1"/>
          <p:nvPr/>
        </p:nvSpPr>
        <p:spPr>
          <a:xfrm>
            <a:off x="144592" y="326553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ACD7C84-1E4E-43A8-BF56-76947C6E99F0}"/>
              </a:ext>
            </a:extLst>
          </p:cNvPr>
          <p:cNvSpPr txBox="1"/>
          <p:nvPr/>
        </p:nvSpPr>
        <p:spPr>
          <a:xfrm>
            <a:off x="144592" y="374216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31C12DF-E2C7-4B71-9FD8-968ED2986DD4}"/>
              </a:ext>
            </a:extLst>
          </p:cNvPr>
          <p:cNvSpPr txBox="1"/>
          <p:nvPr/>
        </p:nvSpPr>
        <p:spPr>
          <a:xfrm>
            <a:off x="144592" y="421879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08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5CB2188-57C8-4FA3-80B6-3668079DF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965913"/>
              </p:ext>
            </p:extLst>
          </p:nvPr>
        </p:nvGraphicFramePr>
        <p:xfrm>
          <a:off x="3584848" y="1778482"/>
          <a:ext cx="6056280" cy="4674854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525410">
                  <a:extLst>
                    <a:ext uri="{9D8B030D-6E8A-4147-A177-3AD203B41FA5}">
                      <a16:colId xmlns:a16="http://schemas.microsoft.com/office/drawing/2014/main" val="4018230383"/>
                    </a:ext>
                  </a:extLst>
                </a:gridCol>
                <a:gridCol w="1571120">
                  <a:extLst>
                    <a:ext uri="{9D8B030D-6E8A-4147-A177-3AD203B41FA5}">
                      <a16:colId xmlns:a16="http://schemas.microsoft.com/office/drawing/2014/main" val="3903726072"/>
                    </a:ext>
                  </a:extLst>
                </a:gridCol>
                <a:gridCol w="1959750">
                  <a:extLst>
                    <a:ext uri="{9D8B030D-6E8A-4147-A177-3AD203B41FA5}">
                      <a16:colId xmlns:a16="http://schemas.microsoft.com/office/drawing/2014/main" val="3683824184"/>
                    </a:ext>
                  </a:extLst>
                </a:gridCol>
              </a:tblGrid>
              <a:tr h="278740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일정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단계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작업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94162288"/>
                  </a:ext>
                </a:extLst>
              </a:tr>
              <a:tr h="941922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3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월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24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일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수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) - 3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월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27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일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토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프로젝트 계획</a:t>
                      </a: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endParaRPr lang="en-US" sz="1050" b="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프로젝트 범위 확정</a:t>
                      </a:r>
                      <a:endParaRPr lang="ko-KR" altLang="en-US" sz="1050" b="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프로젝트 일정 확정</a:t>
                      </a:r>
                      <a:endParaRPr lang="ko-KR" altLang="en-US" sz="1050" b="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프로젝트 진행 방향 확정</a:t>
                      </a: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895963"/>
                  </a:ext>
                </a:extLst>
              </a:tr>
              <a:tr h="673174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3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월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28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일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일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) - 4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월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3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일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토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분석</a:t>
                      </a: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endParaRPr lang="en-US" sz="1050" b="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요구사항 정의서</a:t>
                      </a:r>
                      <a:endParaRPr lang="ko-KR" altLang="en-US" sz="1050" b="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디자인 컨셉 및 디자인 시안 작업</a:t>
                      </a: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685567"/>
                  </a:ext>
                </a:extLst>
              </a:tr>
              <a:tr h="673174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4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월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4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일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일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) - 4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월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17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일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토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설계</a:t>
                      </a: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endParaRPr lang="en-US" sz="1050" b="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웹사이트 화면 설계서</a:t>
                      </a:r>
                      <a:endParaRPr lang="ko-KR" altLang="en-US" sz="1050" b="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DB 설계</a:t>
                      </a: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396768"/>
                  </a:ext>
                </a:extLst>
              </a:tr>
              <a:tr h="224000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4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월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11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일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일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) - 4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월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24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일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토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개발</a:t>
                      </a: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웹 어플리케이션 구현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243934"/>
                  </a:ext>
                </a:extLst>
              </a:tr>
              <a:tr h="1210670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4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월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25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일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일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) - 5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월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1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일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토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테스트</a:t>
                      </a: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endParaRPr lang="en-US" sz="1050" b="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통합 테스트</a:t>
                      </a:r>
                      <a:endParaRPr lang="ko-KR" altLang="en-US" sz="1050" b="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성능 테스트</a:t>
                      </a:r>
                      <a:endParaRPr lang="ko-KR" altLang="en-US" sz="1050" b="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요구사항 추적</a:t>
                      </a:r>
                      <a:endParaRPr lang="ko-KR" altLang="en-US" sz="1050" b="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미비점 보완</a:t>
                      </a: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791730"/>
                  </a:ext>
                </a:extLst>
              </a:tr>
              <a:tr h="673174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5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월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2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일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일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) - 5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월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8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일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토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완료</a:t>
                      </a: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endParaRPr lang="en-US" sz="1050" b="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매뉴얼 작성</a:t>
                      </a:r>
                      <a:endParaRPr lang="ko-KR" altLang="en-US" sz="1050" b="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프로젝트 검수</a:t>
                      </a: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410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954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-14099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713" y="6692900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D7C5F5-0FC8-41F3-A721-DA313B4DF894}"/>
              </a:ext>
            </a:extLst>
          </p:cNvPr>
          <p:cNvSpPr txBox="1"/>
          <p:nvPr/>
        </p:nvSpPr>
        <p:spPr>
          <a:xfrm>
            <a:off x="1011151" y="860664"/>
            <a:ext cx="22136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관리 프로세스 계획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601EF2-4469-404B-82A0-32F610733B55}"/>
              </a:ext>
            </a:extLst>
          </p:cNvPr>
          <p:cNvSpPr txBox="1"/>
          <p:nvPr/>
        </p:nvSpPr>
        <p:spPr>
          <a:xfrm>
            <a:off x="1064570" y="1700808"/>
            <a:ext cx="28083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▶ 단계별 프로젝트 산출물</a:t>
            </a:r>
            <a:endParaRPr lang="en-US" altLang="ko-KR" sz="1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50FDB33-C6B8-46E5-AA87-7FB2C56AAC94}"/>
              </a:ext>
            </a:extLst>
          </p:cNvPr>
          <p:cNvGrpSpPr/>
          <p:nvPr/>
        </p:nvGrpSpPr>
        <p:grpSpPr>
          <a:xfrm>
            <a:off x="-713" y="1818536"/>
            <a:ext cx="903852" cy="424644"/>
            <a:chOff x="-10056" y="886790"/>
            <a:chExt cx="903852" cy="42464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0F245DD-24BB-49CA-AB9E-66D53349EE09}"/>
                </a:ext>
              </a:extLst>
            </p:cNvPr>
            <p:cNvSpPr/>
            <p:nvPr/>
          </p:nvSpPr>
          <p:spPr>
            <a:xfrm>
              <a:off x="-10056" y="886790"/>
              <a:ext cx="903852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28" name="직각 삼각형 27">
              <a:extLst>
                <a:ext uri="{FF2B5EF4-FFF2-40B4-BE49-F238E27FC236}">
                  <a16:creationId xmlns:a16="http://schemas.microsoft.com/office/drawing/2014/main" id="{3924B587-FCA4-4EB9-A64E-0E67DF92142C}"/>
                </a:ext>
              </a:extLst>
            </p:cNvPr>
            <p:cNvSpPr/>
            <p:nvPr/>
          </p:nvSpPr>
          <p:spPr>
            <a:xfrm rot="5400000">
              <a:off x="764699" y="1212363"/>
              <a:ext cx="81142" cy="117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BDB671F-241B-474E-B3A4-E2121A18B95C}"/>
              </a:ext>
            </a:extLst>
          </p:cNvPr>
          <p:cNvCxnSpPr/>
          <p:nvPr/>
        </p:nvCxnSpPr>
        <p:spPr>
          <a:xfrm>
            <a:off x="740532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E38C89F-CB34-4AEF-A20D-249C539B0169}"/>
              </a:ext>
            </a:extLst>
          </p:cNvPr>
          <p:cNvSpPr txBox="1"/>
          <p:nvPr/>
        </p:nvSpPr>
        <p:spPr>
          <a:xfrm>
            <a:off x="144592" y="135901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8E2B759-31DD-4CE6-9994-06E925AAEEA6}"/>
              </a:ext>
            </a:extLst>
          </p:cNvPr>
          <p:cNvSpPr txBox="1"/>
          <p:nvPr/>
        </p:nvSpPr>
        <p:spPr>
          <a:xfrm>
            <a:off x="144592" y="231227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E93D30-68FE-4827-B010-7F437965155B}"/>
              </a:ext>
            </a:extLst>
          </p:cNvPr>
          <p:cNvSpPr txBox="1"/>
          <p:nvPr/>
        </p:nvSpPr>
        <p:spPr>
          <a:xfrm>
            <a:off x="144592" y="88238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7D23CB8-6A57-4FDC-B9FF-1A51A7D82209}"/>
              </a:ext>
            </a:extLst>
          </p:cNvPr>
          <p:cNvSpPr txBox="1"/>
          <p:nvPr/>
        </p:nvSpPr>
        <p:spPr>
          <a:xfrm>
            <a:off x="144592" y="278890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1F1D44C-B987-4F3A-A515-ACFC549C77FC}"/>
              </a:ext>
            </a:extLst>
          </p:cNvPr>
          <p:cNvSpPr txBox="1"/>
          <p:nvPr/>
        </p:nvSpPr>
        <p:spPr>
          <a:xfrm>
            <a:off x="144592" y="183564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008EE64-71FA-4C07-84EB-DFA010CEA790}"/>
              </a:ext>
            </a:extLst>
          </p:cNvPr>
          <p:cNvSpPr txBox="1"/>
          <p:nvPr/>
        </p:nvSpPr>
        <p:spPr>
          <a:xfrm>
            <a:off x="144592" y="326553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ACD7C84-1E4E-43A8-BF56-76947C6E99F0}"/>
              </a:ext>
            </a:extLst>
          </p:cNvPr>
          <p:cNvSpPr txBox="1"/>
          <p:nvPr/>
        </p:nvSpPr>
        <p:spPr>
          <a:xfrm>
            <a:off x="144592" y="374216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31C12DF-E2C7-4B71-9FD8-968ED2986DD4}"/>
              </a:ext>
            </a:extLst>
          </p:cNvPr>
          <p:cNvSpPr txBox="1"/>
          <p:nvPr/>
        </p:nvSpPr>
        <p:spPr>
          <a:xfrm>
            <a:off x="144592" y="421879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08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9C34BED-FCC6-4904-BDF2-C3849E277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736741"/>
              </p:ext>
            </p:extLst>
          </p:nvPr>
        </p:nvGraphicFramePr>
        <p:xfrm>
          <a:off x="4009960" y="1268760"/>
          <a:ext cx="5623560" cy="5153481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330509">
                  <a:extLst>
                    <a:ext uri="{9D8B030D-6E8A-4147-A177-3AD203B41FA5}">
                      <a16:colId xmlns:a16="http://schemas.microsoft.com/office/drawing/2014/main" val="3939272518"/>
                    </a:ext>
                  </a:extLst>
                </a:gridCol>
                <a:gridCol w="2161443">
                  <a:extLst>
                    <a:ext uri="{9D8B030D-6E8A-4147-A177-3AD203B41FA5}">
                      <a16:colId xmlns:a16="http://schemas.microsoft.com/office/drawing/2014/main" val="460900525"/>
                    </a:ext>
                  </a:extLst>
                </a:gridCol>
                <a:gridCol w="2131608">
                  <a:extLst>
                    <a:ext uri="{9D8B030D-6E8A-4147-A177-3AD203B41FA5}">
                      <a16:colId xmlns:a16="http://schemas.microsoft.com/office/drawing/2014/main" val="223429975"/>
                    </a:ext>
                  </a:extLst>
                </a:gridCol>
              </a:tblGrid>
              <a:tr h="348458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단계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작업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산출물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01265086"/>
                  </a:ext>
                </a:extLst>
              </a:tr>
              <a:tr h="882090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프로젝트 계획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endParaRPr lang="en-US" sz="1050" b="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프로젝트 범위 확정</a:t>
                      </a:r>
                      <a:endParaRPr lang="ko-KR" altLang="en-US" sz="1050" b="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프로젝트 일정 확정</a:t>
                      </a:r>
                      <a:endParaRPr lang="ko-KR" altLang="en-US" sz="1050" b="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프로젝트 진행 방향 확정</a:t>
                      </a: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프로젝트 계획서</a:t>
                      </a: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457786"/>
                  </a:ext>
                </a:extLst>
              </a:tr>
              <a:tr h="862665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분석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endParaRPr lang="en-US" sz="1050" b="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요구사항 정의서</a:t>
                      </a:r>
                      <a:endParaRPr lang="ko-KR" altLang="en-US" sz="1050" b="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디자인 컨셉 및 디자인 시안 작업</a:t>
                      </a: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요구사항 정의서</a:t>
                      </a: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UML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디자인 시안</a:t>
                      </a: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528604"/>
                  </a:ext>
                </a:extLst>
              </a:tr>
              <a:tr h="630414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설계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endParaRPr lang="en-US" sz="1050" b="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웹사이트 화면 설계서</a:t>
                      </a:r>
                      <a:endParaRPr lang="ko-KR" altLang="en-US" sz="1050" b="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DB 설계</a:t>
                      </a: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화면 설계서</a:t>
                      </a: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56021"/>
                  </a:ext>
                </a:extLst>
              </a:tr>
              <a:tr h="536218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개발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웹 어플리케이션 구현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기능</a:t>
                      </a:r>
                      <a:r>
                        <a:rPr 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정의서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API </a:t>
                      </a: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사용</a:t>
                      </a:r>
                      <a:r>
                        <a:rPr 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설명서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403861"/>
                  </a:ext>
                </a:extLst>
              </a:tr>
              <a:tr h="1133766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테스트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endParaRPr lang="en-US" sz="1050" b="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통합 테스트</a:t>
                      </a:r>
                      <a:endParaRPr lang="ko-KR" altLang="en-US" sz="1050" b="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성능 테스트</a:t>
                      </a:r>
                      <a:endParaRPr lang="ko-KR" altLang="en-US" sz="1050" b="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요구사항 추적</a:t>
                      </a:r>
                      <a:endParaRPr lang="ko-KR" altLang="en-US" sz="1050" b="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미비점 보완</a:t>
                      </a: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통합</a:t>
                      </a:r>
                      <a:r>
                        <a:rPr 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테스트</a:t>
                      </a:r>
                      <a:r>
                        <a:rPr 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시나리오</a:t>
                      </a:r>
                      <a:r>
                        <a:rPr 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및 </a:t>
                      </a: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결과서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41090"/>
                  </a:ext>
                </a:extLst>
              </a:tr>
              <a:tr h="630414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완료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endParaRPr 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매뉴얼</a:t>
                      </a:r>
                      <a:r>
                        <a:rPr 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작성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프로젝트</a:t>
                      </a:r>
                      <a:r>
                        <a:rPr 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검수</a:t>
                      </a:r>
                      <a:endParaRPr 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매뉴얼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프로젝트</a:t>
                      </a:r>
                      <a:r>
                        <a:rPr 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완료</a:t>
                      </a:r>
                      <a:r>
                        <a:rPr 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보고서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98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144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287DEBE-532A-4A38-A3B2-923556364CE0}"/>
              </a:ext>
            </a:extLst>
          </p:cNvPr>
          <p:cNvGrpSpPr/>
          <p:nvPr/>
        </p:nvGrpSpPr>
        <p:grpSpPr>
          <a:xfrm>
            <a:off x="2317279" y="2276872"/>
            <a:ext cx="5516041" cy="2232384"/>
            <a:chOff x="2317279" y="2276872"/>
            <a:chExt cx="5516041" cy="2232384"/>
          </a:xfrm>
        </p:grpSpPr>
        <p:sp>
          <p:nvSpPr>
            <p:cNvPr id="4" name="TextBox 3"/>
            <p:cNvSpPr txBox="1"/>
            <p:nvPr/>
          </p:nvSpPr>
          <p:spPr>
            <a:xfrm>
              <a:off x="2317279" y="2985260"/>
              <a:ext cx="3610776" cy="815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7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INDEX</a:t>
              </a:r>
            </a:p>
          </p:txBody>
        </p:sp>
        <p:cxnSp>
          <p:nvCxnSpPr>
            <p:cNvPr id="7" name="직선 연결선 6"/>
            <p:cNvCxnSpPr>
              <a:cxnSpLocks/>
            </p:cNvCxnSpPr>
            <p:nvPr/>
          </p:nvCxnSpPr>
          <p:spPr>
            <a:xfrm>
              <a:off x="4958144" y="2276872"/>
              <a:ext cx="0" cy="2232384"/>
            </a:xfrm>
            <a:prstGeom prst="line">
              <a:avLst/>
            </a:prstGeom>
            <a:ln w="19050">
              <a:solidFill>
                <a:srgbClr val="272123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817096" y="2499454"/>
              <a:ext cx="2016224" cy="1787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프로젝트 개요</a:t>
              </a:r>
              <a:endParaRPr lang="en-US" altLang="ko-KR" sz="15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15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2. </a:t>
              </a:r>
              <a:r>
                <a:rPr lang="ko-KR" altLang="en-US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프로젝트 추진 체계</a:t>
              </a:r>
              <a:endParaRPr lang="en-US" altLang="ko-KR" sz="15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15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3. </a:t>
              </a:r>
              <a:r>
                <a:rPr lang="ko-KR" altLang="en-US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관리 프로세스 계획</a:t>
              </a:r>
              <a:endParaRPr lang="en-US" altLang="ko-KR" sz="15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0" y="-14099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713" y="6692900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20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-14099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713" y="6692900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97AFF8F-38D4-415D-B83D-183A86C97192}"/>
              </a:ext>
            </a:extLst>
          </p:cNvPr>
          <p:cNvGrpSpPr/>
          <p:nvPr/>
        </p:nvGrpSpPr>
        <p:grpSpPr>
          <a:xfrm>
            <a:off x="-713" y="870404"/>
            <a:ext cx="903852" cy="424644"/>
            <a:chOff x="-10056" y="886790"/>
            <a:chExt cx="903852" cy="42464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3F78922-BD57-483F-AFEF-1197597F7FEF}"/>
                </a:ext>
              </a:extLst>
            </p:cNvPr>
            <p:cNvSpPr/>
            <p:nvPr/>
          </p:nvSpPr>
          <p:spPr>
            <a:xfrm>
              <a:off x="-10056" y="886790"/>
              <a:ext cx="903852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8AB62656-9602-4621-BE50-D2CEFA7999E6}"/>
                </a:ext>
              </a:extLst>
            </p:cNvPr>
            <p:cNvSpPr/>
            <p:nvPr/>
          </p:nvSpPr>
          <p:spPr>
            <a:xfrm rot="5400000">
              <a:off x="764699" y="1212363"/>
              <a:ext cx="81142" cy="117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3CE4C1F-370B-4877-8239-346F4058C930}"/>
              </a:ext>
            </a:extLst>
          </p:cNvPr>
          <p:cNvCxnSpPr/>
          <p:nvPr/>
        </p:nvCxnSpPr>
        <p:spPr>
          <a:xfrm>
            <a:off x="740532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82FFF9-91D9-482C-B88F-C244333D1372}"/>
              </a:ext>
            </a:extLst>
          </p:cNvPr>
          <p:cNvSpPr txBox="1"/>
          <p:nvPr/>
        </p:nvSpPr>
        <p:spPr>
          <a:xfrm>
            <a:off x="144592" y="135901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98F1EB-4051-4CBC-9775-07DBE4EDDD55}"/>
              </a:ext>
            </a:extLst>
          </p:cNvPr>
          <p:cNvSpPr txBox="1"/>
          <p:nvPr/>
        </p:nvSpPr>
        <p:spPr>
          <a:xfrm>
            <a:off x="144592" y="231227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7D8088-6BB9-4D12-8B41-2D109FB9C77E}"/>
              </a:ext>
            </a:extLst>
          </p:cNvPr>
          <p:cNvSpPr txBox="1"/>
          <p:nvPr/>
        </p:nvSpPr>
        <p:spPr>
          <a:xfrm>
            <a:off x="144592" y="88238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84F3A3-DA3C-4B6B-94D7-867D324C5987}"/>
              </a:ext>
            </a:extLst>
          </p:cNvPr>
          <p:cNvSpPr txBox="1"/>
          <p:nvPr/>
        </p:nvSpPr>
        <p:spPr>
          <a:xfrm>
            <a:off x="144592" y="278890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B82A8B-66E5-40D6-909E-5FB46D8BAEFE}"/>
              </a:ext>
            </a:extLst>
          </p:cNvPr>
          <p:cNvSpPr txBox="1"/>
          <p:nvPr/>
        </p:nvSpPr>
        <p:spPr>
          <a:xfrm>
            <a:off x="144592" y="183564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365B0F-1791-4369-AF9C-A8B4AE0EEC4D}"/>
              </a:ext>
            </a:extLst>
          </p:cNvPr>
          <p:cNvSpPr txBox="1"/>
          <p:nvPr/>
        </p:nvSpPr>
        <p:spPr>
          <a:xfrm>
            <a:off x="144592" y="326553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96FC0F-19C4-41FA-9E1B-59ADA343302F}"/>
              </a:ext>
            </a:extLst>
          </p:cNvPr>
          <p:cNvSpPr txBox="1"/>
          <p:nvPr/>
        </p:nvSpPr>
        <p:spPr>
          <a:xfrm>
            <a:off x="144592" y="374216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E9C7FF-8082-4426-A17D-90E39A492E45}"/>
              </a:ext>
            </a:extLst>
          </p:cNvPr>
          <p:cNvSpPr txBox="1"/>
          <p:nvPr/>
        </p:nvSpPr>
        <p:spPr>
          <a:xfrm>
            <a:off x="144592" y="421879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D7C5F5-0FC8-41F3-A721-DA313B4DF894}"/>
              </a:ext>
            </a:extLst>
          </p:cNvPr>
          <p:cNvSpPr txBox="1"/>
          <p:nvPr/>
        </p:nvSpPr>
        <p:spPr>
          <a:xfrm>
            <a:off x="1011152" y="860664"/>
            <a:ext cx="17671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프로젝트 개요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13360E9-6619-4796-B8F1-9971A3EFF69F}"/>
              </a:ext>
            </a:extLst>
          </p:cNvPr>
          <p:cNvGrpSpPr/>
          <p:nvPr/>
        </p:nvGrpSpPr>
        <p:grpSpPr>
          <a:xfrm>
            <a:off x="1064570" y="1700808"/>
            <a:ext cx="8094021" cy="879308"/>
            <a:chOff x="1064570" y="1700808"/>
            <a:chExt cx="8094021" cy="87930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E601EF2-4469-404B-82A0-32F610733B55}"/>
                </a:ext>
              </a:extLst>
            </p:cNvPr>
            <p:cNvSpPr txBox="1"/>
            <p:nvPr/>
          </p:nvSpPr>
          <p:spPr>
            <a:xfrm>
              <a:off x="1064570" y="1700808"/>
              <a:ext cx="18447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▶ 프로젝트 명</a:t>
              </a:r>
              <a:endParaRPr lang="en-US" altLang="ko-KR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B1788B4-346C-4E8E-8855-CDCAA3EC698F}"/>
                </a:ext>
              </a:extLst>
            </p:cNvPr>
            <p:cNvSpPr txBox="1"/>
            <p:nvPr/>
          </p:nvSpPr>
          <p:spPr>
            <a:xfrm>
              <a:off x="1894710" y="2241562"/>
              <a:ext cx="726388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비대면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 회의 및 강의 보조 시스템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_</a:t>
              </a:r>
              <a:r>
                <a:rPr lang="ko-KR" altLang="en-US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버미</a:t>
              </a: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E228B68-A1CF-4638-AB61-5D738B676395}"/>
              </a:ext>
            </a:extLst>
          </p:cNvPr>
          <p:cNvGrpSpPr/>
          <p:nvPr/>
        </p:nvGrpSpPr>
        <p:grpSpPr>
          <a:xfrm>
            <a:off x="1064570" y="3027389"/>
            <a:ext cx="8094021" cy="880828"/>
            <a:chOff x="1064570" y="3027389"/>
            <a:chExt cx="8094021" cy="88082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C0469D6-ABFE-43E6-AC20-48423060D738}"/>
                </a:ext>
              </a:extLst>
            </p:cNvPr>
            <p:cNvSpPr txBox="1"/>
            <p:nvPr/>
          </p:nvSpPr>
          <p:spPr>
            <a:xfrm>
              <a:off x="1064570" y="3027389"/>
              <a:ext cx="203177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▶ 프로젝트 기간</a:t>
              </a:r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E0080B-2CCB-4F16-90A3-F53B425D5398}"/>
                </a:ext>
              </a:extLst>
            </p:cNvPr>
            <p:cNvSpPr txBox="1"/>
            <p:nvPr/>
          </p:nvSpPr>
          <p:spPr>
            <a:xfrm>
              <a:off x="1894709" y="3569663"/>
              <a:ext cx="726388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defRPr>
              </a:lvl1pPr>
            </a:lstStyle>
            <a:p>
              <a:pPr marL="0" lvl="1"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2021년 3월 19</a:t>
              </a:r>
              <a:r>
                <a:rPr lang="ko-KR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일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 ~ 2021년 5월 8</a:t>
              </a:r>
              <a:r>
                <a:rPr lang="ko-KR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일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F4F1F31-CC2B-489A-9E68-1A123D08EB6D}"/>
              </a:ext>
            </a:extLst>
          </p:cNvPr>
          <p:cNvGrpSpPr/>
          <p:nvPr/>
        </p:nvGrpSpPr>
        <p:grpSpPr>
          <a:xfrm>
            <a:off x="1064568" y="4355490"/>
            <a:ext cx="8094025" cy="1377766"/>
            <a:chOff x="1064568" y="4355490"/>
            <a:chExt cx="8094025" cy="137776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498AF1F-B3A9-4C6D-AFCB-841D8A4AE03A}"/>
                </a:ext>
              </a:extLst>
            </p:cNvPr>
            <p:cNvSpPr txBox="1"/>
            <p:nvPr/>
          </p:nvSpPr>
          <p:spPr>
            <a:xfrm>
              <a:off x="1064568" y="4355490"/>
              <a:ext cx="20607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▶ 프로젝트 목적</a:t>
              </a:r>
              <a:endParaRPr lang="en-US" altLang="ko-KR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616AECF-4F32-4CBC-88F4-536291E39E4C}"/>
                </a:ext>
              </a:extLst>
            </p:cNvPr>
            <p:cNvSpPr txBox="1"/>
            <p:nvPr/>
          </p:nvSpPr>
          <p:spPr>
            <a:xfrm>
              <a:off x="1894707" y="4902259"/>
              <a:ext cx="726388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defRPr>
              </a:lvl1pPr>
            </a:lstStyle>
            <a:p>
              <a:pPr marL="0" lvl="1"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AI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를 활용한 </a:t>
              </a:r>
              <a:r>
                <a:rPr lang="ko-KR" altLang="en-US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비대면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 환경 관리 자동화 시스템 구현</a:t>
              </a: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 marL="0" lvl="1"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회의 참여자의 얼굴을 인식하여 집중 또는 실제 참석 여부를 판단하는 서비스를 구축</a:t>
              </a:r>
            </a:p>
            <a:p>
              <a:pPr marL="0" lvl="1"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멀티캠퍼스 온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·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오프 연계 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AI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활용 지능형 서비스 개발 프로젝트 최우수팀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978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-14099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713" y="6692900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97AFF8F-38D4-415D-B83D-183A86C97192}"/>
              </a:ext>
            </a:extLst>
          </p:cNvPr>
          <p:cNvGrpSpPr/>
          <p:nvPr/>
        </p:nvGrpSpPr>
        <p:grpSpPr>
          <a:xfrm>
            <a:off x="-713" y="870404"/>
            <a:ext cx="903852" cy="424644"/>
            <a:chOff x="-10056" y="886790"/>
            <a:chExt cx="903852" cy="42464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3F78922-BD57-483F-AFEF-1197597F7FEF}"/>
                </a:ext>
              </a:extLst>
            </p:cNvPr>
            <p:cNvSpPr/>
            <p:nvPr/>
          </p:nvSpPr>
          <p:spPr>
            <a:xfrm>
              <a:off x="-10056" y="886790"/>
              <a:ext cx="903852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8AB62656-9602-4621-BE50-D2CEFA7999E6}"/>
                </a:ext>
              </a:extLst>
            </p:cNvPr>
            <p:cNvSpPr/>
            <p:nvPr/>
          </p:nvSpPr>
          <p:spPr>
            <a:xfrm rot="5400000">
              <a:off x="764699" y="1212363"/>
              <a:ext cx="81142" cy="117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3CE4C1F-370B-4877-8239-346F4058C930}"/>
              </a:ext>
            </a:extLst>
          </p:cNvPr>
          <p:cNvCxnSpPr/>
          <p:nvPr/>
        </p:nvCxnSpPr>
        <p:spPr>
          <a:xfrm>
            <a:off x="740532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82FFF9-91D9-482C-B88F-C244333D1372}"/>
              </a:ext>
            </a:extLst>
          </p:cNvPr>
          <p:cNvSpPr txBox="1"/>
          <p:nvPr/>
        </p:nvSpPr>
        <p:spPr>
          <a:xfrm>
            <a:off x="144592" y="135901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98F1EB-4051-4CBC-9775-07DBE4EDDD55}"/>
              </a:ext>
            </a:extLst>
          </p:cNvPr>
          <p:cNvSpPr txBox="1"/>
          <p:nvPr/>
        </p:nvSpPr>
        <p:spPr>
          <a:xfrm>
            <a:off x="144592" y="231227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7D8088-6BB9-4D12-8B41-2D109FB9C77E}"/>
              </a:ext>
            </a:extLst>
          </p:cNvPr>
          <p:cNvSpPr txBox="1"/>
          <p:nvPr/>
        </p:nvSpPr>
        <p:spPr>
          <a:xfrm>
            <a:off x="144592" y="88238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84F3A3-DA3C-4B6B-94D7-867D324C5987}"/>
              </a:ext>
            </a:extLst>
          </p:cNvPr>
          <p:cNvSpPr txBox="1"/>
          <p:nvPr/>
        </p:nvSpPr>
        <p:spPr>
          <a:xfrm>
            <a:off x="144592" y="278890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B82A8B-66E5-40D6-909E-5FB46D8BAEFE}"/>
              </a:ext>
            </a:extLst>
          </p:cNvPr>
          <p:cNvSpPr txBox="1"/>
          <p:nvPr/>
        </p:nvSpPr>
        <p:spPr>
          <a:xfrm>
            <a:off x="144592" y="183564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365B0F-1791-4369-AF9C-A8B4AE0EEC4D}"/>
              </a:ext>
            </a:extLst>
          </p:cNvPr>
          <p:cNvSpPr txBox="1"/>
          <p:nvPr/>
        </p:nvSpPr>
        <p:spPr>
          <a:xfrm>
            <a:off x="144592" y="326553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96FC0F-19C4-41FA-9E1B-59ADA343302F}"/>
              </a:ext>
            </a:extLst>
          </p:cNvPr>
          <p:cNvSpPr txBox="1"/>
          <p:nvPr/>
        </p:nvSpPr>
        <p:spPr>
          <a:xfrm>
            <a:off x="144592" y="374216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E9C7FF-8082-4426-A17D-90E39A492E45}"/>
              </a:ext>
            </a:extLst>
          </p:cNvPr>
          <p:cNvSpPr txBox="1"/>
          <p:nvPr/>
        </p:nvSpPr>
        <p:spPr>
          <a:xfrm>
            <a:off x="144592" y="421879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D7C5F5-0FC8-41F3-A721-DA313B4DF894}"/>
              </a:ext>
            </a:extLst>
          </p:cNvPr>
          <p:cNvSpPr txBox="1"/>
          <p:nvPr/>
        </p:nvSpPr>
        <p:spPr>
          <a:xfrm>
            <a:off x="1011152" y="860664"/>
            <a:ext cx="17671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프로젝트 개요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13360E9-6619-4796-B8F1-9971A3EFF69F}"/>
              </a:ext>
            </a:extLst>
          </p:cNvPr>
          <p:cNvGrpSpPr/>
          <p:nvPr/>
        </p:nvGrpSpPr>
        <p:grpSpPr>
          <a:xfrm>
            <a:off x="1064570" y="1700808"/>
            <a:ext cx="8094021" cy="3526187"/>
            <a:chOff x="1064570" y="1700808"/>
            <a:chExt cx="8094021" cy="352618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E601EF2-4469-404B-82A0-32F610733B55}"/>
                </a:ext>
              </a:extLst>
            </p:cNvPr>
            <p:cNvSpPr txBox="1"/>
            <p:nvPr/>
          </p:nvSpPr>
          <p:spPr>
            <a:xfrm>
              <a:off x="1064570" y="1700808"/>
              <a:ext cx="18447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▶ 프로젝트 배경</a:t>
              </a:r>
              <a:endParaRPr lang="en-US" altLang="ko-KR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B1788B4-346C-4E8E-8855-CDCAA3EC698F}"/>
                </a:ext>
              </a:extLst>
            </p:cNvPr>
            <p:cNvSpPr txBox="1"/>
            <p:nvPr/>
          </p:nvSpPr>
          <p:spPr>
            <a:xfrm>
              <a:off x="1894710" y="2241562"/>
              <a:ext cx="7263881" cy="29854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코로나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19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전 세계적인 확산으로 인한 위한 사회적 거리 두기로</a:t>
              </a: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기업과 교육기관에서는 화상회의 방식을 도입해 일정을 소화 중 이다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.</a:t>
              </a:r>
            </a:p>
            <a:p>
              <a:pPr algn="ctr"/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 algn="ctr"/>
              <a:r>
                <a:rPr lang="ko-KR" altLang="en-US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비대면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 회의 및 강의는 시간과 비용 면에서 효율적이나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,</a:t>
              </a:r>
            </a:p>
            <a:p>
              <a:pPr algn="ctr"/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이는 쌍방향 소통의 어려움으로 소속 단체 내 관계성을 약화시키고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, </a:t>
              </a: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대면에 비해 떨어지는 </a:t>
              </a:r>
              <a:r>
                <a:rPr lang="ko-KR" altLang="en-US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전달력은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 회의 및 강의 질을 악화시킬 우려가 있기에</a:t>
              </a: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여전히 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‘</a:t>
              </a:r>
              <a:r>
                <a:rPr lang="ko-KR" altLang="en-US" sz="2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반쪽짜리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’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 수단으로 인식된다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.</a:t>
              </a:r>
            </a:p>
            <a:p>
              <a:pPr algn="ctr"/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 algn="ctr"/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그래서 우리는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효율적인 </a:t>
              </a:r>
              <a:r>
                <a:rPr lang="ko-KR" altLang="en-US" sz="20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비대면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 소통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을 할 수 있도록 본 프로젝트를 제안한다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951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-14099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713" y="6692900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97AFF8F-38D4-415D-B83D-183A86C97192}"/>
              </a:ext>
            </a:extLst>
          </p:cNvPr>
          <p:cNvGrpSpPr/>
          <p:nvPr/>
        </p:nvGrpSpPr>
        <p:grpSpPr>
          <a:xfrm>
            <a:off x="-713" y="870404"/>
            <a:ext cx="903852" cy="424644"/>
            <a:chOff x="-10056" y="886790"/>
            <a:chExt cx="903852" cy="42464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3F78922-BD57-483F-AFEF-1197597F7FEF}"/>
                </a:ext>
              </a:extLst>
            </p:cNvPr>
            <p:cNvSpPr/>
            <p:nvPr/>
          </p:nvSpPr>
          <p:spPr>
            <a:xfrm>
              <a:off x="-10056" y="886790"/>
              <a:ext cx="903852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8AB62656-9602-4621-BE50-D2CEFA7999E6}"/>
                </a:ext>
              </a:extLst>
            </p:cNvPr>
            <p:cNvSpPr/>
            <p:nvPr/>
          </p:nvSpPr>
          <p:spPr>
            <a:xfrm rot="5400000">
              <a:off x="764699" y="1212363"/>
              <a:ext cx="81142" cy="117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3CE4C1F-370B-4877-8239-346F4058C930}"/>
              </a:ext>
            </a:extLst>
          </p:cNvPr>
          <p:cNvCxnSpPr/>
          <p:nvPr/>
        </p:nvCxnSpPr>
        <p:spPr>
          <a:xfrm>
            <a:off x="740532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82FFF9-91D9-482C-B88F-C244333D1372}"/>
              </a:ext>
            </a:extLst>
          </p:cNvPr>
          <p:cNvSpPr txBox="1"/>
          <p:nvPr/>
        </p:nvSpPr>
        <p:spPr>
          <a:xfrm>
            <a:off x="144592" y="135901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98F1EB-4051-4CBC-9775-07DBE4EDDD55}"/>
              </a:ext>
            </a:extLst>
          </p:cNvPr>
          <p:cNvSpPr txBox="1"/>
          <p:nvPr/>
        </p:nvSpPr>
        <p:spPr>
          <a:xfrm>
            <a:off x="144592" y="231227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7D8088-6BB9-4D12-8B41-2D109FB9C77E}"/>
              </a:ext>
            </a:extLst>
          </p:cNvPr>
          <p:cNvSpPr txBox="1"/>
          <p:nvPr/>
        </p:nvSpPr>
        <p:spPr>
          <a:xfrm>
            <a:off x="144592" y="88238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84F3A3-DA3C-4B6B-94D7-867D324C5987}"/>
              </a:ext>
            </a:extLst>
          </p:cNvPr>
          <p:cNvSpPr txBox="1"/>
          <p:nvPr/>
        </p:nvSpPr>
        <p:spPr>
          <a:xfrm>
            <a:off x="144592" y="278890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B82A8B-66E5-40D6-909E-5FB46D8BAEFE}"/>
              </a:ext>
            </a:extLst>
          </p:cNvPr>
          <p:cNvSpPr txBox="1"/>
          <p:nvPr/>
        </p:nvSpPr>
        <p:spPr>
          <a:xfrm>
            <a:off x="144592" y="183564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365B0F-1791-4369-AF9C-A8B4AE0EEC4D}"/>
              </a:ext>
            </a:extLst>
          </p:cNvPr>
          <p:cNvSpPr txBox="1"/>
          <p:nvPr/>
        </p:nvSpPr>
        <p:spPr>
          <a:xfrm>
            <a:off x="144592" y="326553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96FC0F-19C4-41FA-9E1B-59ADA343302F}"/>
              </a:ext>
            </a:extLst>
          </p:cNvPr>
          <p:cNvSpPr txBox="1"/>
          <p:nvPr/>
        </p:nvSpPr>
        <p:spPr>
          <a:xfrm>
            <a:off x="144592" y="374216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E9C7FF-8082-4426-A17D-90E39A492E45}"/>
              </a:ext>
            </a:extLst>
          </p:cNvPr>
          <p:cNvSpPr txBox="1"/>
          <p:nvPr/>
        </p:nvSpPr>
        <p:spPr>
          <a:xfrm>
            <a:off x="144592" y="421879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D7C5F5-0FC8-41F3-A721-DA313B4DF894}"/>
              </a:ext>
            </a:extLst>
          </p:cNvPr>
          <p:cNvSpPr txBox="1"/>
          <p:nvPr/>
        </p:nvSpPr>
        <p:spPr>
          <a:xfrm>
            <a:off x="1011152" y="860664"/>
            <a:ext cx="17671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프로젝트 개요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601EF2-4469-404B-82A0-32F610733B55}"/>
              </a:ext>
            </a:extLst>
          </p:cNvPr>
          <p:cNvSpPr txBox="1"/>
          <p:nvPr/>
        </p:nvSpPr>
        <p:spPr>
          <a:xfrm>
            <a:off x="1064570" y="1700808"/>
            <a:ext cx="2520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▶ 프로젝트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핵심 기능</a:t>
            </a:r>
            <a:endParaRPr lang="en-US" altLang="ko-KR" sz="1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8787C1C-CC06-4B5A-A2E2-A2B771FF66AC}"/>
              </a:ext>
            </a:extLst>
          </p:cNvPr>
          <p:cNvSpPr/>
          <p:nvPr/>
        </p:nvSpPr>
        <p:spPr>
          <a:xfrm>
            <a:off x="6954855" y="2370597"/>
            <a:ext cx="2698656" cy="33631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000000"/>
                </a:solidFill>
                <a:latin typeface="Arial" panose="020B0604020202020204" pitchFamily="34" charset="0"/>
                <a:ea typeface="뫼비우스 Regular" panose="02000700060000000000" pitchFamily="2" charset="-127"/>
              </a:rPr>
              <a:t>누구에게나</a:t>
            </a:r>
            <a:endParaRPr lang="en-US" altLang="ko-KR" b="1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000000"/>
              </a:solidFill>
              <a:latin typeface="Arial" panose="020B0604020202020204" pitchFamily="34" charset="0"/>
              <a:ea typeface="뫼비우스 Regular" panose="0200070006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000000"/>
                </a:solidFill>
                <a:latin typeface="Arial" panose="020B0604020202020204" pitchFamily="34" charset="0"/>
                <a:ea typeface="뫼비우스 Regular" panose="02000700060000000000" pitchFamily="2" charset="-127"/>
              </a:rPr>
              <a:t>열린 커뮤니티가 아닌</a:t>
            </a:r>
            <a:endParaRPr lang="en-US" altLang="ko-KR" b="1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000000"/>
              </a:solidFill>
              <a:latin typeface="Arial" panose="020B0604020202020204" pitchFamily="34" charset="0"/>
              <a:ea typeface="뫼비우스 Regular" panose="0200070006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000000"/>
                </a:solidFill>
                <a:latin typeface="Arial" panose="020B0604020202020204" pitchFamily="34" charset="0"/>
                <a:ea typeface="뫼비우스 Regular" panose="02000700060000000000" pitchFamily="2" charset="-127"/>
              </a:rPr>
              <a:t>소속 단체별로</a:t>
            </a:r>
            <a:endParaRPr lang="en-US" altLang="ko-KR" b="1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000000"/>
              </a:solidFill>
              <a:latin typeface="Arial" panose="020B0604020202020204" pitchFamily="34" charset="0"/>
              <a:ea typeface="뫼비우스 Regular" panose="0200070006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000000"/>
                </a:solidFill>
                <a:latin typeface="Arial" panose="020B0604020202020204" pitchFamily="34" charset="0"/>
                <a:ea typeface="뫼비우스 Regular" panose="02000700060000000000" pitchFamily="2" charset="-127"/>
              </a:rPr>
              <a:t>폐쇄된 공간 형성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20D0C2-482A-40CE-9145-A31BE4E13157}"/>
              </a:ext>
            </a:extLst>
          </p:cNvPr>
          <p:cNvSpPr txBox="1"/>
          <p:nvPr/>
        </p:nvSpPr>
        <p:spPr>
          <a:xfrm>
            <a:off x="4126844" y="2370597"/>
            <a:ext cx="2698658" cy="3355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lnSpc>
                <a:spcPct val="150000"/>
              </a:lnSpc>
              <a:defRPr sz="110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효율적인 회의 및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강의를</a:t>
            </a:r>
            <a:endParaRPr lang="en-US" altLang="ko-KR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진행할 수 있도록</a:t>
            </a:r>
            <a:endParaRPr lang="en-US" altLang="ko-KR" sz="18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서비스 제공</a:t>
            </a:r>
            <a:endParaRPr lang="en-US" altLang="ko-KR" sz="18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ko-KR" alt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타이머</a:t>
            </a: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게시판</a:t>
            </a: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메모장 등</a:t>
            </a: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F20BA6-9733-49B9-B36E-F70A609B0F93}"/>
              </a:ext>
            </a:extLst>
          </p:cNvPr>
          <p:cNvSpPr/>
          <p:nvPr/>
        </p:nvSpPr>
        <p:spPr>
          <a:xfrm>
            <a:off x="1298835" y="2348880"/>
            <a:ext cx="2698656" cy="33631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000000"/>
                </a:solidFill>
                <a:latin typeface="Arial" panose="020B0604020202020204" pitchFamily="34" charset="0"/>
                <a:ea typeface="뫼비우스 Regular" panose="02000700060000000000" pitchFamily="2" charset="-127"/>
              </a:rPr>
              <a:t>실시간으로</a:t>
            </a:r>
            <a:endParaRPr lang="en-US" altLang="ko-KR" b="1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000000"/>
              </a:solidFill>
              <a:latin typeface="Arial" panose="020B0604020202020204" pitchFamily="34" charset="0"/>
              <a:ea typeface="뫼비우스 Regular" panose="0200070006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000000"/>
                </a:solidFill>
                <a:latin typeface="Arial" panose="020B0604020202020204" pitchFamily="34" charset="0"/>
                <a:ea typeface="뫼비우스 Regular" panose="02000700060000000000" pitchFamily="2" charset="-127"/>
              </a:rPr>
              <a:t>참여자의 얼굴을 감지하여</a:t>
            </a:r>
            <a:endParaRPr lang="en-US" altLang="ko-KR" b="1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000000"/>
              </a:solidFill>
              <a:latin typeface="Arial" panose="020B0604020202020204" pitchFamily="34" charset="0"/>
              <a:ea typeface="뫼비우스 Regular" panose="0200070006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000000"/>
                </a:solidFill>
                <a:latin typeface="Arial" panose="020B0604020202020204" pitchFamily="34" charset="0"/>
                <a:ea typeface="뫼비우스 Regular" panose="02000700060000000000" pitchFamily="2" charset="-127"/>
              </a:rPr>
              <a:t>집중</a:t>
            </a:r>
            <a:r>
              <a:rPr lang="en-US" altLang="ko-KR" b="1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000000"/>
                </a:solidFill>
                <a:latin typeface="Arial" panose="020B0604020202020204" pitchFamily="34" charset="0"/>
                <a:ea typeface="뫼비우스 Regular" panose="02000700060000000000" pitchFamily="2" charset="-127"/>
              </a:rPr>
              <a:t> </a:t>
            </a:r>
            <a:r>
              <a:rPr lang="ko-KR" altLang="en-US" b="1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000000"/>
                </a:solidFill>
                <a:latin typeface="Arial" panose="020B0604020202020204" pitchFamily="34" charset="0"/>
                <a:ea typeface="뫼비우스 Regular" panose="02000700060000000000" pitchFamily="2" charset="-127"/>
              </a:rPr>
              <a:t>및 관여도 파악</a:t>
            </a:r>
          </a:p>
        </p:txBody>
      </p:sp>
    </p:spTree>
    <p:extLst>
      <p:ext uri="{BB962C8B-B14F-4D97-AF65-F5344CB8AC3E}">
        <p14:creationId xmlns:p14="http://schemas.microsoft.com/office/powerpoint/2010/main" val="243087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-14099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713" y="6692900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97AFF8F-38D4-415D-B83D-183A86C97192}"/>
              </a:ext>
            </a:extLst>
          </p:cNvPr>
          <p:cNvGrpSpPr/>
          <p:nvPr/>
        </p:nvGrpSpPr>
        <p:grpSpPr>
          <a:xfrm>
            <a:off x="-713" y="870404"/>
            <a:ext cx="903852" cy="424644"/>
            <a:chOff x="-10056" y="886790"/>
            <a:chExt cx="903852" cy="42464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3F78922-BD57-483F-AFEF-1197597F7FEF}"/>
                </a:ext>
              </a:extLst>
            </p:cNvPr>
            <p:cNvSpPr/>
            <p:nvPr/>
          </p:nvSpPr>
          <p:spPr>
            <a:xfrm>
              <a:off x="-10056" y="886790"/>
              <a:ext cx="903852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8AB62656-9602-4621-BE50-D2CEFA7999E6}"/>
                </a:ext>
              </a:extLst>
            </p:cNvPr>
            <p:cNvSpPr/>
            <p:nvPr/>
          </p:nvSpPr>
          <p:spPr>
            <a:xfrm rot="5400000">
              <a:off x="764699" y="1212363"/>
              <a:ext cx="81142" cy="117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3CE4C1F-370B-4877-8239-346F4058C930}"/>
              </a:ext>
            </a:extLst>
          </p:cNvPr>
          <p:cNvCxnSpPr/>
          <p:nvPr/>
        </p:nvCxnSpPr>
        <p:spPr>
          <a:xfrm>
            <a:off x="740532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82FFF9-91D9-482C-B88F-C244333D1372}"/>
              </a:ext>
            </a:extLst>
          </p:cNvPr>
          <p:cNvSpPr txBox="1"/>
          <p:nvPr/>
        </p:nvSpPr>
        <p:spPr>
          <a:xfrm>
            <a:off x="144592" y="135901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98F1EB-4051-4CBC-9775-07DBE4EDDD55}"/>
              </a:ext>
            </a:extLst>
          </p:cNvPr>
          <p:cNvSpPr txBox="1"/>
          <p:nvPr/>
        </p:nvSpPr>
        <p:spPr>
          <a:xfrm>
            <a:off x="144592" y="231227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7D8088-6BB9-4D12-8B41-2D109FB9C77E}"/>
              </a:ext>
            </a:extLst>
          </p:cNvPr>
          <p:cNvSpPr txBox="1"/>
          <p:nvPr/>
        </p:nvSpPr>
        <p:spPr>
          <a:xfrm>
            <a:off x="144592" y="88238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84F3A3-DA3C-4B6B-94D7-867D324C5987}"/>
              </a:ext>
            </a:extLst>
          </p:cNvPr>
          <p:cNvSpPr txBox="1"/>
          <p:nvPr/>
        </p:nvSpPr>
        <p:spPr>
          <a:xfrm>
            <a:off x="144592" y="278890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B82A8B-66E5-40D6-909E-5FB46D8BAEFE}"/>
              </a:ext>
            </a:extLst>
          </p:cNvPr>
          <p:cNvSpPr txBox="1"/>
          <p:nvPr/>
        </p:nvSpPr>
        <p:spPr>
          <a:xfrm>
            <a:off x="144592" y="183564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365B0F-1791-4369-AF9C-A8B4AE0EEC4D}"/>
              </a:ext>
            </a:extLst>
          </p:cNvPr>
          <p:cNvSpPr txBox="1"/>
          <p:nvPr/>
        </p:nvSpPr>
        <p:spPr>
          <a:xfrm>
            <a:off x="144592" y="326553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96FC0F-19C4-41FA-9E1B-59ADA343302F}"/>
              </a:ext>
            </a:extLst>
          </p:cNvPr>
          <p:cNvSpPr txBox="1"/>
          <p:nvPr/>
        </p:nvSpPr>
        <p:spPr>
          <a:xfrm>
            <a:off x="144592" y="374216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E9C7FF-8082-4426-A17D-90E39A492E45}"/>
              </a:ext>
            </a:extLst>
          </p:cNvPr>
          <p:cNvSpPr txBox="1"/>
          <p:nvPr/>
        </p:nvSpPr>
        <p:spPr>
          <a:xfrm>
            <a:off x="144592" y="421879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D7C5F5-0FC8-41F3-A721-DA313B4DF894}"/>
              </a:ext>
            </a:extLst>
          </p:cNvPr>
          <p:cNvSpPr txBox="1"/>
          <p:nvPr/>
        </p:nvSpPr>
        <p:spPr>
          <a:xfrm>
            <a:off x="1011152" y="860664"/>
            <a:ext cx="17671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프로젝트 개요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13360E9-6619-4796-B8F1-9971A3EFF69F}"/>
              </a:ext>
            </a:extLst>
          </p:cNvPr>
          <p:cNvGrpSpPr/>
          <p:nvPr/>
        </p:nvGrpSpPr>
        <p:grpSpPr>
          <a:xfrm>
            <a:off x="1064570" y="1700808"/>
            <a:ext cx="8094021" cy="4157129"/>
            <a:chOff x="1064570" y="1700808"/>
            <a:chExt cx="8094021" cy="415712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E601EF2-4469-404B-82A0-32F610733B55}"/>
                </a:ext>
              </a:extLst>
            </p:cNvPr>
            <p:cNvSpPr txBox="1"/>
            <p:nvPr/>
          </p:nvSpPr>
          <p:spPr>
            <a:xfrm>
              <a:off x="1064570" y="1700808"/>
              <a:ext cx="28083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▶ 프로젝트 기대효과</a:t>
              </a:r>
              <a:endParaRPr lang="en-US" altLang="ko-KR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B1788B4-346C-4E8E-8855-CDCAA3EC698F}"/>
                </a:ext>
              </a:extLst>
            </p:cNvPr>
            <p:cNvSpPr txBox="1"/>
            <p:nvPr/>
          </p:nvSpPr>
          <p:spPr>
            <a:xfrm>
              <a:off x="1894710" y="2241562"/>
              <a:ext cx="7263881" cy="36163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600" b="0" i="0" dirty="0">
                  <a:solidFill>
                    <a:srgbClr val="252525"/>
                  </a:solidFill>
                  <a:effectLst/>
                  <a:latin typeface="Code2000"/>
                </a:rPr>
                <a:t>✓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원활한 </a:t>
              </a:r>
              <a:r>
                <a:rPr lang="ko-KR" altLang="en-US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비대면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 회의 환경 구축</a:t>
              </a: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r>
                <a:rPr lang="en-US" altLang="ko-KR" sz="7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 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AI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를 활용하여 각 참가자의 집중도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,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참여도 등을 분석해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,</a:t>
              </a: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기존 시스템보다 높은 관여도를 유지시킬 수 있도록 하여</a:t>
              </a: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대면 상황보다 효율적인 업무 및 교육을 가능할 것으로 기대한다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.</a:t>
              </a:r>
            </a:p>
            <a:p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r>
                <a:rPr lang="ko-KR" altLang="en-US" sz="1600" b="0" i="0" dirty="0">
                  <a:solidFill>
                    <a:srgbClr val="252525"/>
                  </a:solidFill>
                  <a:effectLst/>
                  <a:latin typeface="Code2000"/>
                </a:rPr>
                <a:t>✓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서비스 접근 용이성</a:t>
              </a: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r>
                <a:rPr lang="en-US" altLang="ko-KR" sz="7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 </a:t>
              </a:r>
              <a:endParaRPr lang="en-US" altLang="ko-KR" sz="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기존 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zoom, </a:t>
              </a:r>
              <a:r>
                <a:rPr lang="ko-KR" altLang="en-US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팀스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,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구글 </a:t>
              </a:r>
              <a:r>
                <a:rPr lang="ko-KR" altLang="en-US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클래스룸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 등의 다양한 플랫폼에 적용 가능할 것이다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.</a:t>
              </a:r>
            </a:p>
            <a:p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r>
                <a:rPr lang="ko-KR" altLang="en-US" sz="1600" b="0" i="0" dirty="0">
                  <a:solidFill>
                    <a:srgbClr val="252525"/>
                  </a:solidFill>
                  <a:effectLst/>
                  <a:latin typeface="Code2000"/>
                </a:rPr>
                <a:t>✓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확장 가능성</a:t>
              </a: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r>
                <a:rPr lang="ko-KR" altLang="en-US" sz="7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 </a:t>
              </a:r>
              <a:endPara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단순히 회의나 교육 뿐만 아니라 온라인 시험 감독 등</a:t>
              </a: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보다 넓은 분야로의 확장 및 다양한 분야와의 융합이 가능해질 것이다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814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-14099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713" y="6692900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97AFF8F-38D4-415D-B83D-183A86C97192}"/>
              </a:ext>
            </a:extLst>
          </p:cNvPr>
          <p:cNvGrpSpPr/>
          <p:nvPr/>
        </p:nvGrpSpPr>
        <p:grpSpPr>
          <a:xfrm>
            <a:off x="-713" y="870404"/>
            <a:ext cx="903852" cy="424644"/>
            <a:chOff x="-10056" y="886790"/>
            <a:chExt cx="903852" cy="42464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3F78922-BD57-483F-AFEF-1197597F7FEF}"/>
                </a:ext>
              </a:extLst>
            </p:cNvPr>
            <p:cNvSpPr/>
            <p:nvPr/>
          </p:nvSpPr>
          <p:spPr>
            <a:xfrm>
              <a:off x="-10056" y="886790"/>
              <a:ext cx="903852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8AB62656-9602-4621-BE50-D2CEFA7999E6}"/>
                </a:ext>
              </a:extLst>
            </p:cNvPr>
            <p:cNvSpPr/>
            <p:nvPr/>
          </p:nvSpPr>
          <p:spPr>
            <a:xfrm rot="5400000">
              <a:off x="764699" y="1212363"/>
              <a:ext cx="81142" cy="117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3CE4C1F-370B-4877-8239-346F4058C930}"/>
              </a:ext>
            </a:extLst>
          </p:cNvPr>
          <p:cNvCxnSpPr/>
          <p:nvPr/>
        </p:nvCxnSpPr>
        <p:spPr>
          <a:xfrm>
            <a:off x="740532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82FFF9-91D9-482C-B88F-C244333D1372}"/>
              </a:ext>
            </a:extLst>
          </p:cNvPr>
          <p:cNvSpPr txBox="1"/>
          <p:nvPr/>
        </p:nvSpPr>
        <p:spPr>
          <a:xfrm>
            <a:off x="144592" y="135901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98F1EB-4051-4CBC-9775-07DBE4EDDD55}"/>
              </a:ext>
            </a:extLst>
          </p:cNvPr>
          <p:cNvSpPr txBox="1"/>
          <p:nvPr/>
        </p:nvSpPr>
        <p:spPr>
          <a:xfrm>
            <a:off x="144592" y="231227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7D8088-6BB9-4D12-8B41-2D109FB9C77E}"/>
              </a:ext>
            </a:extLst>
          </p:cNvPr>
          <p:cNvSpPr txBox="1"/>
          <p:nvPr/>
        </p:nvSpPr>
        <p:spPr>
          <a:xfrm>
            <a:off x="144592" y="88238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84F3A3-DA3C-4B6B-94D7-867D324C5987}"/>
              </a:ext>
            </a:extLst>
          </p:cNvPr>
          <p:cNvSpPr txBox="1"/>
          <p:nvPr/>
        </p:nvSpPr>
        <p:spPr>
          <a:xfrm>
            <a:off x="144592" y="278890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B82A8B-66E5-40D6-909E-5FB46D8BAEFE}"/>
              </a:ext>
            </a:extLst>
          </p:cNvPr>
          <p:cNvSpPr txBox="1"/>
          <p:nvPr/>
        </p:nvSpPr>
        <p:spPr>
          <a:xfrm>
            <a:off x="144592" y="183564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365B0F-1791-4369-AF9C-A8B4AE0EEC4D}"/>
              </a:ext>
            </a:extLst>
          </p:cNvPr>
          <p:cNvSpPr txBox="1"/>
          <p:nvPr/>
        </p:nvSpPr>
        <p:spPr>
          <a:xfrm>
            <a:off x="144592" y="326553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96FC0F-19C4-41FA-9E1B-59ADA343302F}"/>
              </a:ext>
            </a:extLst>
          </p:cNvPr>
          <p:cNvSpPr txBox="1"/>
          <p:nvPr/>
        </p:nvSpPr>
        <p:spPr>
          <a:xfrm>
            <a:off x="144592" y="374216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E9C7FF-8082-4426-A17D-90E39A492E45}"/>
              </a:ext>
            </a:extLst>
          </p:cNvPr>
          <p:cNvSpPr txBox="1"/>
          <p:nvPr/>
        </p:nvSpPr>
        <p:spPr>
          <a:xfrm>
            <a:off x="144592" y="421879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D7C5F5-0FC8-41F3-A721-DA313B4DF894}"/>
              </a:ext>
            </a:extLst>
          </p:cNvPr>
          <p:cNvSpPr txBox="1"/>
          <p:nvPr/>
        </p:nvSpPr>
        <p:spPr>
          <a:xfrm>
            <a:off x="1011152" y="860664"/>
            <a:ext cx="17671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프로젝트 개요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601EF2-4469-404B-82A0-32F610733B55}"/>
              </a:ext>
            </a:extLst>
          </p:cNvPr>
          <p:cNvSpPr txBox="1"/>
          <p:nvPr/>
        </p:nvSpPr>
        <p:spPr>
          <a:xfrm>
            <a:off x="1064570" y="1700808"/>
            <a:ext cx="2808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▶ 프로젝트 범위</a:t>
            </a:r>
            <a:endParaRPr lang="en-US" altLang="ko-KR" sz="1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4AAEEF4-E2E6-43C7-86D7-31B521CE8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550372"/>
              </p:ext>
            </p:extLst>
          </p:nvPr>
        </p:nvGraphicFramePr>
        <p:xfrm>
          <a:off x="1373052" y="2316638"/>
          <a:ext cx="8008435" cy="3056573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452193">
                  <a:extLst>
                    <a:ext uri="{9D8B030D-6E8A-4147-A177-3AD203B41FA5}">
                      <a16:colId xmlns:a16="http://schemas.microsoft.com/office/drawing/2014/main" val="996928309"/>
                    </a:ext>
                  </a:extLst>
                </a:gridCol>
                <a:gridCol w="4312235">
                  <a:extLst>
                    <a:ext uri="{9D8B030D-6E8A-4147-A177-3AD203B41FA5}">
                      <a16:colId xmlns:a16="http://schemas.microsoft.com/office/drawing/2014/main" val="3052237060"/>
                    </a:ext>
                  </a:extLst>
                </a:gridCol>
                <a:gridCol w="2244007">
                  <a:extLst>
                    <a:ext uri="{9D8B030D-6E8A-4147-A177-3AD203B41FA5}">
                      <a16:colId xmlns:a16="http://schemas.microsoft.com/office/drawing/2014/main" val="4176788561"/>
                    </a:ext>
                  </a:extLst>
                </a:gridCol>
              </a:tblGrid>
              <a:tr h="382125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구분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구현 범위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비고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1378069"/>
                  </a:ext>
                </a:extLst>
              </a:tr>
              <a:tr h="334306">
                <a:tc rowSpan="5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웹 페이지 구성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회원가입</a:t>
                      </a:r>
                    </a:p>
                  </a:txBody>
                  <a:tcPr marL="68580" marR="68580" marT="0" marB="0"/>
                </a:tc>
                <a:tc rowSpan="5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SpringBoot</a:t>
                      </a:r>
                      <a:endParaRPr lang="en-US" sz="140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81974120"/>
                  </a:ext>
                </a:extLst>
              </a:tr>
              <a:tr h="3343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로그인</a:t>
                      </a:r>
                      <a:r>
                        <a:rPr 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/</a:t>
                      </a: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로그아웃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6035576"/>
                  </a:ext>
                </a:extLst>
              </a:tr>
              <a:tr h="3343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공지사항 게시판</a:t>
                      </a: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1787385"/>
                  </a:ext>
                </a:extLst>
              </a:tr>
              <a:tr h="3343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일반 게시판</a:t>
                      </a: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397853"/>
                  </a:ext>
                </a:extLst>
              </a:tr>
              <a:tr h="3343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개인 메모장</a:t>
                      </a: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endParaRPr lang="ko-KR" altLang="en-US" sz="140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2545888"/>
                  </a:ext>
                </a:extLst>
              </a:tr>
              <a:tr h="334306">
                <a:tc rowSpan="3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API </a:t>
                      </a:r>
                      <a:r>
                        <a:rPr lang="ko-KR" altLang="en-US" sz="16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사용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얼굴 및 표정 감지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Naver</a:t>
                      </a:r>
                      <a:r>
                        <a:rPr 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CFR API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909384"/>
                  </a:ext>
                </a:extLst>
              </a:tr>
              <a:tr h="3343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음성 텍스트 변환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Kakao</a:t>
                      </a:r>
                      <a:r>
                        <a:rPr 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Speech</a:t>
                      </a: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API</a:t>
                      </a:r>
                      <a:r>
                        <a:rPr 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93697203"/>
                  </a:ext>
                </a:extLst>
              </a:tr>
              <a:tr h="3343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쉬는 시간 타이머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타이머 </a:t>
                      </a:r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API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07751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856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-14099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713" y="6692900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97AFF8F-38D4-415D-B83D-183A86C97192}"/>
              </a:ext>
            </a:extLst>
          </p:cNvPr>
          <p:cNvGrpSpPr/>
          <p:nvPr/>
        </p:nvGrpSpPr>
        <p:grpSpPr>
          <a:xfrm>
            <a:off x="-713" y="870404"/>
            <a:ext cx="903852" cy="424644"/>
            <a:chOff x="-10056" y="886790"/>
            <a:chExt cx="903852" cy="42464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3F78922-BD57-483F-AFEF-1197597F7FEF}"/>
                </a:ext>
              </a:extLst>
            </p:cNvPr>
            <p:cNvSpPr/>
            <p:nvPr/>
          </p:nvSpPr>
          <p:spPr>
            <a:xfrm>
              <a:off x="-10056" y="886790"/>
              <a:ext cx="903852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8AB62656-9602-4621-BE50-D2CEFA7999E6}"/>
                </a:ext>
              </a:extLst>
            </p:cNvPr>
            <p:cNvSpPr/>
            <p:nvPr/>
          </p:nvSpPr>
          <p:spPr>
            <a:xfrm rot="5400000">
              <a:off x="764699" y="1212363"/>
              <a:ext cx="81142" cy="117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3CE4C1F-370B-4877-8239-346F4058C930}"/>
              </a:ext>
            </a:extLst>
          </p:cNvPr>
          <p:cNvCxnSpPr/>
          <p:nvPr/>
        </p:nvCxnSpPr>
        <p:spPr>
          <a:xfrm>
            <a:off x="740532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82FFF9-91D9-482C-B88F-C244333D1372}"/>
              </a:ext>
            </a:extLst>
          </p:cNvPr>
          <p:cNvSpPr txBox="1"/>
          <p:nvPr/>
        </p:nvSpPr>
        <p:spPr>
          <a:xfrm>
            <a:off x="144592" y="135901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98F1EB-4051-4CBC-9775-07DBE4EDDD55}"/>
              </a:ext>
            </a:extLst>
          </p:cNvPr>
          <p:cNvSpPr txBox="1"/>
          <p:nvPr/>
        </p:nvSpPr>
        <p:spPr>
          <a:xfrm>
            <a:off x="144592" y="231227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7D8088-6BB9-4D12-8B41-2D109FB9C77E}"/>
              </a:ext>
            </a:extLst>
          </p:cNvPr>
          <p:cNvSpPr txBox="1"/>
          <p:nvPr/>
        </p:nvSpPr>
        <p:spPr>
          <a:xfrm>
            <a:off x="144592" y="88238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84F3A3-DA3C-4B6B-94D7-867D324C5987}"/>
              </a:ext>
            </a:extLst>
          </p:cNvPr>
          <p:cNvSpPr txBox="1"/>
          <p:nvPr/>
        </p:nvSpPr>
        <p:spPr>
          <a:xfrm>
            <a:off x="144592" y="278890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B82A8B-66E5-40D6-909E-5FB46D8BAEFE}"/>
              </a:ext>
            </a:extLst>
          </p:cNvPr>
          <p:cNvSpPr txBox="1"/>
          <p:nvPr/>
        </p:nvSpPr>
        <p:spPr>
          <a:xfrm>
            <a:off x="144592" y="183564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365B0F-1791-4369-AF9C-A8B4AE0EEC4D}"/>
              </a:ext>
            </a:extLst>
          </p:cNvPr>
          <p:cNvSpPr txBox="1"/>
          <p:nvPr/>
        </p:nvSpPr>
        <p:spPr>
          <a:xfrm>
            <a:off x="144592" y="326553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96FC0F-19C4-41FA-9E1B-59ADA343302F}"/>
              </a:ext>
            </a:extLst>
          </p:cNvPr>
          <p:cNvSpPr txBox="1"/>
          <p:nvPr/>
        </p:nvSpPr>
        <p:spPr>
          <a:xfrm>
            <a:off x="144592" y="374216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E9C7FF-8082-4426-A17D-90E39A492E45}"/>
              </a:ext>
            </a:extLst>
          </p:cNvPr>
          <p:cNvSpPr txBox="1"/>
          <p:nvPr/>
        </p:nvSpPr>
        <p:spPr>
          <a:xfrm>
            <a:off x="144592" y="421879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D7C5F5-0FC8-41F3-A721-DA313B4DF894}"/>
              </a:ext>
            </a:extLst>
          </p:cNvPr>
          <p:cNvSpPr txBox="1"/>
          <p:nvPr/>
        </p:nvSpPr>
        <p:spPr>
          <a:xfrm>
            <a:off x="1011152" y="860664"/>
            <a:ext cx="17671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프로젝트 개요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601EF2-4469-404B-82A0-32F610733B55}"/>
              </a:ext>
            </a:extLst>
          </p:cNvPr>
          <p:cNvSpPr txBox="1"/>
          <p:nvPr/>
        </p:nvSpPr>
        <p:spPr>
          <a:xfrm>
            <a:off x="1064570" y="1700808"/>
            <a:ext cx="2808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▶ </a:t>
            </a:r>
            <a:r>
              <a:rPr lang="en-US" altLang="ko-KR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UML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FEAF5818-C409-40D1-882E-B1982F7E3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768" y="1656736"/>
            <a:ext cx="5408381" cy="459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16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-14099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713" y="6692900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D7C5F5-0FC8-41F3-A721-DA313B4DF894}"/>
              </a:ext>
            </a:extLst>
          </p:cNvPr>
          <p:cNvSpPr txBox="1"/>
          <p:nvPr/>
        </p:nvSpPr>
        <p:spPr>
          <a:xfrm>
            <a:off x="1011151" y="860664"/>
            <a:ext cx="22136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프로젝트 추진 체계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13360E9-6619-4796-B8F1-9971A3EFF69F}"/>
              </a:ext>
            </a:extLst>
          </p:cNvPr>
          <p:cNvGrpSpPr/>
          <p:nvPr/>
        </p:nvGrpSpPr>
        <p:grpSpPr>
          <a:xfrm>
            <a:off x="1064570" y="1700808"/>
            <a:ext cx="8094021" cy="879308"/>
            <a:chOff x="1064570" y="1700808"/>
            <a:chExt cx="8094021" cy="87930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E601EF2-4469-404B-82A0-32F610733B55}"/>
                </a:ext>
              </a:extLst>
            </p:cNvPr>
            <p:cNvSpPr txBox="1"/>
            <p:nvPr/>
          </p:nvSpPr>
          <p:spPr>
            <a:xfrm>
              <a:off x="1064570" y="1700808"/>
              <a:ext cx="23762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▶ 프로젝트 참여 인원</a:t>
              </a:r>
              <a:endParaRPr lang="en-US" altLang="ko-KR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B1788B4-346C-4E8E-8855-CDCAA3EC698F}"/>
                </a:ext>
              </a:extLst>
            </p:cNvPr>
            <p:cNvSpPr txBox="1"/>
            <p:nvPr/>
          </p:nvSpPr>
          <p:spPr>
            <a:xfrm>
              <a:off x="1894710" y="2241562"/>
              <a:ext cx="726388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김예원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,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김지은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, </a:t>
              </a:r>
              <a:r>
                <a:rPr lang="ko-KR" altLang="en-US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이장원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, </a:t>
              </a:r>
              <a:r>
                <a:rPr lang="ko-KR" altLang="en-US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최윤지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,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최인규</a:t>
              </a: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C0469D6-ABFE-43E6-AC20-48423060D738}"/>
              </a:ext>
            </a:extLst>
          </p:cNvPr>
          <p:cNvSpPr txBox="1"/>
          <p:nvPr/>
        </p:nvSpPr>
        <p:spPr>
          <a:xfrm>
            <a:off x="1064570" y="3154995"/>
            <a:ext cx="32403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▶ 프로젝트 책임 및 역할 구분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2126AEA-49AE-4D1F-96FC-2987E9432C7A}"/>
              </a:ext>
            </a:extLst>
          </p:cNvPr>
          <p:cNvGrpSpPr/>
          <p:nvPr/>
        </p:nvGrpSpPr>
        <p:grpSpPr>
          <a:xfrm>
            <a:off x="-713" y="1348172"/>
            <a:ext cx="903852" cy="424644"/>
            <a:chOff x="-10056" y="886790"/>
            <a:chExt cx="903852" cy="424644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5699AE8-C28A-4343-8AAA-11A469D47ED4}"/>
                </a:ext>
              </a:extLst>
            </p:cNvPr>
            <p:cNvSpPr/>
            <p:nvPr/>
          </p:nvSpPr>
          <p:spPr>
            <a:xfrm>
              <a:off x="-10056" y="886790"/>
              <a:ext cx="903852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32" name="직각 삼각형 31">
              <a:extLst>
                <a:ext uri="{FF2B5EF4-FFF2-40B4-BE49-F238E27FC236}">
                  <a16:creationId xmlns:a16="http://schemas.microsoft.com/office/drawing/2014/main" id="{E866794A-7BEC-463E-9B4C-8F51BFBCEAB8}"/>
                </a:ext>
              </a:extLst>
            </p:cNvPr>
            <p:cNvSpPr/>
            <p:nvPr/>
          </p:nvSpPr>
          <p:spPr>
            <a:xfrm rot="5400000">
              <a:off x="764699" y="1212363"/>
              <a:ext cx="81142" cy="117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2A8F8E6-D3F0-469D-9AD0-71299E251C28}"/>
              </a:ext>
            </a:extLst>
          </p:cNvPr>
          <p:cNvCxnSpPr/>
          <p:nvPr/>
        </p:nvCxnSpPr>
        <p:spPr>
          <a:xfrm>
            <a:off x="740532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D249DE2-C2AF-4F32-AEBF-E4FC13B3F4E1}"/>
              </a:ext>
            </a:extLst>
          </p:cNvPr>
          <p:cNvSpPr txBox="1"/>
          <p:nvPr/>
        </p:nvSpPr>
        <p:spPr>
          <a:xfrm>
            <a:off x="144592" y="135901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1D9173-B0A5-4F5E-87B1-F38FCE3BBFC5}"/>
              </a:ext>
            </a:extLst>
          </p:cNvPr>
          <p:cNvSpPr txBox="1"/>
          <p:nvPr/>
        </p:nvSpPr>
        <p:spPr>
          <a:xfrm>
            <a:off x="144592" y="231227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A725F9-D9C0-4850-B5BE-512DF0A6DD3D}"/>
              </a:ext>
            </a:extLst>
          </p:cNvPr>
          <p:cNvSpPr txBox="1"/>
          <p:nvPr/>
        </p:nvSpPr>
        <p:spPr>
          <a:xfrm>
            <a:off x="144592" y="88238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1239B9-C940-48CD-AFAF-733422D779FE}"/>
              </a:ext>
            </a:extLst>
          </p:cNvPr>
          <p:cNvSpPr txBox="1"/>
          <p:nvPr/>
        </p:nvSpPr>
        <p:spPr>
          <a:xfrm>
            <a:off x="144592" y="278890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5B8095-96A3-4344-9995-8A856634888D}"/>
              </a:ext>
            </a:extLst>
          </p:cNvPr>
          <p:cNvSpPr txBox="1"/>
          <p:nvPr/>
        </p:nvSpPr>
        <p:spPr>
          <a:xfrm>
            <a:off x="144592" y="183564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65CC2D9-9ED5-4CAC-ABFF-95035D14120B}"/>
              </a:ext>
            </a:extLst>
          </p:cNvPr>
          <p:cNvSpPr txBox="1"/>
          <p:nvPr/>
        </p:nvSpPr>
        <p:spPr>
          <a:xfrm>
            <a:off x="144592" y="326553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886A2E-90EB-4A27-ACF9-ADC6B62F8C21}"/>
              </a:ext>
            </a:extLst>
          </p:cNvPr>
          <p:cNvSpPr txBox="1"/>
          <p:nvPr/>
        </p:nvSpPr>
        <p:spPr>
          <a:xfrm>
            <a:off x="144592" y="374216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07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7B1289-3700-4F2E-99B9-C206C2367A3B}"/>
              </a:ext>
            </a:extLst>
          </p:cNvPr>
          <p:cNvSpPr txBox="1"/>
          <p:nvPr/>
        </p:nvSpPr>
        <p:spPr>
          <a:xfrm>
            <a:off x="144592" y="421879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08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5C43806-0CD4-4DED-A483-AD1FE67C102F}"/>
              </a:ext>
            </a:extLst>
          </p:cNvPr>
          <p:cNvGraphicFramePr>
            <a:graphicFrameLocks noGrp="1"/>
          </p:cNvGraphicFramePr>
          <p:nvPr/>
        </p:nvGraphicFramePr>
        <p:xfrm>
          <a:off x="3152800" y="3772630"/>
          <a:ext cx="4594389" cy="2110902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996635">
                  <a:extLst>
                    <a:ext uri="{9D8B030D-6E8A-4147-A177-3AD203B41FA5}">
                      <a16:colId xmlns:a16="http://schemas.microsoft.com/office/drawing/2014/main" val="3112541029"/>
                    </a:ext>
                  </a:extLst>
                </a:gridCol>
                <a:gridCol w="2424159">
                  <a:extLst>
                    <a:ext uri="{9D8B030D-6E8A-4147-A177-3AD203B41FA5}">
                      <a16:colId xmlns:a16="http://schemas.microsoft.com/office/drawing/2014/main" val="221770736"/>
                    </a:ext>
                  </a:extLst>
                </a:gridCol>
                <a:gridCol w="1173595">
                  <a:extLst>
                    <a:ext uri="{9D8B030D-6E8A-4147-A177-3AD203B41FA5}">
                      <a16:colId xmlns:a16="http://schemas.microsoft.com/office/drawing/2014/main" val="1178740835"/>
                    </a:ext>
                  </a:extLst>
                </a:gridCol>
              </a:tblGrid>
              <a:tr h="392777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담당자 명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주 역할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보조 역할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840164"/>
                  </a:ext>
                </a:extLst>
              </a:tr>
              <a:tr h="343625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김예원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HW </a:t>
                      </a: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담당</a:t>
                      </a:r>
                      <a:r>
                        <a:rPr 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, PPT </a:t>
                      </a: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준비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자료 분석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64127867"/>
                  </a:ext>
                </a:extLst>
              </a:tr>
              <a:tr h="343625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김지은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디자인</a:t>
                      </a:r>
                      <a:r>
                        <a:rPr 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, CSS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자료 분석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06056"/>
                  </a:ext>
                </a:extLst>
              </a:tr>
              <a:tr h="343625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이장원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AI </a:t>
                      </a:r>
                      <a:r>
                        <a:rPr lang="en-US" sz="140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API를</a:t>
                      </a:r>
                      <a:r>
                        <a:rPr 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활용한</a:t>
                      </a:r>
                      <a:r>
                        <a:rPr 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기능</a:t>
                      </a:r>
                      <a:r>
                        <a:rPr 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구현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발표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42316896"/>
                  </a:ext>
                </a:extLst>
              </a:tr>
              <a:tr h="343625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최윤지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웹 어플리케이션 구현</a:t>
                      </a:r>
                      <a:endParaRPr lang="ko-KR" altLang="en-US" sz="140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회의 기록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46006410"/>
                  </a:ext>
                </a:extLst>
              </a:tr>
              <a:tr h="343625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최인규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웹 </a:t>
                      </a:r>
                      <a:r>
                        <a:rPr lang="en-US" sz="140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어플리케이션</a:t>
                      </a:r>
                      <a:r>
                        <a:rPr 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구현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DB </a:t>
                      </a: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구성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48809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48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4009</TotalTime>
  <Words>840</Words>
  <Application>Microsoft Office PowerPoint</Application>
  <PresentationFormat>A4 용지(210x297mm)</PresentationFormat>
  <Paragraphs>344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Arial</vt:lpstr>
      <vt:lpstr>Yoon 윤고딕 520_TT</vt:lpstr>
      <vt:lpstr>뫼비우스 Regular</vt:lpstr>
      <vt:lpstr>맑은 고딕</vt:lpstr>
      <vt:lpstr>Code2000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CHOIINKYU</cp:lastModifiedBy>
  <cp:revision>320</cp:revision>
  <dcterms:created xsi:type="dcterms:W3CDTF">2013-09-05T09:43:46Z</dcterms:created>
  <dcterms:modified xsi:type="dcterms:W3CDTF">2021-03-26T10:43:31Z</dcterms:modified>
</cp:coreProperties>
</file>