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04" r:id="rId2"/>
    <p:sldId id="403" r:id="rId3"/>
    <p:sldId id="408" r:id="rId4"/>
    <p:sldId id="416" r:id="rId5"/>
    <p:sldId id="425" r:id="rId6"/>
    <p:sldId id="417" r:id="rId7"/>
    <p:sldId id="418" r:id="rId8"/>
    <p:sldId id="424" r:id="rId9"/>
    <p:sldId id="423" r:id="rId10"/>
    <p:sldId id="420" r:id="rId11"/>
    <p:sldId id="421" r:id="rId12"/>
    <p:sldId id="422" r:id="rId13"/>
  </p:sldIdLst>
  <p:sldSz cx="9906000" cy="6858000" type="A4"/>
  <p:notesSz cx="6858000" cy="9144000"/>
  <p:embeddedFontLst>
    <p:embeddedFont>
      <p:font typeface="Yoon 윤고딕 520_TT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뫼비우스 Regular" panose="02000700060000000000" pitchFamily="2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E08"/>
    <a:srgbClr val="462F00"/>
    <a:srgbClr val="FDA800"/>
    <a:srgbClr val="E7E7E7"/>
    <a:srgbClr val="AF9061"/>
    <a:srgbClr val="272123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8940" autoAdjust="0"/>
  </p:normalViewPr>
  <p:slideViewPr>
    <p:cSldViewPr>
      <p:cViewPr varScale="1">
        <p:scale>
          <a:sx n="114" d="100"/>
          <a:sy n="114" d="100"/>
        </p:scale>
        <p:origin x="132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26692-7D6A-4C7A-8688-57509A65FE3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66646-D9CB-4AD0-A4C9-D499E2699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3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75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E2B0BAE-6217-4A5B-8005-F4F3DEB884CC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21CCBA-CB1C-484E-8970-D34B711F8C70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AF684-E911-4879-84FE-FFC2E06EF364}"/>
              </a:ext>
            </a:extLst>
          </p:cNvPr>
          <p:cNvSpPr txBox="1"/>
          <p:nvPr/>
        </p:nvSpPr>
        <p:spPr>
          <a:xfrm>
            <a:off x="2473972" y="1859340"/>
            <a:ext cx="495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9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버미</a:t>
            </a:r>
            <a:endParaRPr lang="ko-KR" altLang="en-US" sz="9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5689C2-954B-4E16-882A-8AEE6FC9B18E}"/>
              </a:ext>
            </a:extLst>
          </p:cNvPr>
          <p:cNvGrpSpPr/>
          <p:nvPr/>
        </p:nvGrpSpPr>
        <p:grpSpPr>
          <a:xfrm>
            <a:off x="2179978" y="4188791"/>
            <a:ext cx="5544616" cy="1064164"/>
            <a:chOff x="2179978" y="4941168"/>
            <a:chExt cx="5544616" cy="10641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E5F9A0-92FF-4268-A0B1-CBC2E82360D1}"/>
                </a:ext>
              </a:extLst>
            </p:cNvPr>
            <p:cNvSpPr txBox="1"/>
            <p:nvPr/>
          </p:nvSpPr>
          <p:spPr>
            <a:xfrm>
              <a:off x="2179978" y="5420557"/>
              <a:ext cx="55446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온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·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오프 연계 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활용 지능형 서비스 개발 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반 </a:t>
              </a:r>
              <a:endPara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endParaRPr lang="en-US" altLang="ko-KR" sz="5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조 </a:t>
              </a:r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팀</a:t>
              </a:r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_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김예원 김지은 </a:t>
              </a:r>
              <a:r>
                <a:rPr lang="ko-KR" altLang="en-US" sz="1200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이장원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최윤지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최인규</a:t>
              </a:r>
              <a:endPara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9C7FE6-58CD-4042-9ACD-E711909C73E2}"/>
                </a:ext>
              </a:extLst>
            </p:cNvPr>
            <p:cNvSpPr txBox="1"/>
            <p:nvPr/>
          </p:nvSpPr>
          <p:spPr>
            <a:xfrm>
              <a:off x="3066127" y="4941168"/>
              <a:ext cx="3773745" cy="37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lnSpc>
                  <a:spcPct val="150000"/>
                </a:lnSpc>
                <a:defRPr b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000000"/>
                  </a:solidFill>
                  <a:latin typeface="Arial" panose="020B0604020202020204" pitchFamily="34" charset="0"/>
                  <a:ea typeface="뫼비우스 Regular" panose="02000700060000000000" pitchFamily="2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K-DIGITAL TRAINING PROJECT</a:t>
              </a:r>
              <a:endParaRPr lang="ko-KR" altLang="en-US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9FEE1C-3CAA-4BE2-ABED-5877522F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24" y="6177666"/>
            <a:ext cx="17621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376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수행 일정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AAC815E-5A68-4E5E-9555-CB104E9A1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03432"/>
              </p:ext>
            </p:extLst>
          </p:nvPr>
        </p:nvGraphicFramePr>
        <p:xfrm>
          <a:off x="1543210" y="2347881"/>
          <a:ext cx="7343374" cy="254413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60406">
                  <a:extLst>
                    <a:ext uri="{9D8B030D-6E8A-4147-A177-3AD203B41FA5}">
                      <a16:colId xmlns:a16="http://schemas.microsoft.com/office/drawing/2014/main" val="2900771292"/>
                    </a:ext>
                  </a:extLst>
                </a:gridCol>
                <a:gridCol w="3026409">
                  <a:extLst>
                    <a:ext uri="{9D8B030D-6E8A-4147-A177-3AD203B41FA5}">
                      <a16:colId xmlns:a16="http://schemas.microsoft.com/office/drawing/2014/main" val="1946397826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1567249202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757946304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646793458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1864005714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391953909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641303442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07140176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No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연구개발 내용</a:t>
                      </a: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추진일정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8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240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1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주제 선정 및 기획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66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2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분석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3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DB)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24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프로그램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코드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 구현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05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042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6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문서화 작업 및 최종 보고서 작성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07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7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마무리 및 피드백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2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5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376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단계별 세부 일정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CB2188-57C8-4FA3-80B6-3668079D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65913"/>
              </p:ext>
            </p:extLst>
          </p:nvPr>
        </p:nvGraphicFramePr>
        <p:xfrm>
          <a:off x="3584848" y="1778482"/>
          <a:ext cx="6056280" cy="46748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25410">
                  <a:extLst>
                    <a:ext uri="{9D8B030D-6E8A-4147-A177-3AD203B41FA5}">
                      <a16:colId xmlns:a16="http://schemas.microsoft.com/office/drawing/2014/main" val="4018230383"/>
                    </a:ext>
                  </a:extLst>
                </a:gridCol>
                <a:gridCol w="1571120">
                  <a:extLst>
                    <a:ext uri="{9D8B030D-6E8A-4147-A177-3AD203B41FA5}">
                      <a16:colId xmlns:a16="http://schemas.microsoft.com/office/drawing/2014/main" val="3903726072"/>
                    </a:ext>
                  </a:extLst>
                </a:gridCol>
                <a:gridCol w="1959750">
                  <a:extLst>
                    <a:ext uri="{9D8B030D-6E8A-4147-A177-3AD203B41FA5}">
                      <a16:colId xmlns:a16="http://schemas.microsoft.com/office/drawing/2014/main" val="3683824184"/>
                    </a:ext>
                  </a:extLst>
                </a:gridCol>
              </a:tblGrid>
              <a:tr h="27874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4162288"/>
                  </a:ext>
                </a:extLst>
              </a:tr>
              <a:tr h="941922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수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범위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일정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진행 방향 확정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95963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분석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컨셉 및 디자인 시안 작업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685567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웹사이트 화면 설계서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설계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96768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어플리케이션 구현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43934"/>
                  </a:ext>
                </a:extLst>
              </a:tr>
              <a:tr h="121067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성능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추적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미비점 보완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791730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 작성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검수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1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5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단계별 프로젝트 산출물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C34BED-FCC6-4904-BDF2-C3849E277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36741"/>
              </p:ext>
            </p:extLst>
          </p:nvPr>
        </p:nvGraphicFramePr>
        <p:xfrm>
          <a:off x="4009960" y="1268760"/>
          <a:ext cx="5623560" cy="51534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30509">
                  <a:extLst>
                    <a:ext uri="{9D8B030D-6E8A-4147-A177-3AD203B41FA5}">
                      <a16:colId xmlns:a16="http://schemas.microsoft.com/office/drawing/2014/main" val="3939272518"/>
                    </a:ext>
                  </a:extLst>
                </a:gridCol>
                <a:gridCol w="2161443">
                  <a:extLst>
                    <a:ext uri="{9D8B030D-6E8A-4147-A177-3AD203B41FA5}">
                      <a16:colId xmlns:a16="http://schemas.microsoft.com/office/drawing/2014/main" val="460900525"/>
                    </a:ext>
                  </a:extLst>
                </a:gridCol>
                <a:gridCol w="2131608">
                  <a:extLst>
                    <a:ext uri="{9D8B030D-6E8A-4147-A177-3AD203B41FA5}">
                      <a16:colId xmlns:a16="http://schemas.microsoft.com/office/drawing/2014/main" val="223429975"/>
                    </a:ext>
                  </a:extLst>
                </a:gridCol>
              </a:tblGrid>
              <a:tr h="348458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산출물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1265086"/>
                  </a:ext>
                </a:extLst>
              </a:tr>
              <a:tr h="88209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범위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일정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진행 방향 확정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57786"/>
                  </a:ext>
                </a:extLst>
              </a:tr>
              <a:tr h="86266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분석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컨셉 및 디자인 시안 작업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UML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시안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28604"/>
                  </a:ext>
                </a:extLst>
              </a:tr>
              <a:tr h="63041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웹사이트 화면 설계서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설계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 설계서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56021"/>
                  </a:ext>
                </a:extLst>
              </a:tr>
              <a:tr h="536218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어플리케이션 구현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정의서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사용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설명서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03861"/>
                  </a:ext>
                </a:extLst>
              </a:tr>
              <a:tr h="1133766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성능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추적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미비점 보완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시나리오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및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결과서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1090"/>
                  </a:ext>
                </a:extLst>
              </a:tr>
              <a:tr h="63041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작성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검수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보고서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8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44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87DEBE-532A-4A38-A3B2-923556364CE0}"/>
              </a:ext>
            </a:extLst>
          </p:cNvPr>
          <p:cNvGrpSpPr/>
          <p:nvPr/>
        </p:nvGrpSpPr>
        <p:grpSpPr>
          <a:xfrm>
            <a:off x="2317279" y="2276872"/>
            <a:ext cx="5516041" cy="2232384"/>
            <a:chOff x="2317279" y="2276872"/>
            <a:chExt cx="5516041" cy="2232384"/>
          </a:xfrm>
        </p:grpSpPr>
        <p:sp>
          <p:nvSpPr>
            <p:cNvPr id="4" name="TextBox 3"/>
            <p:cNvSpPr txBox="1"/>
            <p:nvPr/>
          </p:nvSpPr>
          <p:spPr>
            <a:xfrm>
              <a:off x="2317279" y="2985260"/>
              <a:ext cx="3610776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7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INDEX</a:t>
              </a:r>
            </a:p>
          </p:txBody>
        </p:sp>
        <p:cxnSp>
          <p:nvCxnSpPr>
            <p:cNvPr id="7" name="직선 연결선 6"/>
            <p:cNvCxnSpPr>
              <a:cxnSpLocks/>
            </p:cNvCxnSpPr>
            <p:nvPr/>
          </p:nvCxnSpPr>
          <p:spPr>
            <a:xfrm>
              <a:off x="4958144" y="2276872"/>
              <a:ext cx="0" cy="2232384"/>
            </a:xfrm>
            <a:prstGeom prst="line">
              <a:avLst/>
            </a:prstGeom>
            <a:ln w="19050">
              <a:solidFill>
                <a:srgbClr val="27212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17096" y="2499454"/>
              <a:ext cx="2016224" cy="1787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프로젝트 개요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2. 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프로젝트 추진 체계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3. 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관리 프로세스 계획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879308"/>
            <a:chOff x="1064570" y="1700808"/>
            <a:chExt cx="8094021" cy="8793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18447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명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 보조 시스템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_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버미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228B68-A1CF-4638-AB61-5D738B676395}"/>
              </a:ext>
            </a:extLst>
          </p:cNvPr>
          <p:cNvGrpSpPr/>
          <p:nvPr/>
        </p:nvGrpSpPr>
        <p:grpSpPr>
          <a:xfrm>
            <a:off x="1064570" y="3027389"/>
            <a:ext cx="8094021" cy="880828"/>
            <a:chOff x="1064570" y="3027389"/>
            <a:chExt cx="8094021" cy="8808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0469D6-ABFE-43E6-AC20-48423060D738}"/>
                </a:ext>
              </a:extLst>
            </p:cNvPr>
            <p:cNvSpPr txBox="1"/>
            <p:nvPr/>
          </p:nvSpPr>
          <p:spPr>
            <a:xfrm>
              <a:off x="1064570" y="3027389"/>
              <a:ext cx="2031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기간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E0080B-2CCB-4F16-90A3-F53B425D5398}"/>
                </a:ext>
              </a:extLst>
            </p:cNvPr>
            <p:cNvSpPr txBox="1"/>
            <p:nvPr/>
          </p:nvSpPr>
          <p:spPr>
            <a:xfrm>
              <a:off x="1894709" y="3569663"/>
              <a:ext cx="72638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</a:lstStyle>
            <a:p>
              <a:pPr marL="0" lvl="1"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2021년 3월 19</a:t>
              </a:r>
              <a:r>
                <a:rPr lang="ko-KR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~ 2021년 5월 8</a:t>
              </a:r>
              <a:r>
                <a:rPr lang="ko-KR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F4F1F31-CC2B-489A-9E68-1A123D08EB6D}"/>
              </a:ext>
            </a:extLst>
          </p:cNvPr>
          <p:cNvGrpSpPr/>
          <p:nvPr/>
        </p:nvGrpSpPr>
        <p:grpSpPr>
          <a:xfrm>
            <a:off x="1064568" y="4355490"/>
            <a:ext cx="8094025" cy="1377766"/>
            <a:chOff x="1064568" y="4355490"/>
            <a:chExt cx="8094025" cy="13777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98AF1F-B3A9-4C6D-AFCB-841D8A4AE03A}"/>
                </a:ext>
              </a:extLst>
            </p:cNvPr>
            <p:cNvSpPr txBox="1"/>
            <p:nvPr/>
          </p:nvSpPr>
          <p:spPr>
            <a:xfrm>
              <a:off x="1064568" y="4355490"/>
              <a:ext cx="20607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목적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16AECF-4F32-4CBC-88F4-536291E39E4C}"/>
                </a:ext>
              </a:extLst>
            </p:cNvPr>
            <p:cNvSpPr txBox="1"/>
            <p:nvPr/>
          </p:nvSpPr>
          <p:spPr>
            <a:xfrm>
              <a:off x="1894707" y="4902259"/>
              <a:ext cx="7263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</a:lstStyle>
            <a:p>
              <a:pPr marL="0" lvl="1"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를 활용한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환경 관리 자동화 시스템 구현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0" lvl="1"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회의 참여자의 얼굴을 인식하여 집중 또는 실제 참석 여부를 판단하는 서비스를 구축</a:t>
              </a:r>
            </a:p>
            <a:p>
              <a:pPr marL="0" lvl="1"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멀티캠퍼스 온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·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오프 연계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활용 지능형 서비스 개발 프로젝트 최우수팀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7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3526187"/>
            <a:chOff x="1064570" y="1700808"/>
            <a:chExt cx="8094021" cy="35261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18447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배경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2985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코로나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 세계적인 확산으로 인한 위한 사회적 거리 두기로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기업과 교육기관에서는 화상회의 방식을 도입해 일정을 소화 중 이다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강의는 시간과 비용 면에서 효율적이나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이는 쌍방향 소통의 어려움으로 소속 단체 내 관계성을 약화시키고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대면에 비해 떨어지는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전달력은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 질을 악화시킬 우려가 있기에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여전히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‘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반쪽짜리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’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수단으로 인식된다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그래서 우리는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효율적인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소통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을 할 수 있도록 본 프로젝트를 제안한다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5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52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핵심 기능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787C1C-CC06-4B5A-A2E2-A2B771FF66AC}"/>
              </a:ext>
            </a:extLst>
          </p:cNvPr>
          <p:cNvSpPr/>
          <p:nvPr/>
        </p:nvSpPr>
        <p:spPr>
          <a:xfrm>
            <a:off x="6954855" y="2370597"/>
            <a:ext cx="2698656" cy="336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누구에게나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열린 커뮤니티가 아닌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소속 단체별로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폐쇄된 공간 형성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20D0C2-482A-40CE-9145-A31BE4E13157}"/>
              </a:ext>
            </a:extLst>
          </p:cNvPr>
          <p:cNvSpPr txBox="1"/>
          <p:nvPr/>
        </p:nvSpPr>
        <p:spPr>
          <a:xfrm>
            <a:off x="4126844" y="2370597"/>
            <a:ext cx="2698658" cy="3355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lnSpc>
                <a:spcPct val="150000"/>
              </a:lnSpc>
              <a:defRPr sz="11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효율적인 회의 및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강의를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진행할 수 있도록</a:t>
            </a:r>
            <a:endParaRPr lang="en-US" altLang="ko-K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서비스 제공</a:t>
            </a:r>
            <a:endParaRPr lang="en-US" altLang="ko-K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타이머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게시판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메모장 등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F20BA6-9733-49B9-B36E-F70A609B0F93}"/>
              </a:ext>
            </a:extLst>
          </p:cNvPr>
          <p:cNvSpPr/>
          <p:nvPr/>
        </p:nvSpPr>
        <p:spPr>
          <a:xfrm>
            <a:off x="1298835" y="2348880"/>
            <a:ext cx="2698656" cy="336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실시간으로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참여자의 얼굴을 감지하여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집중</a:t>
            </a:r>
            <a:r>
              <a:rPr lang="en-US" altLang="ko-KR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 </a:t>
            </a: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및 관여도 파악</a:t>
            </a:r>
          </a:p>
        </p:txBody>
      </p:sp>
    </p:spTree>
    <p:extLst>
      <p:ext uri="{BB962C8B-B14F-4D97-AF65-F5344CB8AC3E}">
        <p14:creationId xmlns:p14="http://schemas.microsoft.com/office/powerpoint/2010/main" val="24308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4157129"/>
            <a:chOff x="1064570" y="1700808"/>
            <a:chExt cx="8094021" cy="41571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28083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기대효과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3616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0" i="0" dirty="0">
                  <a:solidFill>
                    <a:srgbClr val="252525"/>
                  </a:solidFill>
                  <a:effectLst/>
                  <a:latin typeface="Code2000"/>
                </a:rPr>
                <a:t>✓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원활한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환경 구축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en-US" altLang="ko-KR" sz="7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를 활용하여 각 참가자의 집중도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참여도 등을 분석해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기존 시스템보다 높은 관여도를 유지시킬 수 있도록 하여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대면 상황보다 효율적인 업무 및 교육을 가능할 것으로 기대한다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ko-KR" altLang="en-US" sz="1600" b="0" i="0" dirty="0">
                  <a:solidFill>
                    <a:srgbClr val="252525"/>
                  </a:solidFill>
                  <a:effectLst/>
                  <a:latin typeface="Code2000"/>
                </a:rPr>
                <a:t>✓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서비스 접근 용이성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en-US" altLang="ko-KR" sz="7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endPara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기존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zoom,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팀스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구글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클래스룸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등의 </a:t>
              </a:r>
              <a:r>
                <a:rPr lang="ko-KR" altLang="en-US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다양한 플랫폼에서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적용 가능할 것이다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ko-KR" altLang="en-US" sz="1600" b="0" i="0" dirty="0">
                  <a:solidFill>
                    <a:srgbClr val="252525"/>
                  </a:solidFill>
                  <a:effectLst/>
                  <a:latin typeface="Code2000"/>
                </a:rPr>
                <a:t>✓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확장 가능성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ko-KR" altLang="en-US" sz="7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단순히 회의나 교육 뿐만 아니라 온라인 시험 감독 등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보다 넓은 분야로의 확장 및 다양한 분야와의 융합이 가능해질 것이다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1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범위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AAEEF4-E2E6-43C7-86D7-31B521CE8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50372"/>
              </p:ext>
            </p:extLst>
          </p:nvPr>
        </p:nvGraphicFramePr>
        <p:xfrm>
          <a:off x="1373052" y="2316638"/>
          <a:ext cx="8008435" cy="305657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52193">
                  <a:extLst>
                    <a:ext uri="{9D8B030D-6E8A-4147-A177-3AD203B41FA5}">
                      <a16:colId xmlns:a16="http://schemas.microsoft.com/office/drawing/2014/main" val="996928309"/>
                    </a:ext>
                  </a:extLst>
                </a:gridCol>
                <a:gridCol w="4312235">
                  <a:extLst>
                    <a:ext uri="{9D8B030D-6E8A-4147-A177-3AD203B41FA5}">
                      <a16:colId xmlns:a16="http://schemas.microsoft.com/office/drawing/2014/main" val="3052237060"/>
                    </a:ext>
                  </a:extLst>
                </a:gridCol>
                <a:gridCol w="2244007">
                  <a:extLst>
                    <a:ext uri="{9D8B030D-6E8A-4147-A177-3AD203B41FA5}">
                      <a16:colId xmlns:a16="http://schemas.microsoft.com/office/drawing/2014/main" val="4176788561"/>
                    </a:ext>
                  </a:extLst>
                </a:gridCol>
              </a:tblGrid>
              <a:tr h="38212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 범위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378069"/>
                  </a:ext>
                </a:extLst>
              </a:tr>
              <a:tr h="334306">
                <a:tc rowSpan="5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페이지 구성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회원가입</a:t>
                      </a: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SpringBoot</a:t>
                      </a:r>
                      <a:endParaRPr 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1974120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로그인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로그아웃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6035576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공지사항 게시판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787385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일반 게시판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97853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개인 메모장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545888"/>
                  </a:ext>
                </a:extLst>
              </a:tr>
              <a:tr h="334306">
                <a:tc rowSpan="3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사용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얼굴 및 표정 감지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Naver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CFR API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09384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음성 텍스트 변환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Kakao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Speech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3697203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쉬는 시간 타이머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타이머 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775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5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UML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EAF5818-C409-40D1-882E-B1982F7E3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1656736"/>
            <a:ext cx="5408381" cy="45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추진 체계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879308"/>
            <a:chOff x="1064570" y="1700808"/>
            <a:chExt cx="8094021" cy="8793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23762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참여 인원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김예원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김지은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이장원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최윤지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최인규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C0469D6-ABFE-43E6-AC20-48423060D738}"/>
              </a:ext>
            </a:extLst>
          </p:cNvPr>
          <p:cNvSpPr txBox="1"/>
          <p:nvPr/>
        </p:nvSpPr>
        <p:spPr>
          <a:xfrm>
            <a:off x="1064570" y="3154995"/>
            <a:ext cx="3240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책임 및 역할 구분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2126AEA-49AE-4D1F-96FC-2987E9432C7A}"/>
              </a:ext>
            </a:extLst>
          </p:cNvPr>
          <p:cNvGrpSpPr/>
          <p:nvPr/>
        </p:nvGrpSpPr>
        <p:grpSpPr>
          <a:xfrm>
            <a:off x="-713" y="1348172"/>
            <a:ext cx="903852" cy="424644"/>
            <a:chOff x="-10056" y="886790"/>
            <a:chExt cx="903852" cy="42464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5699AE8-C28A-4343-8AAA-11A469D47ED4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E866794A-7BEC-463E-9B4C-8F51BFBCEAB8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A8F8E6-D3F0-469D-9AD0-71299E251C28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249DE2-C2AF-4F32-AEBF-E4FC13B3F4E1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A725F9-D9C0-4850-B5BE-512DF0A6DD3D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5B8095-96A3-4344-9995-8A856634888D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C43806-0CD4-4DED-A483-AD1FE67C102F}"/>
              </a:ext>
            </a:extLst>
          </p:cNvPr>
          <p:cNvGraphicFramePr>
            <a:graphicFrameLocks noGrp="1"/>
          </p:cNvGraphicFramePr>
          <p:nvPr/>
        </p:nvGraphicFramePr>
        <p:xfrm>
          <a:off x="3152800" y="3772630"/>
          <a:ext cx="4594389" cy="211090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6635">
                  <a:extLst>
                    <a:ext uri="{9D8B030D-6E8A-4147-A177-3AD203B41FA5}">
                      <a16:colId xmlns:a16="http://schemas.microsoft.com/office/drawing/2014/main" val="3112541029"/>
                    </a:ext>
                  </a:extLst>
                </a:gridCol>
                <a:gridCol w="2424159">
                  <a:extLst>
                    <a:ext uri="{9D8B030D-6E8A-4147-A177-3AD203B41FA5}">
                      <a16:colId xmlns:a16="http://schemas.microsoft.com/office/drawing/2014/main" val="221770736"/>
                    </a:ext>
                  </a:extLst>
                </a:gridCol>
                <a:gridCol w="1173595">
                  <a:extLst>
                    <a:ext uri="{9D8B030D-6E8A-4147-A177-3AD203B41FA5}">
                      <a16:colId xmlns:a16="http://schemas.microsoft.com/office/drawing/2014/main" val="1178740835"/>
                    </a:ext>
                  </a:extLst>
                </a:gridCol>
              </a:tblGrid>
              <a:tr h="392777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담당자 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주 역할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보조 역할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40164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김예원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HW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담당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PPT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준비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자료 분석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4127867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김지은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CSS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자료 분석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6056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이장원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AI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API를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활용한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발표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316896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최윤지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어플리케이션 구현</a:t>
                      </a:r>
                      <a:endParaRPr lang="ko-KR" altLang="en-US" sz="140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회의 기록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6006410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최인규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어플리케이션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구성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80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790</Words>
  <Application>Microsoft Office PowerPoint</Application>
  <PresentationFormat>A4 용지(210x297mm)</PresentationFormat>
  <Paragraphs>294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Yoon 윤고딕 520_TT</vt:lpstr>
      <vt:lpstr>Arial</vt:lpstr>
      <vt:lpstr>뫼비우스 Regular</vt:lpstr>
      <vt:lpstr>맑은 고딕</vt:lpstr>
      <vt:lpstr>Code2000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CHOIINKYU</cp:lastModifiedBy>
  <cp:revision>321</cp:revision>
  <dcterms:created xsi:type="dcterms:W3CDTF">2013-09-05T09:43:46Z</dcterms:created>
  <dcterms:modified xsi:type="dcterms:W3CDTF">2021-03-26T23:42:10Z</dcterms:modified>
</cp:coreProperties>
</file>