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304" r:id="rId2"/>
    <p:sldId id="305" r:id="rId3"/>
    <p:sldId id="351" r:id="rId4"/>
    <p:sldId id="352" r:id="rId5"/>
    <p:sldId id="398" r:id="rId6"/>
    <p:sldId id="402" r:id="rId7"/>
    <p:sldId id="401" r:id="rId8"/>
  </p:sldIdLst>
  <p:sldSz cx="9906000" cy="6858000" type="A4"/>
  <p:notesSz cx="6858000" cy="9144000"/>
  <p:embeddedFontLst>
    <p:embeddedFont>
      <p:font typeface="Yoon 윤고딕 520_TT" panose="020B0600000101010101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뫼비우스 Regular" panose="02000700060000000000" pitchFamily="2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 autoAdjust="0"/>
    <p:restoredTop sz="98940" autoAdjust="0"/>
  </p:normalViewPr>
  <p:slideViewPr>
    <p:cSldViewPr>
      <p:cViewPr varScale="1">
        <p:scale>
          <a:sx n="114" d="100"/>
          <a:sy n="114" d="100"/>
        </p:scale>
        <p:origin x="1710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26692-7D6A-4C7A-8688-57509A65FE3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66646-D9CB-4AD0-A4C9-D499E2699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3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66646-D9CB-4AD0-A4C9-D499E26993E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75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66646-D9CB-4AD0-A4C9-D499E26993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60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9JPBN6o4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654B4D8-41B8-4812-B976-857436D21542}"/>
              </a:ext>
            </a:extLst>
          </p:cNvPr>
          <p:cNvGrpSpPr/>
          <p:nvPr/>
        </p:nvGrpSpPr>
        <p:grpSpPr>
          <a:xfrm>
            <a:off x="2834456" y="2171308"/>
            <a:ext cx="4237087" cy="2002826"/>
            <a:chOff x="2834456" y="2171308"/>
            <a:chExt cx="4237087" cy="2002826"/>
          </a:xfrm>
        </p:grpSpPr>
        <p:sp>
          <p:nvSpPr>
            <p:cNvPr id="5" name="TextBox 4"/>
            <p:cNvSpPr txBox="1"/>
            <p:nvPr/>
          </p:nvSpPr>
          <p:spPr>
            <a:xfrm>
              <a:off x="3147612" y="3527803"/>
              <a:ext cx="3610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프레임 기반 서비스 개발 프로젝트</a:t>
              </a:r>
              <a:endParaRPr lang="en-US" altLang="ko-KR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en-US" altLang="ko-KR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2021. 03. 19.</a:t>
              </a:r>
            </a:p>
          </p:txBody>
        </p:sp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BC0B6802-11BC-4B0F-8CA2-E05917CD3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456" y="2171308"/>
              <a:ext cx="4237087" cy="1255885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2B0BAE-6217-4A5B-8005-F4F3DEB884CC}"/>
              </a:ext>
            </a:extLst>
          </p:cNvPr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21CCBA-CB1C-484E-8970-D34B711F8C70}"/>
              </a:ext>
            </a:extLst>
          </p:cNvPr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5F9A0-92FF-4268-A0B1-CBC2E82360D1}"/>
              </a:ext>
            </a:extLst>
          </p:cNvPr>
          <p:cNvSpPr txBox="1"/>
          <p:nvPr/>
        </p:nvSpPr>
        <p:spPr>
          <a:xfrm>
            <a:off x="2180692" y="6021288"/>
            <a:ext cx="55446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온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·</a:t>
            </a:r>
            <a:r>
              <a:rPr lang="ko-KR" altLang="en-US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오프 연계 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AI</a:t>
            </a:r>
            <a:r>
              <a:rPr lang="ko-KR" altLang="en-US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활용 지능형 서비스 개발 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</a:t>
            </a:r>
            <a:r>
              <a:rPr lang="ko-KR" altLang="en-US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반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_</a:t>
            </a:r>
            <a:r>
              <a:rPr lang="ko-KR" altLang="en-US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최인규</a:t>
            </a:r>
            <a:endParaRPr lang="en-US" altLang="ko-KR" sz="12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00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1975" y="2996952"/>
            <a:ext cx="361077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314818" y="2319870"/>
            <a:ext cx="0" cy="2232384"/>
          </a:xfrm>
          <a:prstGeom prst="line">
            <a:avLst/>
          </a:prstGeom>
          <a:ln w="19050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78988" y="2151597"/>
            <a:ext cx="3900433" cy="233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배경</a:t>
            </a:r>
            <a:endParaRPr lang="en-US" altLang="ko-KR" sz="15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소개</a:t>
            </a:r>
            <a:endParaRPr lang="en-US" altLang="ko-KR" sz="15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결과화면</a:t>
            </a:r>
            <a:endParaRPr lang="en-US" altLang="ko-KR" sz="15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구현 핵심 기능</a:t>
            </a:r>
            <a:endParaRPr lang="en-US" altLang="ko-KR" sz="15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느낀 점</a:t>
            </a:r>
            <a:endParaRPr lang="en-US" altLang="ko-KR" sz="15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3D0A7E-3AC1-4A93-A182-C28C40559E91}"/>
              </a:ext>
            </a:extLst>
          </p:cNvPr>
          <p:cNvSpPr txBox="1"/>
          <p:nvPr/>
        </p:nvSpPr>
        <p:spPr>
          <a:xfrm>
            <a:off x="3152800" y="5953206"/>
            <a:ext cx="6681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 err="1">
                <a:hlinkClick r:id="rId2"/>
              </a:rPr>
              <a:t>Youtube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링크</a:t>
            </a:r>
            <a:endParaRPr lang="en-US" altLang="ko-KR" dirty="0"/>
          </a:p>
          <a:p>
            <a:pPr algn="r"/>
            <a:r>
              <a:rPr lang="ko-KR" altLang="en-US" dirty="0">
                <a:hlinkClick r:id="rId2"/>
              </a:rPr>
              <a:t>h</a:t>
            </a:r>
            <a:r>
              <a:rPr lang="ko-KR" altLang="en-US" dirty="0">
                <a:hlinkClick r:id="rId2"/>
              </a:rPr>
              <a:t>ttps://www.youtube.com/watch?v=B9JPBN6o4SE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36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갈매기형 수장 30"/>
          <p:cNvSpPr/>
          <p:nvPr/>
        </p:nvSpPr>
        <p:spPr>
          <a:xfrm>
            <a:off x="1477830" y="971958"/>
            <a:ext cx="152079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17875" y="971958"/>
            <a:ext cx="152079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29909" y="858485"/>
            <a:ext cx="2343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배경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0056" y="886790"/>
            <a:ext cx="903852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64699" y="1212363"/>
            <a:ext cx="81142" cy="117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3845" y="882386"/>
            <a:ext cx="586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6463" y="1345883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6463" y="1809380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6463" y="2272877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845" y="2724221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05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E795A6D-C78A-4182-BEC0-7C942DE2B00C}"/>
              </a:ext>
            </a:extLst>
          </p:cNvPr>
          <p:cNvGrpSpPr/>
          <p:nvPr/>
        </p:nvGrpSpPr>
        <p:grpSpPr>
          <a:xfrm>
            <a:off x="1124367" y="1558440"/>
            <a:ext cx="7657265" cy="3613459"/>
            <a:chOff x="1208584" y="1596414"/>
            <a:chExt cx="7657265" cy="3613459"/>
          </a:xfrm>
        </p:grpSpPr>
        <p:pic>
          <p:nvPicPr>
            <p:cNvPr id="1026" name="Picture 2" descr="등산·캠핑·골프에 빠진 2030…온라인 쇼핑몰 구매도 부쩍 늘었네 - Chosunbiz &gt; 산업">
              <a:extLst>
                <a:ext uri="{FF2B5EF4-FFF2-40B4-BE49-F238E27FC236}">
                  <a16:creationId xmlns:a16="http://schemas.microsoft.com/office/drawing/2014/main" id="{5399C159-783D-4755-B37D-5FF22F6E8C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7176" y="1596414"/>
              <a:ext cx="2328673" cy="3613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코로나19 여파로 이커머스, OTT, 캠핑 소비 증가” - Korea IT Times">
              <a:extLst>
                <a:ext uri="{FF2B5EF4-FFF2-40B4-BE49-F238E27FC236}">
                  <a16:creationId xmlns:a16="http://schemas.microsoft.com/office/drawing/2014/main" id="{9B820DEE-791B-42A4-908A-68D2EFD942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584" y="1634387"/>
              <a:ext cx="5003332" cy="3537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3F714E-9DED-48EF-9127-0D6A84E9A06B}"/>
              </a:ext>
            </a:extLst>
          </p:cNvPr>
          <p:cNvSpPr/>
          <p:nvPr/>
        </p:nvSpPr>
        <p:spPr>
          <a:xfrm>
            <a:off x="1712643" y="5494216"/>
            <a:ext cx="6480714" cy="8401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최근 </a:t>
            </a:r>
            <a:r>
              <a:rPr lang="en-US" altLang="ko-KR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2030</a:t>
            </a:r>
            <a:r>
              <a: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세대에서 캠핑에 대한 관심이 증가하고 있으며</a:t>
            </a:r>
            <a:r>
              <a:rPr lang="en-US" altLang="ko-KR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</a:t>
            </a:r>
          </a:p>
          <a:p>
            <a:pPr algn="ctr"/>
            <a:r>
              <a: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이에 따라 캠핑용품의 수요도 증가하고 있다</a:t>
            </a:r>
            <a:r>
              <a:rPr lang="en-US" altLang="ko-KR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  <a:endParaRPr lang="ko-KR" altLang="en-US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37EE36D-F19D-4EA2-8BC9-51EF149045BD}"/>
              </a:ext>
            </a:extLst>
          </p:cNvPr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32C6CA1-B977-464B-946C-B94807BB818A}"/>
              </a:ext>
            </a:extLst>
          </p:cNvPr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111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-10056" y="1348172"/>
            <a:ext cx="903852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0" name="직각 삼각형 19"/>
          <p:cNvSpPr/>
          <p:nvPr/>
        </p:nvSpPr>
        <p:spPr>
          <a:xfrm rot="5400000">
            <a:off x="764699" y="1673745"/>
            <a:ext cx="81142" cy="117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6463" y="1345883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6463" y="1809380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6463" y="2272877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463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317875" y="971958"/>
            <a:ext cx="312034" cy="154419"/>
            <a:chOff x="1317875" y="971958"/>
            <a:chExt cx="312034" cy="154419"/>
          </a:xfrm>
        </p:grpSpPr>
        <p:sp>
          <p:nvSpPr>
            <p:cNvPr id="33" name="갈매기형 수장 32"/>
            <p:cNvSpPr/>
            <p:nvPr/>
          </p:nvSpPr>
          <p:spPr>
            <a:xfrm>
              <a:off x="1477830" y="971958"/>
              <a:ext cx="152079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4" name="갈매기형 수장 33"/>
            <p:cNvSpPr/>
            <p:nvPr/>
          </p:nvSpPr>
          <p:spPr>
            <a:xfrm>
              <a:off x="1317875" y="971958"/>
              <a:ext cx="152079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743251" y="1833041"/>
            <a:ext cx="4419498" cy="79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이에 따라 캠핑을 시작하고 싶어하는 사람들을 위해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캠핑 용품을 판매하는 웹 사이트를 제작하게 되었다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3845" y="2724221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2AB470-866B-434C-95BD-21D12282057C}"/>
              </a:ext>
            </a:extLst>
          </p:cNvPr>
          <p:cNvSpPr txBox="1"/>
          <p:nvPr/>
        </p:nvSpPr>
        <p:spPr>
          <a:xfrm>
            <a:off x="1629909" y="858485"/>
            <a:ext cx="2343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소개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98174E5-ECB9-4418-A119-801BE4D5E46F}"/>
              </a:ext>
            </a:extLst>
          </p:cNvPr>
          <p:cNvGrpSpPr/>
          <p:nvPr/>
        </p:nvGrpSpPr>
        <p:grpSpPr>
          <a:xfrm>
            <a:off x="2950753" y="3138976"/>
            <a:ext cx="4004494" cy="1010104"/>
            <a:chOff x="3512842" y="1916832"/>
            <a:chExt cx="2806370" cy="70788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B466C79-F1C3-465B-96B5-62FC42CC178F}"/>
                </a:ext>
              </a:extLst>
            </p:cNvPr>
            <p:cNvSpPr/>
            <p:nvPr/>
          </p:nvSpPr>
          <p:spPr>
            <a:xfrm>
              <a:off x="3512842" y="1916832"/>
              <a:ext cx="2806370" cy="70788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39" name="그림 38" descr="텍스트이(가) 표시된 사진&#10;&#10;자동 생성된 설명">
              <a:extLst>
                <a:ext uri="{FF2B5EF4-FFF2-40B4-BE49-F238E27FC236}">
                  <a16:creationId xmlns:a16="http://schemas.microsoft.com/office/drawing/2014/main" id="{12FD9FDC-CA43-466A-B36A-00F854CEA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7931" y="1974937"/>
              <a:ext cx="1996193" cy="591677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8D0A397-EA50-47C1-AA2D-EB34C91E0FFD}"/>
              </a:ext>
            </a:extLst>
          </p:cNvPr>
          <p:cNvSpPr txBox="1"/>
          <p:nvPr/>
        </p:nvSpPr>
        <p:spPr>
          <a:xfrm>
            <a:off x="1646093" y="5157192"/>
            <a:ext cx="7964014" cy="663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불멍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: '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장작불을 멍하니 본다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', '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불을 보며 </a:t>
            </a:r>
            <a:r>
              <a:rPr lang="ko-KR" altLang="en-US" sz="1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멍때린다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' 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등의 줄임말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altLang="ko-KR" sz="11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* </a:t>
            </a:r>
            <a:r>
              <a:rPr lang="ko-KR" altLang="en-US" sz="11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캠핑족들은 모닥불을 피우거나 장작을 태우며 나무가 </a:t>
            </a:r>
            <a:r>
              <a:rPr lang="ko-KR" altLang="en-US" sz="11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타들어가는</a:t>
            </a:r>
            <a:r>
              <a:rPr lang="ko-KR" altLang="en-US" sz="11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모습을 그저 멍하니 지켜보는 걸 즐긴다</a:t>
            </a:r>
            <a:r>
              <a:rPr lang="en-US" altLang="ko-KR" sz="11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1BBE0E4-E51D-4EA3-8728-956D7A97B2E7}"/>
              </a:ext>
            </a:extLst>
          </p:cNvPr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3FF1FC4-835A-4C90-9503-F54BB6E71C2A}"/>
              </a:ext>
            </a:extLst>
          </p:cNvPr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88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-10056" y="1803747"/>
            <a:ext cx="903852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1" name="직각 삼각형 30"/>
          <p:cNvSpPr/>
          <p:nvPr/>
        </p:nvSpPr>
        <p:spPr>
          <a:xfrm rot="5400000">
            <a:off x="764699" y="2129321"/>
            <a:ext cx="81142" cy="117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6463" y="1345883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6463" y="1809380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6463" y="2272877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6463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1317875" y="971958"/>
            <a:ext cx="312034" cy="154419"/>
            <a:chOff x="1317875" y="971958"/>
            <a:chExt cx="312034" cy="154419"/>
          </a:xfrm>
        </p:grpSpPr>
        <p:sp>
          <p:nvSpPr>
            <p:cNvPr id="46" name="갈매기형 수장 45"/>
            <p:cNvSpPr/>
            <p:nvPr/>
          </p:nvSpPr>
          <p:spPr>
            <a:xfrm>
              <a:off x="1477830" y="971958"/>
              <a:ext cx="152079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47" name="갈매기형 수장 46"/>
            <p:cNvSpPr/>
            <p:nvPr/>
          </p:nvSpPr>
          <p:spPr>
            <a:xfrm>
              <a:off x="1317875" y="971958"/>
              <a:ext cx="152079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33845" y="2724221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3EC196-EF72-4EC0-83B6-F3675937A5C7}"/>
              </a:ext>
            </a:extLst>
          </p:cNvPr>
          <p:cNvSpPr txBox="1"/>
          <p:nvPr/>
        </p:nvSpPr>
        <p:spPr>
          <a:xfrm>
            <a:off x="1629909" y="858485"/>
            <a:ext cx="2343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결과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741F68-F6E9-4379-A289-F643AA7D3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71" t="7087" r="19996" b="2094"/>
          <a:stretch/>
        </p:blipFill>
        <p:spPr>
          <a:xfrm>
            <a:off x="2174409" y="1628800"/>
            <a:ext cx="5557183" cy="45162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58ACB1-5CAB-4D72-BFEC-2DC5E517BB98}"/>
              </a:ext>
            </a:extLst>
          </p:cNvPr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74CF96-4198-45A0-9432-A3E3CE20048E}"/>
              </a:ext>
            </a:extLst>
          </p:cNvPr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1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-10056" y="2272877"/>
            <a:ext cx="903852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1" name="직각 삼각형 30"/>
          <p:cNvSpPr/>
          <p:nvPr/>
        </p:nvSpPr>
        <p:spPr>
          <a:xfrm rot="5400000">
            <a:off x="768439" y="2593502"/>
            <a:ext cx="81142" cy="117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6463" y="1345883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6463" y="2272877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6463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845" y="2724221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5109" y="1792503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8EAC28B-7805-49C6-950F-D87560C747DA}"/>
              </a:ext>
            </a:extLst>
          </p:cNvPr>
          <p:cNvGrpSpPr/>
          <p:nvPr/>
        </p:nvGrpSpPr>
        <p:grpSpPr>
          <a:xfrm>
            <a:off x="1317875" y="971958"/>
            <a:ext cx="312034" cy="154419"/>
            <a:chOff x="1317875" y="971958"/>
            <a:chExt cx="312034" cy="154419"/>
          </a:xfrm>
        </p:grpSpPr>
        <p:sp>
          <p:nvSpPr>
            <p:cNvPr id="29" name="갈매기형 수장 45">
              <a:extLst>
                <a:ext uri="{FF2B5EF4-FFF2-40B4-BE49-F238E27FC236}">
                  <a16:creationId xmlns:a16="http://schemas.microsoft.com/office/drawing/2014/main" id="{75C9D1CA-E6FB-43F0-859B-F3424202D402}"/>
                </a:ext>
              </a:extLst>
            </p:cNvPr>
            <p:cNvSpPr/>
            <p:nvPr/>
          </p:nvSpPr>
          <p:spPr>
            <a:xfrm>
              <a:off x="1477830" y="971958"/>
              <a:ext cx="152079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2" name="갈매기형 수장 46">
              <a:extLst>
                <a:ext uri="{FF2B5EF4-FFF2-40B4-BE49-F238E27FC236}">
                  <a16:creationId xmlns:a16="http://schemas.microsoft.com/office/drawing/2014/main" id="{1D9CC285-5567-48F7-8D52-9652541EFA4E}"/>
                </a:ext>
              </a:extLst>
            </p:cNvPr>
            <p:cNvSpPr/>
            <p:nvPr/>
          </p:nvSpPr>
          <p:spPr>
            <a:xfrm>
              <a:off x="1317875" y="971958"/>
              <a:ext cx="152079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DF3D584-66EF-4796-9A77-A5E935A7C420}"/>
              </a:ext>
            </a:extLst>
          </p:cNvPr>
          <p:cNvSpPr txBox="1"/>
          <p:nvPr/>
        </p:nvSpPr>
        <p:spPr>
          <a:xfrm>
            <a:off x="1629909" y="858485"/>
            <a:ext cx="2343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구현 핵심 기능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B9BED1-21FF-45BF-9B45-3D52C784BA20}"/>
              </a:ext>
            </a:extLst>
          </p:cNvPr>
          <p:cNvSpPr/>
          <p:nvPr/>
        </p:nvSpPr>
        <p:spPr>
          <a:xfrm>
            <a:off x="1354979" y="1916121"/>
            <a:ext cx="7196042" cy="4658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Spring </a:t>
            </a:r>
            <a:r>
              <a:rPr lang="ko-KR" altLang="en-US" sz="1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프레임워크를 이용해 웹 사이트를 제작했으며</a:t>
            </a:r>
            <a:r>
              <a:rPr lang="en-US" altLang="ko-KR" sz="1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Bootstrap</a:t>
            </a:r>
            <a:r>
              <a:rPr lang="ko-KR" altLang="en-US" sz="1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으로 웹 페이지의 기본 레이아웃을 구성했다</a:t>
            </a:r>
            <a:r>
              <a:rPr lang="en-US" altLang="ko-KR" sz="1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4261303-3E09-45FE-93EE-F97D1707FA6E}"/>
              </a:ext>
            </a:extLst>
          </p:cNvPr>
          <p:cNvGrpSpPr/>
          <p:nvPr/>
        </p:nvGrpSpPr>
        <p:grpSpPr>
          <a:xfrm>
            <a:off x="2055670" y="2862844"/>
            <a:ext cx="5794660" cy="1718284"/>
            <a:chOff x="2072679" y="2708920"/>
            <a:chExt cx="5794660" cy="1718284"/>
          </a:xfrm>
        </p:grpSpPr>
        <p:sp>
          <p:nvSpPr>
            <p:cNvPr id="41" name="직사각형 40"/>
            <p:cNvSpPr/>
            <p:nvPr/>
          </p:nvSpPr>
          <p:spPr>
            <a:xfrm>
              <a:off x="2072680" y="3330462"/>
              <a:ext cx="2698656" cy="476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로그인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AED60CF-A258-4C56-B0AB-FAE6D7CE8214}"/>
                </a:ext>
              </a:extLst>
            </p:cNvPr>
            <p:cNvSpPr txBox="1"/>
            <p:nvPr/>
          </p:nvSpPr>
          <p:spPr>
            <a:xfrm>
              <a:off x="2072679" y="3952004"/>
              <a:ext cx="2698658" cy="475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lnSpc>
                  <a:spcPct val="150000"/>
                </a:lnSpc>
                <a:defRPr sz="110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ko-KR" altLang="ko-KR" dirty="0"/>
                <a:t>장바구니</a:t>
              </a:r>
              <a:r>
                <a:rPr lang="en-US" altLang="ko-KR" dirty="0"/>
                <a:t> </a:t>
              </a:r>
              <a:r>
                <a:rPr lang="ko-KR" altLang="en-US" dirty="0"/>
                <a:t>기능</a:t>
              </a:r>
              <a:endParaRPr lang="ko-KR" altLang="ko-KR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CAD815-ABDD-4245-B2FE-3118FF43ED2A}"/>
                </a:ext>
              </a:extLst>
            </p:cNvPr>
            <p:cNvSpPr txBox="1"/>
            <p:nvPr/>
          </p:nvSpPr>
          <p:spPr>
            <a:xfrm>
              <a:off x="5168681" y="3952004"/>
              <a:ext cx="2698658" cy="475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lnSpc>
                  <a:spcPct val="150000"/>
                </a:lnSpc>
                <a:defRPr sz="110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ko-KR" altLang="en-US" dirty="0"/>
                <a:t>외적 디자인</a:t>
              </a:r>
              <a:endParaRPr lang="ko-KR" altLang="ko-KR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51071E0-35EE-4431-B9EA-7E9E9862DE57}"/>
                </a:ext>
              </a:extLst>
            </p:cNvPr>
            <p:cNvSpPr/>
            <p:nvPr/>
          </p:nvSpPr>
          <p:spPr>
            <a:xfrm>
              <a:off x="5168682" y="2708920"/>
              <a:ext cx="2698656" cy="476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ID/PW </a:t>
              </a:r>
              <a:r>
                <a:rPr lang="ko-KR" altLang="en-US" sz="11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찾기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4E59070-F513-48A6-B986-D6EF505919FF}"/>
                </a:ext>
              </a:extLst>
            </p:cNvPr>
            <p:cNvSpPr/>
            <p:nvPr/>
          </p:nvSpPr>
          <p:spPr>
            <a:xfrm>
              <a:off x="5168682" y="3330462"/>
              <a:ext cx="2698656" cy="476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로그아웃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72FE8AF-D9DE-447F-89CB-D89C4BA2654A}"/>
                </a:ext>
              </a:extLst>
            </p:cNvPr>
            <p:cNvSpPr/>
            <p:nvPr/>
          </p:nvSpPr>
          <p:spPr>
            <a:xfrm>
              <a:off x="2072680" y="2708920"/>
              <a:ext cx="2698656" cy="476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회원가입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049B8E-8B2C-4CC0-BD95-6F4D891DC7F0}"/>
              </a:ext>
            </a:extLst>
          </p:cNvPr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78F781-4E0A-4203-8BE7-C7AC624CB108}"/>
              </a:ext>
            </a:extLst>
          </p:cNvPr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94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-10056" y="2724221"/>
            <a:ext cx="903852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7" name="직각 삼각형 16"/>
          <p:cNvSpPr/>
          <p:nvPr/>
        </p:nvSpPr>
        <p:spPr>
          <a:xfrm rot="5400000">
            <a:off x="764699" y="3049795"/>
            <a:ext cx="81142" cy="117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6463" y="1345883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6463" y="2272877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6463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845" y="2724221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5109" y="1792503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CC3BFFE-D20C-4365-BF26-00E21401946D}"/>
              </a:ext>
            </a:extLst>
          </p:cNvPr>
          <p:cNvGrpSpPr/>
          <p:nvPr/>
        </p:nvGrpSpPr>
        <p:grpSpPr>
          <a:xfrm>
            <a:off x="1491120" y="1642319"/>
            <a:ext cx="7416824" cy="1214389"/>
            <a:chOff x="1491120" y="1642319"/>
            <a:chExt cx="7416824" cy="1214389"/>
          </a:xfrm>
        </p:grpSpPr>
        <p:sp>
          <p:nvSpPr>
            <p:cNvPr id="38" name="TextBox 37"/>
            <p:cNvSpPr txBox="1"/>
            <p:nvPr/>
          </p:nvSpPr>
          <p:spPr>
            <a:xfrm>
              <a:off x="1491120" y="1642319"/>
              <a:ext cx="1044000" cy="2772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어려웠던 점</a:t>
              </a:r>
              <a:endParaRPr lang="en-US" altLang="ko-KR" sz="1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491122" y="1897223"/>
              <a:ext cx="7416822" cy="9594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최초 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Spring 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프레임워크를 구성하는 것에서부터 어려움이 있었고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각각의 변수 이름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메서드 이름 등을 기억하는 것이 어려웠다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로그인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회원가입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ID/PW 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찾기 기능이 두 번째에서부터 정상 작동이 되는 오류를 잡지 못했다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장바구니 제품 주문 시 주문이 되도록 하는 것을 실제로 구현하지 못했다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F60FD8D-9CCB-4FCE-AB02-3B502DE3CF48}"/>
              </a:ext>
            </a:extLst>
          </p:cNvPr>
          <p:cNvGrpSpPr/>
          <p:nvPr/>
        </p:nvGrpSpPr>
        <p:grpSpPr>
          <a:xfrm>
            <a:off x="1317875" y="971958"/>
            <a:ext cx="312034" cy="154419"/>
            <a:chOff x="1317875" y="971958"/>
            <a:chExt cx="312034" cy="154419"/>
          </a:xfrm>
        </p:grpSpPr>
        <p:sp>
          <p:nvSpPr>
            <p:cNvPr id="51" name="갈매기형 수장 45">
              <a:extLst>
                <a:ext uri="{FF2B5EF4-FFF2-40B4-BE49-F238E27FC236}">
                  <a16:creationId xmlns:a16="http://schemas.microsoft.com/office/drawing/2014/main" id="{1459BE67-3778-4A91-9693-09F1F7CB1DD9}"/>
                </a:ext>
              </a:extLst>
            </p:cNvPr>
            <p:cNvSpPr/>
            <p:nvPr/>
          </p:nvSpPr>
          <p:spPr>
            <a:xfrm>
              <a:off x="1477830" y="971958"/>
              <a:ext cx="152079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52" name="갈매기형 수장 46">
              <a:extLst>
                <a:ext uri="{FF2B5EF4-FFF2-40B4-BE49-F238E27FC236}">
                  <a16:creationId xmlns:a16="http://schemas.microsoft.com/office/drawing/2014/main" id="{D4183EF0-EC9A-4119-ADF5-7E14B9CD3CF2}"/>
                </a:ext>
              </a:extLst>
            </p:cNvPr>
            <p:cNvSpPr/>
            <p:nvPr/>
          </p:nvSpPr>
          <p:spPr>
            <a:xfrm>
              <a:off x="1317875" y="971958"/>
              <a:ext cx="152079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7F8A307-921E-47B8-B151-E8B645C0645C}"/>
              </a:ext>
            </a:extLst>
          </p:cNvPr>
          <p:cNvSpPr txBox="1"/>
          <p:nvPr/>
        </p:nvSpPr>
        <p:spPr>
          <a:xfrm>
            <a:off x="1629909" y="858485"/>
            <a:ext cx="2343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느낀 점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B499C03-6535-4189-8EAC-679CC0A9BAD9}"/>
              </a:ext>
            </a:extLst>
          </p:cNvPr>
          <p:cNvGrpSpPr/>
          <p:nvPr/>
        </p:nvGrpSpPr>
        <p:grpSpPr>
          <a:xfrm>
            <a:off x="1491120" y="3233722"/>
            <a:ext cx="7416815" cy="1506220"/>
            <a:chOff x="1491120" y="3126430"/>
            <a:chExt cx="7416815" cy="150622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E39894C-7C0C-49BB-B54B-9BC12F123101}"/>
                </a:ext>
              </a:extLst>
            </p:cNvPr>
            <p:cNvSpPr txBox="1"/>
            <p:nvPr/>
          </p:nvSpPr>
          <p:spPr>
            <a:xfrm>
              <a:off x="1491120" y="3126430"/>
              <a:ext cx="1044000" cy="2772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개선할 점</a:t>
              </a:r>
              <a:endParaRPr lang="en-US" altLang="ko-KR" sz="1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029DDE5-54AC-479A-8662-E77CFF5A8F02}"/>
                </a:ext>
              </a:extLst>
            </p:cNvPr>
            <p:cNvSpPr/>
            <p:nvPr/>
          </p:nvSpPr>
          <p:spPr>
            <a:xfrm>
              <a:off x="1491124" y="3372650"/>
              <a:ext cx="7416811" cy="12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프로젝트 시작 시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메서드와 변수 등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의 이름</a:t>
              </a: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에 일정한 규칙을 세우고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단계별 계획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으로</a:t>
              </a: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중간 테스트와 디버깅을 진행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해야 겠다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에러가 날 경우에는 에러 메시지를 꼼꼼히 확인하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고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만의 디버깅 노트를 만들어 발생한 오류와 해결방법을 기록하는 습관을 들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이겠</a:t>
              </a: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다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또한 웹 </a:t>
              </a: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브라우저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내</a:t>
              </a: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개발자 도구에 익숙해질 필요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성을 느꼈다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DBMS</a:t>
              </a: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에 대해 좀 더 공부해서 기본키와 외래키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를 구성하는 것에</a:t>
              </a: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익숙해질 수 있도록 반복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적인</a:t>
              </a: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실습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이 필요하다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  <a:endParaRPr lang="ko-KR" altLang="ko-KR" sz="105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FEC9F62-1D91-4543-9357-6FFE49F3EECC}"/>
              </a:ext>
            </a:extLst>
          </p:cNvPr>
          <p:cNvGrpSpPr/>
          <p:nvPr/>
        </p:nvGrpSpPr>
        <p:grpSpPr>
          <a:xfrm>
            <a:off x="1491120" y="5116955"/>
            <a:ext cx="7416824" cy="1236745"/>
            <a:chOff x="1491120" y="5116955"/>
            <a:chExt cx="7416824" cy="123674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71DEFAA-6AB9-416A-8D6D-20DD7835F9E3}"/>
                </a:ext>
              </a:extLst>
            </p:cNvPr>
            <p:cNvSpPr txBox="1"/>
            <p:nvPr/>
          </p:nvSpPr>
          <p:spPr>
            <a:xfrm>
              <a:off x="1491120" y="5116955"/>
              <a:ext cx="1044000" cy="2772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좋았던 점</a:t>
              </a:r>
              <a:endParaRPr lang="en-US" altLang="ko-KR" sz="1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66473C8-A739-43A0-B79B-B7D4BB224E90}"/>
                </a:ext>
              </a:extLst>
            </p:cNvPr>
            <p:cNvSpPr/>
            <p:nvPr/>
          </p:nvSpPr>
          <p:spPr>
            <a:xfrm>
              <a:off x="1491121" y="5392500"/>
              <a:ext cx="7416823" cy="961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목표로 생각하고 있는 한 가지를 완성하는 것에도 몇 시간이 걸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렸다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하지만 결국 한 단계씩 </a:t>
              </a: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해내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면</a:t>
              </a: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서 쇼핑몰이 구축이 되는 것에 대단한 성취감을 느꼈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고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학습한</a:t>
              </a: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내용들이 체득되는 느낌이 참 좋았다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세미 프로젝트를 진행한 후에 보다 많은 기능들을 구현하고 싶다는 긍정적인 욕심이 생겼고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현재 </a:t>
              </a: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그 욕심은 학습욕으로 이어지고 있다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  <a:endParaRPr lang="ko-KR" altLang="en-US" sz="105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354B575-7AC4-4E52-9A18-0C770690DBAE}"/>
              </a:ext>
            </a:extLst>
          </p:cNvPr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002D3F3-E8A8-4371-9B09-5AD07CBB7775}"/>
              </a:ext>
            </a:extLst>
          </p:cNvPr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4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3782</TotalTime>
  <Words>347</Words>
  <Application>Microsoft Office PowerPoint</Application>
  <PresentationFormat>A4 용지(210x297mm)</PresentationFormat>
  <Paragraphs>69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Yoon 윤고딕 520_TT</vt:lpstr>
      <vt:lpstr>맑은 고딕</vt:lpstr>
      <vt:lpstr>뫼비우스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CHOIINKYU</cp:lastModifiedBy>
  <cp:revision>298</cp:revision>
  <dcterms:created xsi:type="dcterms:W3CDTF">2013-09-05T09:43:46Z</dcterms:created>
  <dcterms:modified xsi:type="dcterms:W3CDTF">2021-03-22T06:41:33Z</dcterms:modified>
</cp:coreProperties>
</file>