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65" r:id="rId11"/>
    <p:sldId id="282" r:id="rId12"/>
    <p:sldId id="281" r:id="rId13"/>
    <p:sldId id="280" r:id="rId14"/>
    <p:sldId id="283" r:id="rId15"/>
    <p:sldId id="277" r:id="rId16"/>
    <p:sldId id="285" r:id="rId17"/>
    <p:sldId id="284" r:id="rId18"/>
    <p:sldId id="279" r:id="rId19"/>
    <p:sldId id="278" r:id="rId20"/>
    <p:sldId id="266" r:id="rId21"/>
    <p:sldId id="267" r:id="rId22"/>
    <p:sldId id="268" r:id="rId23"/>
    <p:sldId id="273" r:id="rId24"/>
    <p:sldId id="276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62" autoAdjust="0"/>
  </p:normalViewPr>
  <p:slideViewPr>
    <p:cSldViewPr>
      <p:cViewPr varScale="1">
        <p:scale>
          <a:sx n="40" d="100"/>
          <a:sy n="40" d="100"/>
        </p:scale>
        <p:origin x="8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C8450-46E7-49A2-AC22-4E7BB997AF9D}" type="datetimeFigureOut">
              <a:rPr lang="ko-KR" altLang="en-US" smtClean="0"/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BCC39-0DCD-4608-B8FE-54FC60172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4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BCC39-0DCD-4608-B8FE-54FC601724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44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BCC39-0DCD-4608-B8FE-54FC601724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95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BCC39-0DCD-4608-B8FE-54FC601724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8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BCC39-0DCD-4608-B8FE-54FC601724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0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4520" y="419100"/>
            <a:ext cx="16376673" cy="10068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kern="0" spc="-3300" dirty="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빅데이터</a:t>
            </a:r>
            <a:endParaRPr lang="en-US" sz="20000" kern="0" spc="-3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pPr algn="ctr"/>
            <a:r>
              <a:rPr lang="en-US" sz="20000" kern="0" spc="-3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643110" y="4991100"/>
            <a:ext cx="1343509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kern="0" spc="2300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&lt;Predict</a:t>
            </a:r>
            <a:r>
              <a:rPr lang="en-US" sz="3200" b="1" kern="0" spc="2300">
                <a:solidFill>
                  <a:srgbClr val="3F5FFF"/>
                </a:solidFill>
                <a:latin typeface="S-Core Dream 5 Medium" pitchFamily="34" charset="0"/>
                <a:cs typeface="S-Core Dream 5 Medium" pitchFamily="34" charset="0"/>
              </a:rPr>
              <a:t> Future Sales&gt;</a:t>
            </a:r>
            <a:endParaRPr lang="en-US" sz="2400">
              <a:solidFill>
                <a:srgbClr val="3F5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4472" y="8650771"/>
            <a:ext cx="6796770" cy="5884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Team _ H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endParaRPr lang="en-US" sz="2900" kern="0" spc="-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44000" y="4248949"/>
            <a:ext cx="427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d3123123123123dddd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716633" y="6709874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89215" y="5370419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98739" y="3868248"/>
            <a:ext cx="6034346" cy="1911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Data cleaning &amp;</a:t>
            </a:r>
          </a:p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        Preprocessing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627310" y="3082442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F17990A-88E2-4BC9-BFEF-14BAC354C515}"/>
              </a:ext>
            </a:extLst>
          </p:cNvPr>
          <p:cNvSpPr txBox="1"/>
          <p:nvPr/>
        </p:nvSpPr>
        <p:spPr>
          <a:xfrm>
            <a:off x="5500457" y="1073610"/>
            <a:ext cx="1232809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900" b="0" i="0" u="none" strike="noStrike" kern="0" cap="none" spc="-2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Data cleaning &amp; Preprocessing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B7A48B-B584-42A5-AD81-428696474156}"/>
              </a:ext>
            </a:extLst>
          </p:cNvPr>
          <p:cNvSpPr txBox="1"/>
          <p:nvPr/>
        </p:nvSpPr>
        <p:spPr>
          <a:xfrm>
            <a:off x="8686800" y="9097248"/>
            <a:ext cx="6995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Item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type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subtype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으로 나눈 후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Label Encoding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4910DC-B311-4A06-BD03-3B30568964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53" y="2882137"/>
            <a:ext cx="12347068" cy="59045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endParaRPr lang="en-US" sz="2900" kern="0" spc="-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44000" y="4248949"/>
            <a:ext cx="427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d3123123123123dddd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716633" y="6709874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89215" y="5370419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98739" y="3868248"/>
            <a:ext cx="6034346" cy="1911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Data cleaning &amp;</a:t>
            </a:r>
          </a:p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        Preprocessing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627310" y="3082442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F17990A-88E2-4BC9-BFEF-14BAC354C515}"/>
              </a:ext>
            </a:extLst>
          </p:cNvPr>
          <p:cNvSpPr txBox="1"/>
          <p:nvPr/>
        </p:nvSpPr>
        <p:spPr>
          <a:xfrm>
            <a:off x="5500457" y="1073610"/>
            <a:ext cx="1232809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900" b="0" i="0" u="none" strike="noStrike" kern="0" cap="none" spc="-2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Data cleaning &amp; Preprocessing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B7A48B-B584-42A5-AD81-428696474156}"/>
              </a:ext>
            </a:extLst>
          </p:cNvPr>
          <p:cNvSpPr txBox="1"/>
          <p:nvPr/>
        </p:nvSpPr>
        <p:spPr>
          <a:xfrm>
            <a:off x="7848600" y="8496300"/>
            <a:ext cx="8665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shop name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수정 후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sales_train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test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동일하게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Labeling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7587E6-1B51-418B-BEA7-4F84BB514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785" y="2774125"/>
            <a:ext cx="10154163" cy="526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2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endParaRPr lang="en-US" sz="2900" kern="0" spc="-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44000" y="4248949"/>
            <a:ext cx="427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d3123123123123dddd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716633" y="6709874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89215" y="5370419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98739" y="3868248"/>
            <a:ext cx="6034346" cy="1911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Data cleaning &amp;</a:t>
            </a:r>
          </a:p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        Preprocessing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627310" y="3082442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F17990A-88E2-4BC9-BFEF-14BAC354C515}"/>
              </a:ext>
            </a:extLst>
          </p:cNvPr>
          <p:cNvSpPr txBox="1"/>
          <p:nvPr/>
        </p:nvSpPr>
        <p:spPr>
          <a:xfrm>
            <a:off x="5500457" y="1073610"/>
            <a:ext cx="1232809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900" b="0" i="0" u="none" strike="noStrike" kern="0" cap="none" spc="-2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Data cleaning &amp; Preprocessing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98A9DA-B4EA-4C34-B631-EB162EEB7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202" y="4485410"/>
            <a:ext cx="7273646" cy="22124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B7A48B-B584-42A5-AD81-428696474156}"/>
              </a:ext>
            </a:extLst>
          </p:cNvPr>
          <p:cNvSpPr txBox="1"/>
          <p:nvPr/>
        </p:nvSpPr>
        <p:spPr>
          <a:xfrm>
            <a:off x="8233469" y="8813280"/>
            <a:ext cx="7496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‘item_cnt_day’,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‘item_price’   :  Outlier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확인 후 제거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081F7F-572F-4AFE-BE84-C895F51B49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96" y="2929042"/>
            <a:ext cx="6258798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5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endParaRPr lang="en-US" sz="2900" kern="0" spc="-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44000" y="4248949"/>
            <a:ext cx="427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d3123123123123dddd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716633" y="6709874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89215" y="5370419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98739" y="3868248"/>
            <a:ext cx="6034346" cy="1911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Data cleaning &amp;</a:t>
            </a:r>
          </a:p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        Preprocessing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627310" y="3082442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F17990A-88E2-4BC9-BFEF-14BAC354C515}"/>
              </a:ext>
            </a:extLst>
          </p:cNvPr>
          <p:cNvSpPr txBox="1"/>
          <p:nvPr/>
        </p:nvSpPr>
        <p:spPr>
          <a:xfrm>
            <a:off x="5500457" y="1073610"/>
            <a:ext cx="1232809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900" b="0" i="0" u="none" strike="noStrike" kern="0" cap="none" spc="-2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Data cleaning &amp; Preprocessing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97F6AD-28F9-49A3-87CA-D6C2E0C15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06" y="2597988"/>
            <a:ext cx="9815695" cy="45634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B7A48B-B584-42A5-AD81-428696474156}"/>
              </a:ext>
            </a:extLst>
          </p:cNvPr>
          <p:cNvSpPr txBox="1"/>
          <p:nvPr/>
        </p:nvSpPr>
        <p:spPr>
          <a:xfrm>
            <a:off x="5778698" y="8791390"/>
            <a:ext cx="1270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sales_train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안에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test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의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shop_id &amp; item_id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 남기고 원래의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test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파일과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concat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하여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df_merge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만듬</a:t>
            </a:r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1FC5228-F270-46A2-9219-16736DF58A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108" y="7431128"/>
            <a:ext cx="10917566" cy="7493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E1DB04F-5216-462F-BBB7-2868CFAA2420}"/>
              </a:ext>
            </a:extLst>
          </p:cNvPr>
          <p:cNvSpPr/>
          <p:nvPr/>
        </p:nvSpPr>
        <p:spPr>
          <a:xfrm>
            <a:off x="13868400" y="3523152"/>
            <a:ext cx="1524000" cy="32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83AC9B-DA20-4267-982C-C88E68A8732E}"/>
              </a:ext>
            </a:extLst>
          </p:cNvPr>
          <p:cNvSpPr/>
          <p:nvPr/>
        </p:nvSpPr>
        <p:spPr>
          <a:xfrm>
            <a:off x="13422400" y="3848100"/>
            <a:ext cx="1524000" cy="32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91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endParaRPr lang="en-US" sz="2900" kern="0" spc="-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44000" y="4248949"/>
            <a:ext cx="427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d3123123123123dddd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716633" y="6709874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89215" y="5370419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98739" y="3868248"/>
            <a:ext cx="6034346" cy="1911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Data cleaning &amp;</a:t>
            </a:r>
          </a:p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        Preprocessing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627310" y="3082442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F17990A-88E2-4BC9-BFEF-14BAC354C515}"/>
              </a:ext>
            </a:extLst>
          </p:cNvPr>
          <p:cNvSpPr txBox="1"/>
          <p:nvPr/>
        </p:nvSpPr>
        <p:spPr>
          <a:xfrm>
            <a:off x="5500457" y="1073610"/>
            <a:ext cx="1232809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900" b="0" i="0" u="none" strike="noStrike" kern="0" cap="none" spc="-2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Data cleaning &amp; Preprocessing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B7A48B-B584-42A5-AD81-428696474156}"/>
              </a:ext>
            </a:extLst>
          </p:cNvPr>
          <p:cNvSpPr txBox="1"/>
          <p:nvPr/>
        </p:nvSpPr>
        <p:spPr>
          <a:xfrm>
            <a:off x="8382000" y="9028765"/>
            <a:ext cx="7496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‘item_cnt_month’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컬럼을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df_merge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에 추가함</a:t>
            </a:r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B09000-E03D-4F82-A80C-A41B25068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881" y="2922306"/>
            <a:ext cx="12879245" cy="5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5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endParaRPr lang="en-US" sz="2900" kern="0" spc="-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44000" y="4248949"/>
            <a:ext cx="427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d3123123123123dddd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716633" y="6709874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89215" y="5370419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98739" y="3868248"/>
            <a:ext cx="6034346" cy="1911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Data cleaning &amp;</a:t>
            </a:r>
          </a:p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        Preprocessing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627310" y="3082442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F17990A-88E2-4BC9-BFEF-14BAC354C515}"/>
              </a:ext>
            </a:extLst>
          </p:cNvPr>
          <p:cNvSpPr txBox="1"/>
          <p:nvPr/>
        </p:nvSpPr>
        <p:spPr>
          <a:xfrm>
            <a:off x="5500457" y="1073610"/>
            <a:ext cx="1232809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900" b="0" i="0" u="none" strike="noStrike" kern="0" cap="none" spc="-2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Data cleaning &amp; Preprocessing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314657-67F7-4975-B6CA-341B73DBE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085" y="2670512"/>
            <a:ext cx="9815743" cy="68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6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endParaRPr lang="en-US" sz="2900" kern="0" spc="-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44000" y="4248949"/>
            <a:ext cx="427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d3123123123123dddd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716633" y="6709874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89215" y="5370419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98739" y="3868248"/>
            <a:ext cx="6034346" cy="1911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Data cleaning &amp;</a:t>
            </a:r>
          </a:p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        Preprocessing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627310" y="3082442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F17990A-88E2-4BC9-BFEF-14BAC354C515}"/>
              </a:ext>
            </a:extLst>
          </p:cNvPr>
          <p:cNvSpPr txBox="1"/>
          <p:nvPr/>
        </p:nvSpPr>
        <p:spPr>
          <a:xfrm>
            <a:off x="5500457" y="1073610"/>
            <a:ext cx="1232809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900" b="0" i="0" u="none" strike="noStrike" kern="0" cap="none" spc="-2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Data cleaning &amp; Preprocessing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1C7F65-7AA6-47C9-990C-09CD7E9BE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01" y="2554816"/>
            <a:ext cx="10394499" cy="73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7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endParaRPr lang="en-US" sz="2900" kern="0" spc="-300">
              <a:solidFill>
                <a:srgbClr val="000000"/>
              </a:solidFill>
              <a:latin typeface="S-Core Dream 5 Medium" pitchFamily="34" charset="0"/>
              <a:cs typeface="S-Core Dream 5 Medium" pitchFamily="34" charset="0"/>
            </a:endParaRP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144000" y="4248949"/>
            <a:ext cx="42784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d3123123123123dddd</a:t>
            </a:r>
            <a:endParaRPr lang="en-US"/>
          </a:p>
        </p:txBody>
      </p:sp>
      <p:sp>
        <p:nvSpPr>
          <p:cNvPr id="18" name="Object 18"/>
          <p:cNvSpPr txBox="1"/>
          <p:nvPr/>
        </p:nvSpPr>
        <p:spPr>
          <a:xfrm>
            <a:off x="12716633" y="6709874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589215" y="5370419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598739" y="3868248"/>
            <a:ext cx="6034346" cy="19119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02 Data cleaning &amp;</a:t>
            </a:r>
          </a:p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        Preprocessing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627310" y="3082442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6F17990A-88E2-4BC9-BFEF-14BAC354C515}"/>
              </a:ext>
            </a:extLst>
          </p:cNvPr>
          <p:cNvSpPr txBox="1"/>
          <p:nvPr/>
        </p:nvSpPr>
        <p:spPr>
          <a:xfrm>
            <a:off x="5500457" y="1073610"/>
            <a:ext cx="1232809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900" b="0" i="0" u="none" strike="noStrike" kern="0" cap="none" spc="-20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Data cleaning &amp; Preprocessing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747C6-D37A-479B-A0D2-FD6E2A6671E4}"/>
              </a:ext>
            </a:extLst>
          </p:cNvPr>
          <p:cNvSpPr txBox="1"/>
          <p:nvPr/>
        </p:nvSpPr>
        <p:spPr>
          <a:xfrm>
            <a:off x="8077200" y="8737180"/>
            <a:ext cx="9594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각각의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mean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값을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df_merge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와 합침</a:t>
            </a:r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그 값들에 대하여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rolling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적용 후 새로운 컬럼에 넣어줌</a:t>
            </a:r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547B6F-317F-4AB9-B0B6-CB8D738B9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70" y="2704299"/>
            <a:ext cx="12165274" cy="57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4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10"/>
            <a:ext cx="8394284" cy="1574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1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Modelling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89215" y="3122990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589215" y="5268143"/>
            <a:ext cx="4898413" cy="920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03 Modelling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12201" y="4005133"/>
            <a:ext cx="5285962" cy="1496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Data cleaning &amp;</a:t>
            </a:r>
          </a:p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       Preprocessing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9417C-4ABC-47D3-A556-01A7779E2EAA}"/>
              </a:ext>
            </a:extLst>
          </p:cNvPr>
          <p:cNvSpPr txBox="1"/>
          <p:nvPr/>
        </p:nvSpPr>
        <p:spPr>
          <a:xfrm>
            <a:off x="5892349" y="2636192"/>
            <a:ext cx="7366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Feature Selection </a:t>
            </a:r>
            <a:r>
              <a:rPr lang="ko-KR" altLang="en-US" sz="32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</a:t>
            </a:r>
            <a:r>
              <a:rPr lang="en-US" altLang="ko-KR" sz="32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32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성능 순위표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2E20B6F-9636-4E43-9AAD-21A134A73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83225"/>
              </p:ext>
            </p:extLst>
          </p:nvPr>
        </p:nvGraphicFramePr>
        <p:xfrm>
          <a:off x="5875802" y="3483102"/>
          <a:ext cx="11799997" cy="6019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35">
                  <a:extLst>
                    <a:ext uri="{9D8B030D-6E8A-4147-A177-3AD203B41FA5}">
                      <a16:colId xmlns:a16="http://schemas.microsoft.com/office/drawing/2014/main" val="3383046679"/>
                    </a:ext>
                  </a:extLst>
                </a:gridCol>
                <a:gridCol w="3661465">
                  <a:extLst>
                    <a:ext uri="{9D8B030D-6E8A-4147-A177-3AD203B41FA5}">
                      <a16:colId xmlns:a16="http://schemas.microsoft.com/office/drawing/2014/main" val="1832780164"/>
                    </a:ext>
                  </a:extLst>
                </a:gridCol>
                <a:gridCol w="2359999">
                  <a:extLst>
                    <a:ext uri="{9D8B030D-6E8A-4147-A177-3AD203B41FA5}">
                      <a16:colId xmlns:a16="http://schemas.microsoft.com/office/drawing/2014/main" val="2845260354"/>
                    </a:ext>
                  </a:extLst>
                </a:gridCol>
                <a:gridCol w="2359999">
                  <a:extLst>
                    <a:ext uri="{9D8B030D-6E8A-4147-A177-3AD203B41FA5}">
                      <a16:colId xmlns:a16="http://schemas.microsoft.com/office/drawing/2014/main" val="3360217733"/>
                    </a:ext>
                  </a:extLst>
                </a:gridCol>
                <a:gridCol w="2359999">
                  <a:extLst>
                    <a:ext uri="{9D8B030D-6E8A-4147-A177-3AD203B41FA5}">
                      <a16:colId xmlns:a16="http://schemas.microsoft.com/office/drawing/2014/main" val="627220564"/>
                    </a:ext>
                  </a:extLst>
                </a:gridCol>
              </a:tblGrid>
              <a:tr h="8599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1" kern="1200">
                          <a:solidFill>
                            <a:schemeClr val="lt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Rank</a:t>
                      </a:r>
                      <a:endParaRPr lang="ko-KR" altLang="en-US" sz="2400" b="1" kern="1200">
                        <a:solidFill>
                          <a:schemeClr val="lt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1" kern="1200">
                          <a:solidFill>
                            <a:schemeClr val="lt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Model</a:t>
                      </a:r>
                      <a:endParaRPr lang="ko-KR" altLang="en-US" sz="2400" b="1" kern="1200">
                        <a:solidFill>
                          <a:schemeClr val="lt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1" kern="1200">
                          <a:solidFill>
                            <a:schemeClr val="lt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Train </a:t>
                      </a:r>
                      <a:r>
                        <a:rPr lang="en-US" altLang="ko-KR" sz="2400" b="1" kern="1200" err="1">
                          <a:solidFill>
                            <a:schemeClr val="lt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rmse</a:t>
                      </a:r>
                      <a:endParaRPr lang="ko-KR" altLang="en-US" sz="2400" b="1" kern="1200">
                        <a:solidFill>
                          <a:schemeClr val="lt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1" kern="1200">
                          <a:solidFill>
                            <a:schemeClr val="lt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Valid </a:t>
                      </a:r>
                      <a:r>
                        <a:rPr lang="en-US" altLang="ko-KR" sz="2400" b="1" kern="1200" err="1">
                          <a:solidFill>
                            <a:schemeClr val="lt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rmse</a:t>
                      </a:r>
                      <a:endParaRPr lang="ko-KR" altLang="en-US" sz="2400" b="1" kern="1200">
                        <a:solidFill>
                          <a:schemeClr val="lt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400" b="1" kern="1200">
                          <a:solidFill>
                            <a:schemeClr val="lt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score</a:t>
                      </a:r>
                      <a:endParaRPr lang="ko-KR" altLang="en-US" sz="2400" b="1" kern="1200">
                        <a:solidFill>
                          <a:schemeClr val="lt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173683"/>
                  </a:ext>
                </a:extLst>
              </a:tr>
              <a:tr h="8599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</a:t>
                      </a:r>
                      <a:endParaRPr lang="ko-KR" altLang="en-US" sz="2500" kern="12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Linear Regression</a:t>
                      </a:r>
                      <a:endParaRPr lang="ko-KR" altLang="en-US" sz="2500" kern="12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0.9846</a:t>
                      </a:r>
                      <a:endParaRPr lang="ko-KR" altLang="en-US" sz="2500" kern="12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0.8516</a:t>
                      </a:r>
                      <a:endParaRPr lang="ko-KR" altLang="en-US" sz="2500" kern="12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1.155</a:t>
                      </a:r>
                      <a:endParaRPr lang="ko-KR" altLang="en-US" sz="2500" kern="12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48998"/>
                  </a:ext>
                </a:extLst>
              </a:tr>
              <a:tr h="8599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2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 err="1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CatBoost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0.734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0.596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1.175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715313"/>
                  </a:ext>
                </a:extLst>
              </a:tr>
              <a:tr h="8599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3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XGBoost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0.677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0.612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1.177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52503"/>
                  </a:ext>
                </a:extLst>
              </a:tr>
              <a:tr h="8599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4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Random Forest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0.720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0.607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1.1792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895521"/>
                  </a:ext>
                </a:extLst>
              </a:tr>
              <a:tr h="8599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5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 err="1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Adaboost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1.106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0.6068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1.1792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000694"/>
                  </a:ext>
                </a:extLst>
              </a:tr>
              <a:tr h="85997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6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 err="1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LightGBM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0.635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0.611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500" kern="1200">
                          <a:solidFill>
                            <a:schemeClr val="dk1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  <a:cs typeface="+mn-cs"/>
                        </a:rPr>
                        <a:t>1.1821</a:t>
                      </a:r>
                      <a:endParaRPr lang="ko-KR" altLang="en-US" sz="2500" kern="1200">
                        <a:solidFill>
                          <a:schemeClr val="dk1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90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1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10"/>
            <a:ext cx="8394284" cy="1574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1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Modelling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89215" y="3122990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589215" y="5268143"/>
            <a:ext cx="4898413" cy="920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03 Modelling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12201" y="4005133"/>
            <a:ext cx="5285962" cy="1496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Data cleaning &amp;</a:t>
            </a:r>
          </a:p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       Preprocessing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 </a:t>
            </a:r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</a:p>
          <a:p>
            <a:r>
              <a:rPr lang="en-US" sz="2900" kern="0" spc="-300" err="1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EB11D2-9B03-4CB6-AF3D-A7E4869179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98" y="3022398"/>
            <a:ext cx="7038545" cy="646762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2865A6A-ABC8-4F2C-AA56-71AA6067980F}"/>
              </a:ext>
            </a:extLst>
          </p:cNvPr>
          <p:cNvSpPr/>
          <p:nvPr/>
        </p:nvSpPr>
        <p:spPr>
          <a:xfrm>
            <a:off x="5487629" y="5143501"/>
            <a:ext cx="5942371" cy="358138"/>
          </a:xfrm>
          <a:prstGeom prst="rect">
            <a:avLst/>
          </a:prstGeom>
          <a:noFill/>
          <a:ln w="76200">
            <a:solidFill>
              <a:srgbClr val="3F5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BCEB8-48B8-4A56-8F89-AAB129059C05}"/>
              </a:ext>
            </a:extLst>
          </p:cNvPr>
          <p:cNvSpPr txBox="1"/>
          <p:nvPr/>
        </p:nvSpPr>
        <p:spPr>
          <a:xfrm>
            <a:off x="12712067" y="3807500"/>
            <a:ext cx="4953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Heatmap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을 통해 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correlation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분석 후</a:t>
            </a:r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&lt;Item_cnt_month&gt;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와</a:t>
            </a: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관계가 높은</a:t>
            </a:r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Featrue </a:t>
            </a:r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만 골라서 성능개선 시도</a:t>
            </a:r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  <a:p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Feature Selection (  &gt; 0.5 )</a:t>
            </a:r>
          </a:p>
          <a:p>
            <a:r>
              <a:rPr lang="ko-KR" altLang="en-US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</a:t>
            </a:r>
            <a:endParaRPr lang="en-US" altLang="ko-KR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 	'item_cnt_month' </a:t>
            </a: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	'item_cnt_min' </a:t>
            </a: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	'item_cnt_max'</a:t>
            </a: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	 'item_cnt_mean'</a:t>
            </a: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'item_mean'</a:t>
            </a: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	'shop_item_mean’ </a:t>
            </a: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'item_mean_rol' </a:t>
            </a: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	'shop_item_mean_rol',</a:t>
            </a:r>
          </a:p>
          <a:p>
            <a:r>
              <a:rPr lang="en-US" altLang="ko-KR" sz="20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  </a:t>
            </a:r>
            <a:endParaRPr lang="ko-KR" altLang="en-US" sz="20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BD710-70B9-49F1-857E-83238E8A6C2F}"/>
              </a:ext>
            </a:extLst>
          </p:cNvPr>
          <p:cNvSpPr txBox="1"/>
          <p:nvPr/>
        </p:nvSpPr>
        <p:spPr>
          <a:xfrm>
            <a:off x="12649200" y="3077355"/>
            <a:ext cx="4498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sz="2800"/>
              <a:t>성능 개선 </a:t>
            </a:r>
            <a:r>
              <a:rPr lang="en-US" altLang="ko-KR" sz="2800"/>
              <a:t>– Heatmap </a:t>
            </a:r>
            <a:r>
              <a:rPr lang="ko-KR" altLang="en-US" sz="280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15335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1752" y="3534370"/>
            <a:ext cx="6481248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400" kern="0" spc="30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Bebas Neue" pitchFamily="34" charset="0"/>
              </a:rPr>
              <a:t>CONTENTS</a:t>
            </a:r>
            <a:endParaRPr lang="en-US" sz="600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0600" y="2588954"/>
            <a:ext cx="6796770" cy="51090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01.  </a:t>
            </a:r>
            <a:r>
              <a:rPr lang="en-US" sz="2800" kern="0" spc="-20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캐글</a:t>
            </a:r>
            <a:r>
              <a:rPr lang="en-US" sz="28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 프로젝트 기획 및 </a:t>
            </a:r>
            <a:r>
              <a:rPr lang="en-US" sz="2800" kern="0" spc="-20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소개</a:t>
            </a:r>
            <a:endParaRPr lang="en-US" sz="28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4 Regular" pitchFamily="34" charset="0"/>
            </a:endParaRPr>
          </a:p>
          <a:p>
            <a:endParaRPr lang="en-US" sz="28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sz="28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8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02.  </a:t>
            </a:r>
            <a:r>
              <a:rPr lang="en-US" altLang="ko-KR" sz="2800" kern="0" spc="-20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</a:t>
            </a:r>
            <a:r>
              <a:rPr lang="en-US" altLang="ko-KR" sz="28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팀 </a:t>
            </a:r>
            <a:r>
              <a:rPr lang="en-US" altLang="ko-KR" sz="2800" kern="0" spc="-20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구성</a:t>
            </a:r>
            <a:r>
              <a:rPr lang="en-US" altLang="ko-KR" sz="28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 </a:t>
            </a:r>
            <a:r>
              <a:rPr lang="en-US" altLang="ko-KR" sz="2800" kern="0" spc="-200" err="1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역할</a:t>
            </a:r>
            <a:endParaRPr lang="en-US" altLang="ko-KR" sz="28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8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8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03. </a:t>
            </a:r>
            <a:r>
              <a:rPr lang="en-US" altLang="ko-KR" sz="280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</a:t>
            </a:r>
            <a:r>
              <a:rPr lang="en-US" altLang="ko-KR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80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수행</a:t>
            </a:r>
            <a:r>
              <a:rPr lang="en-US" altLang="ko-KR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80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절차</a:t>
            </a:r>
            <a:r>
              <a:rPr lang="en-US" altLang="ko-KR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 </a:t>
            </a:r>
            <a:r>
              <a:rPr lang="en-US" altLang="ko-KR" sz="280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방법</a:t>
            </a:r>
            <a:endParaRPr lang="en-US" altLang="ko-KR" sz="28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8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8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04. </a:t>
            </a:r>
            <a:r>
              <a:rPr lang="en-US" altLang="ko-KR" sz="280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</a:t>
            </a:r>
            <a:r>
              <a:rPr lang="en-US" altLang="ko-KR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80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수행</a:t>
            </a:r>
            <a:r>
              <a:rPr lang="en-US" altLang="ko-KR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280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</a:t>
            </a:r>
            <a:r>
              <a:rPr lang="en-US" altLang="ko-KR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및 </a:t>
            </a:r>
            <a:r>
              <a:rPr lang="en-US" altLang="ko-KR" sz="280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기대효과</a:t>
            </a:r>
            <a:endParaRPr lang="en-US" altLang="ko-KR" sz="28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sz="28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376002" y="4381500"/>
            <a:ext cx="3826087" cy="313458"/>
            <a:chOff x="2522541" y="3605104"/>
            <a:chExt cx="3826087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1073610"/>
            <a:ext cx="8394284" cy="1574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1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Modelling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89215" y="3122990"/>
            <a:ext cx="5285962" cy="7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01. EDA</a:t>
            </a:r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589215" y="5268143"/>
            <a:ext cx="4898413" cy="920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03 Modelling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12201" y="4005133"/>
            <a:ext cx="5285962" cy="1496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Data cleaning &amp;</a:t>
            </a:r>
          </a:p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       Preprocessing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 수행 </a:t>
            </a:r>
          </a:p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절차 및 방법</a:t>
            </a:r>
            <a:endParaRPr 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80377B5-C3D5-43E6-BE88-B915CD72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40295"/>
              </p:ext>
            </p:extLst>
          </p:nvPr>
        </p:nvGraphicFramePr>
        <p:xfrm>
          <a:off x="5875178" y="3502758"/>
          <a:ext cx="11800622" cy="6000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590">
                  <a:extLst>
                    <a:ext uri="{9D8B030D-6E8A-4147-A177-3AD203B41FA5}">
                      <a16:colId xmlns:a16="http://schemas.microsoft.com/office/drawing/2014/main" val="3383046679"/>
                    </a:ext>
                  </a:extLst>
                </a:gridCol>
                <a:gridCol w="3661657">
                  <a:extLst>
                    <a:ext uri="{9D8B030D-6E8A-4147-A177-3AD203B41FA5}">
                      <a16:colId xmlns:a16="http://schemas.microsoft.com/office/drawing/2014/main" val="1832780164"/>
                    </a:ext>
                  </a:extLst>
                </a:gridCol>
                <a:gridCol w="2360125">
                  <a:extLst>
                    <a:ext uri="{9D8B030D-6E8A-4147-A177-3AD203B41FA5}">
                      <a16:colId xmlns:a16="http://schemas.microsoft.com/office/drawing/2014/main" val="2845260354"/>
                    </a:ext>
                  </a:extLst>
                </a:gridCol>
                <a:gridCol w="2360125">
                  <a:extLst>
                    <a:ext uri="{9D8B030D-6E8A-4147-A177-3AD203B41FA5}">
                      <a16:colId xmlns:a16="http://schemas.microsoft.com/office/drawing/2014/main" val="3360217733"/>
                    </a:ext>
                  </a:extLst>
                </a:gridCol>
                <a:gridCol w="2360125">
                  <a:extLst>
                    <a:ext uri="{9D8B030D-6E8A-4147-A177-3AD203B41FA5}">
                      <a16:colId xmlns:a16="http://schemas.microsoft.com/office/drawing/2014/main" val="627220564"/>
                    </a:ext>
                  </a:extLst>
                </a:gridCol>
              </a:tblGrid>
              <a:tr h="857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Rank</a:t>
                      </a:r>
                      <a:endParaRPr lang="ko-KR" altLang="en-US" sz="24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Model</a:t>
                      </a:r>
                      <a:endParaRPr lang="ko-KR" altLang="en-US" sz="24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Train</a:t>
                      </a:r>
                      <a:r>
                        <a:rPr lang="en-US" altLang="ko-KR" sz="2400" baseline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2400" baseline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rmse</a:t>
                      </a:r>
                      <a:endParaRPr lang="ko-KR" altLang="en-US" sz="24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Valid </a:t>
                      </a:r>
                      <a:r>
                        <a:rPr lang="en-US" altLang="ko-KR" sz="240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rmse</a:t>
                      </a:r>
                      <a:endParaRPr lang="ko-KR" altLang="en-US" sz="24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score</a:t>
                      </a:r>
                      <a:endParaRPr lang="ko-KR" altLang="en-US" sz="24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173683"/>
                  </a:ext>
                </a:extLst>
              </a:tr>
              <a:tr h="857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25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err="1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XG</a:t>
                      </a:r>
                      <a:r>
                        <a:rPr lang="en-US" altLang="ko-KR" sz="2500" baseline="0" err="1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Boost</a:t>
                      </a:r>
                      <a:endParaRPr lang="ko-KR" altLang="en-US" sz="25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0.89</a:t>
                      </a:r>
                      <a:endParaRPr lang="ko-KR" altLang="en-US" sz="25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0.92</a:t>
                      </a:r>
                      <a:endParaRPr lang="ko-KR" altLang="en-US" sz="25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solidFill>
                            <a:srgbClr val="3F5FFF"/>
                          </a:solidFill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1.109</a:t>
                      </a:r>
                      <a:endParaRPr lang="ko-KR" altLang="en-US" sz="2500">
                        <a:solidFill>
                          <a:srgbClr val="3F5FFF"/>
                        </a:solidFill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48998"/>
                  </a:ext>
                </a:extLst>
              </a:tr>
              <a:tr h="857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Random</a:t>
                      </a:r>
                      <a:r>
                        <a:rPr lang="en-US" altLang="ko-KR" sz="2500" baseline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Forest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0.93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0.87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1.1348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715313"/>
                  </a:ext>
                </a:extLst>
              </a:tr>
              <a:tr h="857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Ada</a:t>
                      </a:r>
                      <a:r>
                        <a:rPr lang="en-US" altLang="ko-KR" sz="2500" baseline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boost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1.122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0.87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1.1348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52503"/>
                  </a:ext>
                </a:extLst>
              </a:tr>
              <a:tr h="857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Linear</a:t>
                      </a:r>
                      <a:r>
                        <a:rPr lang="en-US" altLang="ko-KR" sz="2500" baseline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Regression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0.99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0.86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1.145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895521"/>
                  </a:ext>
                </a:extLst>
              </a:tr>
              <a:tr h="857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LightGBM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0.83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0.97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1.1502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000694"/>
                  </a:ext>
                </a:extLst>
              </a:tr>
              <a:tr h="8572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Cat</a:t>
                      </a:r>
                      <a:r>
                        <a:rPr lang="en-US" altLang="ko-KR" sz="2500" baseline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Boost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0.97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0.85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1.244</a:t>
                      </a:r>
                      <a:endParaRPr lang="ko-KR" altLang="en-US" sz="250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9015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C9417C-4ABC-47D3-A556-01A7779E2EAA}"/>
              </a:ext>
            </a:extLst>
          </p:cNvPr>
          <p:cNvSpPr txBox="1"/>
          <p:nvPr/>
        </p:nvSpPr>
        <p:spPr>
          <a:xfrm>
            <a:off x="5875177" y="2648095"/>
            <a:ext cx="8280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en-US" altLang="ko-KR"/>
              <a:t>Feature Selection </a:t>
            </a:r>
            <a:r>
              <a:rPr lang="ko-KR" altLang="en-US"/>
              <a:t>후</a:t>
            </a:r>
            <a:r>
              <a:rPr lang="en-US" altLang="ko-KR"/>
              <a:t> </a:t>
            </a:r>
            <a:r>
              <a:rPr lang="ko-KR" altLang="en-US"/>
              <a:t>성능 순위표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3802201"/>
            <a:ext cx="503838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0000" kern="0" spc="200">
                <a:solidFill>
                  <a:srgbClr val="FFF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Bebas Neue" pitchFamily="34" charset="0"/>
              </a:defRPr>
            </a:lvl1pPr>
          </a:lstStyle>
          <a:p>
            <a:r>
              <a:rPr lang="en-US"/>
              <a:t>04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1366" y="4650048"/>
            <a:ext cx="5164487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2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프로젝트 </a:t>
            </a:r>
            <a:r>
              <a:rPr lang="en-US" sz="3400" kern="0" spc="-200" err="1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r>
              <a:rPr lang="en-US" sz="3400" kern="0" spc="-2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</a:p>
          <a:p>
            <a:pPr algn="ctr"/>
            <a:r>
              <a:rPr lang="en-US" sz="3400" kern="0" spc="-200" err="1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결과</a:t>
            </a:r>
            <a:r>
              <a:rPr lang="en-US" sz="3400" kern="0" spc="-2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 및 기대효과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213934" y="5019380"/>
            <a:ext cx="6942213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2200" kern="0" spc="-1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defRPr>
            </a:lvl1pPr>
          </a:lstStyle>
          <a:p>
            <a:r>
              <a:rPr lang="en-US" altLang="ko-KR"/>
              <a:t>01. 프로젝트 수행 결과 및 기대효과</a:t>
            </a:r>
          </a:p>
          <a:p>
            <a:endParaRPr lang="en-US" altLang="ko-K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60644" y="779471"/>
            <a:ext cx="2000276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04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2905156" y="3740531"/>
            <a:ext cx="4278400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/>
          </a:p>
        </p:txBody>
      </p:sp>
      <p:sp>
        <p:nvSpPr>
          <p:cNvPr id="23" name="Object 23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A85284A0-D3E8-44AE-A4B2-4E162B20AEED}"/>
              </a:ext>
            </a:extLst>
          </p:cNvPr>
          <p:cNvSpPr txBox="1"/>
          <p:nvPr/>
        </p:nvSpPr>
        <p:spPr>
          <a:xfrm>
            <a:off x="589215" y="3054552"/>
            <a:ext cx="603434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</a:t>
            </a:r>
            <a:r>
              <a:rPr lang="ko-KR" altLang="en-US" sz="3500" kern="0" spc="-500">
                <a:solidFill>
                  <a:srgbClr val="3F5FFF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S-Core Dream 8 Heavy" pitchFamily="34" charset="0"/>
              </a:rPr>
              <a:t>결과 및 기대효과</a:t>
            </a:r>
            <a:endParaRPr lang="en-US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E15492C2-5208-4026-902A-EA85C8003EB4}"/>
              </a:ext>
            </a:extLst>
          </p:cNvPr>
          <p:cNvSpPr txBox="1"/>
          <p:nvPr/>
        </p:nvSpPr>
        <p:spPr>
          <a:xfrm>
            <a:off x="5487628" y="1058018"/>
            <a:ext cx="8394284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900" b="0" i="0" u="none" strike="noStrike" kern="0" cap="none" spc="-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 및 기대효과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5CFBE12B-ECC8-47AE-BCC3-0810027BFFDC}"/>
              </a:ext>
            </a:extLst>
          </p:cNvPr>
          <p:cNvSpPr txBox="1"/>
          <p:nvPr/>
        </p:nvSpPr>
        <p:spPr>
          <a:xfrm>
            <a:off x="1977860" y="978263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900" b="0" i="0" u="none" strike="noStrike" kern="1200" cap="none" spc="-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프로젝트 수행 </a:t>
            </a:r>
            <a:endParaRPr kumimoji="0" lang="en-US" altLang="ko-KR" sz="2900" b="0" i="0" u="none" strike="noStrike" kern="1200" cap="none" spc="-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900" b="0" i="0" u="none" strike="noStrike" kern="1200" cap="none" spc="-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결과 및 기대효과</a:t>
            </a:r>
            <a:endParaRPr kumimoji="0" lang="en-US" sz="2900" b="0" i="0" u="none" strike="noStrike" kern="1200" cap="none" spc="-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70AB3E7B-5F01-4A24-9959-FCF74FFEFD10}"/>
              </a:ext>
            </a:extLst>
          </p:cNvPr>
          <p:cNvSpPr txBox="1"/>
          <p:nvPr/>
        </p:nvSpPr>
        <p:spPr>
          <a:xfrm>
            <a:off x="5980043" y="5996804"/>
            <a:ext cx="915439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이번 프로젝트의 </a:t>
            </a:r>
            <a:r>
              <a:rPr lang="ko-KR" altLang="en-US" sz="3000" kern="0" spc="-3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결과</a:t>
            </a:r>
            <a:endParaRPr 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6B463F2B-3823-46A2-AC2D-DFD252580C33}"/>
              </a:ext>
            </a:extLst>
          </p:cNvPr>
          <p:cNvSpPr txBox="1"/>
          <p:nvPr/>
        </p:nvSpPr>
        <p:spPr>
          <a:xfrm>
            <a:off x="5946973" y="6845729"/>
            <a:ext cx="11561813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팀의 최종 순위는 </a:t>
            </a:r>
            <a:r>
              <a:rPr lang="en-US" altLang="ko-KR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7762</a:t>
            </a: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등이며</a:t>
            </a:r>
            <a:r>
              <a:rPr lang="en-US" altLang="ko-KR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점수는 </a:t>
            </a:r>
            <a:r>
              <a:rPr lang="en-US" altLang="ko-KR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1.10967</a:t>
            </a: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이번 프로젝트를 마무리</a:t>
            </a:r>
            <a:endParaRPr lang="en-US" altLang="ko-KR" sz="24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성능개선 과정에서 </a:t>
            </a:r>
            <a:r>
              <a:rPr lang="en-US" altLang="ko-KR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‘item_cnt_month’</a:t>
            </a: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와 관련된  </a:t>
            </a:r>
            <a:r>
              <a:rPr lang="en-US" altLang="ko-KR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Feature</a:t>
            </a: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추가 생성하고 그 중요도를 파악하여 모델링을 수행하면 더 좋은 점수를 받을 것으로 예상</a:t>
            </a:r>
            <a:endParaRPr lang="en-US" altLang="ko-KR" sz="24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24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 외에도 모델의 하이퍼파라미터 조정을 하게 되면 성능개선이 될 것으로 기대 </a:t>
            </a:r>
            <a:endParaRPr lang="en-US" altLang="ko-KR" sz="24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kern="0" spc="-200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google colab</a:t>
            </a:r>
            <a:r>
              <a:rPr lang="ko-KR" altLang="en-US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으로 모델링 수행 했을때 점수가 더  향상됨</a:t>
            </a:r>
            <a:r>
              <a:rPr lang="en-US" altLang="ko-KR" sz="2400" kern="0" spc="-20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00F02A-3E2F-4A8C-9F44-C1C8EFB27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10" y="3399585"/>
            <a:ext cx="12201341" cy="194010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65838" y="3310581"/>
            <a:ext cx="18199752" cy="5760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1600" kern="0" spc="-36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감사합니다</a:t>
            </a:r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635653" y="9055952"/>
            <a:ext cx="6796770" cy="6111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Team_H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3209182" y="2997123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64152" y="3476995"/>
            <a:ext cx="18199752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>
              <a:defRPr sz="21600" kern="0" spc="-36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altLang="ko-KR"/>
              <a:t>Q</a:t>
            </a:r>
            <a:r>
              <a:rPr lang="ko-KR" altLang="en-US"/>
              <a:t>   </a:t>
            </a:r>
            <a:r>
              <a:rPr lang="en-US" altLang="ko-KR"/>
              <a:t>&amp;   A</a:t>
            </a:r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635653" y="9055952"/>
            <a:ext cx="6796770" cy="6111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Team_H</a:t>
            </a: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955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3802201"/>
            <a:ext cx="503838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0" kern="0" spc="200">
                <a:solidFill>
                  <a:srgbClr val="FFF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Bebas Neue" pitchFamily="34" charset="0"/>
              </a:rPr>
              <a:t>01</a:t>
            </a:r>
            <a:endParaRPr lang="en-US" sz="20000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1366" y="4650048"/>
            <a:ext cx="5164487" cy="19505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2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캐글 프로젝트 </a:t>
            </a:r>
          </a:p>
          <a:p>
            <a:pPr algn="ctr"/>
            <a:r>
              <a:rPr lang="en-US" sz="3400" kern="0" spc="-2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기획 및 소개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6C2D2360-6338-4584-88F5-FC26AA43B8FB}"/>
              </a:ext>
            </a:extLst>
          </p:cNvPr>
          <p:cNvSpPr txBox="1"/>
          <p:nvPr/>
        </p:nvSpPr>
        <p:spPr>
          <a:xfrm>
            <a:off x="11331875" y="5033307"/>
            <a:ext cx="5574543" cy="8002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01. </a:t>
            </a:r>
            <a:r>
              <a:rPr lang="ko-KR" altLang="en-US" sz="2200" kern="0" spc="-1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프로젝트 기획 및 소개</a:t>
            </a:r>
            <a:endParaRPr lang="en-US" sz="2200" kern="0" spc="-100">
              <a:solidFill>
                <a:srgbClr val="FFFFFF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-Core Dream 4 Regular" pitchFamily="34" charset="0"/>
            </a:endParaRPr>
          </a:p>
          <a:p>
            <a:endParaRPr lang="en-US" sz="24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0457" y="3279641"/>
            <a:ext cx="6575467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비즈니스 소프트웨어 기업인 &lt; 1c company &gt;의 일별 상품 판매량 데이터 및 그 외 분석에 </a:t>
            </a:r>
            <a:r>
              <a:rPr lang="en-US" sz="2400" kern="0" spc="-20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필요한</a:t>
            </a:r>
            <a:r>
              <a:rPr lang="en-US" sz="2400" kern="0" spc="-2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  </a:t>
            </a:r>
            <a:r>
              <a:rPr lang="en-US" sz="2400" kern="0" spc="-20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다양한</a:t>
            </a:r>
            <a:r>
              <a:rPr lang="en-US" sz="2400" kern="0" spc="-2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    </a:t>
            </a:r>
            <a:r>
              <a:rPr lang="en-US" sz="2400" kern="0" spc="-200" err="1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데이터들이</a:t>
            </a:r>
            <a:r>
              <a:rPr lang="en-US" sz="2400" kern="0" spc="-2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 제공되고 이를 바탕으로 다음 달 상품 판매량을 예측하는 프로젝트 </a:t>
            </a:r>
          </a:p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500457" y="1073610"/>
            <a:ext cx="12610940" cy="1574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캐글 프로젝트 기획 및 소개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1968286" y="997482"/>
            <a:ext cx="3965740" cy="15899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캐글 프로젝트</a:t>
            </a:r>
          </a:p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기획 및 소개</a:t>
            </a:r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560644" y="779471"/>
            <a:ext cx="2000276" cy="2243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01</a:t>
            </a:r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500457" y="2582109"/>
            <a:ext cx="8583700" cy="783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" Predict Future Sales "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/>
          </a:p>
        </p:txBody>
      </p:sp>
      <p:sp>
        <p:nvSpPr>
          <p:cNvPr id="21" name="Object 21"/>
          <p:cNvSpPr txBox="1"/>
          <p:nvPr/>
        </p:nvSpPr>
        <p:spPr>
          <a:xfrm>
            <a:off x="12870420" y="6887415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2" name="Object 22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grpSp>
        <p:nvGrpSpPr>
          <p:cNvPr id="1005" name="그룹 1005"/>
          <p:cNvGrpSpPr/>
          <p:nvPr/>
        </p:nvGrpSpPr>
        <p:grpSpPr>
          <a:xfrm>
            <a:off x="12926253" y="3768504"/>
            <a:ext cx="4747591" cy="1804084"/>
            <a:chOff x="12905156" y="3440034"/>
            <a:chExt cx="4747591" cy="180408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05156" y="3440034"/>
              <a:ext cx="4747591" cy="180408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427053" y="6528851"/>
            <a:ext cx="17618786" cy="34461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2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1. 탐색적 데이터 분석기법을 활용하여 주어진 데이터가 의미하는바를 파악한다.</a:t>
            </a:r>
          </a:p>
          <a:p>
            <a:r>
              <a:rPr lang="en-US" sz="2400" kern="0" spc="-2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2. 전처리 과정을  통해 중복값, 이상치, 결측치를 제거 혹은 적절한 값으로 대체 한다.</a:t>
            </a:r>
          </a:p>
          <a:p>
            <a:r>
              <a:rPr lang="en-US" sz="24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3. 다양한 분석 모델을 통해 상품 판매량을 예측한다.</a:t>
            </a:r>
          </a:p>
          <a:p>
            <a:r>
              <a:rPr lang="en-US" sz="2400">
                <a:solidFill>
                  <a:srgbClr val="000000"/>
                </a:solidFill>
                <a:latin typeface="S-Core Dream 4 Regular" pitchFamily="34" charset="0"/>
                <a:cs typeface="S-Core Dream 4 Regular" pitchFamily="34" charset="0"/>
              </a:rPr>
              <a:t>4. 모델간 성능평가를 통해 적합한 모델을 선정한다.</a:t>
            </a:r>
            <a:endParaRPr lang="en-US"/>
          </a:p>
        </p:txBody>
      </p:sp>
      <p:sp>
        <p:nvSpPr>
          <p:cNvPr id="27" name="Object 27"/>
          <p:cNvSpPr txBox="1"/>
          <p:nvPr/>
        </p:nvSpPr>
        <p:spPr>
          <a:xfrm>
            <a:off x="5433584" y="5799311"/>
            <a:ext cx="9154392" cy="7976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이번 프로젝트의 목표</a:t>
            </a:r>
            <a:endParaRPr lang="en-US"/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65F32620-23AD-490D-BBE0-8955D25B0E09}"/>
              </a:ext>
            </a:extLst>
          </p:cNvPr>
          <p:cNvSpPr txBox="1"/>
          <p:nvPr/>
        </p:nvSpPr>
        <p:spPr>
          <a:xfrm>
            <a:off x="359483" y="2983349"/>
            <a:ext cx="5574543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3500" kern="0" spc="-4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defRPr>
            </a:lvl1pPr>
          </a:lstStyle>
          <a:p>
            <a:r>
              <a:rPr lang="en-US">
                <a:latin typeface="S-Core Dream 8 Heavy" panose="020B0903030302020204" pitchFamily="34" charset="-127"/>
                <a:ea typeface="S-Core Dream 8 Heavy" panose="020B0903030302020204" pitchFamily="34" charset="-127"/>
              </a:rPr>
              <a:t>01 </a:t>
            </a:r>
            <a:r>
              <a:rPr lang="ko-KR" altLang="en-US">
                <a:latin typeface="S-Core Dream 8 Heavy" panose="020B0903030302020204" pitchFamily="34" charset="-127"/>
                <a:ea typeface="S-Core Dream 8 Heavy" panose="020B0903030302020204" pitchFamily="34" charset="-127"/>
              </a:rPr>
              <a:t>프로젝트 기획 및 소개</a:t>
            </a:r>
            <a:endParaRPr lang="en-US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  <a:p>
            <a:endParaRPr lang="en-US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1020" y="3802201"/>
            <a:ext cx="503838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0" kern="0" spc="200">
                <a:solidFill>
                  <a:srgbClr val="FFF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</a:rPr>
              <a:t>02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1366" y="4650048"/>
            <a:ext cx="5164487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2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프로젝트 팀 </a:t>
            </a:r>
            <a:r>
              <a:rPr lang="en-US" sz="3400" kern="0" spc="-200" err="1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구성</a:t>
            </a:r>
            <a:r>
              <a:rPr lang="en-US" sz="3400" kern="0" spc="-2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</a:t>
            </a:r>
          </a:p>
          <a:p>
            <a:pPr algn="ctr"/>
            <a:r>
              <a:rPr lang="en-US" sz="3400" kern="0" spc="-200" err="1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소개</a:t>
            </a:r>
            <a:r>
              <a:rPr lang="en-US" sz="3400" kern="0" spc="-2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5 Medium" pitchFamily="34" charset="0"/>
              </a:rPr>
              <a:t> 및 역할</a:t>
            </a:r>
            <a:endParaRPr lang="en-US" sz="34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486902" y="4991100"/>
            <a:ext cx="5574543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01. 구성원 소개 및 역할</a:t>
            </a:r>
          </a:p>
          <a:p>
            <a:endParaRPr 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2"/>
            <a:ext cx="6034346" cy="9236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4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구성원 소개 및 역할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500457" y="1073610"/>
            <a:ext cx="8394284" cy="1568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8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구성원 소개 및 역할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1968286" y="997486"/>
            <a:ext cx="3965740" cy="16074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프로젝트 팀 구성</a:t>
            </a:r>
          </a:p>
          <a:p>
            <a:r>
              <a:rPr lang="en-US"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소개 및 역할</a:t>
            </a:r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560644" y="779470"/>
            <a:ext cx="1785714" cy="22440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02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2771041" y="4905626"/>
            <a:ext cx="4278400" cy="2191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 이곳에 텍스트를 입력해주세요. 내용을 이곳에 입력하여 주세요. </a:t>
            </a:r>
            <a:endParaRPr lang="en-US"/>
          </a:p>
        </p:txBody>
      </p:sp>
      <p:sp>
        <p:nvSpPr>
          <p:cNvPr id="19" name="Object 19"/>
          <p:cNvSpPr txBox="1"/>
          <p:nvPr/>
        </p:nvSpPr>
        <p:spPr>
          <a:xfrm>
            <a:off x="12870420" y="6694946"/>
            <a:ext cx="4032368" cy="1022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sp>
        <p:nvSpPr>
          <p:cNvPr id="20" name="Object 20"/>
          <p:cNvSpPr txBox="1"/>
          <p:nvPr/>
        </p:nvSpPr>
        <p:spPr>
          <a:xfrm>
            <a:off x="13684898" y="8215443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kern="0" spc="-200">
                <a:solidFill>
                  <a:srgbClr val="FFFFFF"/>
                </a:solidFill>
                <a:latin typeface="S-Core Dream 4 Regular" pitchFamily="34" charset="0"/>
                <a:cs typeface="S-Core Dream 4 Regular" pitchFamily="34" charset="0"/>
              </a:rPr>
              <a:t>이곳에 텍스트를 입력해주세요. 내용을 이곳에 입력하여 주세요. 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210489"/>
              </p:ext>
            </p:extLst>
          </p:nvPr>
        </p:nvGraphicFramePr>
        <p:xfrm>
          <a:off x="5241958" y="4173137"/>
          <a:ext cx="12722853" cy="3254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383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solidFill>
                            <a:schemeClr val="tx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박 현 우 (팀장)</a:t>
                      </a:r>
                      <a:endParaRPr lang="en-US" sz="2200">
                        <a:solidFill>
                          <a:schemeClr val="tx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solidFill>
                            <a:schemeClr val="tx1"/>
                          </a:solidFill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EDA, 전처리과정, Modelling, PPT 제작 및 발표</a:t>
                      </a:r>
                      <a:endParaRPr lang="en-US" sz="2200">
                        <a:solidFill>
                          <a:schemeClr val="tx1"/>
                        </a:solidFill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383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박 상 우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EDA, 전처리과정, Modelling, Jupyter 정리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383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양 동 욱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EDA, 전처리과정, Modelling, 기획안작성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383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이 시 내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EDA, 전처리과정, Modelling, 성능평가 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383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이 탁 형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EDA, 전처리과정, Modelling, 결과해석,  발표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383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황 인 규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>
                          <a:latin typeface="S-Core Dream 5 Medium" panose="020B0503030302020204" pitchFamily="34" charset="-127"/>
                          <a:ea typeface="S-Core Dream 5 Medium" panose="020B0503030302020204" pitchFamily="34" charset="-127"/>
                          <a:cs typeface="Times New Roman"/>
                        </a:rPr>
                        <a:t>EDA, 전처리과정, Modelling, Jupyter 정리</a:t>
                      </a:r>
                      <a:endParaRPr lang="en-US" sz="2200">
                        <a:latin typeface="S-Core Dream 5 Medium" panose="020B0503030302020204" pitchFamily="34" charset="-127"/>
                        <a:ea typeface="S-Core Dream 5 Medium" panose="020B0503030302020204" pitchFamily="34" charset="-127"/>
                        <a:cs typeface="Times New Roman"/>
                      </a:endParaRPr>
                    </a:p>
                  </a:txBody>
                  <a:tcP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3802201"/>
            <a:ext cx="5038380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0" kern="0" spc="200">
                <a:solidFill>
                  <a:srgbClr val="FFFFFF"/>
                </a:solidFill>
                <a:latin typeface="S-Core Dream 8 Heavy" panose="020B0903030302020204" pitchFamily="34" charset="-127"/>
                <a:ea typeface="S-Core Dream 8 Heavy" panose="020B0903030302020204" pitchFamily="34" charset="-127"/>
                <a:cs typeface="Bebas Neue" pitchFamily="34" charset="0"/>
              </a:rPr>
              <a:t>03</a:t>
            </a:r>
            <a:endParaRPr lang="en-US" sz="20000">
              <a:latin typeface="S-Core Dream 8 Heavy" panose="020B0903030302020204" pitchFamily="34" charset="-127"/>
              <a:ea typeface="S-Core Dream 8 Heavy" panose="020B09030303020202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1366" y="4650048"/>
            <a:ext cx="5164487" cy="11387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2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프로젝트 </a:t>
            </a:r>
            <a:r>
              <a:rPr lang="en-US" sz="3400" kern="0" spc="-200" err="1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수행</a:t>
            </a:r>
            <a:r>
              <a:rPr lang="en-US" sz="3400" kern="0" spc="-2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</a:p>
          <a:p>
            <a:pPr algn="ctr"/>
            <a:r>
              <a:rPr lang="en-US" sz="3400" kern="0" spc="-200" err="1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절차</a:t>
            </a:r>
            <a:r>
              <a:rPr lang="en-US" sz="3400" kern="0" spc="-200">
                <a:solidFill>
                  <a:srgbClr val="FFFFFF"/>
                </a:solidFill>
                <a:latin typeface="S-Core Dream 5 Medium" pitchFamily="34" charset="0"/>
                <a:cs typeface="S-Core Dream 5 Medium" pitchFamily="34" charset="0"/>
              </a:rPr>
              <a:t> 및 방법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313630" y="4763750"/>
            <a:ext cx="6942213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kern="0" spc="-1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01. EDA </a:t>
            </a:r>
          </a:p>
          <a:p>
            <a:r>
              <a:rPr lang="en-US" sz="2200" kern="0" spc="-1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02. Data cleaning &amp; Preprocessing</a:t>
            </a:r>
          </a:p>
          <a:p>
            <a:r>
              <a:rPr lang="en-US" sz="2200" kern="0" spc="-10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-Core Dream 4 Regular" pitchFamily="34" charset="0"/>
              </a:rPr>
              <a:t>03. Modelling </a:t>
            </a:r>
          </a:p>
          <a:p>
            <a:endParaRPr lang="en-US" sz="22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2"/>
            <a:ext cx="603434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kern="0" spc="-500">
                <a:solidFill>
                  <a:srgbClr val="3F5FFF"/>
                </a:solidFill>
                <a:latin typeface="S-Core Dream 8 Heavy" pitchFamily="34" charset="0"/>
                <a:cs typeface="S-Core Dream 8 Heavy" pitchFamily="34" charset="0"/>
              </a:rPr>
              <a:t>01 EDA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500457" y="1073610"/>
            <a:ext cx="8394284" cy="1574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5900" kern="0" spc="-2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EDA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r>
              <a:rPr lang="en-US" err="1"/>
              <a:t>프로젝트</a:t>
            </a:r>
            <a:r>
              <a:rPr lang="en-US"/>
              <a:t> </a:t>
            </a:r>
            <a:r>
              <a:rPr lang="en-US" err="1"/>
              <a:t>수행</a:t>
            </a:r>
            <a:r>
              <a:rPr lang="en-US"/>
              <a:t> </a:t>
            </a:r>
          </a:p>
          <a:p>
            <a:r>
              <a:rPr lang="en-US" err="1"/>
              <a:t>절차</a:t>
            </a:r>
            <a:r>
              <a:rPr lang="en-US"/>
              <a:t> 및 </a:t>
            </a:r>
            <a:r>
              <a:rPr lang="en-US" err="1"/>
              <a:t>방법</a:t>
            </a:r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sz="8400" kern="0" spc="-1000">
                <a:solidFill>
                  <a:srgbClr val="000000"/>
                </a:solidFill>
                <a:latin typeface="S-Core Dream 8 Heavy" pitchFamily="34" charset="0"/>
                <a:cs typeface="S-Core Dream 8 Heavy" pitchFamily="34" charset="0"/>
              </a:rPr>
              <a:t>03</a:t>
            </a:r>
            <a:endParaRPr lang="en-US"/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12201" y="4014657"/>
            <a:ext cx="5285962" cy="9233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02. Data </a:t>
            </a:r>
            <a:r>
              <a:rPr lang="en-US" sz="27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cleaning</a:t>
            </a:r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 &amp;</a:t>
            </a:r>
          </a:p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       Preprocessing</a:t>
            </a:r>
            <a:endParaRPr lang="en-US" sz="2700"/>
          </a:p>
        </p:txBody>
      </p:sp>
      <p:sp>
        <p:nvSpPr>
          <p:cNvPr id="22" name="Object 22"/>
          <p:cNvSpPr txBox="1"/>
          <p:nvPr/>
        </p:nvSpPr>
        <p:spPr>
          <a:xfrm>
            <a:off x="632364" y="5274058"/>
            <a:ext cx="5285962" cy="72022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sz="27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rPr>
              <a:t>03. Modelling</a:t>
            </a:r>
            <a:endParaRPr lang="en-US"/>
          </a:p>
        </p:txBody>
      </p:sp>
      <p:sp>
        <p:nvSpPr>
          <p:cNvPr id="8" name="직사각형 7"/>
          <p:cNvSpPr/>
          <p:nvPr/>
        </p:nvSpPr>
        <p:spPr>
          <a:xfrm>
            <a:off x="11201400" y="2933700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시기별  판매량</a:t>
            </a:r>
            <a:endParaRPr lang="en-US" altLang="ko-KR" sz="280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869769" y="3695700"/>
            <a:ext cx="7143144" cy="5493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EDA 결과 판매량 </a:t>
            </a:r>
            <a:r>
              <a:rPr lang="en-US" altLang="ko-KR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</a:t>
            </a:r>
            <a:r>
              <a:rPr lang="ko-KR" altLang="en-US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op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3 :  </a:t>
            </a:r>
            <a:r>
              <a:rPr lang="ko-KR" altLang="en-US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12월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ko-KR" altLang="en-US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11월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 </a:t>
            </a:r>
            <a:r>
              <a:rPr lang="ko-KR" altLang="en-US">
                <a:solidFill>
                  <a:srgbClr val="3F5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1월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러시아의 크리스마스는 1월 7일로 </a:t>
            </a:r>
            <a:r>
              <a:rPr lang="en-US" altLang="ko-KR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 </a:t>
            </a:r>
            <a:r>
              <a:rPr lang="en-US" altLang="ko-KR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일을 포함하여 최대 약 7일간의 휴가를 보낸다. 따라서 이를 위해 소비자들의  소비심리가 12월~1월에 증가한 것으로 보인다. </a:t>
            </a:r>
            <a:endParaRPr lang="en-US" altLang="ko-KR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러시아의 거대한 행사인 겨울 축제가 12월 중순에서 1월 중순까지 진행한다. 이로 인해 관광객의 유입으로 판매량 증가에 일조한 것으로 유추할 수 있다</a:t>
            </a:r>
            <a:r>
              <a:rPr lang="en-US" altLang="ko-KR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endParaRPr lang="en-US" altLang="ko-KR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>
              <a:lnSpc>
                <a:spcPct val="150000"/>
              </a:lnSpc>
            </a:pPr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1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1월에는 러시아의 블랙 프라이데이가 있다. 11월 마지막 주 금요일이 있는 주에 끝나며 그 전 주부터 시작되며</a:t>
            </a:r>
            <a:r>
              <a:rPr lang="en-US" altLang="ko-KR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총 2주간 진행된다.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D9D911-DE8A-46C1-8658-D9CB113B1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006" y="3192726"/>
            <a:ext cx="5199176" cy="30071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7C06A3-D30F-42B1-8057-6811353267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488454"/>
            <a:ext cx="5191582" cy="291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3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15" y="3054552"/>
            <a:ext cx="6034346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0" cap="none" spc="-500" normalizeH="0" baseline="0" noProof="0">
                <a:ln>
                  <a:noFill/>
                </a:ln>
                <a:solidFill>
                  <a:srgbClr val="3F5FFF"/>
                </a:solidFill>
                <a:effectLst/>
                <a:uLnTx/>
                <a:uFillTx/>
                <a:latin typeface="S-Core Dream 8 Heavy" pitchFamily="34" charset="0"/>
                <a:ea typeface="+mn-ea"/>
                <a:cs typeface="S-Core Dream 8 Heavy" pitchFamily="34" charset="0"/>
              </a:rPr>
              <a:t>01 EDA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0457" y="1073610"/>
            <a:ext cx="8394284" cy="1574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00" b="0" i="0" u="none" strike="noStrike" kern="0" cap="none" spc="-2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  <a:cs typeface="S-Core Dream 5 Medium" pitchFamily="34" charset="0"/>
              </a:rPr>
              <a:t>EDA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286" y="997486"/>
            <a:ext cx="3965740" cy="984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defRPr sz="2900" kern="0" spc="-300">
                <a:solidFill>
                  <a:srgbClr val="000000"/>
                </a:solidFill>
                <a:latin typeface="S-Core Dream 5 Medium" pitchFamily="34" charset="0"/>
                <a:cs typeface="S-Core Dream 5 Medium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0" cap="none" spc="-30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</a:rPr>
              <a:t>프로젝트</a:t>
            </a:r>
            <a:r>
              <a:rPr kumimoji="0" lang="en-US" sz="2900" b="0" i="0" u="none" strike="noStrike" kern="0" cap="none" spc="-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</a:rPr>
              <a:t> </a:t>
            </a:r>
            <a:r>
              <a:rPr kumimoji="0" lang="en-US" sz="2900" b="0" i="0" u="none" strike="noStrike" kern="0" cap="none" spc="-30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</a:rPr>
              <a:t>수행</a:t>
            </a:r>
            <a:r>
              <a:rPr kumimoji="0" lang="en-US" sz="2900" b="0" i="0" u="none" strike="noStrike" kern="0" cap="none" spc="-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0" cap="none" spc="-30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</a:rPr>
              <a:t>절차</a:t>
            </a:r>
            <a:r>
              <a:rPr kumimoji="0" lang="en-US" sz="2900" b="0" i="0" u="none" strike="noStrike" kern="0" cap="none" spc="-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</a:rPr>
              <a:t> 및 </a:t>
            </a:r>
            <a:r>
              <a:rPr kumimoji="0" lang="en-US" sz="2900" b="0" i="0" u="none" strike="noStrike" kern="0" cap="none" spc="-30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</a:rPr>
              <a:t>방법</a:t>
            </a:r>
            <a:endParaRPr kumimoji="0" lang="en-US" sz="2900" b="0" i="0" u="none" strike="noStrike" kern="0" cap="none" spc="-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-Core Dream 5 Medium" pitchFamily="34" charset="0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644" y="779470"/>
            <a:ext cx="1785714" cy="224038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00" b="0" i="0" u="none" strike="noStrike" kern="0" cap="none" spc="-10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8 Heavy" pitchFamily="34" charset="0"/>
                <a:ea typeface="+mn-ea"/>
                <a:cs typeface="S-Core Dream 8 Heavy" pitchFamily="34" charset="0"/>
              </a:rPr>
              <a:t>03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3829472" y="8251922"/>
            <a:ext cx="2891925" cy="160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-Core Dream 4 Regular" pitchFamily="34" charset="0"/>
                <a:ea typeface="+mn-ea"/>
                <a:cs typeface="S-Core Dream 4 Regular" pitchFamily="34" charset="0"/>
              </a:rPr>
              <a:t>이곳에 텍스트를 입력해주세요. 내용을 이곳에 입력하여 주세요. 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2201" y="4014657"/>
            <a:ext cx="5285962" cy="923330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0" cap="none" spc="-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  <a:cs typeface="S-Core Dream 5 Medium" pitchFamily="34" charset="0"/>
              </a:rPr>
              <a:t>02. Data </a:t>
            </a:r>
            <a:r>
              <a: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+mn-cs"/>
              </a:rPr>
              <a:t>cleaning</a:t>
            </a:r>
            <a:r>
              <a:rPr kumimoji="0" lang="en-US" sz="2700" b="0" i="0" u="none" strike="noStrike" kern="0" cap="none" spc="-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  <a:cs typeface="S-Core Dream 5 Medium" pitchFamily="34" charset="0"/>
              </a:rPr>
              <a:t> &amp;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0" cap="none" spc="-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  <a:cs typeface="S-Core Dream 5 Medium" pitchFamily="34" charset="0"/>
              </a:rPr>
              <a:t>       Preprocessing</a:t>
            </a: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2364" y="5274058"/>
            <a:ext cx="5285962" cy="72022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0" cap="none" spc="-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-Core Dream 5 Medium" pitchFamily="34" charset="0"/>
                <a:ea typeface="+mn-ea"/>
                <a:cs typeface="S-Core Dream 5 Medium" pitchFamily="34" charset="0"/>
              </a:rPr>
              <a:t>03. Modelling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690CD2-766A-4D9C-A7D0-5E097976D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98" y="2742702"/>
            <a:ext cx="6459075" cy="37758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1E7FE1-0BDE-4B03-85BE-AD225AA01C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19" y="6951028"/>
            <a:ext cx="6257254" cy="25097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7348358-CAD5-4A82-BC0A-E96E9DBAD6B1}"/>
              </a:ext>
            </a:extLst>
          </p:cNvPr>
          <p:cNvSpPr txBox="1"/>
          <p:nvPr/>
        </p:nvSpPr>
        <p:spPr>
          <a:xfrm>
            <a:off x="12420600" y="3586995"/>
            <a:ext cx="4953000" cy="5863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2013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년도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2014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년도에 비해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2015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년도의 판매량이 급격하게 줄었는가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2014~2015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년도에 러시아의 경제 위기가 왔었다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 2014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기간 러시아 루블 가치가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2013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대비 절반으로 평가절하가 일어나고 경제가 둔화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소비자 물가 상승과 국민들의 소득 감소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이로 인해 러시아 최대 수출 품목인 석유 가격이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2014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6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월에서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12</a:t>
            </a:r>
            <a:r>
              <a:rPr lang="ko-KR" altLang="en-US" b="0" i="0" err="1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월동안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50% 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이상 하락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(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루블화 평가 절하로 인해 수출로 인한 이익도 감소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).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solidFill>
                <a:srgbClr val="00000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이로 인해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2015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년도 연간 경제성장률이 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-4%</a:t>
            </a:r>
            <a:r>
              <a:rPr lang="ko-KR" altLang="en-US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로 침체를 겪음</a:t>
            </a:r>
            <a:r>
              <a:rPr lang="en-US" altLang="ko-KR" b="0" i="0">
                <a:solidFill>
                  <a:srgbClr val="000000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E4FA9-6DA7-4006-AAEA-0732DD066397}"/>
              </a:ext>
            </a:extLst>
          </p:cNvPr>
          <p:cNvSpPr txBox="1"/>
          <p:nvPr/>
        </p:nvSpPr>
        <p:spPr>
          <a:xfrm>
            <a:off x="12341734" y="2789246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시간이 지날수록 전체 판매량 감소</a:t>
            </a:r>
          </a:p>
        </p:txBody>
      </p:sp>
    </p:spTree>
    <p:extLst>
      <p:ext uri="{BB962C8B-B14F-4D97-AF65-F5344CB8AC3E}">
        <p14:creationId xmlns:p14="http://schemas.microsoft.com/office/powerpoint/2010/main" val="234241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1460</Words>
  <Application>Microsoft Office PowerPoint</Application>
  <PresentationFormat>사용자 지정</PresentationFormat>
  <Paragraphs>324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S-Core Dream 4 Regular</vt:lpstr>
      <vt:lpstr>S-Core Dream 5 Medium</vt:lpstr>
      <vt:lpstr>S-Core Dream 8 Heavy</vt:lpstr>
      <vt:lpstr>맑은 고딕</vt:lpstr>
      <vt:lpstr>에스코어 드림 5 Medium</vt:lpstr>
      <vt:lpstr>에스코어 드림 6 Bold</vt:lpstr>
      <vt:lpstr>에스코어 드림 8 Heavy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park hyun woo</cp:lastModifiedBy>
  <cp:revision>11</cp:revision>
  <dcterms:created xsi:type="dcterms:W3CDTF">2022-02-27T20:34:29Z</dcterms:created>
  <dcterms:modified xsi:type="dcterms:W3CDTF">2022-03-02T14:22:43Z</dcterms:modified>
</cp:coreProperties>
</file>