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60" r:id="rId4"/>
    <p:sldId id="307" r:id="rId5"/>
    <p:sldId id="276" r:id="rId6"/>
    <p:sldId id="308" r:id="rId7"/>
    <p:sldId id="317" r:id="rId8"/>
    <p:sldId id="309" r:id="rId9"/>
    <p:sldId id="318" r:id="rId10"/>
    <p:sldId id="312" r:id="rId11"/>
    <p:sldId id="320" r:id="rId12"/>
    <p:sldId id="313" r:id="rId13"/>
    <p:sldId id="321" r:id="rId14"/>
    <p:sldId id="314" r:id="rId15"/>
    <p:sldId id="322" r:id="rId16"/>
    <p:sldId id="315" r:id="rId17"/>
    <p:sldId id="323" r:id="rId18"/>
    <p:sldId id="324" r:id="rId19"/>
    <p:sldId id="306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5F096-F208-491F-B086-28EE0CD94D93}">
  <a:tblStyle styleId="{2805F096-F208-491F-B086-28EE0CD9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4" name="Google Shape;14814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5" name="Google Shape;14815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7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0856" y="3644609"/>
            <a:ext cx="4882500" cy="86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</a:rPr>
              <a:t>LEBIB Inès – M2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15/09/2023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0856" y="90733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Alignement multiple par la méthode Clustal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1027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82333CE-1D43-A263-39B9-AD023131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5492"/>
            <a:ext cx="6429525" cy="3182924"/>
          </a:xfrm>
        </p:spPr>
        <p:txBody>
          <a:bodyPr/>
          <a:lstStyle/>
          <a:p>
            <a:pPr marL="139700" indent="0" algn="just">
              <a:buNone/>
            </a:pPr>
            <a:endParaRPr lang="en-US" sz="1200" dirty="0"/>
          </a:p>
          <a:p>
            <a:pPr algn="just"/>
            <a:r>
              <a:rPr lang="fr-CH" sz="1200" dirty="0"/>
              <a:t>On initialise la matrice à 0 suivant la taille de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copie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recherche les indices de la plus petite valeur de la matrice de distance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fusionne en un cluster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recalcule la distance entre tous les clusters grâce à une moyenne arithmétique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supprime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refait les étapes 3 à 6 jusqu’à ce que la taille du cluster vaut 1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affiche l’arbre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B8858D-40B1-A710-0014-DFB2C23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05" y="108097"/>
            <a:ext cx="7704000" cy="572700"/>
          </a:xfrm>
        </p:spPr>
        <p:txBody>
          <a:bodyPr/>
          <a:lstStyle/>
          <a:p>
            <a:r>
              <a:rPr lang="de-CH" dirty="0"/>
              <a:t>Construction </a:t>
            </a:r>
            <a:r>
              <a:rPr lang="de-CH" dirty="0" err="1"/>
              <a:t>arbre</a:t>
            </a:r>
            <a:r>
              <a:rPr lang="de-CH" dirty="0"/>
              <a:t> UPGMA 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20C4FD8-E2E0-2C7C-AC81-292252BA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995"/>
              </p:ext>
            </p:extLst>
          </p:nvPr>
        </p:nvGraphicFramePr>
        <p:xfrm>
          <a:off x="164805" y="4585489"/>
          <a:ext cx="8610600" cy="5489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50706684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94137445"/>
                    </a:ext>
                  </a:extLst>
                </a:gridCol>
              </a:tblGrid>
              <a:tr h="288438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3596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distances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0153"/>
                  </a:ext>
                </a:extLst>
              </a:tr>
            </a:tbl>
          </a:graphicData>
        </a:graphic>
      </p:graphicFrame>
      <p:pic>
        <p:nvPicPr>
          <p:cNvPr id="1026" name="Picture 2" descr="5.3.2.1 - UPGMA (Sneath et Sokal 1973) [Introduction à la biologie de  l'évolution]">
            <a:extLst>
              <a:ext uri="{FF2B5EF4-FFF2-40B4-BE49-F238E27FC236}">
                <a16:creationId xmlns:a16="http://schemas.microsoft.com/office/drawing/2014/main" id="{A79FA402-8029-3E87-CF11-9714EA37A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51447"/>
          <a:stretch/>
        </p:blipFill>
        <p:spPr bwMode="auto">
          <a:xfrm>
            <a:off x="6567712" y="269235"/>
            <a:ext cx="2448697" cy="4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EFD76C-A85C-CDC9-2A8A-E5B95870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20937"/>
            <a:ext cx="361507" cy="2622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54C91-657D-9D61-E54C-85DF2EED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2161830"/>
            <a:ext cx="361507" cy="2622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9E6A9F-E707-C2BB-9FEA-419A2BBE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808416"/>
            <a:ext cx="361507" cy="2622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14E95F-20E1-207F-02D6-11FAF1120E70}"/>
              </a:ext>
            </a:extLst>
          </p:cNvPr>
          <p:cNvSpPr txBox="1"/>
          <p:nvPr/>
        </p:nvSpPr>
        <p:spPr>
          <a:xfrm>
            <a:off x="8654902" y="4785992"/>
            <a:ext cx="462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18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Alignement séquences </a:t>
            </a:r>
            <a:r>
              <a:rPr lang="fr-CH" sz="4500" dirty="0"/>
              <a:t>Needleman &amp; Wunsch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FFB3224-0E4E-F26B-C15B-C8C1C2EE0DA8}"/>
              </a:ext>
            </a:extLst>
          </p:cNvPr>
          <p:cNvSpPr txBox="1"/>
          <p:nvPr/>
        </p:nvSpPr>
        <p:spPr>
          <a:xfrm>
            <a:off x="8457871" y="4742494"/>
            <a:ext cx="65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518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47C4917-A8B4-1634-492E-3AA41FCD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75" y="742159"/>
            <a:ext cx="8233625" cy="3158566"/>
          </a:xfrm>
        </p:spPr>
        <p:txBody>
          <a:bodyPr/>
          <a:lstStyle/>
          <a:p>
            <a:pPr marL="139700" indent="0">
              <a:buNone/>
            </a:pPr>
            <a:r>
              <a:rPr lang="fr-CH" dirty="0"/>
              <a:t>L'algorithme de Needleman &amp; Wunsch va </a:t>
            </a:r>
            <a:r>
              <a:rPr lang="fr-FR" dirty="0"/>
              <a:t>permettre de réaliser/visualiser l'alignement optimal entre deux séquences</a:t>
            </a:r>
            <a:r>
              <a:rPr lang="fr-CH" dirty="0"/>
              <a:t> </a:t>
            </a:r>
          </a:p>
          <a:p>
            <a:pPr marL="139700" indent="0">
              <a:buNone/>
            </a:pPr>
            <a:endParaRPr lang="fr-CH" dirty="0"/>
          </a:p>
          <a:p>
            <a:r>
              <a:rPr lang="fr-CH" dirty="0"/>
              <a:t>On extrait les séquences à aligner suivant l’ordre </a:t>
            </a:r>
            <a:r>
              <a:rPr lang="fr-FR" dirty="0"/>
              <a:t>de ramification de l’arbre UPGMA.</a:t>
            </a:r>
          </a:p>
          <a:p>
            <a:r>
              <a:rPr lang="de-CH" dirty="0"/>
              <a:t>On </a:t>
            </a:r>
            <a:r>
              <a:rPr lang="de-CH" dirty="0" err="1"/>
              <a:t>calcule</a:t>
            </a:r>
            <a:r>
              <a:rPr lang="de-CH" dirty="0"/>
              <a:t> le score de la </a:t>
            </a:r>
            <a:r>
              <a:rPr lang="de-CH" dirty="0" err="1"/>
              <a:t>même</a:t>
            </a:r>
            <a:r>
              <a:rPr lang="de-CH" dirty="0"/>
              <a:t> </a:t>
            </a:r>
            <a:r>
              <a:rPr lang="de-CH" dirty="0" err="1"/>
              <a:t>manière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précédemment</a:t>
            </a:r>
            <a:r>
              <a:rPr lang="de-CH" dirty="0"/>
              <a:t> (</a:t>
            </a:r>
            <a:r>
              <a:rPr lang="de-CH" dirty="0" err="1"/>
              <a:t>point</a:t>
            </a:r>
            <a:r>
              <a:rPr lang="de-CH" dirty="0"/>
              <a:t> 2.)</a:t>
            </a:r>
          </a:p>
          <a:p>
            <a:r>
              <a:rPr lang="de-CH" dirty="0"/>
              <a:t>Pour </a:t>
            </a:r>
            <a:r>
              <a:rPr lang="de-CH" dirty="0" err="1"/>
              <a:t>retracer</a:t>
            </a:r>
            <a:r>
              <a:rPr lang="de-CH" dirty="0"/>
              <a:t> le ‘</a:t>
            </a:r>
            <a:r>
              <a:rPr lang="de-CH" dirty="0" err="1"/>
              <a:t>chemin</a:t>
            </a:r>
            <a:r>
              <a:rPr lang="de-CH" dirty="0"/>
              <a:t>’ de </a:t>
            </a:r>
            <a:r>
              <a:rPr lang="de-CH" dirty="0" err="1"/>
              <a:t>l’alignement</a:t>
            </a:r>
            <a:r>
              <a:rPr lang="de-CH" dirty="0"/>
              <a:t>, </a:t>
            </a:r>
            <a:r>
              <a:rPr lang="de-CH" dirty="0" err="1"/>
              <a:t>suivant</a:t>
            </a:r>
            <a:r>
              <a:rPr lang="de-CH" dirty="0"/>
              <a:t> le score maximal des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précédentes</a:t>
            </a:r>
            <a:endParaRPr lang="de-CH" dirty="0"/>
          </a:p>
          <a:p>
            <a:endParaRPr lang="de-CH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CH" dirty="0"/>
              <a:t>Si match : </a:t>
            </a:r>
            <a:r>
              <a:rPr lang="fr-FR" dirty="0"/>
              <a:t>les deux acides aminées sont ajoutés dans les deux alignements et on recule en diagonale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du haut : ajout de </a:t>
            </a:r>
            <a:r>
              <a:rPr lang="fr-FR" dirty="0" err="1"/>
              <a:t>l’aa</a:t>
            </a:r>
            <a:r>
              <a:rPr lang="fr-FR" dirty="0"/>
              <a:t> de la séquence 2, ajout gap pour séquence 1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de gauche : ajout de </a:t>
            </a:r>
            <a:r>
              <a:rPr lang="fr-FR" dirty="0" err="1"/>
              <a:t>l’aa</a:t>
            </a:r>
            <a:r>
              <a:rPr lang="fr-FR" dirty="0"/>
              <a:t> de la séquence 1, ajout gap pour séquence 2</a:t>
            </a: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B60601-3FAD-4528-2485-0F6DDA0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38"/>
            <a:ext cx="7704000" cy="572700"/>
          </a:xfrm>
        </p:spPr>
        <p:txBody>
          <a:bodyPr/>
          <a:lstStyle/>
          <a:p>
            <a:r>
              <a:rPr lang="de-CH" dirty="0"/>
              <a:t>Alignement de </a:t>
            </a:r>
            <a:r>
              <a:rPr lang="de-CH" dirty="0" err="1"/>
              <a:t>séquences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4B0EB81-9957-B485-667E-B8BA0617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4065"/>
              </p:ext>
            </p:extLst>
          </p:nvPr>
        </p:nvGraphicFramePr>
        <p:xfrm>
          <a:off x="101599" y="3900725"/>
          <a:ext cx="4640522" cy="1071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20261">
                  <a:extLst>
                    <a:ext uri="{9D8B030D-6E8A-4147-A177-3AD203B41FA5}">
                      <a16:colId xmlns:a16="http://schemas.microsoft.com/office/drawing/2014/main" val="169797065"/>
                    </a:ext>
                  </a:extLst>
                </a:gridCol>
                <a:gridCol w="2320261">
                  <a:extLst>
                    <a:ext uri="{9D8B030D-6E8A-4147-A177-3AD203B41FA5}">
                      <a16:colId xmlns:a16="http://schemas.microsoft.com/office/drawing/2014/main" val="377722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Fasta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UPGMA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BLOSUM62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Gap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: -5)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Alignement entre deux 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997"/>
                  </a:ext>
                </a:extLst>
              </a:tr>
            </a:tbl>
          </a:graphicData>
        </a:graphic>
      </p:graphicFrame>
      <p:pic>
        <p:nvPicPr>
          <p:cNvPr id="1030" name="Picture 6" descr="Application of the Needleman-Wunsch algorithm for sequences σ1 =... |  Download Scientific Diagram">
            <a:extLst>
              <a:ext uri="{FF2B5EF4-FFF2-40B4-BE49-F238E27FC236}">
                <a16:creationId xmlns:a16="http://schemas.microsoft.com/office/drawing/2014/main" id="{2C4512BB-0F6A-B01B-4AD2-A78D852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75" y="3844425"/>
            <a:ext cx="3589200" cy="11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BECD49-855A-5BCB-92FE-62B0F0422CE1}"/>
              </a:ext>
            </a:extLst>
          </p:cNvPr>
          <p:cNvSpPr txBox="1"/>
          <p:nvPr/>
        </p:nvSpPr>
        <p:spPr>
          <a:xfrm>
            <a:off x="8618390" y="4818716"/>
            <a:ext cx="709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44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82085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Résultats</a:t>
            </a:r>
            <a:r>
              <a:rPr lang="de-CH" sz="4500" dirty="0"/>
              <a:t> et </a:t>
            </a:r>
            <a:r>
              <a:rPr lang="de-CH" sz="4500" dirty="0" err="1"/>
              <a:t>discussion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2B11907-CAE6-8CF1-363D-2FA1617F8BF9}"/>
              </a:ext>
            </a:extLst>
          </p:cNvPr>
          <p:cNvSpPr txBox="1"/>
          <p:nvPr/>
        </p:nvSpPr>
        <p:spPr>
          <a:xfrm>
            <a:off x="8542125" y="4703741"/>
            <a:ext cx="489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91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717E536-43AA-EFE2-C0D5-B57DFCAD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" y="995675"/>
            <a:ext cx="890270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Deux </a:t>
            </a:r>
            <a:r>
              <a:rPr lang="de-CH" dirty="0" err="1"/>
              <a:t>résultats</a:t>
            </a:r>
            <a:r>
              <a:rPr lang="de-CH" dirty="0"/>
              <a:t> </a:t>
            </a:r>
            <a:r>
              <a:rPr lang="fr-FR" dirty="0"/>
              <a:t>ont été mis en avant dans l’article scientifique : </a:t>
            </a:r>
          </a:p>
          <a:p>
            <a:r>
              <a:rPr lang="fr-FR" dirty="0"/>
              <a:t>Le temps requis pour l’alignement multiple de 10 séquences avec des longueurs de séquences croissantes</a:t>
            </a:r>
          </a:p>
          <a:p>
            <a:r>
              <a:rPr lang="fr-FR" dirty="0"/>
              <a:t>Le temps des différentes étapes d’alignements pour 90 séquences. 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Comparaison du temps d’</a:t>
            </a:r>
            <a:r>
              <a:rPr lang="fr-FR" dirty="0" err="1"/>
              <a:t>éxecution</a:t>
            </a:r>
            <a:r>
              <a:rPr lang="fr-FR" dirty="0"/>
              <a:t> du script entier pour 10 séquences protéiques de 400 acides aminés en moyenne : </a:t>
            </a:r>
          </a:p>
          <a:p>
            <a:pPr marL="139700" indent="0">
              <a:buNone/>
            </a:pPr>
            <a:r>
              <a:rPr lang="fr-FR" dirty="0"/>
              <a:t>     - Article scientifique : 8 minutes</a:t>
            </a:r>
          </a:p>
          <a:p>
            <a:pPr marL="139700" indent="0">
              <a:buNone/>
            </a:pPr>
            <a:r>
              <a:rPr lang="fr-FR" dirty="0"/>
              <a:t>     - Résultat expérimental : 4 secondes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Résultats de l’alignement de deux séquences : </a:t>
            </a:r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C7439-B2FF-032A-1F5F-C264DC42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40675"/>
            <a:ext cx="7704000" cy="572700"/>
          </a:xfrm>
        </p:spPr>
        <p:txBody>
          <a:bodyPr/>
          <a:lstStyle/>
          <a:p>
            <a:r>
              <a:rPr lang="de-CH" dirty="0" err="1"/>
              <a:t>Résultats</a:t>
            </a:r>
            <a:r>
              <a:rPr lang="de-CH" dirty="0"/>
              <a:t> &amp; </a:t>
            </a:r>
            <a:r>
              <a:rPr lang="de-CH" dirty="0" err="1"/>
              <a:t>discussion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79DDC-69FE-DC99-6065-0148B8B4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878380"/>
            <a:ext cx="8789434" cy="11459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5728A-418E-9F93-B3C4-D50DBFDCBF43}"/>
              </a:ext>
            </a:extLst>
          </p:cNvPr>
          <p:cNvSpPr txBox="1"/>
          <p:nvPr/>
        </p:nvSpPr>
        <p:spPr>
          <a:xfrm>
            <a:off x="8596424" y="4835723"/>
            <a:ext cx="47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90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Conclusion</a:t>
            </a:r>
            <a:r>
              <a:rPr lang="de-CH" sz="4500" dirty="0"/>
              <a:t> et </a:t>
            </a:r>
            <a:r>
              <a:rPr lang="de-CH" sz="4500" dirty="0" err="1"/>
              <a:t>perspectives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5D5F0DB-B3CB-7842-352D-032E40830FAE}"/>
              </a:ext>
            </a:extLst>
          </p:cNvPr>
          <p:cNvSpPr txBox="1"/>
          <p:nvPr/>
        </p:nvSpPr>
        <p:spPr>
          <a:xfrm>
            <a:off x="8537334" y="4719839"/>
            <a:ext cx="619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96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FAF621C-B131-D059-26AB-39B4CA84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54" y="1068626"/>
            <a:ext cx="7710900" cy="3455700"/>
          </a:xfrm>
        </p:spPr>
        <p:txBody>
          <a:bodyPr/>
          <a:lstStyle/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j’ai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réussis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à faire : </a:t>
            </a: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fichiers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FASTA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la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BLOSUM62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Score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scores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distances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Arbre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UPGMA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par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manque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multiples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89F9BD-584C-A0B0-D3F3-7219B7D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F2A916-87FC-BA1D-1162-C903125CEA39}"/>
              </a:ext>
            </a:extLst>
          </p:cNvPr>
          <p:cNvSpPr txBox="1"/>
          <p:nvPr/>
        </p:nvSpPr>
        <p:spPr>
          <a:xfrm>
            <a:off x="8483010" y="4765442"/>
            <a:ext cx="660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09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E50ECCF-20BE-6E1E-D04B-8F338AAE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1" y="1242775"/>
            <a:ext cx="7710900" cy="3455700"/>
          </a:xfrm>
        </p:spPr>
        <p:txBody>
          <a:bodyPr/>
          <a:lstStyle/>
          <a:p>
            <a:r>
              <a:rPr lang="de-CH" dirty="0"/>
              <a:t>Faire </a:t>
            </a:r>
            <a:r>
              <a:rPr lang="de-CH" dirty="0" err="1"/>
              <a:t>un</a:t>
            </a:r>
            <a:r>
              <a:rPr lang="de-CH" dirty="0"/>
              <a:t> </a:t>
            </a:r>
            <a:r>
              <a:rPr lang="de-CH" dirty="0" err="1"/>
              <a:t>alignement</a:t>
            </a:r>
            <a:r>
              <a:rPr lang="de-CH" dirty="0"/>
              <a:t> multiple de </a:t>
            </a:r>
            <a:r>
              <a:rPr lang="de-CH" dirty="0" err="1"/>
              <a:t>séquences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 err="1"/>
              <a:t>Changer</a:t>
            </a:r>
            <a:r>
              <a:rPr lang="de-CH" dirty="0"/>
              <a:t> </a:t>
            </a:r>
            <a:r>
              <a:rPr lang="de-CH" dirty="0" err="1"/>
              <a:t>valeur</a:t>
            </a:r>
            <a:r>
              <a:rPr lang="de-CH" dirty="0"/>
              <a:t> de </a:t>
            </a:r>
            <a:r>
              <a:rPr lang="de-CH" dirty="0" err="1"/>
              <a:t>gap</a:t>
            </a:r>
            <a:r>
              <a:rPr lang="de-CH" dirty="0"/>
              <a:t> </a:t>
            </a:r>
            <a:r>
              <a:rPr lang="de-CH" dirty="0" err="1"/>
              <a:t>suivant</a:t>
            </a:r>
            <a:r>
              <a:rPr lang="de-CH" dirty="0"/>
              <a:t> si </a:t>
            </a:r>
            <a:r>
              <a:rPr lang="de-CH" dirty="0" err="1"/>
              <a:t>ouverture</a:t>
            </a:r>
            <a:r>
              <a:rPr lang="de-CH" dirty="0"/>
              <a:t> </a:t>
            </a:r>
            <a:r>
              <a:rPr lang="de-CH" dirty="0" err="1"/>
              <a:t>ou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de </a:t>
            </a:r>
            <a:r>
              <a:rPr lang="de-CH" dirty="0" err="1"/>
              <a:t>gap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2.    </a:t>
            </a:r>
            <a:r>
              <a:rPr lang="de-CH" dirty="0" err="1"/>
              <a:t>Algorithmes</a:t>
            </a:r>
            <a:r>
              <a:rPr lang="de-CH" dirty="0"/>
              <a:t> de k-</a:t>
            </a:r>
            <a:r>
              <a:rPr lang="de-CH" dirty="0" err="1"/>
              <a:t>mers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trouver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plus </a:t>
            </a:r>
            <a:r>
              <a:rPr lang="de-CH" dirty="0" err="1"/>
              <a:t>proches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3.    Construction de </a:t>
            </a:r>
            <a:r>
              <a:rPr lang="de-CH" dirty="0" err="1"/>
              <a:t>l’arbre</a:t>
            </a:r>
            <a:r>
              <a:rPr lang="de-CH" dirty="0"/>
              <a:t> </a:t>
            </a:r>
            <a:r>
              <a:rPr lang="de-CH" dirty="0" err="1"/>
              <a:t>avec</a:t>
            </a:r>
            <a:r>
              <a:rPr lang="de-CH" dirty="0"/>
              <a:t> la </a:t>
            </a:r>
            <a:r>
              <a:rPr lang="de-CH" dirty="0" err="1"/>
              <a:t>méthode</a:t>
            </a:r>
            <a:r>
              <a:rPr lang="de-CH" dirty="0"/>
              <a:t> </a:t>
            </a:r>
            <a:r>
              <a:rPr lang="fr-CH" dirty="0"/>
              <a:t>du </a:t>
            </a:r>
            <a:r>
              <a:rPr lang="fr-CH" dirty="0" err="1"/>
              <a:t>Neighbour</a:t>
            </a:r>
            <a:r>
              <a:rPr lang="fr-CH" dirty="0"/>
              <a:t> </a:t>
            </a:r>
            <a:r>
              <a:rPr lang="fr-CH" dirty="0" err="1"/>
              <a:t>Joining</a:t>
            </a:r>
            <a:r>
              <a:rPr lang="de-CH" dirty="0"/>
              <a:t> : </a:t>
            </a:r>
            <a:r>
              <a:rPr lang="fr-FR" dirty="0"/>
              <a:t>effectuer une    	recherche séquentielle des voisins</a:t>
            </a:r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4.    C</a:t>
            </a:r>
            <a:r>
              <a:rPr lang="fr-FR" dirty="0"/>
              <a:t>odes couleurs pour mieux visualiser les régions conservées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E5BA72-4CD4-60A3-FDD2-DB37499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BAEBCC-0803-9839-AFC0-4F2AE3D64AEF}"/>
              </a:ext>
            </a:extLst>
          </p:cNvPr>
          <p:cNvSpPr txBox="1"/>
          <p:nvPr/>
        </p:nvSpPr>
        <p:spPr>
          <a:xfrm>
            <a:off x="8517921" y="4698475"/>
            <a:ext cx="682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74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FF1F49-0C3D-CE4B-7544-2BB119AF2535}"/>
              </a:ext>
            </a:extLst>
          </p:cNvPr>
          <p:cNvSpPr txBox="1"/>
          <p:nvPr/>
        </p:nvSpPr>
        <p:spPr>
          <a:xfrm>
            <a:off x="1987296" y="1910030"/>
            <a:ext cx="5169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Merci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pour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votre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attention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500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 panose="020B0509050203000203" pitchFamily="49" charset="0"/>
              </a:rPr>
              <a:t>Sujet et objectif </a:t>
            </a:r>
            <a:endParaRPr dirty="0">
              <a:latin typeface="IBM Plex Mono" panose="020B0509050203000203" pitchFamily="49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53568" y="1673391"/>
            <a:ext cx="8070432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Implémenter un script Python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qui reprend une méthode décrite dans un article </a:t>
            </a: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écrit par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Desmond G. Higgins et Paul M. Sharp en Avril 1989.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Présentation d’une méthodologie d’alignement multiple heuristique avec la méthode Clustal.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Alignement de séquences protéiques </a:t>
            </a:r>
            <a:endParaRPr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D226489-004C-B43E-A393-7C80CB034D35}"/>
              </a:ext>
            </a:extLst>
          </p:cNvPr>
          <p:cNvSpPr txBox="1"/>
          <p:nvPr/>
        </p:nvSpPr>
        <p:spPr>
          <a:xfrm>
            <a:off x="77402" y="4568249"/>
            <a:ext cx="898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Higgins DG, Sharp PM. Fast and sensitive multiple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sequence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alignments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on a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microcomputer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Comput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Appl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Biosci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1989 Apr;5(2):151-3.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doi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: 10.1093/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bioinformatics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/5.2.151. PMID: 2720464.</a:t>
            </a:r>
            <a:endParaRPr lang="fr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9F4445-EBEC-84BE-F18A-A6D8A64AE4E1}"/>
              </a:ext>
            </a:extLst>
          </p:cNvPr>
          <p:cNvSpPr txBox="1"/>
          <p:nvPr/>
        </p:nvSpPr>
        <p:spPr>
          <a:xfrm rot="10800000" flipV="1">
            <a:off x="8705098" y="4733432"/>
            <a:ext cx="333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2</a:t>
            </a:r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366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06400" y="1084775"/>
            <a:ext cx="81915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500" dirty="0" err="1">
                <a:latin typeface="IBM Plex Mono" panose="020B0509050203000203" pitchFamily="49" charset="0"/>
              </a:rPr>
              <a:t>Importance</a:t>
            </a:r>
            <a:r>
              <a:rPr lang="de-CH" sz="1500" dirty="0">
                <a:latin typeface="IBM Plex Mono" panose="020B0509050203000203" pitchFamily="49" charset="0"/>
              </a:rPr>
              <a:t> de </a:t>
            </a:r>
            <a:r>
              <a:rPr lang="de-CH" sz="1500" dirty="0" err="1">
                <a:latin typeface="IBM Plex Mono" panose="020B0509050203000203" pitchFamily="49" charset="0"/>
              </a:rPr>
              <a:t>l’alignement</a:t>
            </a:r>
            <a:r>
              <a:rPr lang="de-CH" sz="1500" dirty="0">
                <a:latin typeface="IBM Plex Mono" panose="020B0509050203000203" pitchFamily="49" charset="0"/>
              </a:rPr>
              <a:t> multiple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500" dirty="0">
              <a:latin typeface="IBM Plex Mono" panose="020B0509050203000203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Comparer l’évolution et structure d’un ensemble de séquences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Rechercher des sites et/ou des motifs conservés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Trouver des signatures de famille protéiques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‘Prédire’ des informations fonctionnelles et structurales (hélices, brins, boucles pour les structures secondaires et modélisation par homologie pour les structures tertiaires)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500" dirty="0">
                <a:latin typeface="IBM Plex Mono" panose="020B0509050203000203" pitchFamily="49" charset="0"/>
              </a:rPr>
              <a:t>Méthode de programmation dynamique de Needleman &amp; Wunsch (1970) et méthode UPGMA pour construire un arbre (Sneath et Sokal, 1973)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500" dirty="0"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033" y="41492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7A64C14-7732-E12C-3AA9-AEF05D0FB1E5}"/>
              </a:ext>
            </a:extLst>
          </p:cNvPr>
          <p:cNvSpPr txBox="1"/>
          <p:nvPr/>
        </p:nvSpPr>
        <p:spPr>
          <a:xfrm>
            <a:off x="8597900" y="4744366"/>
            <a:ext cx="646982" cy="31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22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D</a:t>
            </a: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ictionnaire séquences FASTA et BLOSUM62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276600" y="661600"/>
            <a:ext cx="2391300" cy="107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Score alignement entre deux séquences: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/>
          <p:nvPr/>
        </p:nvSpPr>
        <p:spPr>
          <a:xfrm>
            <a:off x="6232200" y="114769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scores</a:t>
            </a:r>
            <a:endParaRPr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16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</a:t>
            </a:r>
            <a:endParaRPr dirty="0"/>
          </a:p>
        </p:txBody>
      </p:sp>
      <p:sp>
        <p:nvSpPr>
          <p:cNvPr id="2152" name="Google Shape;2152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3810000" y="1664288"/>
            <a:ext cx="1260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Second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Third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distances</a:t>
            </a:r>
            <a:endParaRPr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1218900" y="3613850"/>
            <a:ext cx="119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Fourth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Arbre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UPGMA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Fifth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232200" y="4041649"/>
            <a:ext cx="2191800" cy="9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Alignement de séquences 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60" name="Google Shape;2160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16200000" flipH="1">
            <a:off x="1625157" y="3423056"/>
            <a:ext cx="381553" cy="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238266" y="3052624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9" name="Google Shape;2169;p55"/>
          <p:cNvCxnSpPr>
            <a:stCxn id="2152" idx="2"/>
            <a:endCxn id="2167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0" name="Google Shape;2170;p55"/>
          <p:cNvCxnSpPr>
            <a:cxnSpLocks/>
            <a:stCxn id="2153" idx="2"/>
            <a:endCxn id="2171" idx="0"/>
          </p:cNvCxnSpPr>
          <p:nvPr/>
        </p:nvCxnSpPr>
        <p:spPr>
          <a:xfrm rot="16200000" flipH="1">
            <a:off x="4298240" y="2310198"/>
            <a:ext cx="415671" cy="131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2" name="Google Shape;2172;p55"/>
          <p:cNvCxnSpPr>
            <a:stCxn id="2154" idx="2"/>
            <a:endCxn id="2173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4" name="Google Shape;2174;p55"/>
          <p:cNvCxnSpPr>
            <a:stCxn id="2158" idx="0"/>
            <a:endCxn id="2175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0" idx="0"/>
            <a:endCxn id="2164" idx="4"/>
          </p:cNvCxnSpPr>
          <p:nvPr/>
        </p:nvCxnSpPr>
        <p:spPr>
          <a:xfrm rot="5400000" flipH="1" flipV="1">
            <a:off x="7137300" y="3423050"/>
            <a:ext cx="3816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</p:cNvCxnSpPr>
          <p:nvPr/>
        </p:nvCxnSpPr>
        <p:spPr>
          <a:xfrm>
            <a:off x="1905734" y="2669885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</p:cNvCxnSpPr>
          <p:nvPr/>
        </p:nvCxnSpPr>
        <p:spPr>
          <a:xfrm>
            <a:off x="4661834" y="2671998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73" idx="6"/>
            <a:endCxn id="2162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64" idx="2"/>
            <a:endCxn id="2175" idx="6"/>
          </p:cNvCxnSpPr>
          <p:nvPr/>
        </p:nvCxnSpPr>
        <p:spPr>
          <a:xfrm rot="10800000" flipV="1">
            <a:off x="4661866" y="3142437"/>
            <a:ext cx="2576400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1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3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6B43814-9B88-6D88-965F-503F93CD7553}"/>
              </a:ext>
            </a:extLst>
          </p:cNvPr>
          <p:cNvSpPr txBox="1"/>
          <p:nvPr/>
        </p:nvSpPr>
        <p:spPr>
          <a:xfrm>
            <a:off x="8705414" y="4702891"/>
            <a:ext cx="41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4</a:t>
            </a:r>
            <a:endParaRPr lang="fr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19720" y="3352729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926667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 scores avec </a:t>
            </a:r>
            <a:r>
              <a:rPr lang="fr-CH" dirty="0"/>
              <a:t>Needleman &amp; Wunsch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10057" y="311655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2B07453-51EB-FD51-6AD5-4C66E4C972DA}"/>
              </a:ext>
            </a:extLst>
          </p:cNvPr>
          <p:cNvSpPr txBox="1"/>
          <p:nvPr/>
        </p:nvSpPr>
        <p:spPr>
          <a:xfrm>
            <a:off x="8642881" y="4785958"/>
            <a:ext cx="53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68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2A1134D-D6CA-A3DF-81BF-B9D7B1F9E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59760"/>
            <a:ext cx="5436782" cy="3455700"/>
          </a:xfrm>
        </p:spPr>
        <p:txBody>
          <a:bodyPr/>
          <a:lstStyle/>
          <a:p>
            <a:pPr marL="139700" indent="0">
              <a:buNone/>
            </a:pPr>
            <a:r>
              <a:rPr lang="fr-CH" sz="1300" dirty="0"/>
              <a:t>Méthode de programmation dynamique : calcul le score optimal entre deux séquences</a:t>
            </a:r>
          </a:p>
          <a:p>
            <a:pPr marL="139700" indent="0">
              <a:buNone/>
            </a:pPr>
            <a:endParaRPr lang="fr-CH" sz="1300" dirty="0"/>
          </a:p>
          <a:p>
            <a:r>
              <a:rPr lang="fr-CH" sz="1300" dirty="0"/>
              <a:t>Initialisation, suivant la longueur des séquences, de la première ligne et la première colonne de la matrice de score avec les pénalités de gap </a:t>
            </a:r>
          </a:p>
          <a:p>
            <a:endParaRPr lang="fr-CH" sz="1300" dirty="0"/>
          </a:p>
          <a:p>
            <a:r>
              <a:rPr lang="fr-CH" sz="1300" dirty="0"/>
              <a:t>Calcule le score </a:t>
            </a:r>
            <a:r>
              <a:rPr lang="fr-FR" sz="1300" dirty="0"/>
              <a:t>chaque position (</a:t>
            </a:r>
            <a:r>
              <a:rPr lang="fr-FR" sz="1300" dirty="0" err="1"/>
              <a:t>i,j</a:t>
            </a:r>
            <a:r>
              <a:rPr lang="fr-FR" sz="1300" dirty="0"/>
              <a:t>).  le score est calculé suivant les cases précédentes et on prend le score maximal des trois scores possibles</a:t>
            </a:r>
          </a:p>
          <a:p>
            <a:endParaRPr lang="fr-FR" sz="1300" dirty="0"/>
          </a:p>
          <a:p>
            <a:r>
              <a:rPr lang="fr-CH" sz="1300" dirty="0"/>
              <a:t>On retourne la dernière valeur de la matrice</a:t>
            </a:r>
          </a:p>
          <a:p>
            <a:pPr>
              <a:buFont typeface="+mj-lt"/>
              <a:buAutoNum type="arabicPeriod"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41C63-C487-2668-E31F-6F703B2B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168578"/>
            <a:ext cx="7704000" cy="572700"/>
          </a:xfrm>
        </p:spPr>
        <p:txBody>
          <a:bodyPr/>
          <a:lstStyle/>
          <a:p>
            <a:r>
              <a:rPr lang="fr-CH" dirty="0"/>
              <a:t>Algorithme de Needleman &amp; Wunsch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1B6CBB-CA13-BF84-FC2B-F36EBE9D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97775"/>
              </p:ext>
            </p:extLst>
          </p:nvPr>
        </p:nvGraphicFramePr>
        <p:xfrm>
          <a:off x="0" y="4228466"/>
          <a:ext cx="9144000" cy="828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450224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236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seq1, seq2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string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nos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de-CH" sz="8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BLOSUM62 :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BLOSUM62</a:t>
                      </a:r>
                    </a:p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gap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ici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score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score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l’alignement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2221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D4D6D3C0-13F9-3359-A41D-4A93309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15" y="915034"/>
            <a:ext cx="3848986" cy="29163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6FF086-67F1-0E47-4F1A-B750BB3E59F9}"/>
              </a:ext>
            </a:extLst>
          </p:cNvPr>
          <p:cNvSpPr txBox="1"/>
          <p:nvPr/>
        </p:nvSpPr>
        <p:spPr>
          <a:xfrm>
            <a:off x="8766545" y="4748729"/>
            <a:ext cx="53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63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23929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Matrices de scores &amp; de distances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8900BF3-091B-9940-0DD0-8A1CAA2FD569}"/>
              </a:ext>
            </a:extLst>
          </p:cNvPr>
          <p:cNvSpPr txBox="1"/>
          <p:nvPr/>
        </p:nvSpPr>
        <p:spPr>
          <a:xfrm>
            <a:off x="8677028" y="4743961"/>
            <a:ext cx="402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83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4732E13-B94C-0E41-D74F-3163287B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9" y="1059175"/>
            <a:ext cx="8911501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La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scores</a:t>
            </a:r>
            <a:r>
              <a:rPr lang="de-CH" b="1" dirty="0"/>
              <a:t>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contenir</a:t>
            </a:r>
            <a:r>
              <a:rPr lang="de-CH" dirty="0"/>
              <a:t> le score de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paires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téléchargées</a:t>
            </a:r>
            <a:r>
              <a:rPr lang="de-CH" dirty="0"/>
              <a:t> </a:t>
            </a:r>
            <a:r>
              <a:rPr lang="de-CH" dirty="0" err="1"/>
              <a:t>dans</a:t>
            </a:r>
            <a:r>
              <a:rPr lang="de-CH" dirty="0"/>
              <a:t> la </a:t>
            </a:r>
            <a:r>
              <a:rPr lang="de-CH" dirty="0" err="1"/>
              <a:t>base</a:t>
            </a:r>
            <a:r>
              <a:rPr lang="de-CH" dirty="0"/>
              <a:t> de </a:t>
            </a:r>
            <a:r>
              <a:rPr lang="de-CH" dirty="0" err="1"/>
              <a:t>données</a:t>
            </a:r>
            <a:r>
              <a:rPr lang="de-CH" dirty="0"/>
              <a:t> Uniprot au </a:t>
            </a:r>
            <a:r>
              <a:rPr lang="de-CH" dirty="0" err="1"/>
              <a:t>format</a:t>
            </a:r>
            <a:r>
              <a:rPr lang="de-CH" dirty="0"/>
              <a:t> FASTA.</a:t>
            </a:r>
          </a:p>
          <a:p>
            <a:pPr marL="13970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endParaRPr lang="de-CH" dirty="0"/>
          </a:p>
          <a:p>
            <a:r>
              <a:rPr lang="de-CH" dirty="0"/>
              <a:t>En </a:t>
            </a:r>
            <a:r>
              <a:rPr lang="de-CH" dirty="0" err="1"/>
              <a:t>parcourant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en diagonale,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paire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(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(</a:t>
            </a:r>
            <a:r>
              <a:rPr lang="de-CH" dirty="0" err="1"/>
              <a:t>i,j</a:t>
            </a:r>
            <a:r>
              <a:rPr lang="de-CH" dirty="0"/>
              <a:t>)), on </a:t>
            </a:r>
            <a:r>
              <a:rPr lang="de-CH" dirty="0" err="1"/>
              <a:t>appelle</a:t>
            </a:r>
            <a:r>
              <a:rPr lang="de-CH" dirty="0"/>
              <a:t> la </a:t>
            </a:r>
            <a:r>
              <a:rPr lang="de-CH" dirty="0" err="1"/>
              <a:t>fonction</a:t>
            </a:r>
            <a:r>
              <a:rPr lang="de-CH" dirty="0"/>
              <a:t> de </a:t>
            </a:r>
            <a:r>
              <a:rPr lang="de-CH" dirty="0" err="1"/>
              <a:t>l’algorithme</a:t>
            </a:r>
            <a:r>
              <a:rPr lang="de-CH" dirty="0"/>
              <a:t> de Needleman &amp; Wunsch</a:t>
            </a:r>
          </a:p>
          <a:p>
            <a:endParaRPr lang="de-CH" dirty="0"/>
          </a:p>
          <a:p>
            <a:pPr marL="139700" indent="0">
              <a:buNone/>
            </a:pPr>
            <a:r>
              <a:rPr lang="de-CH" dirty="0"/>
              <a:t>La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scores</a:t>
            </a:r>
            <a:r>
              <a:rPr lang="de-CH" dirty="0"/>
              <a:t> 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convertie</a:t>
            </a:r>
            <a:r>
              <a:rPr lang="de-CH" dirty="0"/>
              <a:t> en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distances</a:t>
            </a:r>
            <a:r>
              <a:rPr lang="de-CH" dirty="0"/>
              <a:t>. </a:t>
            </a:r>
            <a:r>
              <a:rPr lang="de-CH" dirty="0" err="1"/>
              <a:t>L’avantage</a:t>
            </a:r>
            <a:r>
              <a:rPr lang="de-CH" dirty="0"/>
              <a:t> </a:t>
            </a:r>
            <a:r>
              <a:rPr lang="fr-FR" dirty="0"/>
              <a:t>est de ne pas avoir de valeurs négatives dans la matrice</a:t>
            </a: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la </a:t>
            </a:r>
            <a:r>
              <a:rPr lang="de-CH" dirty="0" err="1"/>
              <a:t>taille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On </a:t>
            </a:r>
            <a:r>
              <a:rPr lang="de-CH" dirty="0" err="1"/>
              <a:t>recherche</a:t>
            </a:r>
            <a:r>
              <a:rPr lang="de-CH" dirty="0"/>
              <a:t> le min et le </a:t>
            </a:r>
            <a:r>
              <a:rPr lang="de-CH" dirty="0" err="1"/>
              <a:t>max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Pour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on </a:t>
            </a:r>
            <a:r>
              <a:rPr lang="de-CH" dirty="0" err="1"/>
              <a:t>applique</a:t>
            </a:r>
            <a:r>
              <a:rPr lang="de-CH" dirty="0"/>
              <a:t> la </a:t>
            </a:r>
            <a:r>
              <a:rPr lang="de-CH" dirty="0" err="1"/>
              <a:t>formule</a:t>
            </a:r>
            <a:r>
              <a:rPr lang="de-CH" dirty="0"/>
              <a:t> : </a:t>
            </a:r>
            <a:r>
              <a:rPr lang="de-CH" b="1" dirty="0"/>
              <a:t>(</a:t>
            </a:r>
            <a:r>
              <a:rPr lang="de-CH" b="1" dirty="0" err="1"/>
              <a:t>max_score</a:t>
            </a:r>
            <a:r>
              <a:rPr lang="de-CH" b="1" dirty="0"/>
              <a:t> – (</a:t>
            </a:r>
            <a:r>
              <a:rPr lang="de-CH" b="1" dirty="0" err="1"/>
              <a:t>case_actuelle</a:t>
            </a:r>
            <a:r>
              <a:rPr lang="de-CH" b="1" dirty="0"/>
              <a:t> + </a:t>
            </a:r>
            <a:r>
              <a:rPr lang="de-CH" b="1" dirty="0" err="1"/>
              <a:t>min_score</a:t>
            </a:r>
            <a:r>
              <a:rPr lang="de-CH" b="1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178840-C2B3-E3B5-3F5F-AD7EF4B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336525"/>
            <a:ext cx="7704000" cy="572700"/>
          </a:xfrm>
        </p:spPr>
        <p:txBody>
          <a:bodyPr/>
          <a:lstStyle/>
          <a:p>
            <a:r>
              <a:rPr lang="de-CH" sz="2500" dirty="0"/>
              <a:t>Matrices de </a:t>
            </a:r>
            <a:r>
              <a:rPr lang="de-CH" sz="2500" dirty="0" err="1"/>
              <a:t>scores</a:t>
            </a:r>
            <a:r>
              <a:rPr lang="de-CH" sz="2500" dirty="0"/>
              <a:t> &amp; </a:t>
            </a:r>
            <a:r>
              <a:rPr lang="de-CH" sz="2500" dirty="0" err="1"/>
              <a:t>distances</a:t>
            </a:r>
            <a:endParaRPr lang="fr-CH" sz="25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94ABAD-5198-7F3E-F2C2-BA170C21A7F8}"/>
              </a:ext>
            </a:extLst>
          </p:cNvPr>
          <p:cNvSpPr txBox="1"/>
          <p:nvPr/>
        </p:nvSpPr>
        <p:spPr>
          <a:xfrm>
            <a:off x="8424125" y="4664825"/>
            <a:ext cx="720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2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Arbre UPGMA</a:t>
            </a:r>
            <a:endParaRPr sz="48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8C4C572-7D77-9A50-C960-AD2E923F10D0}"/>
              </a:ext>
            </a:extLst>
          </p:cNvPr>
          <p:cNvSpPr txBox="1"/>
          <p:nvPr/>
        </p:nvSpPr>
        <p:spPr>
          <a:xfrm>
            <a:off x="8507951" y="4683217"/>
            <a:ext cx="391583" cy="30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9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Affichage à l'écran (16:9)</PresentationFormat>
  <Paragraphs>163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BlinkMacSystemFont</vt:lpstr>
      <vt:lpstr>Open Sans</vt:lpstr>
      <vt:lpstr>Arial</vt:lpstr>
      <vt:lpstr>Proxima Nova</vt:lpstr>
      <vt:lpstr>Poppins</vt:lpstr>
      <vt:lpstr>IBM Plex Mono</vt:lpstr>
      <vt:lpstr>Introduction to Coding Workshop by Slidesgo</vt:lpstr>
      <vt:lpstr>Slidesgo Final Pages</vt:lpstr>
      <vt:lpstr>Alignement multiple par la méthode Clustal</vt:lpstr>
      <vt:lpstr>Sujet et objectif </vt:lpstr>
      <vt:lpstr>Introduction</vt:lpstr>
      <vt:lpstr>Algorithmes</vt:lpstr>
      <vt:lpstr>01</vt:lpstr>
      <vt:lpstr>Algorithme de Needleman &amp; Wunsch</vt:lpstr>
      <vt:lpstr>02</vt:lpstr>
      <vt:lpstr>Matrices de scores &amp; distances</vt:lpstr>
      <vt:lpstr>03</vt:lpstr>
      <vt:lpstr>Construction arbre UPGMA </vt:lpstr>
      <vt:lpstr>04</vt:lpstr>
      <vt:lpstr>Alignement de séquences</vt:lpstr>
      <vt:lpstr>05</vt:lpstr>
      <vt:lpstr>Résultats &amp; discussion</vt:lpstr>
      <vt:lpstr>06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multiple heuristique par la méthode Clustal</dc:title>
  <dc:creator>Bismilah</dc:creator>
  <cp:lastModifiedBy>Ni Le</cp:lastModifiedBy>
  <cp:revision>11</cp:revision>
  <dcterms:modified xsi:type="dcterms:W3CDTF">2023-09-15T09:48:52Z</dcterms:modified>
</cp:coreProperties>
</file>