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21"/>
  </p:notesMasterIdLst>
  <p:sldIdLst>
    <p:sldId id="256" r:id="rId3"/>
    <p:sldId id="260" r:id="rId4"/>
    <p:sldId id="307" r:id="rId5"/>
    <p:sldId id="276" r:id="rId6"/>
    <p:sldId id="308" r:id="rId7"/>
    <p:sldId id="317" r:id="rId8"/>
    <p:sldId id="309" r:id="rId9"/>
    <p:sldId id="318" r:id="rId10"/>
    <p:sldId id="312" r:id="rId11"/>
    <p:sldId id="320" r:id="rId12"/>
    <p:sldId id="313" r:id="rId13"/>
    <p:sldId id="321" r:id="rId14"/>
    <p:sldId id="314" r:id="rId15"/>
    <p:sldId id="322" r:id="rId16"/>
    <p:sldId id="315" r:id="rId17"/>
    <p:sldId id="323" r:id="rId18"/>
    <p:sldId id="324" r:id="rId19"/>
    <p:sldId id="306" r:id="rId20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05F096-F208-491F-B086-28EE0CD94D93}">
  <a:tblStyle styleId="{2805F096-F208-491F-B086-28EE0CD94D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771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4" name="Google Shape;14814;g20a542a8cd5_0_28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5" name="Google Shape;14815;g20a542a8cd5_0_28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291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24ef22aa1ac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24ef22aa1ac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112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616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777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946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66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3" r:id="rId5"/>
    <p:sldLayoutId id="2147483665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3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3" name="Google Shape;1423;p3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0856" y="3644609"/>
            <a:ext cx="4882500" cy="865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/>
                </a:solidFill>
              </a:rPr>
              <a:t>LEBIB Inès – M2 BI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15/09/2023</a:t>
            </a:r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0856" y="907338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Alignement multiple par la méthode Clustal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410272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B82333CE-1D43-A263-39B9-AD023131C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5492"/>
            <a:ext cx="6429525" cy="3182924"/>
          </a:xfrm>
        </p:spPr>
        <p:txBody>
          <a:bodyPr/>
          <a:lstStyle/>
          <a:p>
            <a:pPr marL="139700" indent="0" algn="just">
              <a:buNone/>
            </a:pPr>
            <a:endParaRPr lang="en-US" sz="1200" dirty="0"/>
          </a:p>
          <a:p>
            <a:pPr algn="just"/>
            <a:r>
              <a:rPr lang="fr-CH" sz="1200" dirty="0"/>
              <a:t>On initialise la matrice à 0 suivant la taille de la matrice de distances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copie la matrice de distances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recherche les indices de la plus petite valeur de la matrice de distance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fusionne en un cluster les deux clusters les plus proches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recalcule la distance entre tous les clusters grâce à une moyenne arithmétique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supprime les deux clusters les plus proches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refait les étapes 3 à 6 jusqu’à ce que la taille du cluster vaut 1</a:t>
            </a:r>
          </a:p>
          <a:p>
            <a:pPr algn="just"/>
            <a:endParaRPr lang="fr-CH" sz="1200" dirty="0"/>
          </a:p>
          <a:p>
            <a:pPr algn="just"/>
            <a:r>
              <a:rPr lang="fr-CH" sz="1200" dirty="0"/>
              <a:t>On affiche l’arbre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EB8858D-40B1-A710-0014-DFB2C237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105" y="108097"/>
            <a:ext cx="7704000" cy="572700"/>
          </a:xfrm>
        </p:spPr>
        <p:txBody>
          <a:bodyPr/>
          <a:lstStyle/>
          <a:p>
            <a:r>
              <a:rPr lang="de-CH" dirty="0"/>
              <a:t>Construction </a:t>
            </a:r>
            <a:r>
              <a:rPr lang="de-CH" dirty="0" err="1"/>
              <a:t>arbre</a:t>
            </a:r>
            <a:r>
              <a:rPr lang="de-CH" dirty="0"/>
              <a:t> UPGMA </a:t>
            </a:r>
            <a:endParaRPr lang="fr-CH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20C4FD8-E2E0-2C7C-AC81-292252BA3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7995"/>
              </p:ext>
            </p:extLst>
          </p:nvPr>
        </p:nvGraphicFramePr>
        <p:xfrm>
          <a:off x="164805" y="4585489"/>
          <a:ext cx="8610600" cy="54890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3507066848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894137445"/>
                    </a:ext>
                  </a:extLst>
                </a:gridCol>
              </a:tblGrid>
              <a:tr h="288438"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Input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Output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43596"/>
                  </a:ext>
                </a:extLst>
              </a:tr>
              <a:tr h="260467"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Matrice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de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distances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Arbre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0153"/>
                  </a:ext>
                </a:extLst>
              </a:tr>
            </a:tbl>
          </a:graphicData>
        </a:graphic>
      </p:graphicFrame>
      <p:pic>
        <p:nvPicPr>
          <p:cNvPr id="1026" name="Picture 2" descr="5.3.2.1 - UPGMA (Sneath et Sokal 1973) [Introduction à la biologie de  l'évolution]">
            <a:extLst>
              <a:ext uri="{FF2B5EF4-FFF2-40B4-BE49-F238E27FC236}">
                <a16:creationId xmlns:a16="http://schemas.microsoft.com/office/drawing/2014/main" id="{A79FA402-8029-3E87-CF11-9714EA37AC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" r="51447"/>
          <a:stretch/>
        </p:blipFill>
        <p:spPr bwMode="auto">
          <a:xfrm>
            <a:off x="6567712" y="269235"/>
            <a:ext cx="2448697" cy="404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9EFD76C-A85C-CDC9-2A8A-E5B95870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902" y="320937"/>
            <a:ext cx="361507" cy="2622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B54C91-657D-9D61-E54C-85DF2EED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902" y="2161830"/>
            <a:ext cx="361507" cy="2622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59E6A9F-E707-C2BB-9FEA-419A2BBEC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902" y="3808416"/>
            <a:ext cx="361507" cy="2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9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350930" y="2016077"/>
            <a:ext cx="751251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Alignement séquences </a:t>
            </a:r>
            <a:r>
              <a:rPr lang="fr-CH" sz="4500" dirty="0"/>
              <a:t>Needleman &amp; Wunsch</a:t>
            </a:r>
            <a:endParaRPr sz="45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11862" y="-1830396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885433" y="3227588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5187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547C4917-A8B4-1634-492E-3AA41FCD5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375" y="742159"/>
            <a:ext cx="8233625" cy="3158566"/>
          </a:xfrm>
        </p:spPr>
        <p:txBody>
          <a:bodyPr/>
          <a:lstStyle/>
          <a:p>
            <a:pPr marL="139700" indent="0">
              <a:buNone/>
            </a:pPr>
            <a:r>
              <a:rPr lang="fr-CH" dirty="0"/>
              <a:t>L'algorithme de Needleman &amp; Wunsch va </a:t>
            </a:r>
            <a:r>
              <a:rPr lang="fr-FR" dirty="0"/>
              <a:t>permettre de réaliser/visualiser l'alignement optimal entre deux séquences</a:t>
            </a:r>
            <a:r>
              <a:rPr lang="fr-CH" dirty="0"/>
              <a:t> </a:t>
            </a:r>
          </a:p>
          <a:p>
            <a:pPr marL="139700" indent="0">
              <a:buNone/>
            </a:pPr>
            <a:endParaRPr lang="fr-CH" dirty="0"/>
          </a:p>
          <a:p>
            <a:r>
              <a:rPr lang="fr-CH" dirty="0"/>
              <a:t>On extrait les séquences à aligner suivant l’ordre </a:t>
            </a:r>
            <a:r>
              <a:rPr lang="fr-FR" dirty="0"/>
              <a:t>de ramification de l’arbre UPGMA.</a:t>
            </a:r>
          </a:p>
          <a:p>
            <a:r>
              <a:rPr lang="de-CH" dirty="0"/>
              <a:t>On </a:t>
            </a:r>
            <a:r>
              <a:rPr lang="de-CH" dirty="0" err="1"/>
              <a:t>calcule</a:t>
            </a:r>
            <a:r>
              <a:rPr lang="de-CH" dirty="0"/>
              <a:t> le score de la </a:t>
            </a:r>
            <a:r>
              <a:rPr lang="de-CH" dirty="0" err="1"/>
              <a:t>même</a:t>
            </a:r>
            <a:r>
              <a:rPr lang="de-CH" dirty="0"/>
              <a:t> </a:t>
            </a:r>
            <a:r>
              <a:rPr lang="de-CH" dirty="0" err="1"/>
              <a:t>manière</a:t>
            </a:r>
            <a:r>
              <a:rPr lang="de-CH" dirty="0"/>
              <a:t> </a:t>
            </a:r>
            <a:r>
              <a:rPr lang="de-CH" dirty="0" err="1"/>
              <a:t>que</a:t>
            </a:r>
            <a:r>
              <a:rPr lang="de-CH" dirty="0"/>
              <a:t> </a:t>
            </a:r>
            <a:r>
              <a:rPr lang="de-CH" dirty="0" err="1"/>
              <a:t>précédemment</a:t>
            </a:r>
            <a:endParaRPr lang="de-CH" dirty="0"/>
          </a:p>
          <a:p>
            <a:r>
              <a:rPr lang="de-CH" dirty="0"/>
              <a:t>Pour </a:t>
            </a:r>
            <a:r>
              <a:rPr lang="de-CH" dirty="0" err="1"/>
              <a:t>retracer</a:t>
            </a:r>
            <a:r>
              <a:rPr lang="de-CH" dirty="0"/>
              <a:t> le ‘</a:t>
            </a:r>
            <a:r>
              <a:rPr lang="de-CH" dirty="0" err="1"/>
              <a:t>chemin</a:t>
            </a:r>
            <a:r>
              <a:rPr lang="de-CH" dirty="0"/>
              <a:t>’ de </a:t>
            </a:r>
            <a:r>
              <a:rPr lang="de-CH" dirty="0" err="1"/>
              <a:t>l’alignement</a:t>
            </a:r>
            <a:r>
              <a:rPr lang="de-CH" dirty="0"/>
              <a:t>, </a:t>
            </a:r>
            <a:r>
              <a:rPr lang="de-CH" dirty="0" err="1"/>
              <a:t>suivant</a:t>
            </a:r>
            <a:r>
              <a:rPr lang="de-CH" dirty="0"/>
              <a:t> le score maximal des </a:t>
            </a:r>
            <a:r>
              <a:rPr lang="de-CH" dirty="0" err="1"/>
              <a:t>cases</a:t>
            </a:r>
            <a:r>
              <a:rPr lang="de-CH" dirty="0"/>
              <a:t> </a:t>
            </a:r>
            <a:r>
              <a:rPr lang="de-CH" dirty="0" err="1"/>
              <a:t>précédentes</a:t>
            </a:r>
            <a:endParaRPr lang="de-CH" dirty="0"/>
          </a:p>
          <a:p>
            <a:endParaRPr lang="de-CH" dirty="0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fr-CH" dirty="0"/>
              <a:t>Si match : </a:t>
            </a:r>
            <a:r>
              <a:rPr lang="fr-FR" dirty="0"/>
              <a:t>les deux acides aminées sont ajoutés dans les deux alignements et on recule en diagonale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fr-FR" dirty="0"/>
              <a:t>Si case du haut : ajout de </a:t>
            </a:r>
            <a:r>
              <a:rPr lang="fr-FR" dirty="0" err="1"/>
              <a:t>l’aa</a:t>
            </a:r>
            <a:r>
              <a:rPr lang="fr-FR" dirty="0"/>
              <a:t> de la séquence 2, ajout gap pour séquence 1 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fr-FR" dirty="0"/>
              <a:t>Si case de gauche : ajout de </a:t>
            </a:r>
            <a:r>
              <a:rPr lang="fr-FR" dirty="0" err="1"/>
              <a:t>l’aa</a:t>
            </a:r>
            <a:r>
              <a:rPr lang="fr-FR" dirty="0"/>
              <a:t> de la séquence 1, ajout gap pour séquence 2</a:t>
            </a:r>
            <a:endParaRPr lang="fr-CH" dirty="0"/>
          </a:p>
          <a:p>
            <a:pPr marL="139700" indent="0">
              <a:buNone/>
            </a:pPr>
            <a:endParaRPr lang="fr-CH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0B60601-3FAD-4528-2485-0F6DDA04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1638"/>
            <a:ext cx="7704000" cy="572700"/>
          </a:xfrm>
        </p:spPr>
        <p:txBody>
          <a:bodyPr/>
          <a:lstStyle/>
          <a:p>
            <a:r>
              <a:rPr lang="de-CH" dirty="0"/>
              <a:t>Alignement de </a:t>
            </a:r>
            <a:r>
              <a:rPr lang="de-CH" dirty="0" err="1"/>
              <a:t>séquences</a:t>
            </a:r>
            <a:endParaRPr lang="fr-CH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4B0EB81-9957-B485-667E-B8BA0617C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94065"/>
              </p:ext>
            </p:extLst>
          </p:nvPr>
        </p:nvGraphicFramePr>
        <p:xfrm>
          <a:off x="101599" y="3900725"/>
          <a:ext cx="4640522" cy="10718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320261">
                  <a:extLst>
                    <a:ext uri="{9D8B030D-6E8A-4147-A177-3AD203B41FA5}">
                      <a16:colId xmlns:a16="http://schemas.microsoft.com/office/drawing/2014/main" val="169797065"/>
                    </a:ext>
                  </a:extLst>
                </a:gridCol>
                <a:gridCol w="2320261">
                  <a:extLst>
                    <a:ext uri="{9D8B030D-6E8A-4147-A177-3AD203B41FA5}">
                      <a16:colId xmlns:a16="http://schemas.microsoft.com/office/drawing/2014/main" val="3777220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Input </a:t>
                      </a:r>
                      <a:endParaRPr lang="fr-CH" sz="1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Output </a:t>
                      </a:r>
                      <a:endParaRPr lang="fr-CH" sz="1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55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Fasta (</a:t>
                      </a:r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dictionnaire</a:t>
                      </a:r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)</a:t>
                      </a:r>
                    </a:p>
                    <a:p>
                      <a:pPr algn="ctr"/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Arbre</a:t>
                      </a:r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 UPGMA</a:t>
                      </a:r>
                    </a:p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BLOSUM62 (</a:t>
                      </a:r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dictionnaire</a:t>
                      </a:r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)</a:t>
                      </a:r>
                    </a:p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Gap (</a:t>
                      </a:r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entier</a:t>
                      </a:r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 : -5)</a:t>
                      </a:r>
                      <a:endParaRPr lang="fr-CH" sz="1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Alignement entre deux </a:t>
                      </a:r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séquences</a:t>
                      </a:r>
                      <a:endParaRPr lang="fr-CH" sz="1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55997"/>
                  </a:ext>
                </a:extLst>
              </a:tr>
            </a:tbl>
          </a:graphicData>
        </a:graphic>
      </p:graphicFrame>
      <p:pic>
        <p:nvPicPr>
          <p:cNvPr id="1030" name="Picture 6" descr="Application of the Needleman-Wunsch algorithm for sequences σ1 =... |  Download Scientific Diagram">
            <a:extLst>
              <a:ext uri="{FF2B5EF4-FFF2-40B4-BE49-F238E27FC236}">
                <a16:creationId xmlns:a16="http://schemas.microsoft.com/office/drawing/2014/main" id="{2C4512BB-0F6A-B01B-4AD2-A78D852E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575" y="3844425"/>
            <a:ext cx="3589200" cy="11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41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350930" y="2016077"/>
            <a:ext cx="820856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500" dirty="0" err="1"/>
              <a:t>Résultats</a:t>
            </a:r>
            <a:r>
              <a:rPr lang="de-CH" sz="4500" dirty="0"/>
              <a:t> et </a:t>
            </a:r>
            <a:r>
              <a:rPr lang="de-CH" sz="4500" dirty="0" err="1"/>
              <a:t>discussion</a:t>
            </a:r>
            <a:endParaRPr sz="45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11862" y="-1830396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885433" y="3227588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916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E717E536-43AA-EFE2-C0D5-B57DFCADC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650" y="995675"/>
            <a:ext cx="8902700" cy="3455700"/>
          </a:xfrm>
        </p:spPr>
        <p:txBody>
          <a:bodyPr/>
          <a:lstStyle/>
          <a:p>
            <a:pPr marL="139700" indent="0">
              <a:buNone/>
            </a:pPr>
            <a:r>
              <a:rPr lang="de-CH" dirty="0"/>
              <a:t>Deux </a:t>
            </a:r>
            <a:r>
              <a:rPr lang="de-CH" dirty="0" err="1"/>
              <a:t>résultats</a:t>
            </a:r>
            <a:r>
              <a:rPr lang="de-CH" dirty="0"/>
              <a:t> </a:t>
            </a:r>
            <a:r>
              <a:rPr lang="fr-FR" dirty="0"/>
              <a:t>ont été mis en avant dans l’article scientifique : </a:t>
            </a:r>
          </a:p>
          <a:p>
            <a:r>
              <a:rPr lang="fr-FR" dirty="0"/>
              <a:t>Le temps requis pour l’alignement multiple de 10 séquences avec des longueurs de séquences croissantes</a:t>
            </a:r>
          </a:p>
          <a:p>
            <a:r>
              <a:rPr lang="fr-FR" dirty="0"/>
              <a:t>Le temps des différentes étapes d’alignements pour 90 séquences. </a:t>
            </a:r>
          </a:p>
          <a:p>
            <a:pPr marL="139700" indent="0">
              <a:buNone/>
            </a:pPr>
            <a:endParaRPr lang="fr-FR" dirty="0"/>
          </a:p>
          <a:p>
            <a:pPr marL="139700" indent="0">
              <a:buNone/>
            </a:pPr>
            <a:r>
              <a:rPr lang="fr-FR" dirty="0"/>
              <a:t>Comparaison du temps d’</a:t>
            </a:r>
            <a:r>
              <a:rPr lang="fr-FR" dirty="0" err="1"/>
              <a:t>éxecution</a:t>
            </a:r>
            <a:r>
              <a:rPr lang="fr-FR" dirty="0"/>
              <a:t> du script entier pour 10 séquences protéiques de 400 acides aminés en moyenne : </a:t>
            </a:r>
          </a:p>
          <a:p>
            <a:pPr marL="139700" indent="0">
              <a:buNone/>
            </a:pPr>
            <a:r>
              <a:rPr lang="fr-FR" dirty="0"/>
              <a:t>     - Article scientifique : 8 minutes</a:t>
            </a:r>
          </a:p>
          <a:p>
            <a:pPr marL="139700" indent="0">
              <a:buNone/>
            </a:pPr>
            <a:r>
              <a:rPr lang="fr-FR" dirty="0"/>
              <a:t>     - Résultat expérimental : 4 secondes</a:t>
            </a:r>
          </a:p>
          <a:p>
            <a:pPr marL="139700" indent="0">
              <a:buNone/>
            </a:pPr>
            <a:endParaRPr lang="fr-FR" dirty="0"/>
          </a:p>
          <a:p>
            <a:pPr marL="139700" indent="0">
              <a:buNone/>
            </a:pPr>
            <a:r>
              <a:rPr lang="fr-FR" dirty="0"/>
              <a:t>Résultats de l’alignement de deux séquences : </a:t>
            </a:r>
          </a:p>
          <a:p>
            <a:pPr marL="139700" indent="0">
              <a:buNone/>
            </a:pPr>
            <a:endParaRPr lang="fr-CH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C3C7439-B2FF-032A-1F5F-C264DC42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25" y="240675"/>
            <a:ext cx="7704000" cy="572700"/>
          </a:xfrm>
        </p:spPr>
        <p:txBody>
          <a:bodyPr/>
          <a:lstStyle/>
          <a:p>
            <a:r>
              <a:rPr lang="de-CH" dirty="0" err="1"/>
              <a:t>Résultats</a:t>
            </a:r>
            <a:r>
              <a:rPr lang="de-CH" dirty="0"/>
              <a:t> &amp; </a:t>
            </a:r>
            <a:r>
              <a:rPr lang="de-CH" dirty="0" err="1"/>
              <a:t>discussion</a:t>
            </a:r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579DDC-69FE-DC99-6065-0148B8B4B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3878380"/>
            <a:ext cx="8789434" cy="114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9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350930" y="2016077"/>
            <a:ext cx="751251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500" dirty="0" err="1"/>
              <a:t>Conclusion</a:t>
            </a:r>
            <a:r>
              <a:rPr lang="de-CH" sz="4500" dirty="0"/>
              <a:t> et </a:t>
            </a:r>
            <a:r>
              <a:rPr lang="de-CH" sz="4500" dirty="0" err="1"/>
              <a:t>perspectives</a:t>
            </a:r>
            <a:endParaRPr sz="45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11862" y="-1830396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885433" y="3227588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963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2FAF621C-B131-D059-26AB-39B4CA840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454" y="1068626"/>
            <a:ext cx="7710900" cy="3455700"/>
          </a:xfrm>
        </p:spPr>
        <p:txBody>
          <a:bodyPr/>
          <a:lstStyle/>
          <a:p>
            <a:pPr marL="139700" indent="0">
              <a:buNone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indent="0">
              <a:buNone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Ce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que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j’ai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réussis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à faire : </a:t>
            </a:r>
          </a:p>
          <a:p>
            <a:pPr marL="139700" indent="0">
              <a:buNone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Dictionnaire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fichiers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FASTA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Dictionnaire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la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matrice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BLOSUM62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Score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paires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séquences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avec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algorithme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fr-CH" b="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Needleman &amp; Wunsch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Matrice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scores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Matrice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distances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Arbre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UPGMA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Alignement par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paire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séquences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avec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algorithme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fr-CH" b="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Needleman &amp; Wunsch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indent="0">
              <a:buNone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indent="0">
              <a:buNone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Ce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qui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manque :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Alignement multiples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séquences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indent="0">
              <a:buNone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689F9BD-584C-A0B0-D3F3-7219B7D1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2094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7E50ECCF-20BE-6E1E-D04B-8F338AAEF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61" y="1242775"/>
            <a:ext cx="7710900" cy="3455700"/>
          </a:xfrm>
        </p:spPr>
        <p:txBody>
          <a:bodyPr/>
          <a:lstStyle/>
          <a:p>
            <a:r>
              <a:rPr lang="de-CH" dirty="0" err="1"/>
              <a:t>Changer</a:t>
            </a:r>
            <a:r>
              <a:rPr lang="de-CH" dirty="0"/>
              <a:t> </a:t>
            </a:r>
            <a:r>
              <a:rPr lang="de-CH" dirty="0" err="1"/>
              <a:t>valeur</a:t>
            </a:r>
            <a:r>
              <a:rPr lang="de-CH" dirty="0"/>
              <a:t> de </a:t>
            </a:r>
            <a:r>
              <a:rPr lang="de-CH" dirty="0" err="1"/>
              <a:t>gap</a:t>
            </a:r>
            <a:r>
              <a:rPr lang="de-CH" dirty="0"/>
              <a:t> </a:t>
            </a:r>
            <a:r>
              <a:rPr lang="de-CH" dirty="0" err="1"/>
              <a:t>suivant</a:t>
            </a:r>
            <a:r>
              <a:rPr lang="de-CH" dirty="0"/>
              <a:t> si </a:t>
            </a:r>
            <a:r>
              <a:rPr lang="de-CH" dirty="0" err="1"/>
              <a:t>ouverture</a:t>
            </a:r>
            <a:r>
              <a:rPr lang="de-CH" dirty="0"/>
              <a:t> </a:t>
            </a:r>
            <a:r>
              <a:rPr lang="de-CH" dirty="0" err="1"/>
              <a:t>ou</a:t>
            </a:r>
            <a:r>
              <a:rPr lang="de-CH" dirty="0"/>
              <a:t> </a:t>
            </a:r>
            <a:r>
              <a:rPr lang="de-CH" dirty="0" err="1"/>
              <a:t>extension</a:t>
            </a:r>
            <a:r>
              <a:rPr lang="de-CH" dirty="0"/>
              <a:t> de </a:t>
            </a:r>
            <a:r>
              <a:rPr lang="de-CH" dirty="0" err="1"/>
              <a:t>gap</a:t>
            </a:r>
            <a:endParaRPr lang="de-CH" dirty="0"/>
          </a:p>
          <a:p>
            <a:pPr marL="139700" indent="0">
              <a:buNone/>
            </a:pPr>
            <a:endParaRPr lang="de-CH" dirty="0"/>
          </a:p>
          <a:p>
            <a:pPr marL="139700" indent="0">
              <a:buNone/>
            </a:pPr>
            <a:r>
              <a:rPr lang="de-CH" dirty="0"/>
              <a:t>2.    </a:t>
            </a:r>
            <a:r>
              <a:rPr lang="de-CH" dirty="0" err="1"/>
              <a:t>Algorithmes</a:t>
            </a:r>
            <a:r>
              <a:rPr lang="de-CH" dirty="0"/>
              <a:t> de k-</a:t>
            </a:r>
            <a:r>
              <a:rPr lang="de-CH" dirty="0" err="1"/>
              <a:t>mers</a:t>
            </a:r>
            <a:r>
              <a:rPr lang="de-CH" dirty="0"/>
              <a:t> </a:t>
            </a:r>
            <a:r>
              <a:rPr lang="de-CH" dirty="0" err="1"/>
              <a:t>pour</a:t>
            </a:r>
            <a:r>
              <a:rPr lang="de-CH" dirty="0"/>
              <a:t> </a:t>
            </a:r>
            <a:r>
              <a:rPr lang="de-CH" dirty="0" err="1"/>
              <a:t>trouver</a:t>
            </a:r>
            <a:r>
              <a:rPr lang="de-CH" dirty="0"/>
              <a:t> </a:t>
            </a:r>
            <a:r>
              <a:rPr lang="de-CH" dirty="0" err="1"/>
              <a:t>les</a:t>
            </a:r>
            <a:r>
              <a:rPr lang="de-CH" dirty="0"/>
              <a:t> </a:t>
            </a:r>
            <a:r>
              <a:rPr lang="de-CH" dirty="0" err="1"/>
              <a:t>séquences</a:t>
            </a:r>
            <a:r>
              <a:rPr lang="de-CH" dirty="0"/>
              <a:t> </a:t>
            </a:r>
            <a:r>
              <a:rPr lang="de-CH" dirty="0" err="1"/>
              <a:t>les</a:t>
            </a:r>
            <a:r>
              <a:rPr lang="de-CH" dirty="0"/>
              <a:t> plus </a:t>
            </a:r>
            <a:r>
              <a:rPr lang="de-CH" dirty="0" err="1"/>
              <a:t>proches</a:t>
            </a:r>
            <a:endParaRPr lang="de-CH" dirty="0"/>
          </a:p>
          <a:p>
            <a:pPr marL="139700" indent="0">
              <a:buNone/>
            </a:pPr>
            <a:endParaRPr lang="de-CH" dirty="0"/>
          </a:p>
          <a:p>
            <a:pPr marL="139700" indent="0">
              <a:buNone/>
            </a:pPr>
            <a:r>
              <a:rPr lang="de-CH" dirty="0"/>
              <a:t>3.    Construction de </a:t>
            </a:r>
            <a:r>
              <a:rPr lang="de-CH" dirty="0" err="1"/>
              <a:t>l’arbre</a:t>
            </a:r>
            <a:r>
              <a:rPr lang="de-CH" dirty="0"/>
              <a:t> </a:t>
            </a:r>
            <a:r>
              <a:rPr lang="de-CH" dirty="0" err="1"/>
              <a:t>avec</a:t>
            </a:r>
            <a:r>
              <a:rPr lang="de-CH" dirty="0"/>
              <a:t> la </a:t>
            </a:r>
            <a:r>
              <a:rPr lang="de-CH" dirty="0" err="1"/>
              <a:t>méthode</a:t>
            </a:r>
            <a:r>
              <a:rPr lang="de-CH" dirty="0"/>
              <a:t> </a:t>
            </a:r>
            <a:r>
              <a:rPr lang="fr-CH" dirty="0"/>
              <a:t>du </a:t>
            </a:r>
            <a:r>
              <a:rPr lang="fr-CH" dirty="0" err="1"/>
              <a:t>Neighbour</a:t>
            </a:r>
            <a:r>
              <a:rPr lang="fr-CH" dirty="0"/>
              <a:t> </a:t>
            </a:r>
            <a:r>
              <a:rPr lang="fr-CH" dirty="0" err="1"/>
              <a:t>Joining</a:t>
            </a:r>
            <a:r>
              <a:rPr lang="de-CH" dirty="0"/>
              <a:t> : </a:t>
            </a:r>
            <a:r>
              <a:rPr lang="fr-FR" dirty="0"/>
              <a:t>effectuer une    	recherche séquentielle des voisins</a:t>
            </a:r>
          </a:p>
          <a:p>
            <a:pPr marL="139700" indent="0">
              <a:buNone/>
            </a:pPr>
            <a:endParaRPr lang="de-CH" dirty="0"/>
          </a:p>
          <a:p>
            <a:pPr marL="139700" indent="0">
              <a:buNone/>
            </a:pPr>
            <a:r>
              <a:rPr lang="de-CH" dirty="0"/>
              <a:t>4.   </a:t>
            </a:r>
            <a:r>
              <a:rPr lang="de-CH" dirty="0" err="1"/>
              <a:t>Visualisation</a:t>
            </a:r>
            <a:r>
              <a:rPr lang="de-CH" dirty="0"/>
              <a:t> : </a:t>
            </a:r>
            <a:r>
              <a:rPr lang="fr-FR" dirty="0"/>
              <a:t>codes couleurs pour mieux visualiser les régions conservées</a:t>
            </a:r>
            <a:endParaRPr lang="fr-CH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BE5BA72-4CD4-60A3-FDD2-DB37499F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Perspectives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87496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DFF1F49-0C3D-CE4B-7544-2BB119AF2535}"/>
              </a:ext>
            </a:extLst>
          </p:cNvPr>
          <p:cNvSpPr txBox="1"/>
          <p:nvPr/>
        </p:nvSpPr>
        <p:spPr>
          <a:xfrm>
            <a:off x="1987296" y="1910030"/>
            <a:ext cx="51694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000" b="1" dirty="0">
                <a:solidFill>
                  <a:schemeClr val="accent6"/>
                </a:solidFill>
                <a:latin typeface="IBM Plex Mono" panose="020B0509050203000203" pitchFamily="49" charset="0"/>
              </a:rPr>
              <a:t>Merci </a:t>
            </a:r>
            <a:r>
              <a:rPr lang="de-CH" sz="4000" b="1" dirty="0" err="1">
                <a:solidFill>
                  <a:schemeClr val="accent6"/>
                </a:solidFill>
                <a:latin typeface="IBM Plex Mono" panose="020B0509050203000203" pitchFamily="49" charset="0"/>
              </a:rPr>
              <a:t>pour</a:t>
            </a:r>
            <a:r>
              <a:rPr lang="de-CH" sz="4000" b="1" dirty="0">
                <a:solidFill>
                  <a:schemeClr val="accent6"/>
                </a:solidFill>
                <a:latin typeface="IBM Plex Mono" panose="020B0509050203000203" pitchFamily="49" charset="0"/>
              </a:rPr>
              <a:t> </a:t>
            </a:r>
            <a:r>
              <a:rPr lang="de-CH" sz="4000" b="1" dirty="0" err="1">
                <a:solidFill>
                  <a:schemeClr val="accent6"/>
                </a:solidFill>
                <a:latin typeface="IBM Plex Mono" panose="020B0509050203000203" pitchFamily="49" charset="0"/>
              </a:rPr>
              <a:t>votre</a:t>
            </a:r>
            <a:r>
              <a:rPr lang="de-CH" sz="4000" b="1" dirty="0">
                <a:solidFill>
                  <a:schemeClr val="accent6"/>
                </a:solidFill>
                <a:latin typeface="IBM Plex Mono" panose="020B0509050203000203" pitchFamily="49" charset="0"/>
              </a:rPr>
              <a:t> </a:t>
            </a:r>
            <a:r>
              <a:rPr lang="de-CH" sz="4000" b="1" dirty="0" err="1">
                <a:solidFill>
                  <a:schemeClr val="accent6"/>
                </a:solidFill>
                <a:latin typeface="IBM Plex Mono" panose="020B0509050203000203" pitchFamily="49" charset="0"/>
              </a:rPr>
              <a:t>attention</a:t>
            </a:r>
            <a:r>
              <a:rPr lang="de-CH" sz="4000" b="1" dirty="0">
                <a:solidFill>
                  <a:schemeClr val="accent6"/>
                </a:solidFill>
                <a:latin typeface="IBM Plex Mono" panose="020B0509050203000203" pitchFamily="49" charset="0"/>
              </a:rPr>
              <a:t>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5001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BM Plex Mono" panose="020B0509050203000203" pitchFamily="49" charset="0"/>
              </a:rPr>
              <a:t>Sujet et objectif </a:t>
            </a:r>
            <a:endParaRPr dirty="0">
              <a:latin typeface="IBM Plex Mono" panose="020B0509050203000203" pitchFamily="49" charset="0"/>
            </a:endParaRP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353568" y="1673391"/>
            <a:ext cx="8070432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IBM Plex Mono" panose="020B0509050203000203" pitchFamily="49" charset="0"/>
              </a:rPr>
              <a:t>Implémenter un script Python </a:t>
            </a:r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qui reprend une méthode décrite dans un article </a:t>
            </a:r>
            <a:r>
              <a:rPr lang="en" dirty="0">
                <a:solidFill>
                  <a:schemeClr val="tx1"/>
                </a:solidFill>
                <a:latin typeface="IBM Plex Mono" panose="020B0509050203000203" pitchFamily="49" charset="0"/>
              </a:rPr>
              <a:t>écrit par </a:t>
            </a:r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Desmond G. Higgins et Paul M. Sharp en Avril 1989.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tx1"/>
              </a:solidFill>
              <a:latin typeface="IBM Plex Mono" panose="020B0509050203000203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Présentation d’une méthodologie d’alignement multiple heuristique avec la méthode Clustal.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tx1"/>
              </a:solidFill>
              <a:latin typeface="IBM Plex Mono" panose="020B0509050203000203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Alignement de séquences protéiques </a:t>
            </a:r>
            <a:endParaRPr dirty="0">
              <a:solidFill>
                <a:schemeClr val="tx1"/>
              </a:solidFill>
              <a:latin typeface="IBM Plex Mono" panose="020B0509050203000203" pitchFamily="49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3669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406400" y="1084775"/>
            <a:ext cx="8191500" cy="31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500" dirty="0" err="1">
                <a:latin typeface="IBM Plex Mono" panose="020B0509050203000203" pitchFamily="49" charset="0"/>
              </a:rPr>
              <a:t>Importance</a:t>
            </a:r>
            <a:r>
              <a:rPr lang="de-CH" sz="1500" dirty="0">
                <a:latin typeface="IBM Plex Mono" panose="020B0509050203000203" pitchFamily="49" charset="0"/>
              </a:rPr>
              <a:t> de </a:t>
            </a:r>
            <a:r>
              <a:rPr lang="de-CH" sz="1500" dirty="0" err="1">
                <a:latin typeface="IBM Plex Mono" panose="020B0509050203000203" pitchFamily="49" charset="0"/>
              </a:rPr>
              <a:t>l’alignement</a:t>
            </a:r>
            <a:r>
              <a:rPr lang="de-CH" sz="1500" dirty="0">
                <a:latin typeface="IBM Plex Mono" panose="020B0509050203000203" pitchFamily="49" charset="0"/>
              </a:rPr>
              <a:t> multiple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sz="1500" dirty="0">
              <a:latin typeface="IBM Plex Mono" panose="020B0509050203000203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500" dirty="0">
                <a:latin typeface="IBM Plex Mono" panose="020B0509050203000203" pitchFamily="49" charset="0"/>
              </a:rPr>
              <a:t>Comparer l’évolution et structure d’un ensemble de séquences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500" dirty="0">
                <a:latin typeface="IBM Plex Mono" panose="020B0509050203000203" pitchFamily="49" charset="0"/>
              </a:rPr>
              <a:t>Rechercher des sites ou/et des motifs conservées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500" dirty="0">
                <a:latin typeface="IBM Plex Mono" panose="020B0509050203000203" pitchFamily="49" charset="0"/>
              </a:rPr>
              <a:t>Trouver des signatures de famille protéiques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500" dirty="0">
                <a:latin typeface="IBM Plex Mono" panose="020B0509050203000203" pitchFamily="49" charset="0"/>
              </a:rPr>
              <a:t>‘Prédire’ des informations fonctionnelles et structurales (hélices, brins, boucles pour les structures secondaires et modélisation par homologie pour les structures tertiaires)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500" dirty="0">
              <a:latin typeface="IBM Plex Mono" panose="020B0509050203000203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fr-FR" sz="1500" dirty="0">
                <a:latin typeface="IBM Plex Mono" panose="020B0509050203000203" pitchFamily="49" charset="0"/>
              </a:rPr>
              <a:t>Méthode de programmation dynamique de Needleman &amp; Wunsch (1970) et méthode UPGMA pour construire un arbre (Sneath et Sokal, 1973)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500" dirty="0">
              <a:latin typeface="IBM Plex Mono" panose="020B0509050203000203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500" dirty="0">
              <a:latin typeface="IBM Plex Mono" panose="020B0509050203000203" pitchFamily="49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13033" y="414924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220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55"/>
          <p:cNvSpPr txBox="1"/>
          <p:nvPr/>
        </p:nvSpPr>
        <p:spPr>
          <a:xfrm>
            <a:off x="7200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300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D</a:t>
            </a:r>
            <a:r>
              <a:rPr lang="en" sz="1300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ictionnaire séquences FASTA et BLOSUM62</a:t>
            </a:r>
            <a:endParaRPr sz="1300" b="1"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49" name="Google Shape;2149;p55"/>
          <p:cNvSpPr txBox="1"/>
          <p:nvPr/>
        </p:nvSpPr>
        <p:spPr>
          <a:xfrm>
            <a:off x="3276600" y="661600"/>
            <a:ext cx="2391300" cy="107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Score alignement entre deux séquences: </a:t>
            </a:r>
            <a:r>
              <a:rPr lang="en" sz="1300" b="1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Needleman &amp; Wunsch</a:t>
            </a:r>
            <a:endParaRPr sz="1300" b="1"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50" name="Google Shape;2150;p55"/>
          <p:cNvSpPr txBox="1"/>
          <p:nvPr/>
        </p:nvSpPr>
        <p:spPr>
          <a:xfrm>
            <a:off x="6232200" y="1147698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Matrice de scores</a:t>
            </a:r>
            <a:endParaRPr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51" name="Google Shape;2151;p55"/>
          <p:cNvSpPr txBox="1">
            <a:spLocks noGrp="1"/>
          </p:cNvSpPr>
          <p:nvPr>
            <p:ph type="title"/>
          </p:nvPr>
        </p:nvSpPr>
        <p:spPr>
          <a:xfrm>
            <a:off x="720000" y="1645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Algorithmes</a:t>
            </a:r>
            <a:endParaRPr dirty="0"/>
          </a:p>
        </p:txBody>
      </p:sp>
      <p:sp>
        <p:nvSpPr>
          <p:cNvPr id="2152" name="Google Shape;2152;p55"/>
          <p:cNvSpPr txBox="1"/>
          <p:nvPr/>
        </p:nvSpPr>
        <p:spPr>
          <a:xfrm>
            <a:off x="13176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3" name="Google Shape;2153;p55"/>
          <p:cNvSpPr txBox="1"/>
          <p:nvPr/>
        </p:nvSpPr>
        <p:spPr>
          <a:xfrm>
            <a:off x="3810000" y="1664288"/>
            <a:ext cx="1260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Second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4" name="Google Shape;2154;p55"/>
          <p:cNvSpPr txBox="1"/>
          <p:nvPr/>
        </p:nvSpPr>
        <p:spPr>
          <a:xfrm>
            <a:off x="68298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Third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5" name="Google Shape;2155;p55"/>
          <p:cNvSpPr txBox="1"/>
          <p:nvPr/>
        </p:nvSpPr>
        <p:spPr>
          <a:xfrm>
            <a:off x="7200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Matrice de distances</a:t>
            </a:r>
            <a:endParaRPr b="1"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56" name="Google Shape;2156;p55"/>
          <p:cNvSpPr txBox="1"/>
          <p:nvPr/>
        </p:nvSpPr>
        <p:spPr>
          <a:xfrm>
            <a:off x="1218900" y="3613850"/>
            <a:ext cx="1194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Fourth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7" name="Google Shape;2157;p55"/>
          <p:cNvSpPr txBox="1"/>
          <p:nvPr/>
        </p:nvSpPr>
        <p:spPr>
          <a:xfrm>
            <a:off x="34761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Arbre</a:t>
            </a: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: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UPGMA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8" name="Google Shape;2158;p55"/>
          <p:cNvSpPr txBox="1"/>
          <p:nvPr/>
        </p:nvSpPr>
        <p:spPr>
          <a:xfrm>
            <a:off x="4073700" y="3613850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Fifth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9" name="Google Shape;2159;p55"/>
          <p:cNvSpPr txBox="1"/>
          <p:nvPr/>
        </p:nvSpPr>
        <p:spPr>
          <a:xfrm>
            <a:off x="6232200" y="4041649"/>
            <a:ext cx="2191800" cy="93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Alignement de séquences : </a:t>
            </a:r>
            <a:r>
              <a:rPr lang="en" sz="1300" b="1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Needleman &amp; Wunsch</a:t>
            </a:r>
            <a:endParaRPr sz="1300"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60" name="Google Shape;2160;p55"/>
          <p:cNvSpPr txBox="1"/>
          <p:nvPr/>
        </p:nvSpPr>
        <p:spPr>
          <a:xfrm>
            <a:off x="6829800" y="3613850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161" name="Google Shape;2161;p55"/>
          <p:cNvCxnSpPr>
            <a:cxnSpLocks/>
            <a:stCxn id="2162" idx="4"/>
            <a:endCxn id="2156" idx="0"/>
          </p:cNvCxnSpPr>
          <p:nvPr/>
        </p:nvCxnSpPr>
        <p:spPr>
          <a:xfrm rot="16200000" flipH="1">
            <a:off x="1625157" y="3423056"/>
            <a:ext cx="381553" cy="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163" name="Google Shape;2163;p55"/>
          <p:cNvGrpSpPr/>
          <p:nvPr/>
        </p:nvGrpSpPr>
        <p:grpSpPr>
          <a:xfrm>
            <a:off x="7238266" y="3052624"/>
            <a:ext cx="179668" cy="179626"/>
            <a:chOff x="7238266" y="3053222"/>
            <a:chExt cx="179668" cy="179626"/>
          </a:xfrm>
        </p:grpSpPr>
        <p:sp>
          <p:nvSpPr>
            <p:cNvPr id="2164" name="Google Shape;2164;p55"/>
            <p:cNvSpPr/>
            <p:nvPr/>
          </p:nvSpPr>
          <p:spPr>
            <a:xfrm>
              <a:off x="7238266" y="3053222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5"/>
            <p:cNvSpPr/>
            <p:nvPr/>
          </p:nvSpPr>
          <p:spPr>
            <a:xfrm>
              <a:off x="7273954" y="3088901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55"/>
          <p:cNvGrpSpPr/>
          <p:nvPr/>
        </p:nvGrpSpPr>
        <p:grpSpPr>
          <a:xfrm>
            <a:off x="1726066" y="2580534"/>
            <a:ext cx="179668" cy="179626"/>
            <a:chOff x="1726066" y="2580534"/>
            <a:chExt cx="179668" cy="179626"/>
          </a:xfrm>
        </p:grpSpPr>
        <p:sp>
          <p:nvSpPr>
            <p:cNvPr id="2167" name="Google Shape;2167;p55"/>
            <p:cNvSpPr/>
            <p:nvPr/>
          </p:nvSpPr>
          <p:spPr>
            <a:xfrm>
              <a:off x="17260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5"/>
            <p:cNvSpPr/>
            <p:nvPr/>
          </p:nvSpPr>
          <p:spPr>
            <a:xfrm>
              <a:off x="17617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9" name="Google Shape;2169;p55"/>
          <p:cNvCxnSpPr>
            <a:stCxn id="2152" idx="2"/>
            <a:endCxn id="2167" idx="0"/>
          </p:cNvCxnSpPr>
          <p:nvPr/>
        </p:nvCxnSpPr>
        <p:spPr>
          <a:xfrm rot="-5400000" flipH="1">
            <a:off x="1610100" y="2374088"/>
            <a:ext cx="412200" cy="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0" name="Google Shape;2170;p55"/>
          <p:cNvCxnSpPr>
            <a:cxnSpLocks/>
            <a:stCxn id="2153" idx="2"/>
            <a:endCxn id="2171" idx="0"/>
          </p:cNvCxnSpPr>
          <p:nvPr/>
        </p:nvCxnSpPr>
        <p:spPr>
          <a:xfrm rot="16200000" flipH="1">
            <a:off x="4298240" y="2310198"/>
            <a:ext cx="415671" cy="1318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2" name="Google Shape;2172;p55"/>
          <p:cNvCxnSpPr>
            <a:stCxn id="2154" idx="2"/>
            <a:endCxn id="2173" idx="0"/>
          </p:cNvCxnSpPr>
          <p:nvPr/>
        </p:nvCxnSpPr>
        <p:spPr>
          <a:xfrm rot="-5400000" flipH="1">
            <a:off x="7120650" y="2375738"/>
            <a:ext cx="415500" cy="600"/>
          </a:xfrm>
          <a:prstGeom prst="bentConnector3">
            <a:avLst>
              <a:gd name="adj1" fmla="val 5001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4" name="Google Shape;2174;p55"/>
          <p:cNvCxnSpPr>
            <a:stCxn id="2158" idx="0"/>
            <a:endCxn id="2175" idx="4"/>
          </p:cNvCxnSpPr>
          <p:nvPr/>
        </p:nvCxnSpPr>
        <p:spPr>
          <a:xfrm rot="-5400000">
            <a:off x="4381500" y="3422750"/>
            <a:ext cx="3816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6" name="Google Shape;2176;p55"/>
          <p:cNvCxnSpPr>
            <a:stCxn id="2160" idx="0"/>
            <a:endCxn id="2164" idx="4"/>
          </p:cNvCxnSpPr>
          <p:nvPr/>
        </p:nvCxnSpPr>
        <p:spPr>
          <a:xfrm rot="5400000" flipH="1" flipV="1">
            <a:off x="7137300" y="3423050"/>
            <a:ext cx="381600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7" name="Google Shape;2177;p55"/>
          <p:cNvCxnSpPr>
            <a:cxnSpLocks/>
          </p:cNvCxnSpPr>
          <p:nvPr/>
        </p:nvCxnSpPr>
        <p:spPr>
          <a:xfrm>
            <a:off x="1905734" y="2669885"/>
            <a:ext cx="2576400" cy="33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8" name="Google Shape;2178;p55"/>
          <p:cNvCxnSpPr>
            <a:cxnSpLocks/>
          </p:cNvCxnSpPr>
          <p:nvPr/>
        </p:nvCxnSpPr>
        <p:spPr>
          <a:xfrm>
            <a:off x="4661834" y="2671998"/>
            <a:ext cx="25764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9" name="Google Shape;2179;p55"/>
          <p:cNvCxnSpPr>
            <a:stCxn id="2173" idx="6"/>
            <a:endCxn id="2162" idx="2"/>
          </p:cNvCxnSpPr>
          <p:nvPr/>
        </p:nvCxnSpPr>
        <p:spPr>
          <a:xfrm flipH="1">
            <a:off x="1726066" y="2673772"/>
            <a:ext cx="5691900" cy="468600"/>
          </a:xfrm>
          <a:prstGeom prst="bentConnector5">
            <a:avLst>
              <a:gd name="adj1" fmla="val -4184"/>
              <a:gd name="adj2" fmla="val 50008"/>
              <a:gd name="adj3" fmla="val 1041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0" name="Google Shape;2180;p55"/>
          <p:cNvCxnSpPr>
            <a:stCxn id="2164" idx="2"/>
            <a:endCxn id="2175" idx="6"/>
          </p:cNvCxnSpPr>
          <p:nvPr/>
        </p:nvCxnSpPr>
        <p:spPr>
          <a:xfrm rot="10800000" flipV="1">
            <a:off x="4661866" y="3142437"/>
            <a:ext cx="2576400" cy="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1" name="Google Shape;2181;p55"/>
          <p:cNvCxnSpPr>
            <a:stCxn id="2175" idx="2"/>
            <a:endCxn id="2162" idx="6"/>
          </p:cNvCxnSpPr>
          <p:nvPr/>
        </p:nvCxnSpPr>
        <p:spPr>
          <a:xfrm flipH="1">
            <a:off x="1905766" y="3142447"/>
            <a:ext cx="2576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82" name="Google Shape;2182;p55"/>
          <p:cNvGrpSpPr/>
          <p:nvPr/>
        </p:nvGrpSpPr>
        <p:grpSpPr>
          <a:xfrm>
            <a:off x="1726066" y="3052597"/>
            <a:ext cx="179700" cy="179700"/>
            <a:chOff x="1726066" y="2580534"/>
            <a:chExt cx="179700" cy="179700"/>
          </a:xfrm>
        </p:grpSpPr>
        <p:sp>
          <p:nvSpPr>
            <p:cNvPr id="2162" name="Google Shape;2162;p55"/>
            <p:cNvSpPr/>
            <p:nvPr/>
          </p:nvSpPr>
          <p:spPr>
            <a:xfrm>
              <a:off x="17260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5"/>
            <p:cNvSpPr/>
            <p:nvPr/>
          </p:nvSpPr>
          <p:spPr>
            <a:xfrm>
              <a:off x="17617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55"/>
          <p:cNvGrpSpPr/>
          <p:nvPr/>
        </p:nvGrpSpPr>
        <p:grpSpPr>
          <a:xfrm>
            <a:off x="4482166" y="2583959"/>
            <a:ext cx="179668" cy="179626"/>
            <a:chOff x="4482166" y="2580534"/>
            <a:chExt cx="179668" cy="179626"/>
          </a:xfrm>
        </p:grpSpPr>
        <p:sp>
          <p:nvSpPr>
            <p:cNvPr id="2171" name="Google Shape;2171;p55"/>
            <p:cNvSpPr/>
            <p:nvPr/>
          </p:nvSpPr>
          <p:spPr>
            <a:xfrm>
              <a:off x="44821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5"/>
            <p:cNvSpPr/>
            <p:nvPr/>
          </p:nvSpPr>
          <p:spPr>
            <a:xfrm>
              <a:off x="45178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6" name="Google Shape;2186;p55"/>
          <p:cNvGrpSpPr/>
          <p:nvPr/>
        </p:nvGrpSpPr>
        <p:grpSpPr>
          <a:xfrm>
            <a:off x="4482166" y="3052597"/>
            <a:ext cx="179700" cy="179700"/>
            <a:chOff x="4482166" y="2580534"/>
            <a:chExt cx="179700" cy="179700"/>
          </a:xfrm>
        </p:grpSpPr>
        <p:sp>
          <p:nvSpPr>
            <p:cNvPr id="2175" name="Google Shape;2175;p55"/>
            <p:cNvSpPr/>
            <p:nvPr/>
          </p:nvSpPr>
          <p:spPr>
            <a:xfrm>
              <a:off x="44821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5"/>
            <p:cNvSpPr/>
            <p:nvPr/>
          </p:nvSpPr>
          <p:spPr>
            <a:xfrm>
              <a:off x="45178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8" name="Google Shape;2188;p55"/>
          <p:cNvGrpSpPr/>
          <p:nvPr/>
        </p:nvGrpSpPr>
        <p:grpSpPr>
          <a:xfrm>
            <a:off x="7238266" y="2583922"/>
            <a:ext cx="179700" cy="179700"/>
            <a:chOff x="7238266" y="3053222"/>
            <a:chExt cx="179700" cy="179700"/>
          </a:xfrm>
        </p:grpSpPr>
        <p:sp>
          <p:nvSpPr>
            <p:cNvPr id="2173" name="Google Shape;2173;p55"/>
            <p:cNvSpPr/>
            <p:nvPr/>
          </p:nvSpPr>
          <p:spPr>
            <a:xfrm>
              <a:off x="7238266" y="3053222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5"/>
            <p:cNvSpPr/>
            <p:nvPr/>
          </p:nvSpPr>
          <p:spPr>
            <a:xfrm>
              <a:off x="7273954" y="3088901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419720" y="3352729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1926667"/>
            <a:ext cx="723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Calcul scores avec </a:t>
            </a:r>
            <a:r>
              <a:rPr lang="fr-CH" dirty="0"/>
              <a:t>Needleman &amp; Wunsch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810057" y="3116552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683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02A1134D-D6CA-A3DF-81BF-B9D7B1F9E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59760"/>
            <a:ext cx="5436782" cy="3455700"/>
          </a:xfrm>
        </p:spPr>
        <p:txBody>
          <a:bodyPr/>
          <a:lstStyle/>
          <a:p>
            <a:pPr marL="139700" indent="0">
              <a:buNone/>
            </a:pPr>
            <a:r>
              <a:rPr lang="fr-CH" sz="1300" dirty="0"/>
              <a:t>Méthode de programmation dynamique : calcul le score optimal entre deux séquences</a:t>
            </a:r>
          </a:p>
          <a:p>
            <a:pPr marL="139700" indent="0">
              <a:buNone/>
            </a:pPr>
            <a:endParaRPr lang="fr-CH" sz="1300" dirty="0"/>
          </a:p>
          <a:p>
            <a:r>
              <a:rPr lang="fr-CH" sz="1300" dirty="0"/>
              <a:t>Initialisation, suivant la longueur des séquences, de la première ligne et la première colonne de la matrice de score avec les pénalités de gap </a:t>
            </a:r>
          </a:p>
          <a:p>
            <a:endParaRPr lang="fr-CH" sz="1300" dirty="0"/>
          </a:p>
          <a:p>
            <a:r>
              <a:rPr lang="fr-CH" sz="1300" dirty="0"/>
              <a:t>Calcule le score </a:t>
            </a:r>
            <a:r>
              <a:rPr lang="fr-FR" sz="1300" dirty="0"/>
              <a:t>chaque position (</a:t>
            </a:r>
            <a:r>
              <a:rPr lang="fr-FR" sz="1300" dirty="0" err="1"/>
              <a:t>i,j</a:t>
            </a:r>
            <a:r>
              <a:rPr lang="fr-FR" sz="1300" dirty="0"/>
              <a:t>).  le score est calculé suivant les cases précédentes et on prend le score maximal des trois scores possibles</a:t>
            </a:r>
          </a:p>
          <a:p>
            <a:endParaRPr lang="fr-FR" sz="1300" dirty="0"/>
          </a:p>
          <a:p>
            <a:r>
              <a:rPr lang="fr-CH" sz="1300" dirty="0"/>
              <a:t>On retourne la dernière valeur de la matrice</a:t>
            </a:r>
          </a:p>
          <a:p>
            <a:pPr>
              <a:buFont typeface="+mj-lt"/>
              <a:buAutoNum type="arabicPeriod"/>
            </a:pPr>
            <a:endParaRPr lang="fr-CH" sz="1300" dirty="0"/>
          </a:p>
          <a:p>
            <a:pPr marL="139700" indent="0">
              <a:buNone/>
            </a:pPr>
            <a:endParaRPr lang="fr-CH" sz="1300" dirty="0"/>
          </a:p>
          <a:p>
            <a:pPr marL="139700" indent="0">
              <a:buNone/>
            </a:pPr>
            <a:endParaRPr lang="fr-CH" sz="1300" dirty="0"/>
          </a:p>
          <a:p>
            <a:pPr marL="139700" indent="0">
              <a:buNone/>
            </a:pPr>
            <a:endParaRPr lang="fr-CH" sz="13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AB41C63-C487-2668-E31F-6F703B2B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25" y="168578"/>
            <a:ext cx="7704000" cy="572700"/>
          </a:xfrm>
        </p:spPr>
        <p:txBody>
          <a:bodyPr/>
          <a:lstStyle/>
          <a:p>
            <a:r>
              <a:rPr lang="fr-CH" dirty="0"/>
              <a:t>Algorithme de Needleman &amp; Wunsch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51B6CBB-CA13-BF84-FC2B-F36EBE9DC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497775"/>
              </p:ext>
            </p:extLst>
          </p:nvPr>
        </p:nvGraphicFramePr>
        <p:xfrm>
          <a:off x="0" y="4228466"/>
          <a:ext cx="9144000" cy="82804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545022498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623698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Input 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Output 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5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seq1, seq2 =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string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de nos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séquences</a:t>
                      </a:r>
                      <a:endParaRPr lang="de-CH" sz="800" b="1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BLOSUM62 :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dictionnaire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de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matrice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BLOSUM62</a:t>
                      </a:r>
                    </a:p>
                    <a:p>
                      <a:pPr algn="ctr"/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gap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=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un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entier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,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ici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score =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un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entier</a:t>
                      </a:r>
                      <a:r>
                        <a:rPr lang="de-CH" sz="800" b="1" dirty="0">
                          <a:solidFill>
                            <a:schemeClr val="bg2"/>
                          </a:solidFill>
                        </a:rPr>
                        <a:t>, score de </a:t>
                      </a:r>
                      <a:r>
                        <a:rPr lang="de-CH" sz="800" b="1" dirty="0" err="1">
                          <a:solidFill>
                            <a:schemeClr val="bg2"/>
                          </a:solidFill>
                        </a:rPr>
                        <a:t>l’alignement</a:t>
                      </a:r>
                      <a:endParaRPr lang="fr-CH" sz="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52221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D4D6D3C0-13F9-3359-A41D-4A933096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015" y="915034"/>
            <a:ext cx="3848986" cy="29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3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1823929"/>
            <a:ext cx="723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Matrices de scores &amp; de distances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839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04732E13-B94C-0E41-D74F-3163287BC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19" y="1059175"/>
            <a:ext cx="8911501" cy="3455700"/>
          </a:xfrm>
        </p:spPr>
        <p:txBody>
          <a:bodyPr/>
          <a:lstStyle/>
          <a:p>
            <a:pPr marL="139700" indent="0">
              <a:buNone/>
            </a:pPr>
            <a:r>
              <a:rPr lang="de-CH" dirty="0"/>
              <a:t>La </a:t>
            </a:r>
            <a:r>
              <a:rPr lang="de-CH" b="1" dirty="0" err="1"/>
              <a:t>matrice</a:t>
            </a:r>
            <a:r>
              <a:rPr lang="de-CH" b="1" dirty="0"/>
              <a:t> de </a:t>
            </a:r>
            <a:r>
              <a:rPr lang="de-CH" b="1" dirty="0" err="1"/>
              <a:t>scores</a:t>
            </a:r>
            <a:r>
              <a:rPr lang="de-CH" b="1" dirty="0"/>
              <a:t> </a:t>
            </a:r>
            <a:r>
              <a:rPr lang="de-CH" dirty="0" err="1"/>
              <a:t>va</a:t>
            </a:r>
            <a:r>
              <a:rPr lang="de-CH" dirty="0"/>
              <a:t> </a:t>
            </a:r>
            <a:r>
              <a:rPr lang="de-CH" dirty="0" err="1"/>
              <a:t>contenir</a:t>
            </a:r>
            <a:r>
              <a:rPr lang="de-CH" dirty="0"/>
              <a:t> le score de </a:t>
            </a:r>
            <a:r>
              <a:rPr lang="de-CH" dirty="0" err="1"/>
              <a:t>toutes</a:t>
            </a:r>
            <a:r>
              <a:rPr lang="de-CH" dirty="0"/>
              <a:t> </a:t>
            </a:r>
            <a:r>
              <a:rPr lang="de-CH" dirty="0" err="1"/>
              <a:t>les</a:t>
            </a:r>
            <a:r>
              <a:rPr lang="de-CH" dirty="0"/>
              <a:t> </a:t>
            </a:r>
            <a:r>
              <a:rPr lang="de-CH" dirty="0" err="1"/>
              <a:t>paires</a:t>
            </a:r>
            <a:r>
              <a:rPr lang="de-CH" dirty="0"/>
              <a:t> de </a:t>
            </a:r>
            <a:r>
              <a:rPr lang="de-CH" dirty="0" err="1"/>
              <a:t>séquences</a:t>
            </a:r>
            <a:r>
              <a:rPr lang="de-CH" dirty="0"/>
              <a:t> </a:t>
            </a:r>
            <a:r>
              <a:rPr lang="de-CH" dirty="0" err="1"/>
              <a:t>contenues</a:t>
            </a:r>
            <a:r>
              <a:rPr lang="de-CH" dirty="0"/>
              <a:t> </a:t>
            </a:r>
            <a:r>
              <a:rPr lang="de-CH" dirty="0" err="1"/>
              <a:t>dans</a:t>
            </a:r>
            <a:r>
              <a:rPr lang="de-CH" dirty="0"/>
              <a:t> le fichier FASTA.</a:t>
            </a:r>
          </a:p>
          <a:p>
            <a:pPr marL="139700" indent="0">
              <a:buNone/>
            </a:pPr>
            <a:endParaRPr lang="de-CH" dirty="0"/>
          </a:p>
          <a:p>
            <a:r>
              <a:rPr lang="de-CH" dirty="0"/>
              <a:t>On </a:t>
            </a:r>
            <a:r>
              <a:rPr lang="de-CH" dirty="0" err="1"/>
              <a:t>initialise</a:t>
            </a:r>
            <a:r>
              <a:rPr lang="de-CH" dirty="0"/>
              <a:t> la </a:t>
            </a:r>
            <a:r>
              <a:rPr lang="de-CH" dirty="0" err="1"/>
              <a:t>matrice</a:t>
            </a:r>
            <a:r>
              <a:rPr lang="de-CH" dirty="0"/>
              <a:t> à 0 </a:t>
            </a:r>
            <a:r>
              <a:rPr lang="de-CH" dirty="0" err="1"/>
              <a:t>suivant</a:t>
            </a:r>
            <a:r>
              <a:rPr lang="de-CH" dirty="0"/>
              <a:t> le </a:t>
            </a:r>
            <a:r>
              <a:rPr lang="de-CH" dirty="0" err="1"/>
              <a:t>nombre</a:t>
            </a:r>
            <a:r>
              <a:rPr lang="de-CH" dirty="0"/>
              <a:t> de </a:t>
            </a:r>
            <a:r>
              <a:rPr lang="de-CH" dirty="0" err="1"/>
              <a:t>séquences</a:t>
            </a:r>
            <a:endParaRPr lang="de-CH" dirty="0"/>
          </a:p>
          <a:p>
            <a:r>
              <a:rPr lang="de-CH" dirty="0"/>
              <a:t>En </a:t>
            </a:r>
            <a:r>
              <a:rPr lang="de-CH" dirty="0" err="1"/>
              <a:t>parcourant</a:t>
            </a:r>
            <a:r>
              <a:rPr lang="de-CH" dirty="0"/>
              <a:t> la </a:t>
            </a:r>
            <a:r>
              <a:rPr lang="de-CH" dirty="0" err="1"/>
              <a:t>matrice</a:t>
            </a:r>
            <a:r>
              <a:rPr lang="de-CH" dirty="0"/>
              <a:t> en diagonale, </a:t>
            </a:r>
            <a:r>
              <a:rPr lang="de-CH" dirty="0" err="1"/>
              <a:t>pour</a:t>
            </a:r>
            <a:r>
              <a:rPr lang="de-CH" dirty="0"/>
              <a:t> </a:t>
            </a:r>
            <a:r>
              <a:rPr lang="de-CH" dirty="0" err="1"/>
              <a:t>chaque</a:t>
            </a:r>
            <a:r>
              <a:rPr lang="de-CH" dirty="0"/>
              <a:t> </a:t>
            </a:r>
            <a:r>
              <a:rPr lang="de-CH" dirty="0" err="1"/>
              <a:t>paire</a:t>
            </a:r>
            <a:r>
              <a:rPr lang="de-CH" dirty="0"/>
              <a:t> de </a:t>
            </a:r>
            <a:r>
              <a:rPr lang="de-CH" dirty="0" err="1"/>
              <a:t>séquences</a:t>
            </a:r>
            <a:r>
              <a:rPr lang="de-CH" dirty="0"/>
              <a:t> (</a:t>
            </a:r>
            <a:r>
              <a:rPr lang="de-CH" dirty="0" err="1"/>
              <a:t>pour</a:t>
            </a:r>
            <a:r>
              <a:rPr lang="de-CH" dirty="0"/>
              <a:t> </a:t>
            </a:r>
            <a:r>
              <a:rPr lang="de-CH" dirty="0" err="1"/>
              <a:t>chaque</a:t>
            </a:r>
            <a:r>
              <a:rPr lang="de-CH" dirty="0"/>
              <a:t> (</a:t>
            </a:r>
            <a:r>
              <a:rPr lang="de-CH" dirty="0" err="1"/>
              <a:t>i,j</a:t>
            </a:r>
            <a:r>
              <a:rPr lang="de-CH" dirty="0"/>
              <a:t>)), on </a:t>
            </a:r>
            <a:r>
              <a:rPr lang="de-CH" dirty="0" err="1"/>
              <a:t>appelle</a:t>
            </a:r>
            <a:r>
              <a:rPr lang="de-CH" dirty="0"/>
              <a:t> la </a:t>
            </a:r>
            <a:r>
              <a:rPr lang="de-CH" dirty="0" err="1"/>
              <a:t>fonction</a:t>
            </a:r>
            <a:r>
              <a:rPr lang="de-CH" dirty="0"/>
              <a:t> de </a:t>
            </a:r>
            <a:r>
              <a:rPr lang="de-CH" dirty="0" err="1"/>
              <a:t>l’algorithme</a:t>
            </a:r>
            <a:r>
              <a:rPr lang="de-CH" dirty="0"/>
              <a:t> de Needleman &amp; Wunsch</a:t>
            </a:r>
          </a:p>
          <a:p>
            <a:endParaRPr lang="de-CH" dirty="0"/>
          </a:p>
          <a:p>
            <a:pPr marL="139700" indent="0">
              <a:buNone/>
            </a:pPr>
            <a:r>
              <a:rPr lang="de-CH" dirty="0"/>
              <a:t>La </a:t>
            </a:r>
            <a:r>
              <a:rPr lang="de-CH" dirty="0" err="1"/>
              <a:t>matrice</a:t>
            </a:r>
            <a:r>
              <a:rPr lang="de-CH" dirty="0"/>
              <a:t> de </a:t>
            </a:r>
            <a:r>
              <a:rPr lang="de-CH" dirty="0" err="1"/>
              <a:t>scores</a:t>
            </a:r>
            <a:r>
              <a:rPr lang="de-CH" dirty="0"/>
              <a:t>  </a:t>
            </a:r>
            <a:r>
              <a:rPr lang="de-CH" dirty="0" err="1"/>
              <a:t>va</a:t>
            </a:r>
            <a:r>
              <a:rPr lang="de-CH" dirty="0"/>
              <a:t> </a:t>
            </a:r>
            <a:r>
              <a:rPr lang="de-CH" dirty="0" err="1"/>
              <a:t>être</a:t>
            </a:r>
            <a:r>
              <a:rPr lang="de-CH" dirty="0"/>
              <a:t> </a:t>
            </a:r>
            <a:r>
              <a:rPr lang="de-CH" dirty="0" err="1"/>
              <a:t>convertie</a:t>
            </a:r>
            <a:r>
              <a:rPr lang="de-CH" dirty="0"/>
              <a:t> en </a:t>
            </a:r>
            <a:r>
              <a:rPr lang="de-CH" b="1" dirty="0" err="1"/>
              <a:t>matrice</a:t>
            </a:r>
            <a:r>
              <a:rPr lang="de-CH" b="1" dirty="0"/>
              <a:t> de </a:t>
            </a:r>
            <a:r>
              <a:rPr lang="de-CH" b="1" dirty="0" err="1"/>
              <a:t>distances</a:t>
            </a:r>
            <a:r>
              <a:rPr lang="de-CH" dirty="0"/>
              <a:t>. </a:t>
            </a:r>
            <a:r>
              <a:rPr lang="de-CH" dirty="0" err="1"/>
              <a:t>L’avantage</a:t>
            </a:r>
            <a:r>
              <a:rPr lang="de-CH" dirty="0"/>
              <a:t> </a:t>
            </a:r>
            <a:r>
              <a:rPr lang="fr-FR" dirty="0"/>
              <a:t>est de ne pas avoir de valeurs négatives dans la matrice</a:t>
            </a:r>
            <a:endParaRPr lang="de-CH" dirty="0"/>
          </a:p>
          <a:p>
            <a:r>
              <a:rPr lang="de-CH" dirty="0"/>
              <a:t>On </a:t>
            </a:r>
            <a:r>
              <a:rPr lang="de-CH" dirty="0" err="1"/>
              <a:t>initialise</a:t>
            </a:r>
            <a:r>
              <a:rPr lang="de-CH" dirty="0"/>
              <a:t> la </a:t>
            </a:r>
            <a:r>
              <a:rPr lang="de-CH" dirty="0" err="1"/>
              <a:t>matrice</a:t>
            </a:r>
            <a:r>
              <a:rPr lang="de-CH" dirty="0"/>
              <a:t> à 0 </a:t>
            </a:r>
            <a:r>
              <a:rPr lang="de-CH" dirty="0" err="1"/>
              <a:t>suivant</a:t>
            </a:r>
            <a:r>
              <a:rPr lang="de-CH" dirty="0"/>
              <a:t> la </a:t>
            </a:r>
            <a:r>
              <a:rPr lang="de-CH" dirty="0" err="1"/>
              <a:t>taille</a:t>
            </a:r>
            <a:r>
              <a:rPr lang="de-CH" dirty="0"/>
              <a:t> de la </a:t>
            </a:r>
            <a:r>
              <a:rPr lang="de-CH" dirty="0" err="1"/>
              <a:t>matrice</a:t>
            </a:r>
            <a:r>
              <a:rPr lang="de-CH" dirty="0"/>
              <a:t> score</a:t>
            </a:r>
          </a:p>
          <a:p>
            <a:r>
              <a:rPr lang="de-CH" dirty="0"/>
              <a:t>On </a:t>
            </a:r>
            <a:r>
              <a:rPr lang="de-CH" dirty="0" err="1"/>
              <a:t>recherche</a:t>
            </a:r>
            <a:r>
              <a:rPr lang="de-CH" dirty="0"/>
              <a:t> le min et le </a:t>
            </a:r>
            <a:r>
              <a:rPr lang="de-CH" dirty="0" err="1"/>
              <a:t>max</a:t>
            </a:r>
            <a:r>
              <a:rPr lang="de-CH" dirty="0"/>
              <a:t> de la </a:t>
            </a:r>
            <a:r>
              <a:rPr lang="de-CH" dirty="0" err="1"/>
              <a:t>matrice</a:t>
            </a:r>
            <a:r>
              <a:rPr lang="de-CH" dirty="0"/>
              <a:t> score</a:t>
            </a:r>
          </a:p>
          <a:p>
            <a:r>
              <a:rPr lang="de-CH" dirty="0"/>
              <a:t>Pour </a:t>
            </a:r>
            <a:r>
              <a:rPr lang="de-CH" dirty="0" err="1"/>
              <a:t>toutes</a:t>
            </a:r>
            <a:r>
              <a:rPr lang="de-CH" dirty="0"/>
              <a:t> </a:t>
            </a:r>
            <a:r>
              <a:rPr lang="de-CH" dirty="0" err="1"/>
              <a:t>les</a:t>
            </a:r>
            <a:r>
              <a:rPr lang="de-CH" dirty="0"/>
              <a:t> </a:t>
            </a:r>
            <a:r>
              <a:rPr lang="de-CH" dirty="0" err="1"/>
              <a:t>cases</a:t>
            </a:r>
            <a:r>
              <a:rPr lang="de-CH" dirty="0"/>
              <a:t>, on </a:t>
            </a:r>
            <a:r>
              <a:rPr lang="de-CH" dirty="0" err="1"/>
              <a:t>applique</a:t>
            </a:r>
            <a:r>
              <a:rPr lang="de-CH" dirty="0"/>
              <a:t> la </a:t>
            </a:r>
            <a:r>
              <a:rPr lang="de-CH" dirty="0" err="1"/>
              <a:t>formule</a:t>
            </a:r>
            <a:r>
              <a:rPr lang="de-CH" dirty="0"/>
              <a:t> : </a:t>
            </a:r>
            <a:r>
              <a:rPr lang="de-CH" b="1" dirty="0"/>
              <a:t>(</a:t>
            </a:r>
            <a:r>
              <a:rPr lang="de-CH" b="1" dirty="0" err="1"/>
              <a:t>max_score</a:t>
            </a:r>
            <a:r>
              <a:rPr lang="de-CH" b="1" dirty="0"/>
              <a:t> – (</a:t>
            </a:r>
            <a:r>
              <a:rPr lang="de-CH" b="1" dirty="0" err="1"/>
              <a:t>case_actuelle</a:t>
            </a:r>
            <a:r>
              <a:rPr lang="de-CH" b="1" dirty="0"/>
              <a:t> + </a:t>
            </a:r>
            <a:r>
              <a:rPr lang="de-CH" b="1" dirty="0" err="1"/>
              <a:t>min_score</a:t>
            </a:r>
            <a:r>
              <a:rPr lang="de-CH" b="1" dirty="0"/>
              <a:t>))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D178840-C2B3-E3B5-3F5F-AD7EF4B6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25" y="336525"/>
            <a:ext cx="7704000" cy="572700"/>
          </a:xfrm>
        </p:spPr>
        <p:txBody>
          <a:bodyPr/>
          <a:lstStyle/>
          <a:p>
            <a:r>
              <a:rPr lang="de-CH" sz="2500" dirty="0"/>
              <a:t>Matrices de </a:t>
            </a:r>
            <a:r>
              <a:rPr lang="de-CH" sz="2500" dirty="0" err="1"/>
              <a:t>scores</a:t>
            </a:r>
            <a:r>
              <a:rPr lang="de-CH" sz="2500" dirty="0"/>
              <a:t> &amp; </a:t>
            </a:r>
            <a:r>
              <a:rPr lang="de-CH" sz="2500" dirty="0" err="1"/>
              <a:t>distances</a:t>
            </a:r>
            <a:endParaRPr lang="fr-CH" sz="2500" dirty="0"/>
          </a:p>
        </p:txBody>
      </p:sp>
    </p:spTree>
    <p:extLst>
      <p:ext uri="{BB962C8B-B14F-4D97-AF65-F5344CB8AC3E}">
        <p14:creationId xmlns:p14="http://schemas.microsoft.com/office/powerpoint/2010/main" val="108249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350930" y="2016077"/>
            <a:ext cx="751251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Arbre UPGMA</a:t>
            </a:r>
            <a:endParaRPr sz="48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11862" y="-1830396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9440341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</Words>
  <Application>Microsoft Office PowerPoint</Application>
  <PresentationFormat>Affichage à l'écran (16:9)</PresentationFormat>
  <Paragraphs>144</Paragraphs>
  <Slides>18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Open Sans</vt:lpstr>
      <vt:lpstr>Arial</vt:lpstr>
      <vt:lpstr>Proxima Nova</vt:lpstr>
      <vt:lpstr>Poppins</vt:lpstr>
      <vt:lpstr>IBM Plex Mono</vt:lpstr>
      <vt:lpstr>Introduction to Coding Workshop by Slidesgo</vt:lpstr>
      <vt:lpstr>Slidesgo Final Pages</vt:lpstr>
      <vt:lpstr>Alignement multiple par la méthode Clustal</vt:lpstr>
      <vt:lpstr>Sujet et objectif </vt:lpstr>
      <vt:lpstr>Introduction</vt:lpstr>
      <vt:lpstr>Algorithmes</vt:lpstr>
      <vt:lpstr>01</vt:lpstr>
      <vt:lpstr>Algorithme de Needleman &amp; Wunsch</vt:lpstr>
      <vt:lpstr>02</vt:lpstr>
      <vt:lpstr>Matrices de scores &amp; distances</vt:lpstr>
      <vt:lpstr>03</vt:lpstr>
      <vt:lpstr>Construction arbre UPGMA </vt:lpstr>
      <vt:lpstr>04</vt:lpstr>
      <vt:lpstr>Alignement de séquences</vt:lpstr>
      <vt:lpstr>05</vt:lpstr>
      <vt:lpstr>Résultats &amp; discussion</vt:lpstr>
      <vt:lpstr>06</vt:lpstr>
      <vt:lpstr>Conclusion</vt:lpstr>
      <vt:lpstr>Perspectives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Alignement multiple heuristique par la méthode Clustal</dc:title>
  <dc:creator>Bismilah</dc:creator>
  <cp:lastModifiedBy>Ni Le</cp:lastModifiedBy>
  <cp:revision>8</cp:revision>
  <dcterms:modified xsi:type="dcterms:W3CDTF">2023-09-15T09:12:38Z</dcterms:modified>
</cp:coreProperties>
</file>