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75" r:id="rId15"/>
    <p:sldId id="266" r:id="rId16"/>
    <p:sldId id="281" r:id="rId17"/>
    <p:sldId id="286" r:id="rId18"/>
    <p:sldId id="302" r:id="rId19"/>
    <p:sldId id="287" r:id="rId20"/>
    <p:sldId id="303" r:id="rId21"/>
    <p:sldId id="267" r:id="rId22"/>
    <p:sldId id="288" r:id="rId23"/>
    <p:sldId id="324" r:id="rId24"/>
    <p:sldId id="325" r:id="rId25"/>
    <p:sldId id="326" r:id="rId26"/>
    <p:sldId id="327" r:id="rId27"/>
    <p:sldId id="268" r:id="rId28"/>
    <p:sldId id="283" r:id="rId29"/>
    <p:sldId id="320" r:id="rId30"/>
    <p:sldId id="321" r:id="rId31"/>
    <p:sldId id="329" r:id="rId32"/>
    <p:sldId id="328" r:id="rId33"/>
    <p:sldId id="322" r:id="rId34"/>
    <p:sldId id="269" r:id="rId35"/>
    <p:sldId id="290" r:id="rId36"/>
    <p:sldId id="316" r:id="rId37"/>
    <p:sldId id="317" r:id="rId38"/>
    <p:sldId id="330" r:id="rId39"/>
    <p:sldId id="331" r:id="rId40"/>
    <p:sldId id="332" r:id="rId41"/>
    <p:sldId id="333" r:id="rId42"/>
    <p:sldId id="318" r:id="rId43"/>
    <p:sldId id="319" r:id="rId44"/>
    <p:sldId id="270" r:id="rId45"/>
    <p:sldId id="293" r:id="rId46"/>
    <p:sldId id="312" r:id="rId47"/>
    <p:sldId id="315" r:id="rId48"/>
    <p:sldId id="314" r:id="rId49"/>
    <p:sldId id="271" r:id="rId50"/>
    <p:sldId id="296" r:id="rId51"/>
    <p:sldId id="308" r:id="rId52"/>
    <p:sldId id="309" r:id="rId53"/>
    <p:sldId id="310" r:id="rId54"/>
    <p:sldId id="272" r:id="rId55"/>
    <p:sldId id="300" r:id="rId56"/>
    <p:sldId id="304" r:id="rId57"/>
    <p:sldId id="305" r:id="rId58"/>
    <p:sldId id="334" r:id="rId59"/>
    <p:sldId id="306" r:id="rId60"/>
    <p:sldId id="30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9123" y="1847850"/>
            <a:ext cx="5043854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4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C8FF-E397-4A5D-94AB-5FCE61BD3B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9ED-0AE0-47C1-B9ED-261117FAA3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图书馆管理系统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——Library</a:t>
            </a:r>
            <a:r>
              <a:rPr lang="en-US" altLang="zh-CN" sz="100" dirty="0"/>
              <a:t>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78355" y="4107195"/>
            <a:ext cx="19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软件工程第九组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395378"/>
          <a:ext cx="10578485" cy="3923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10"/>
                <a:gridCol w="2505010"/>
                <a:gridCol w="2505010"/>
                <a:gridCol w="2498270"/>
                <a:gridCol w="565185"/>
              </a:tblGrid>
              <a:tr h="427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被测名称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测试输入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期望结果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用户管理子系统</a:t>
                      </a: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集成测试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管理员登录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点击主窗体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用户管理子系统按钮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弹出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管理员登录窗体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输入账号密码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点击管理员登录窗体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登录按钮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输入合规，弹出用户操作窗体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输入不合规，弹出失败消息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读者增加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点击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用户操作窗体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新增读者按钮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弹出新增读者窗体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输入读者数据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点击新增读者窗体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增加按钮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输入合规，弹出成功消息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输入不合规，弹出失败消息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395378"/>
          <a:ext cx="10578485" cy="435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10"/>
                <a:gridCol w="2505010"/>
                <a:gridCol w="2505010"/>
                <a:gridCol w="2498270"/>
                <a:gridCol w="565185"/>
              </a:tblGrid>
              <a:tr h="427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被测名称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测试输入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期望结果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rowSpan="9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期刊子系统集成测试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期刊订单增加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点击主窗体</a:t>
                      </a:r>
                      <a:r>
                        <a:rPr lang="en-US" sz="1400" dirty="0"/>
                        <a:t>-</a:t>
                      </a:r>
                      <a:r>
                        <a:rPr lang="zh-CN" altLang="en-US" sz="1400" dirty="0"/>
                        <a:t>期刊子系统按钮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/>
                        <a:t>弹出期刊子系统窗体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 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点击期刊子系统窗体</a:t>
                      </a:r>
                      <a:r>
                        <a:rPr lang="en-US" sz="1400" dirty="0"/>
                        <a:t>-</a:t>
                      </a:r>
                      <a:r>
                        <a:rPr lang="zh-CN" altLang="en-US" sz="1400" dirty="0"/>
                        <a:t>期刊订购按钮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/>
                        <a:t>弹出期刊订购窗体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输入订单数据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-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点击期刊订购窗体</a:t>
                      </a:r>
                      <a:r>
                        <a:rPr lang="en-US" sz="1400" dirty="0"/>
                        <a:t>-</a:t>
                      </a:r>
                      <a:r>
                        <a:rPr lang="zh-CN" altLang="en-US" sz="1400" dirty="0"/>
                        <a:t>增加按钮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/>
                        <a:t>输入合规，弹出成功消息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/>
                        <a:t>输入不合规，弹出失败消息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641500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期刊订单修改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点击期刊订购窗体</a:t>
                      </a:r>
                      <a:r>
                        <a:rPr lang="en-US" sz="1400" dirty="0"/>
                        <a:t>-</a:t>
                      </a:r>
                      <a:r>
                        <a:rPr lang="zh-CN" altLang="en-US" sz="1400" dirty="0"/>
                        <a:t>数据显示部分，选择一条数据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输入框显示该数据的相关内容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 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修改数据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-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/>
                        <a:t>点击期刊订购窗体</a:t>
                      </a:r>
                      <a:r>
                        <a:rPr lang="en-US" sz="1400"/>
                        <a:t>-</a:t>
                      </a:r>
                      <a:r>
                        <a:rPr lang="zh-CN" altLang="en-US" sz="1400"/>
                        <a:t>修改记录按钮</a:t>
                      </a:r>
                      <a:endParaRPr lang="zh-CN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输入合规，弹出成功消息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/>
                        <a:t>输入不合规，弹出失败消息</a:t>
                      </a:r>
                      <a:endParaRPr lang="zh-CN" altLang="en-US" sz="1400" dirty="0"/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6976" y="1531708"/>
          <a:ext cx="10578485" cy="5206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10"/>
                <a:gridCol w="2505010"/>
                <a:gridCol w="2505010"/>
                <a:gridCol w="2498270"/>
                <a:gridCol w="565185"/>
              </a:tblGrid>
              <a:tr h="427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被测名称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测试输入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期望结果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维护子系统集成测试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字典增加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点击主窗体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系统维护子系统按钮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弹出系统维护子系统窗体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点击系统维护子系统窗体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字典编辑按钮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弹出字典编辑窗体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选择字典类型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显示该类型的数据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输入字典数据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点击字典编辑窗体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增加按钮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6415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字典修改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选择字典类型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显示该类型的数据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点击字典编辑窗体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数据显示部分，选择一条数据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输入框显示该数据的相关内容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修改数据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点击字典编辑窗体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修改记录按钮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9123" y="1847850"/>
            <a:ext cx="5043854" cy="682286"/>
          </a:xfrm>
        </p:spPr>
        <p:txBody>
          <a:bodyPr>
            <a:normAutofit/>
          </a:bodyPr>
          <a:lstStyle/>
          <a:p>
            <a:r>
              <a:rPr lang="zh-CN" altLang="en-US" dirty="0"/>
              <a:t>系统测试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69123" y="2530136"/>
            <a:ext cx="8398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对项目进行功能测试，对各功能进行标识，进行各类检查，如页面链接检查，相关性检查，按钮功能是否正确等常见功能测试项目。 </a:t>
            </a:r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对项目进行性能测试，测试运行在 </a:t>
            </a:r>
            <a:r>
              <a:rPr lang="en-US" altLang="zh-CN" sz="2000" dirty="0"/>
              <a:t>Windows </a:t>
            </a:r>
            <a:r>
              <a:rPr lang="zh-CN" altLang="en-US" sz="2000" dirty="0"/>
              <a:t>上时，访问数据库时的并发性能（客户端并发性能）。 </a:t>
            </a:r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对项目进行压力测试，利用自动化测试工具模拟真实负载，在超过系统设计负荷的情况下，观察系统反应速度。 </a:t>
            </a:r>
            <a:endParaRPr lang="zh-CN" altLang="en-US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对项目进行容量测试，利用自动化测试工具模拟真实负载，在系统设计负荷内，系统正常运行的情况下，确定系统能够处理的数据容量。 </a:t>
            </a:r>
            <a:endParaRPr lang="zh-CN" altLang="en-US" sz="2000" dirty="0"/>
          </a:p>
          <a:p>
            <a:r>
              <a:rPr lang="en-US" altLang="zh-CN" sz="2000" dirty="0"/>
              <a:t>5. </a:t>
            </a:r>
            <a:r>
              <a:rPr lang="zh-CN" altLang="en-US" sz="2000" dirty="0"/>
              <a:t>对项目进行 </a:t>
            </a:r>
            <a:r>
              <a:rPr lang="en-US" altLang="zh-CN" sz="2000" dirty="0"/>
              <a:t>GUI </a:t>
            </a:r>
            <a:r>
              <a:rPr lang="zh-CN" altLang="en-US" sz="2000" dirty="0"/>
              <a:t>测试，确定界面实现与最初设计的情况相符合，确认界面能够正确处理事件。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39" y="2254928"/>
            <a:ext cx="9614430" cy="410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080670" y="2293612"/>
          <a:ext cx="10030659" cy="310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Visio" r:id="rId1" imgW="5055235" imgH="1564640" progId="Visio.Drawing.15">
                  <p:embed/>
                </p:oleObj>
              </mc:Choice>
              <mc:Fallback>
                <p:oleObj name="Visio" r:id="rId1" imgW="5055235" imgH="1564640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670" y="2293612"/>
                        <a:ext cx="10030659" cy="310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采访清单表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7577" y="2930624"/>
          <a:ext cx="8537742" cy="3081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093"/>
                <a:gridCol w="1130556"/>
                <a:gridCol w="1026426"/>
                <a:gridCol w="1852029"/>
                <a:gridCol w="1227248"/>
                <a:gridCol w="1397390"/>
              </a:tblGrid>
              <a:tr h="26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数据长度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含义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8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不允许为空，主键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Author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作者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ISBN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ISBN</a:t>
                      </a:r>
                      <a:r>
                        <a:rPr lang="zh-CN" sz="1500" kern="100">
                          <a:effectLst/>
                        </a:rPr>
                        <a:t>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468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Publishing</a:t>
                      </a:r>
                      <a:r>
                        <a:rPr lang="en-US" sz="100" kern="100" dirty="0">
                          <a:effectLst/>
                        </a:rPr>
                        <a:t> </a:t>
                      </a:r>
                      <a:r>
                        <a:rPr lang="en-US" sz="1500" kern="100" dirty="0">
                          <a:effectLst/>
                        </a:rPr>
                        <a:t>House</a:t>
                      </a:r>
                      <a:r>
                        <a:rPr lang="en-US" sz="100" kern="100" dirty="0">
                          <a:effectLst/>
                        </a:rPr>
                        <a:t> </a:t>
                      </a:r>
                      <a:r>
                        <a:rPr lang="en-US" sz="1500" kern="100" dirty="0">
                          <a:effectLst/>
                        </a:rPr>
                        <a:t>Id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8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不允许为空，外键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出版社编号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OrdererId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50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不允许为空，外键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订购人编号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SubDate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DATE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订购日期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CurrencyType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货币种类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人民币或美元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Price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定价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SubNum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征订册数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DocumentType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文献类型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文献或专著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  <a:tr h="234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OrderStatus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订购状态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采访或验收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411" marR="10041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订单信息表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1554" y="2991372"/>
          <a:ext cx="9662246" cy="2520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864"/>
                <a:gridCol w="1279935"/>
                <a:gridCol w="1182607"/>
                <a:gridCol w="2133836"/>
                <a:gridCol w="1413987"/>
                <a:gridCol w="1610017"/>
              </a:tblGrid>
              <a:tr h="285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数据长度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不允许为空，主键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SubDate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订单日期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r>
                        <a:rPr lang="zh-CN" sz="1600" kern="100">
                          <a:effectLst/>
                        </a:rPr>
                        <a:t>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OrdererId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订购人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BookName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书名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Price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价格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496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PublishingHouseId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出版社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  <a:tr h="24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DocumentType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专著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CN" sz="1600" kern="100" dirty="0">
                          <a:effectLst/>
                        </a:rPr>
                        <a:t>期刊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435" marR="10643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439" y="2767488"/>
          <a:ext cx="11784817" cy="2993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347"/>
                <a:gridCol w="1071347"/>
                <a:gridCol w="1071347"/>
                <a:gridCol w="1071347"/>
                <a:gridCol w="1071347"/>
                <a:gridCol w="1071347"/>
                <a:gridCol w="1071347"/>
                <a:gridCol w="1071347"/>
                <a:gridCol w="1071347"/>
                <a:gridCol w="1071347"/>
                <a:gridCol w="1071347"/>
              </a:tblGrid>
              <a:tr h="27933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被测模块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测试目的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测试数据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期望结果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</a:tr>
              <a:tr h="17933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订单号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订单日期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ISBN</a:t>
                      </a:r>
                      <a:r>
                        <a:rPr lang="zh-CN" sz="1200" kern="100">
                          <a:effectLst/>
                        </a:rPr>
                        <a:t>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订购人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书名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价格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  <a:tc vMerge="1">
                  <a:tcPr/>
                </a:tc>
              </a:tr>
              <a:tr h="210646"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采访子系统订单增加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增加期刊订单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正确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增加成功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工具：</a:t>
                      </a:r>
                      <a:r>
                        <a:rPr lang="en-US" sz="1200" kern="100">
                          <a:effectLst/>
                        </a:rPr>
                        <a:t>Junit</a:t>
                      </a:r>
                      <a:r>
                        <a:rPr lang="zh-CN" sz="1200" kern="10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0" marR="96470" marT="48235" marB="48235" anchor="ctr"/>
                </a:tc>
              </a:tr>
              <a:tr h="30031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订单号为空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订单号为空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订购人为空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订购人为空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书名为空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书名为空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价格为空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价格为负数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价格为负数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en-US" sz="1100" kern="100">
                          <a:effectLst/>
                        </a:rPr>
                        <a:t>9</a:t>
                      </a:r>
                      <a:r>
                        <a:rPr lang="zh-CN" sz="1100" kern="100">
                          <a:effectLst/>
                        </a:rPr>
                        <a:t>位数字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en-US" sz="1100" kern="100">
                          <a:effectLst/>
                        </a:rPr>
                        <a:t>9</a:t>
                      </a:r>
                      <a:r>
                        <a:rPr lang="zh-CN" sz="1100" kern="100">
                          <a:effectLst/>
                        </a:rPr>
                        <a:t>位数字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3215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en-US" sz="1100" kern="100">
                          <a:effectLst/>
                        </a:rPr>
                        <a:t>11</a:t>
                      </a:r>
                      <a:r>
                        <a:rPr lang="zh-CN" sz="1100" kern="100">
                          <a:effectLst/>
                        </a:rPr>
                        <a:t>位数字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en-US" sz="1100" kern="100">
                          <a:effectLst/>
                        </a:rPr>
                        <a:t>11</a:t>
                      </a:r>
                      <a:r>
                        <a:rPr lang="zh-CN" sz="1100" kern="100">
                          <a:effectLst/>
                        </a:rPr>
                        <a:t>位数字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非数字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ABC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非数字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  <a:tr h="2106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价格为</a:t>
                      </a: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9993700142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小王子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订购价为</a:t>
                      </a: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57" marR="76857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二、采访子系统介绍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882" y="2767488"/>
          <a:ext cx="11674520" cy="282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320"/>
                <a:gridCol w="1061320"/>
                <a:gridCol w="1061320"/>
                <a:gridCol w="1061320"/>
                <a:gridCol w="1061320"/>
                <a:gridCol w="1061320"/>
                <a:gridCol w="1061320"/>
                <a:gridCol w="1061320"/>
                <a:gridCol w="1061320"/>
                <a:gridCol w="1061320"/>
                <a:gridCol w="1061320"/>
              </a:tblGrid>
              <a:tr h="2635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被测模块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测试目的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测试数据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期望结果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</a:tr>
              <a:tr h="1776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订单号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订单日期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订购人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价格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  <a:tc vMerge="1">
                  <a:tcPr/>
                </a:tc>
              </a:tr>
              <a:tr h="208675"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采访子系统订单修改模块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增加期刊订单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正确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修改成功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row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工具：</a:t>
                      </a:r>
                      <a:r>
                        <a:rPr lang="en-US" sz="1100" kern="100">
                          <a:effectLst/>
                        </a:rPr>
                        <a:t>Junit</a:t>
                      </a:r>
                      <a:r>
                        <a:rPr lang="zh-CN" sz="1100" kern="100">
                          <a:effectLst/>
                        </a:rPr>
                        <a:t>测试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213" marR="97213" marT="48607" marB="48607" anchor="ctr"/>
                </a:tc>
              </a:tr>
              <a:tr h="29750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订单号为空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订单号为空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订购人为空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订购人为空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书名为空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书名为空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价格为空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价格为空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价格为负数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价格为负数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</a:t>
                      </a:r>
                      <a:r>
                        <a:rPr lang="en-US" sz="1000" kern="100">
                          <a:effectLst/>
                        </a:rPr>
                        <a:t>9</a:t>
                      </a:r>
                      <a:r>
                        <a:rPr lang="zh-CN" sz="1000" kern="100">
                          <a:effectLst/>
                        </a:rPr>
                        <a:t>位数字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</a:t>
                      </a:r>
                      <a:r>
                        <a:rPr lang="en-US" sz="1000" kern="100">
                          <a:effectLst/>
                        </a:rPr>
                        <a:t>9</a:t>
                      </a:r>
                      <a:r>
                        <a:rPr lang="zh-CN" sz="1000" kern="100">
                          <a:effectLst/>
                        </a:rPr>
                        <a:t>位数字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</a:t>
                      </a:r>
                      <a:r>
                        <a:rPr lang="en-US" sz="1000" kern="100">
                          <a:effectLst/>
                        </a:rPr>
                        <a:t>11</a:t>
                      </a:r>
                      <a:r>
                        <a:rPr lang="zh-CN" sz="1000" kern="100">
                          <a:effectLst/>
                        </a:rPr>
                        <a:t>位数字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为</a:t>
                      </a:r>
                      <a:r>
                        <a:rPr lang="en-US" sz="1000" kern="100">
                          <a:effectLst/>
                        </a:rPr>
                        <a:t>11</a:t>
                      </a:r>
                      <a:r>
                        <a:rPr lang="zh-CN" sz="1000" kern="100">
                          <a:effectLst/>
                        </a:rPr>
                        <a:t>位数字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ABC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ISBN</a:t>
                      </a:r>
                      <a:r>
                        <a:rPr lang="zh-CN" sz="1000" kern="100">
                          <a:effectLst/>
                        </a:rPr>
                        <a:t>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  <a:tr h="2086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价格为</a:t>
                      </a:r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2020/6/7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9993700142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小王子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订购价为</a:t>
                      </a: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139" marR="76139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〇、基本介绍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7550" y="2207365"/>
            <a:ext cx="6556899" cy="31902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组员：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李林风</a:t>
            </a:r>
            <a:r>
              <a:rPr lang="en-US" altLang="zh-CN" dirty="0"/>
              <a:t>	201709001013	</a:t>
            </a:r>
            <a:r>
              <a:rPr lang="zh-CN" altLang="en-US" dirty="0"/>
              <a:t>软件 </a:t>
            </a:r>
            <a:r>
              <a:rPr lang="en-US" altLang="zh-CN" dirty="0"/>
              <a:t>1702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覃皓</a:t>
            </a:r>
            <a:r>
              <a:rPr lang="en-US" altLang="zh-CN" dirty="0"/>
              <a:t>		201709001018	</a:t>
            </a:r>
            <a:r>
              <a:rPr lang="zh-CN" altLang="en-US" dirty="0"/>
              <a:t>软件 </a:t>
            </a:r>
            <a:r>
              <a:rPr lang="en-US" altLang="zh-CN" dirty="0"/>
              <a:t>1702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赵琪</a:t>
            </a:r>
            <a:r>
              <a:rPr lang="en-US" altLang="zh-CN" dirty="0"/>
              <a:t>		201709001031	</a:t>
            </a:r>
            <a:r>
              <a:rPr lang="zh-CN" altLang="en-US" dirty="0"/>
              <a:t>软件 </a:t>
            </a:r>
            <a:r>
              <a:rPr lang="en-US" altLang="zh-CN" dirty="0"/>
              <a:t>1702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冯铭希</a:t>
            </a:r>
            <a:r>
              <a:rPr lang="en-US" altLang="zh-CN" dirty="0"/>
              <a:t>	201709001004	</a:t>
            </a:r>
            <a:r>
              <a:rPr lang="zh-CN" altLang="en-US" dirty="0"/>
              <a:t>软件 </a:t>
            </a:r>
            <a:r>
              <a:rPr lang="en-US" altLang="zh-CN" dirty="0"/>
              <a:t>1702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张琦</a:t>
            </a:r>
            <a:r>
              <a:rPr lang="en-US" altLang="zh-CN" dirty="0"/>
              <a:t>		201709001030	</a:t>
            </a:r>
            <a:r>
              <a:rPr lang="zh-CN" altLang="en-US" dirty="0"/>
              <a:t>软件</a:t>
            </a:r>
            <a:r>
              <a:rPr lang="en-US" altLang="zh-CN" dirty="0"/>
              <a:t>1702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437" y="1847850"/>
            <a:ext cx="7838440" cy="45612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519432" y="1690688"/>
          <a:ext cx="10834368" cy="40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Visio" r:id="rId1" imgW="7231380" imgH="2704465" progId="Visio.Drawing.15">
                  <p:embed/>
                </p:oleObj>
              </mc:Choice>
              <mc:Fallback>
                <p:oleObj name="Visio" r:id="rId1" imgW="7231380" imgH="2704465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2" y="1690688"/>
                        <a:ext cx="10834368" cy="40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/>
              <a:t>验收清单表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69123" y="2743199"/>
          <a:ext cx="7770182" cy="3998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315"/>
                <a:gridCol w="1127558"/>
                <a:gridCol w="824298"/>
                <a:gridCol w="1803904"/>
                <a:gridCol w="1125909"/>
                <a:gridCol w="1074198"/>
              </a:tblGrid>
              <a:tr h="49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字段名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数据类型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数据长度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含义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备注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19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不允许为空，主键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658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BooksellerId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不允许为空，外键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书商编号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822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PublishingHouseId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不允许为空，外键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出版社编号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49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OrdererId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不允许为空，外键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订购人编号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493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AcceptorId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不允许为空，外键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验收人编号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  <a:tr h="822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DocumentType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不允许为空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文献类型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文献或专著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36" marR="8893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/>
              <a:t>编目表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96972" y="2741877"/>
          <a:ext cx="7563774" cy="3851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037"/>
                <a:gridCol w="1190723"/>
                <a:gridCol w="932573"/>
                <a:gridCol w="1706254"/>
                <a:gridCol w="1256585"/>
                <a:gridCol w="996602"/>
              </a:tblGrid>
              <a:tr h="2666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数据长度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50366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不允许为空，主键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2666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r>
                        <a:rPr lang="zh-CN" sz="1600" kern="100">
                          <a:effectLst/>
                        </a:rPr>
                        <a:t>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2666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PositiveTitle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正题名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2666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FirstAuthor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第一作者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503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PublishingHouseId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出版社编号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50366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DocumentType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文献或专著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50366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PrimaryLiability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第一责任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2666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Cataloger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编目人员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  <a:tr h="50366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CatalogingDate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编目日期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2" marR="9522" marT="9522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6878" y="1528254"/>
            <a:ext cx="5043854" cy="4351338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1640" y="2157273"/>
          <a:ext cx="11523218" cy="4564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838"/>
                <a:gridCol w="1064500"/>
                <a:gridCol w="1501838"/>
                <a:gridCol w="563409"/>
                <a:gridCol w="484703"/>
                <a:gridCol w="357971"/>
                <a:gridCol w="526674"/>
                <a:gridCol w="526674"/>
                <a:gridCol w="526674"/>
                <a:gridCol w="526674"/>
                <a:gridCol w="357971"/>
                <a:gridCol w="1259896"/>
                <a:gridCol w="1259896"/>
                <a:gridCol w="1064500"/>
              </a:tblGrid>
              <a:tr h="2977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被测模块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功能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测试目的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  <a:tc gridSpan="9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测试数据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期望结果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</a:tr>
              <a:tr h="24520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正题名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第一作者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出版社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文献类型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第一责任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编目人员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编目日期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  <a:tc vMerge="1">
                  <a:tcPr/>
                </a:tc>
              </a:tr>
              <a:tr h="32851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编目子系统编目增加模块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vert="eaVert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增加编目信息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vert="eaVert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正确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增加成功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工具：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en-US" sz="900" kern="100">
                          <a:effectLst/>
                        </a:rPr>
                        <a:t>Junit </a:t>
                      </a:r>
                      <a:r>
                        <a:rPr lang="zh-CN" sz="900" kern="100">
                          <a:effectLst/>
                        </a:rPr>
                        <a:t>测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4242" marR="204242" marT="102121" marB="102121" anchor="ctr"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号为</a:t>
                      </a:r>
                      <a:r>
                        <a:rPr lang="en-US" sz="900" kern="100">
                          <a:effectLst/>
                        </a:rPr>
                        <a:t>9</a:t>
                      </a:r>
                      <a:r>
                        <a:rPr lang="zh-CN" sz="900" kern="100">
                          <a:effectLst/>
                        </a:rPr>
                        <a:t>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号为</a:t>
                      </a:r>
                      <a:r>
                        <a:rPr lang="en-US" sz="900" kern="100">
                          <a:effectLst/>
                        </a:rPr>
                        <a:t>9</a:t>
                      </a:r>
                      <a:r>
                        <a:rPr lang="zh-CN" sz="900" kern="100">
                          <a:effectLst/>
                        </a:rPr>
                        <a:t>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号为</a:t>
                      </a:r>
                      <a:r>
                        <a:rPr lang="en-US" sz="900" kern="100">
                          <a:effectLst/>
                        </a:rPr>
                        <a:t>11</a:t>
                      </a:r>
                      <a:r>
                        <a:rPr lang="zh-CN" sz="900" kern="100">
                          <a:effectLst/>
                        </a:rPr>
                        <a:t>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号为</a:t>
                      </a:r>
                      <a:r>
                        <a:rPr lang="en-US" sz="900" kern="100">
                          <a:effectLst/>
                        </a:rPr>
                        <a:t>11</a:t>
                      </a:r>
                      <a:r>
                        <a:rPr lang="zh-CN" sz="900" kern="100">
                          <a:effectLst/>
                        </a:rPr>
                        <a:t>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号不是数字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#######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ISBN</a:t>
                      </a:r>
                      <a:r>
                        <a:rPr lang="zh-CN" sz="900" kern="100">
                          <a:effectLst/>
                        </a:rPr>
                        <a:t>号不是数字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正题名为空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正题名为空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第一作者为空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第一作者为空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出版社为空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出版社为空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文献类型不是专著或者文献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自著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文献类型不是专著或者文献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第一责任人为空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第一责任人为空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编目日期为空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编目日期为空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  <a:tr h="3285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编目人员为空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A000103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0123456789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阿衰正传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小七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专著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笑哈哈出版社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小六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2020/6/8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编目人员为空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4" marR="6804" marT="6804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三、编目子系统介绍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1739" y="2628874"/>
          <a:ext cx="10853132" cy="3719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171"/>
                <a:gridCol w="235438"/>
                <a:gridCol w="1602240"/>
                <a:gridCol w="577048"/>
                <a:gridCol w="834501"/>
                <a:gridCol w="763480"/>
                <a:gridCol w="612559"/>
                <a:gridCol w="976544"/>
                <a:gridCol w="417250"/>
                <a:gridCol w="1201440"/>
                <a:gridCol w="432051"/>
                <a:gridCol w="798991"/>
                <a:gridCol w="1597981"/>
                <a:gridCol w="235438"/>
              </a:tblGrid>
              <a:tr h="2221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被测模块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功能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测试目的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测试数据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期望结果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备注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</a:tr>
              <a:tr h="25231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编号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ISBN</a:t>
                      </a:r>
                      <a:r>
                        <a:rPr lang="zh-CN" sz="1100" kern="100">
                          <a:effectLst/>
                        </a:rPr>
                        <a:t>号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正题名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第一作者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文献类型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第一责任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编目人员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编目日期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  <a:tc vMerge="1">
                  <a:tcPr/>
                </a:tc>
              </a:tr>
              <a:tr h="252319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编目子系统编目修改模块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vert="eaVert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修改编目信息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vert="eaVert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正确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修改成功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rowSpan="1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工具：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Junit </a:t>
                      </a:r>
                      <a:r>
                        <a:rPr lang="zh-CN" sz="1300" kern="100">
                          <a:effectLst/>
                        </a:rPr>
                        <a:t>测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zh-CN" sz="1300" kern="100">
                          <a:effectLst/>
                        </a:rPr>
                        <a:t>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5019" marR="105019" marT="52509" marB="52509" anchor="ctr"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编号为空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2020/6/8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编号为空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01234567891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号不是数字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#######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号不是数字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正题名为空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正题名为空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第一作者为空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第一作者为空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出版社为空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出版社为空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97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文献类型</a:t>
                      </a:r>
                      <a:r>
                        <a:rPr lang="zh-CN" altLang="en-US" sz="1300" kern="100" dirty="0">
                          <a:effectLst/>
                        </a:rPr>
                        <a:t>非</a:t>
                      </a:r>
                      <a:r>
                        <a:rPr lang="zh-CN" sz="1300" kern="100" dirty="0">
                          <a:effectLst/>
                        </a:rPr>
                        <a:t>专著</a:t>
                      </a:r>
                      <a:r>
                        <a:rPr lang="en-US" altLang="zh-CN" sz="1300" kern="100" dirty="0">
                          <a:effectLst/>
                        </a:rPr>
                        <a:t>/</a:t>
                      </a:r>
                      <a:r>
                        <a:rPr lang="zh-CN" sz="1300" kern="100" dirty="0">
                          <a:effectLst/>
                        </a:rPr>
                        <a:t>文献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自著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300" kern="100" dirty="0">
                          <a:effectLst/>
                        </a:rPr>
                        <a:t>文献类型</a:t>
                      </a:r>
                      <a:r>
                        <a:rPr lang="zh-CN" altLang="en-US" sz="1300" kern="100" dirty="0">
                          <a:effectLst/>
                        </a:rPr>
                        <a:t>非</a:t>
                      </a:r>
                      <a:r>
                        <a:rPr lang="zh-CN" altLang="zh-CN" sz="1300" kern="100" dirty="0">
                          <a:effectLst/>
                        </a:rPr>
                        <a:t>专著</a:t>
                      </a:r>
                      <a:r>
                        <a:rPr lang="en-US" altLang="zh-CN" sz="1300" kern="100" dirty="0">
                          <a:effectLst/>
                        </a:rPr>
                        <a:t>/</a:t>
                      </a:r>
                      <a:r>
                        <a:rPr lang="zh-CN" altLang="zh-CN" sz="1300" kern="100" dirty="0">
                          <a:effectLst/>
                        </a:rPr>
                        <a:t>文献</a:t>
                      </a:r>
                      <a:endParaRPr lang="zh-CN" alt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第一责任人为空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第一责任人为空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编目日期为空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编目日期为空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  <a:tr h="2523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编目人员为空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A000103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0123456789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阿衰正传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小七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笑哈哈出版社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小六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2020/6/8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编目人员为空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66" marR="8966" marT="8966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47" y="1470334"/>
            <a:ext cx="6922935" cy="506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755249" y="1847850"/>
          <a:ext cx="9165199" cy="47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Visio" r:id="rId1" imgW="7559675" imgH="3883025" progId="Visio.Drawing.15">
                  <p:embed/>
                </p:oleObj>
              </mc:Choice>
              <mc:Fallback>
                <p:oleObj name="Visio" r:id="rId1" imgW="7559675" imgH="3883025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49" y="1847850"/>
                        <a:ext cx="9165199" cy="4701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/>
              <a:t>预约表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47093" y="3429000"/>
          <a:ext cx="9926253" cy="2323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967"/>
                <a:gridCol w="1434176"/>
                <a:gridCol w="1256634"/>
                <a:gridCol w="2213520"/>
                <a:gridCol w="1371921"/>
                <a:gridCol w="205903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数据长度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含义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备注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29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29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ReaderId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读者信息表主键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29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BookId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书籍编号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流通库表主键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58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Appointment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预约时间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29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ExpireDate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到期时间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  <a:tr h="29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State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状态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失效</a:t>
                      </a:r>
                      <a:r>
                        <a:rPr lang="en-US" sz="1900" kern="100" dirty="0">
                          <a:effectLst/>
                        </a:rPr>
                        <a:t>|</a:t>
                      </a:r>
                      <a:r>
                        <a:rPr lang="zh-CN" sz="1900" kern="100" dirty="0">
                          <a:effectLst/>
                        </a:rPr>
                        <a:t>有效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10" marR="12451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/>
              <a:t>借阅记录表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34871" y="2899039"/>
          <a:ext cx="9418929" cy="3138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750"/>
                <a:gridCol w="1455931"/>
                <a:gridCol w="1185400"/>
                <a:gridCol w="2495818"/>
                <a:gridCol w="817914"/>
                <a:gridCol w="1982116"/>
              </a:tblGrid>
              <a:tr h="410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数据长度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含义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备注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  <a:tr h="410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  <a:tr h="410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ReaderId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读者信息表主键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  <a:tr h="410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BookId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书籍编号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流通库表主键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  <a:tr h="565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BorrowTime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借阅时间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  <a:tr h="410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State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状态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失效</a:t>
                      </a:r>
                      <a:r>
                        <a:rPr lang="en-US" sz="1900" kern="100" dirty="0">
                          <a:effectLst/>
                        </a:rPr>
                        <a:t>|</a:t>
                      </a:r>
                      <a:r>
                        <a:rPr lang="zh-CN" sz="1900" kern="100" dirty="0">
                          <a:effectLst/>
                        </a:rPr>
                        <a:t>有效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4" marR="12123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9123" y="1847850"/>
            <a:ext cx="6790792" cy="4351338"/>
          </a:xfrm>
        </p:spPr>
        <p:txBody>
          <a:bodyPr/>
          <a:lstStyle/>
          <a:p>
            <a:r>
              <a:rPr lang="zh-CN" altLang="en-US" dirty="0"/>
              <a:t>基本情况：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由</a:t>
            </a:r>
            <a:r>
              <a:rPr lang="en-US" altLang="zh-CN" dirty="0"/>
              <a:t>7</a:t>
            </a:r>
            <a:r>
              <a:rPr lang="zh-CN" altLang="en-US" dirty="0"/>
              <a:t>个子系统组成，分别是：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0652" y="2780484"/>
            <a:ext cx="3400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采访子系统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编目子系统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流通子系统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用户管理子系统</a:t>
            </a:r>
            <a:endParaRPr lang="en-US" altLang="zh-CN" sz="2400" dirty="0"/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期刊子系统</a:t>
            </a:r>
            <a:endParaRPr lang="en-US" altLang="zh-CN" sz="2400" dirty="0"/>
          </a:p>
          <a:p>
            <a:r>
              <a:rPr lang="en-US" altLang="zh-CN" sz="2400" dirty="0"/>
              <a:t>6. </a:t>
            </a:r>
            <a:r>
              <a:rPr lang="zh-CN" altLang="en-US" sz="2400" dirty="0"/>
              <a:t>统计子系统</a:t>
            </a:r>
            <a:endParaRPr lang="en-US" altLang="zh-CN" sz="2400" dirty="0"/>
          </a:p>
          <a:p>
            <a:r>
              <a:rPr lang="en-US" altLang="zh-CN" sz="2400" dirty="0"/>
              <a:t>7. </a:t>
            </a:r>
            <a:r>
              <a:rPr lang="zh-CN" altLang="en-US" sz="2400" dirty="0"/>
              <a:t>系统维护子系统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dirty="0"/>
              <a:t>违约记录表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81766" y="2961772"/>
          <a:ext cx="9572034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985"/>
                <a:gridCol w="1318833"/>
                <a:gridCol w="1141929"/>
                <a:gridCol w="2097420"/>
                <a:gridCol w="1292536"/>
                <a:gridCol w="1935331"/>
              </a:tblGrid>
              <a:tr h="29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数据长度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备注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266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266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ReaderId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不允许为空，外键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读者编号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读者信息表主键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266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BookId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不允许为空，外键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书籍编号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流通库表主键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533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DishonestyTime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违约时间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533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PenaltyMultiple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7800" algn="l"/>
                        </a:tabLst>
                      </a:pPr>
                      <a:r>
                        <a:rPr lang="en-US" sz="1800" kern="100">
                          <a:effectLst/>
                        </a:rPr>
                        <a:t>DOUBLE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罚金倍数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  <a:tr h="533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状态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待处理</a:t>
                      </a:r>
                      <a:r>
                        <a:rPr lang="en-US" sz="1800" kern="100" dirty="0">
                          <a:effectLst/>
                        </a:rPr>
                        <a:t>|</a:t>
                      </a:r>
                      <a:r>
                        <a:rPr lang="zh-CN" sz="1800" kern="100" dirty="0">
                          <a:effectLst/>
                        </a:rPr>
                        <a:t>未交书</a:t>
                      </a:r>
                      <a:r>
                        <a:rPr lang="en-US" sz="1800" kern="100" dirty="0">
                          <a:effectLst/>
                        </a:rPr>
                        <a:t>|</a:t>
                      </a:r>
                      <a:r>
                        <a:rPr lang="zh-CN" sz="1800" kern="100" dirty="0">
                          <a:effectLst/>
                        </a:rPr>
                        <a:t>未缴费</a:t>
                      </a:r>
                      <a:r>
                        <a:rPr lang="en-US" sz="1800" kern="100" dirty="0">
                          <a:effectLst/>
                        </a:rPr>
                        <a:t>|</a:t>
                      </a:r>
                      <a:r>
                        <a:rPr lang="zh-CN" sz="1800" kern="100" dirty="0">
                          <a:effectLst/>
                        </a:rPr>
                        <a:t>已处理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405" marR="11440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dirty="0"/>
              <a:t>书籍破损表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7645" y="3260793"/>
          <a:ext cx="1007615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254"/>
                <a:gridCol w="1470420"/>
                <a:gridCol w="1366796"/>
                <a:gridCol w="2083038"/>
                <a:gridCol w="1648135"/>
                <a:gridCol w="1952512"/>
              </a:tblGrid>
              <a:tr h="213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数据长度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  <a:tr h="213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  <a:tr h="213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BookId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不允许为空，外键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书籍编号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流通库表主键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  <a:tr h="213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CheckerId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不允许为空，外键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检查人员编号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基本用户表主键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  <a:tr h="213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CheckTime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破损详细信息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  <a:tr h="259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RepairState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修复状态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已修复</a:t>
                      </a:r>
                      <a:r>
                        <a:rPr lang="en-US" sz="1800" kern="100" dirty="0">
                          <a:effectLst/>
                        </a:rPr>
                        <a:t>|</a:t>
                      </a:r>
                      <a:r>
                        <a:rPr lang="zh-CN" sz="1800" kern="100" dirty="0">
                          <a:effectLst/>
                        </a:rPr>
                        <a:t>待修复</a:t>
                      </a:r>
                      <a:r>
                        <a:rPr lang="en-US" sz="1800" kern="100" dirty="0">
                          <a:effectLst/>
                        </a:rPr>
                        <a:t>|</a:t>
                      </a:r>
                      <a:r>
                        <a:rPr lang="zh-CN" sz="1800" kern="100" dirty="0">
                          <a:effectLst/>
                        </a:rPr>
                        <a:t>修复失败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4" marR="12264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四、流通子系统介绍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9316" y="26544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未做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17" y="2160387"/>
            <a:ext cx="8004760" cy="41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920749" y="1540600"/>
          <a:ext cx="1056344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Visio" r:id="rId1" imgW="4565650" imgH="1880235" progId="Visio.Drawing.15">
                  <p:embed/>
                </p:oleObj>
              </mc:Choice>
              <mc:Fallback>
                <p:oleObj name="Visio" r:id="rId1" imgW="4565650" imgH="1880235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49" y="1540600"/>
                        <a:ext cx="10563447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/>
              <a:t>读者信息表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1769" y="2743198"/>
          <a:ext cx="11114840" cy="3967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985"/>
                <a:gridCol w="1477667"/>
                <a:gridCol w="1479458"/>
                <a:gridCol w="2240321"/>
                <a:gridCol w="1784247"/>
                <a:gridCol w="2100162"/>
              </a:tblGrid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数据长度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含义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备注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LibraryCardNum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借书证号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UserId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 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ReaderLevelId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读者级别编号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DepartmentId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院系编号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  <a:tr h="56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DishonestyState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违约状态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未违约</a:t>
                      </a:r>
                      <a:r>
                        <a:rPr lang="en-US" sz="1900" kern="100" dirty="0">
                          <a:effectLst/>
                        </a:rPr>
                        <a:t>|</a:t>
                      </a:r>
                      <a:r>
                        <a:rPr lang="zh-CN" sz="1900" kern="100" dirty="0">
                          <a:effectLst/>
                        </a:rPr>
                        <a:t>违约中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6652" marR="11665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/>
              <a:t>读者级别表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52852" y="3101748"/>
          <a:ext cx="9525487" cy="267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9353"/>
                <a:gridCol w="1355370"/>
                <a:gridCol w="1044679"/>
                <a:gridCol w="1773064"/>
                <a:gridCol w="1316359"/>
                <a:gridCol w="1766662"/>
              </a:tblGrid>
              <a:tr h="389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数据长度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含义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286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不允许为空，主键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级别编号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1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ReaderLevelName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级别名称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取值范围</a:t>
                      </a:r>
                      <a:r>
                        <a:rPr lang="en-US" sz="1500" kern="100">
                          <a:effectLst/>
                        </a:rPr>
                        <a:t> 1-5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286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BorrowBookNumber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可借阅数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取值范围</a:t>
                      </a:r>
                      <a:r>
                        <a:rPr lang="en-US" sz="1500" kern="100">
                          <a:effectLst/>
                        </a:rPr>
                        <a:t> 1-5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286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ReserveBookNumber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可预约数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取值范围</a:t>
                      </a:r>
                      <a:r>
                        <a:rPr lang="en-US" sz="1500" kern="100">
                          <a:effectLst/>
                        </a:rPr>
                        <a:t> 1-5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1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BorrowBookDays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可借天数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15-30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1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RenewBookDays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续借天数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15-30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1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ExtendedForfeit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超期罚款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取值范围</a:t>
                      </a:r>
                      <a:r>
                        <a:rPr lang="en-US" sz="1500" kern="100">
                          <a:effectLst/>
                        </a:rPr>
                        <a:t> 3-20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1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ForfeitMultiples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赔款倍数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取值范围</a:t>
                      </a:r>
                      <a:r>
                        <a:rPr lang="en-US" sz="1500" kern="100">
                          <a:effectLst/>
                        </a:rPr>
                        <a:t> 1-5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  <a:tr h="286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RenewBookNumber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续借册数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取值范围</a:t>
                      </a:r>
                      <a:r>
                        <a:rPr lang="en-US" sz="1500" kern="100" dirty="0">
                          <a:effectLst/>
                        </a:rPr>
                        <a:t> 1-3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23" marR="99623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dirty="0"/>
              <a:t>读者院系表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08423" y="3083253"/>
          <a:ext cx="10145377" cy="3273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036"/>
                <a:gridCol w="1443574"/>
                <a:gridCol w="789454"/>
                <a:gridCol w="2211659"/>
                <a:gridCol w="1402023"/>
                <a:gridCol w="1881631"/>
              </a:tblGrid>
              <a:tr h="649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数据长度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描述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含义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</a:tr>
              <a:tr h="477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不允许为空，主键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院系编号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</a:tr>
              <a:tr h="2146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DepartmentName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20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不允许为空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院系名称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电力工程系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动力工程系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电子与通信工程系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机械工程系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自动化系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计算机系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环境科学与工程系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经济管理系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英语系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数理系</a:t>
                      </a:r>
                      <a:r>
                        <a:rPr lang="en-US" sz="1500" kern="100" dirty="0">
                          <a:effectLst/>
                        </a:rPr>
                        <a:t>|</a:t>
                      </a:r>
                      <a:r>
                        <a:rPr lang="zh-CN" sz="1500" kern="100" dirty="0">
                          <a:effectLst/>
                        </a:rPr>
                        <a:t>法政系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225" marR="10222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dirty="0"/>
              <a:t>管理员信息表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5046" y="3448976"/>
          <a:ext cx="9965925" cy="204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857"/>
                <a:gridCol w="1312670"/>
                <a:gridCol w="1152904"/>
                <a:gridCol w="1998151"/>
                <a:gridCol w="1478912"/>
                <a:gridCol w="2083431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字段名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数据类型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数据长度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含义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备注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8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不允许为空，主键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编号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UserId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8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不允许为空，外键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用户编号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基本信息表的主键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AdminDepartment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10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管理员科室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AdminRole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20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管理员角色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编目员、采访员等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871" marR="10787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dirty="0"/>
              <a:t>登录表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200" y="3362081"/>
          <a:ext cx="10616215" cy="2275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222"/>
                <a:gridCol w="1467923"/>
                <a:gridCol w="1285171"/>
                <a:gridCol w="2193042"/>
                <a:gridCol w="1827536"/>
                <a:gridCol w="2346321"/>
              </a:tblGrid>
              <a:tr h="56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数据长度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含义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备注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</a:tr>
              <a:tr h="56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</a:tr>
              <a:tr h="56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UserId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不允许为空，外键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用户编号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基本信息表的主键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</a:tr>
              <a:tr h="568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Password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16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读者登录密码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6</a:t>
                      </a:r>
                      <a:r>
                        <a:rPr lang="zh-CN" sz="1900" kern="100" dirty="0">
                          <a:effectLst/>
                        </a:rPr>
                        <a:t>—</a:t>
                      </a:r>
                      <a:r>
                        <a:rPr lang="en-US" sz="1900" kern="100" dirty="0">
                          <a:effectLst/>
                        </a:rPr>
                        <a:t>16</a:t>
                      </a:r>
                      <a:r>
                        <a:rPr lang="zh-CN" sz="1900" kern="100" dirty="0">
                          <a:effectLst/>
                        </a:rPr>
                        <a:t>位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5" marR="12192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 </a:t>
            </a:r>
            <a:r>
              <a:rPr lang="zh-CN" altLang="en-US" dirty="0"/>
              <a:t>如下图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77" y="1690688"/>
            <a:ext cx="11071836" cy="50813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dirty="0"/>
              <a:t>用户基本信息表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8042" y="3266573"/>
          <a:ext cx="11561179" cy="300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4753"/>
                <a:gridCol w="1623141"/>
                <a:gridCol w="1399724"/>
                <a:gridCol w="2567954"/>
                <a:gridCol w="1497974"/>
                <a:gridCol w="2247633"/>
              </a:tblGrid>
              <a:tr h="424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字段名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数据类型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数据长度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含义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备注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UserId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INT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8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不允许为空，主键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用户编号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UserName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VARCHAR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用户姓名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UserNumber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VARCHAR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12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读者编号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12</a:t>
                      </a:r>
                      <a:r>
                        <a:rPr lang="zh-CN" sz="2100" kern="100">
                          <a:effectLst/>
                        </a:rPr>
                        <a:t>位</a:t>
                      </a:r>
                      <a:r>
                        <a:rPr lang="en-US" sz="2100" kern="100">
                          <a:effectLst/>
                        </a:rPr>
                        <a:t>/10</a:t>
                      </a:r>
                      <a:r>
                        <a:rPr lang="zh-CN" sz="2100" kern="100">
                          <a:effectLst/>
                        </a:rPr>
                        <a:t>位</a:t>
                      </a:r>
                      <a:r>
                        <a:rPr lang="en-US" sz="2100" kern="100">
                          <a:effectLst/>
                        </a:rPr>
                        <a:t>/8</a:t>
                      </a:r>
                      <a:r>
                        <a:rPr lang="zh-CN" sz="2100" kern="100">
                          <a:effectLst/>
                        </a:rPr>
                        <a:t>位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Gender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BIT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性别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</a:t>
                      </a:r>
                      <a:r>
                        <a:rPr lang="zh-CN" sz="2100" kern="100">
                          <a:effectLst/>
                        </a:rPr>
                        <a:t>为女，</a:t>
                      </a:r>
                      <a:r>
                        <a:rPr lang="en-US" sz="2100" kern="100">
                          <a:effectLst/>
                        </a:rPr>
                        <a:t>1</a:t>
                      </a:r>
                      <a:r>
                        <a:rPr lang="zh-CN" sz="2100" kern="100">
                          <a:effectLst/>
                        </a:rPr>
                        <a:t>为男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Birthday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DATE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出生日期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Address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VARCHAR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地址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  <a:tr h="36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Contact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VARCHAR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11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不允许为空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联系电话</a:t>
                      </a:r>
                      <a:endParaRPr lang="zh-CN" sz="2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CN" sz="2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265" marR="13426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6353" y="2724150"/>
          <a:ext cx="11641222" cy="314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894"/>
                <a:gridCol w="711776"/>
                <a:gridCol w="2566685"/>
                <a:gridCol w="1500474"/>
                <a:gridCol w="2033580"/>
                <a:gridCol w="1206278"/>
                <a:gridCol w="2418535"/>
              </a:tblGrid>
              <a:tr h="34972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被测模块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</a:rPr>
                        <a:t>功能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</a:rPr>
                        <a:t>测试目的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测试数据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期望结果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</a:tr>
              <a:tr h="31532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借书证号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</a:t>
                      </a:r>
                      <a:r>
                        <a:rPr lang="en-US" altLang="zh-CN" sz="1200" kern="100">
                          <a:effectLst/>
                        </a:rPr>
                        <a:t>/</a:t>
                      </a:r>
                      <a:r>
                        <a:rPr lang="zh-CN" altLang="en-US" sz="1200" kern="100">
                          <a:effectLst/>
                        </a:rPr>
                        <a:t>教工号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联系电话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 vMerge="1">
                  <a:tcPr/>
                </a:tc>
              </a:tr>
              <a:tr h="349721"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用户管理子系统管理员添加读者模块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添加新的读者身份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191" marR="103191" marT="51595" marB="5159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</a:rPr>
                        <a:t>正确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12345678910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201709001031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15100291530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添加成功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</a:rPr>
                        <a:t>借书证号含有非数字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123456789a0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201709001031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15100291530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借书证号含有非数字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借书证号位数不正确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1234567891011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201709001031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12345678910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借书证号位数不正确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学工号</a:t>
                      </a:r>
                      <a:r>
                        <a:rPr lang="en-US" altLang="zh-CN" sz="1500" kern="100">
                          <a:effectLst/>
                        </a:rPr>
                        <a:t>/</a:t>
                      </a:r>
                      <a:r>
                        <a:rPr lang="zh-CN" altLang="en-US" sz="1500" kern="100">
                          <a:effectLst/>
                        </a:rPr>
                        <a:t>教工号含有非数字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12345678910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201709001031a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15100291530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学工号</a:t>
                      </a:r>
                      <a:r>
                        <a:rPr lang="en-US" altLang="zh-CN" sz="1500" kern="100">
                          <a:effectLst/>
                        </a:rPr>
                        <a:t>/</a:t>
                      </a:r>
                      <a:r>
                        <a:rPr lang="zh-CN" altLang="en-US" sz="1500" kern="100">
                          <a:effectLst/>
                        </a:rPr>
                        <a:t>教工号含有非数字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学</a:t>
                      </a:r>
                      <a:r>
                        <a:rPr lang="en-US" altLang="zh-CN" sz="1500" kern="100">
                          <a:effectLst/>
                        </a:rPr>
                        <a:t>/</a:t>
                      </a:r>
                      <a:r>
                        <a:rPr lang="zh-CN" altLang="en-US" sz="1500" kern="100">
                          <a:effectLst/>
                        </a:rPr>
                        <a:t>教工号位数不正确 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12345678910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2017090010312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15100291530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学</a:t>
                      </a:r>
                      <a:r>
                        <a:rPr lang="en-US" altLang="zh-CN" sz="1500" kern="100">
                          <a:effectLst/>
                        </a:rPr>
                        <a:t>/</a:t>
                      </a:r>
                      <a:r>
                        <a:rPr lang="zh-CN" altLang="en-US" sz="1500" kern="100">
                          <a:effectLst/>
                        </a:rPr>
                        <a:t>教工号位数不正确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联系电话含有非数字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12345678910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201709001031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15100291530?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联系电话含有非数字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  <a:tr h="34972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>
                          <a:effectLst/>
                        </a:rPr>
                        <a:t>联系电话位数不正确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12345678910</a:t>
                      </a:r>
                      <a:endParaRPr lang="zh-CN" altLang="en-US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201709001031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151002915301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</a:rPr>
                        <a:t>联系电话位数不正确</a:t>
                      </a:r>
                      <a:endParaRPr lang="zh-CN" altLang="en-US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05" marR="94605" marT="63070" marB="6307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五、用户管理子系统介绍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5332" y="2755431"/>
          <a:ext cx="11588068" cy="3041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107"/>
                <a:gridCol w="849314"/>
                <a:gridCol w="2779161"/>
                <a:gridCol w="1722633"/>
                <a:gridCol w="1613554"/>
                <a:gridCol w="756734"/>
                <a:gridCol w="2763565"/>
              </a:tblGrid>
              <a:tr h="22838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被测模块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功能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测试目的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测试数据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期望结果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</a:tr>
              <a:tr h="3850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登陆账号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登陆密码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是否放弃登录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 vMerge="1">
                  <a:tcPr/>
                </a:tc>
              </a:tr>
              <a:tr h="239229"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用户管理子系统管理员登陆模块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</a:rPr>
                        <a:t>管理员登陆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935" marR="96935" marT="48467" marB="48467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登陆成功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201709001031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zhaoqi123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-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登陆成功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  <a:tr h="2392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密码不正确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201709001031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zhaoqi1234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密码不正确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  <a:tr h="2392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有非数字存在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20170900103z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zhaoqi123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-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有非数字存在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  <a:tr h="38504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位数不满足</a:t>
                      </a:r>
                      <a:r>
                        <a:rPr lang="en-US" altLang="zh-CN" sz="1300" kern="100">
                          <a:effectLst/>
                        </a:rPr>
                        <a:t>12</a:t>
                      </a:r>
                      <a:r>
                        <a:rPr lang="zh-CN" altLang="en-US" sz="1300" kern="100">
                          <a:effectLst/>
                        </a:rPr>
                        <a:t>位、</a:t>
                      </a:r>
                      <a:r>
                        <a:rPr lang="en-US" altLang="zh-CN" sz="1300" kern="100">
                          <a:effectLst/>
                        </a:rPr>
                        <a:t>10</a:t>
                      </a:r>
                      <a:r>
                        <a:rPr lang="zh-CN" altLang="en-US" sz="1300" kern="100">
                          <a:effectLst/>
                        </a:rPr>
                        <a:t>位或</a:t>
                      </a:r>
                      <a:r>
                        <a:rPr lang="en-US" altLang="zh-CN" sz="1300" kern="100">
                          <a:effectLst/>
                        </a:rPr>
                        <a:t>8</a:t>
                      </a:r>
                      <a:r>
                        <a:rPr lang="zh-CN" altLang="en-US" sz="1300" kern="100">
                          <a:effectLst/>
                        </a:rPr>
                        <a:t>位之一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2017090010310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zhaoqi123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-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位数不满足</a:t>
                      </a:r>
                      <a:r>
                        <a:rPr lang="en-US" altLang="zh-CN" sz="1300" kern="100">
                          <a:effectLst/>
                        </a:rPr>
                        <a:t>12</a:t>
                      </a:r>
                      <a:r>
                        <a:rPr lang="zh-CN" altLang="en-US" sz="1300" kern="100">
                          <a:effectLst/>
                        </a:rPr>
                        <a:t>位、</a:t>
                      </a:r>
                      <a:r>
                        <a:rPr lang="en-US" altLang="zh-CN" sz="1300" kern="100">
                          <a:effectLst/>
                        </a:rPr>
                        <a:t>10</a:t>
                      </a:r>
                      <a:r>
                        <a:rPr lang="zh-CN" altLang="en-US" sz="1300" kern="100">
                          <a:effectLst/>
                        </a:rPr>
                        <a:t>位或</a:t>
                      </a:r>
                      <a:r>
                        <a:rPr lang="en-US" altLang="zh-CN" sz="1300" kern="100">
                          <a:effectLst/>
                        </a:rPr>
                        <a:t>8</a:t>
                      </a:r>
                      <a:r>
                        <a:rPr lang="zh-CN" altLang="en-US" sz="1300" kern="100">
                          <a:effectLst/>
                        </a:rPr>
                        <a:t>位之一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  <a:tr h="2392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密码少于</a:t>
                      </a:r>
                      <a:r>
                        <a:rPr lang="en-US" altLang="zh-CN" sz="1300" kern="100">
                          <a:effectLst/>
                        </a:rPr>
                        <a:t>6</a:t>
                      </a:r>
                      <a:r>
                        <a:rPr lang="zh-CN" altLang="en-US" sz="1300" kern="100">
                          <a:effectLst/>
                        </a:rPr>
                        <a:t>位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201709001031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-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密码少于</a:t>
                      </a:r>
                      <a:r>
                        <a:rPr lang="en-US" altLang="zh-CN" sz="1300" kern="100">
                          <a:effectLst/>
                        </a:rPr>
                        <a:t>6</a:t>
                      </a:r>
                      <a:r>
                        <a:rPr lang="zh-CN" altLang="en-US" sz="1300" kern="100">
                          <a:effectLst/>
                        </a:rPr>
                        <a:t>位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  <a:tr h="38504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>
                          <a:effectLst/>
                        </a:rPr>
                        <a:t>密码多于</a:t>
                      </a:r>
                      <a:r>
                        <a:rPr lang="en-US" altLang="zh-CN" sz="1300" kern="100">
                          <a:effectLst/>
                        </a:rPr>
                        <a:t>16</a:t>
                      </a:r>
                      <a:r>
                        <a:rPr lang="zh-CN" altLang="en-US" sz="1300" kern="100">
                          <a:effectLst/>
                        </a:rPr>
                        <a:t>位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201709001031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zhaoqi12312312312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300" kern="100">
                          <a:effectLst/>
                        </a:rPr>
                        <a:t>-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kern="100" dirty="0">
                          <a:effectLst/>
                        </a:rPr>
                        <a:t>密码多于</a:t>
                      </a:r>
                      <a:r>
                        <a:rPr lang="en-US" altLang="zh-CN" sz="1300" kern="100" dirty="0">
                          <a:effectLst/>
                        </a:rPr>
                        <a:t>16</a:t>
                      </a:r>
                      <a:r>
                        <a:rPr lang="zh-CN" altLang="en-US" sz="1300" kern="100" dirty="0">
                          <a:effectLst/>
                        </a:rPr>
                        <a:t>位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184" marR="95184" marT="63455" marB="6345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六、期刊子系统介绍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23" y="1589104"/>
            <a:ext cx="7032293" cy="517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六、期刊子系统介绍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357611" y="1690688"/>
          <a:ext cx="9476777" cy="453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Visio" r:id="rId1" imgW="5570220" imgH="2665730" progId="Visio.Drawing.15">
                  <p:embed/>
                </p:oleObj>
              </mc:Choice>
              <mc:Fallback>
                <p:oleObj name="Visio" r:id="rId1" imgW="5570220" imgH="2665730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611" y="1690688"/>
                        <a:ext cx="9476777" cy="453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六、期刊子系统介绍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/>
              <a:t>期刊订单表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78659" y="2990193"/>
          <a:ext cx="9975141" cy="350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988"/>
                <a:gridCol w="1272826"/>
                <a:gridCol w="1292778"/>
                <a:gridCol w="1979068"/>
                <a:gridCol w="2712459"/>
                <a:gridCol w="707022"/>
              </a:tblGrid>
              <a:tr h="273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数据长度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不允许为空，主键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BookSellerId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书商编号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OrderDate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订购日期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OrdererId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订购人编号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ISBN</a:t>
                      </a:r>
                      <a:r>
                        <a:rPr lang="zh-CN" sz="1600" kern="100">
                          <a:effectLst/>
                        </a:rPr>
                        <a:t>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DocumentType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文献类型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PublishCycle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出版周期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OfficialTitle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正刊名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SupplementTitle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副刊名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PublishingHouseId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不允许为空，外键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出版社编号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OrderPrice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DECIMAL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订购价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CurrencyType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币种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  <a:tr h="248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Size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不允许为空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尺寸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829" marR="101829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六、期刊子系统介绍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275" y="2609850"/>
          <a:ext cx="11259450" cy="3987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945"/>
                <a:gridCol w="1125945"/>
                <a:gridCol w="1125945"/>
                <a:gridCol w="1125945"/>
                <a:gridCol w="1125945"/>
                <a:gridCol w="1125945"/>
                <a:gridCol w="1125945"/>
                <a:gridCol w="1125945"/>
                <a:gridCol w="1680759"/>
                <a:gridCol w="571131"/>
              </a:tblGrid>
              <a:tr h="23585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被测模块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功能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测试目的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测试数据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期望结果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</a:tr>
              <a:tr h="47171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工具：</a:t>
                      </a:r>
                      <a:r>
                        <a:rPr lang="en-US" sz="1500" kern="100">
                          <a:effectLst/>
                        </a:rPr>
                        <a:t>Junit</a:t>
                      </a:r>
                      <a:r>
                        <a:rPr lang="zh-CN" sz="1500" kern="100">
                          <a:effectLst/>
                        </a:rPr>
                        <a:t>测试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  <a:tc vMerge="1">
                  <a:tcPr/>
                </a:tc>
              </a:tr>
              <a:tr h="277040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期刊子系统订单增添模块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增加期刊订单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增加成功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工具：</a:t>
                      </a:r>
                      <a:r>
                        <a:rPr lang="en-US" sz="1500" kern="100">
                          <a:effectLst/>
                        </a:rPr>
                        <a:t>Junit</a:t>
                      </a:r>
                      <a:r>
                        <a:rPr lang="zh-CN" sz="1500" kern="100">
                          <a:effectLst/>
                        </a:rPr>
                        <a:t>测试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4776" marR="134776" marT="67388" marB="67388"/>
                </a:tc>
              </a:tr>
              <a:tr h="4043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-1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-10.0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4043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4043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非数字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ABC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非数字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  <a:tr h="2770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</a:t>
                      </a:r>
                      <a:r>
                        <a:rPr lang="en-US" sz="1300" kern="100">
                          <a:effectLst/>
                        </a:rPr>
                        <a:t>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订购价为</a:t>
                      </a:r>
                      <a:r>
                        <a:rPr lang="en-US" sz="1300" kern="100" dirty="0">
                          <a:effectLst/>
                        </a:rPr>
                        <a:t>0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1082" marR="101082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六、期刊子系统介绍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7076" y="2819031"/>
          <a:ext cx="11777848" cy="3673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001"/>
                <a:gridCol w="592352"/>
                <a:gridCol w="1527937"/>
                <a:gridCol w="1527937"/>
                <a:gridCol w="1527937"/>
                <a:gridCol w="1527937"/>
                <a:gridCol w="1527937"/>
                <a:gridCol w="777809"/>
                <a:gridCol w="1425521"/>
                <a:gridCol w="304480"/>
              </a:tblGrid>
              <a:tr h="23251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被测模块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功能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测试目的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测试数据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期望结果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</a:tr>
              <a:tr h="46502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工具：</a:t>
                      </a:r>
                      <a:r>
                        <a:rPr lang="en-US" sz="1500" kern="100">
                          <a:effectLst/>
                        </a:rPr>
                        <a:t>Junit</a:t>
                      </a:r>
                      <a:r>
                        <a:rPr lang="zh-CN" sz="1500" kern="100">
                          <a:effectLst/>
                        </a:rPr>
                        <a:t>测试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  <a:tc vMerge="1">
                  <a:tcPr/>
                </a:tc>
              </a:tr>
              <a:tr h="273110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期刊子系统订单修改模块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修改期刊订单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正确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修改成功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工具：</a:t>
                      </a:r>
                      <a:r>
                        <a:rPr lang="en-US" sz="1500" kern="100">
                          <a:effectLst/>
                        </a:rPr>
                        <a:t>Junit</a:t>
                      </a:r>
                      <a:r>
                        <a:rPr lang="zh-CN" sz="1500" kern="100">
                          <a:effectLst/>
                        </a:rPr>
                        <a:t>测试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2864" marR="132864" marT="66432" marB="66432"/>
                </a:tc>
              </a:tr>
              <a:tr h="3893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-1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订购人编号为负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(</a:t>
                      </a:r>
                      <a:r>
                        <a:rPr lang="zh-CN" sz="1300" kern="100">
                          <a:effectLst/>
                        </a:rPr>
                        <a:t>空字符串</a:t>
                      </a:r>
                      <a:r>
                        <a:rPr lang="en-US" sz="1300" kern="100">
                          <a:effectLst/>
                        </a:rPr>
                        <a:t>)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副刊名为空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-10.0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订购价为负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9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为</a:t>
                      </a:r>
                      <a:r>
                        <a:rPr lang="en-US" sz="1300" kern="100">
                          <a:effectLst/>
                        </a:rPr>
                        <a:t>11</a:t>
                      </a:r>
                      <a:r>
                        <a:rPr lang="zh-CN" sz="1300" kern="100">
                          <a:effectLst/>
                        </a:rPr>
                        <a:t>位数字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非数字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ABC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ISBN</a:t>
                      </a:r>
                      <a:r>
                        <a:rPr lang="zh-CN" sz="1300" kern="100">
                          <a:effectLst/>
                        </a:rPr>
                        <a:t>非数字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  <a:tr h="2731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订购价为</a:t>
                      </a:r>
                      <a:r>
                        <a:rPr lang="en-US" sz="1300" kern="100">
                          <a:effectLst/>
                        </a:rPr>
                        <a:t>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1234567890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正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副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0.0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订购价为</a:t>
                      </a:r>
                      <a:r>
                        <a:rPr lang="en-US" sz="1300" kern="100" dirty="0">
                          <a:effectLst/>
                        </a:rPr>
                        <a:t>0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648" marR="99648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七、统计子系统介绍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14" y="1536608"/>
            <a:ext cx="9283920" cy="49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七、统计子系统介绍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2710865" y="1932804"/>
          <a:ext cx="6545461" cy="362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Visio" r:id="rId1" imgW="2408555" imgH="1332865" progId="Visio.Drawing.15">
                  <p:embed/>
                </p:oleObj>
              </mc:Choice>
              <mc:Fallback>
                <p:oleObj name="Visio" r:id="rId1" imgW="2408555" imgH="1332865" progId="Visio.Drawing.1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65" y="1932804"/>
                        <a:ext cx="6545461" cy="362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9" y="2663301"/>
            <a:ext cx="11038052" cy="215727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七、统计子系统介绍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/>
              <a:t>统计格式存储表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4974" y="3571875"/>
          <a:ext cx="10058826" cy="2015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998"/>
                <a:gridCol w="1481139"/>
                <a:gridCol w="1221594"/>
                <a:gridCol w="2160571"/>
                <a:gridCol w="1324258"/>
                <a:gridCol w="2436266"/>
              </a:tblGrid>
              <a:tr h="334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数据长度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含义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备注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</a:tr>
              <a:tr h="581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INT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不允许为空，主键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格式编号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</a:tr>
              <a:tr h="581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TableName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统计表名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</a:tr>
              <a:tr h="512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操窗体顶端</a:t>
                      </a:r>
                      <a:endParaRPr lang="zh-CN" sz="15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Operation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1000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不允许为空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操作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生成统计的</a:t>
                      </a:r>
                      <a:r>
                        <a:rPr lang="en-US" sz="1900" kern="100" dirty="0" err="1">
                          <a:effectLst/>
                        </a:rPr>
                        <a:t>sql</a:t>
                      </a:r>
                      <a:r>
                        <a:rPr lang="zh-CN" sz="1900" kern="100" dirty="0">
                          <a:effectLst/>
                        </a:rPr>
                        <a:t>指令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4582" marR="12458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七、统计子系统介绍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/>
              <a:t>格式信息详细表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8852" y="3644581"/>
          <a:ext cx="11191876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236"/>
                <a:gridCol w="1526982"/>
                <a:gridCol w="1401230"/>
                <a:gridCol w="2495253"/>
                <a:gridCol w="1744366"/>
                <a:gridCol w="2119809"/>
              </a:tblGrid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字段名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数据类型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数据长度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不允许为空，主键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FormatId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不允许为空，外键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格式编号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格式存储表主键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SectionName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不允许为空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栏目名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Row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不允许为空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所在行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  <a:tr h="302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Column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不允许为空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所在列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344" marR="12934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七、统计子系统介绍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00" y="2552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未做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DFD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1384793"/>
          <a:ext cx="10757259" cy="527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1" imgW="7405370" imgH="3612515" progId="Visio.Drawing.15">
                  <p:embed/>
                </p:oleObj>
              </mc:Choice>
              <mc:Fallback>
                <p:oleObj name="Visio" r:id="rId1" imgW="7405370" imgH="3612515" progId="Visio.Drawing.1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84793"/>
                        <a:ext cx="10757259" cy="5277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1761309" y="1265392"/>
          <a:ext cx="8361568" cy="51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Visio" r:id="rId1" imgW="4668520" imgH="2872105" progId="Visio.Drawing.15">
                  <p:embed/>
                </p:oleObj>
              </mc:Choice>
              <mc:Fallback>
                <p:oleObj name="Visio" r:id="rId1" imgW="4668520" imgH="2872105" progId="Visio.Drawing.15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309" y="1265392"/>
                        <a:ext cx="8361568" cy="514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291" y="2365444"/>
            <a:ext cx="2308714" cy="37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/>
              <a:t>系统数据备份表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7222" y="3695700"/>
          <a:ext cx="10957555" cy="2017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794"/>
                <a:gridCol w="1547106"/>
                <a:gridCol w="1838301"/>
                <a:gridCol w="2598412"/>
                <a:gridCol w="942585"/>
                <a:gridCol w="1983357"/>
              </a:tblGrid>
              <a:tr h="341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字段名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数据类型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数据长度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含义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备注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</a:tr>
              <a:tr h="32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Id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不允许为空，主键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编号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</a:tr>
              <a:tr h="659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BackupTime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DATETIME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不允许为空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备份时间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</a:tr>
              <a:tr h="659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BackupPath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VARCHAR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不允许为空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备份位置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备份路径位置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388" marR="141388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/>
              <a:t>书商字典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2027" y="3423734"/>
          <a:ext cx="10783253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886"/>
                <a:gridCol w="1900886"/>
                <a:gridCol w="1900886"/>
                <a:gridCol w="2203568"/>
                <a:gridCol w="1598204"/>
                <a:gridCol w="127882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数据长度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186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不允许为空，主键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书商编号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BookSeller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书商名字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Location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Contact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Call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Postcodes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BankName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不允许为空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开户行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Remark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8450" marR="11845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713" y="237254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dirty="0"/>
              <a:t>出版社字典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7054" y="3495622"/>
          <a:ext cx="10137892" cy="233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2396"/>
                <a:gridCol w="1578735"/>
                <a:gridCol w="1733513"/>
                <a:gridCol w="2069377"/>
                <a:gridCol w="1397648"/>
                <a:gridCol w="1166223"/>
              </a:tblGrid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字段名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数据类型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数据长度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含义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备注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Id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8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不允许为空，主键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出版社编号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 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PublishingHouse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50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出版社名字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Location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50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effectLst/>
                        </a:rPr>
                        <a:t>PublishingLocation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50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不允许为空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出版地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Call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11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电话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 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Postcodes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INT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6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邮编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5-6</a:t>
                      </a:r>
                      <a:r>
                        <a:rPr lang="zh-CN" sz="1700" kern="100">
                          <a:effectLst/>
                        </a:rPr>
                        <a:t>位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BankName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20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不允许为空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开户行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  <a:tr h="25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Remark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VARCHAR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1000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en-US" sz="17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21" marR="1080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 </a:t>
                      </a:r>
                      <a:endParaRPr lang="zh-CN" sz="1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21" marR="10802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52600" y="2413099"/>
          <a:ext cx="9067799" cy="4221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360"/>
                <a:gridCol w="505925"/>
                <a:gridCol w="853855"/>
                <a:gridCol w="790831"/>
                <a:gridCol w="759751"/>
                <a:gridCol w="1264813"/>
                <a:gridCol w="1264813"/>
                <a:gridCol w="632838"/>
                <a:gridCol w="746800"/>
                <a:gridCol w="746800"/>
                <a:gridCol w="518013"/>
              </a:tblGrid>
              <a:tr h="48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被测模块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测试目的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测试数据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1369" marR="131369" marT="65684" marB="65684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期望结果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</a:tr>
              <a:tr h="311429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维护子系统字典增添模块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1369" marR="131369" marT="65684" marB="65684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增加字典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1369" marR="131369" marT="65684" marB="6568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正确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增加成功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工具：</a:t>
                      </a:r>
                      <a:r>
                        <a:rPr lang="en-US" sz="1100" kern="100">
                          <a:effectLst/>
                        </a:rPr>
                        <a:t>Junit</a:t>
                      </a:r>
                      <a:r>
                        <a:rPr lang="zh-CN" sz="1100" kern="100">
                          <a:effectLst/>
                        </a:rPr>
                        <a:t>测试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1369" marR="131369" marT="65684" marB="65684" anchor="ctr"/>
                </a:tc>
              </a:tr>
              <a:tr h="20761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书商为空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书商为空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地址为空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地址为空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联系人为空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联系人为空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41523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开户行为空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空字符串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开户行为空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电话大于</a:t>
                      </a:r>
                      <a:r>
                        <a:rPr lang="en-US" sz="1000" kern="100">
                          <a:effectLst/>
                        </a:rPr>
                        <a:t>11</a:t>
                      </a:r>
                      <a:r>
                        <a:rPr lang="zh-CN" sz="10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电话大于</a:t>
                      </a:r>
                      <a:r>
                        <a:rPr lang="en-US" sz="1000" kern="100">
                          <a:effectLst/>
                        </a:rPr>
                        <a:t>11</a:t>
                      </a:r>
                      <a:r>
                        <a:rPr lang="zh-CN" sz="10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邮编大于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邮编大于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  <a:tr h="31142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邮编小于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邮编小于</a:t>
                      </a: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位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862" marR="76862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八、系统维护子系统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2698" y="2807174"/>
          <a:ext cx="10952871" cy="3465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118"/>
                <a:gridCol w="452111"/>
                <a:gridCol w="1231118"/>
                <a:gridCol w="1128772"/>
                <a:gridCol w="1128772"/>
                <a:gridCol w="1287753"/>
                <a:gridCol w="1287753"/>
                <a:gridCol w="840615"/>
                <a:gridCol w="813789"/>
                <a:gridCol w="813789"/>
                <a:gridCol w="737281"/>
              </a:tblGrid>
              <a:tr h="272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被测模块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测试目的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测试数据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702" marR="112702" marT="56351" marB="56351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期望结果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</a:tr>
              <a:tr h="126097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维护子系统字典增添模块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702" marR="112702" marT="56351" marB="56351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增加字典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702" marR="112702" marT="56351" marB="563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正确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修改成功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工具：</a:t>
                      </a:r>
                      <a:r>
                        <a:rPr lang="en-US" sz="1100" kern="100">
                          <a:effectLst/>
                        </a:rPr>
                        <a:t>Junit</a:t>
                      </a:r>
                      <a:r>
                        <a:rPr lang="zh-CN" sz="1100" kern="100">
                          <a:effectLst/>
                        </a:rPr>
                        <a:t>测试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702" marR="112702" marT="56351" marB="56351" anchor="ctr"/>
                </a:tc>
              </a:tr>
              <a:tr h="1260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书商为空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书商为空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1260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地址为空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地址为空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4315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联系人为空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联系人为空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1260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12609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4315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开户行为空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空字符串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开户行为空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5219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5219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电话大于</a:t>
                      </a:r>
                      <a:r>
                        <a:rPr lang="en-US" sz="1100" kern="100">
                          <a:effectLst/>
                        </a:rPr>
                        <a:t>11</a:t>
                      </a:r>
                      <a:r>
                        <a:rPr lang="zh-CN" sz="11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电话大于</a:t>
                      </a:r>
                      <a:r>
                        <a:rPr lang="en-US" sz="1100" kern="100">
                          <a:effectLst/>
                        </a:rPr>
                        <a:t>11</a:t>
                      </a:r>
                      <a:r>
                        <a:rPr lang="zh-CN" sz="11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5219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a2345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邮编有非数字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5219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邮编大于</a:t>
                      </a:r>
                      <a:r>
                        <a:rPr lang="en-US" sz="1100" kern="100">
                          <a:effectLst/>
                        </a:rPr>
                        <a:t>6</a:t>
                      </a:r>
                      <a:r>
                        <a:rPr lang="zh-CN" sz="11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邮编大于</a:t>
                      </a:r>
                      <a:r>
                        <a:rPr lang="en-US" sz="1100" kern="100">
                          <a:effectLst/>
                        </a:rPr>
                        <a:t>6</a:t>
                      </a:r>
                      <a:r>
                        <a:rPr lang="zh-CN" sz="11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  <a:tr h="25219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邮编小于</a:t>
                      </a:r>
                      <a:r>
                        <a:rPr lang="en-US" sz="1100" kern="100">
                          <a:effectLst/>
                        </a:rPr>
                        <a:t>5</a:t>
                      </a:r>
                      <a:r>
                        <a:rPr lang="zh-CN" sz="1100" kern="100">
                          <a:effectLst/>
                        </a:rPr>
                        <a:t>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华电出版社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华电路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华北电力大学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12345678901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1234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建设银行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邮编小于</a:t>
                      </a:r>
                      <a:r>
                        <a:rPr lang="en-US" sz="1100" kern="100" dirty="0">
                          <a:effectLst/>
                        </a:rPr>
                        <a:t>5</a:t>
                      </a:r>
                      <a:r>
                        <a:rPr lang="zh-CN" sz="1100" kern="100" dirty="0">
                          <a:effectLst/>
                        </a:rPr>
                        <a:t>位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886" marR="79886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项目编码部分</a:t>
            </a:r>
            <a:endParaRPr lang="en-US" altLang="zh-CN" dirty="0"/>
          </a:p>
          <a:p>
            <a:pPr lvl="1"/>
            <a:r>
              <a:rPr lang="zh-CN" altLang="en-US" dirty="0"/>
              <a:t>采用三层架构的形式编写代码</a:t>
            </a:r>
            <a:endParaRPr lang="en-US" altLang="zh-CN" dirty="0"/>
          </a:p>
          <a:p>
            <a:pPr lvl="1"/>
            <a:r>
              <a:rPr lang="zh-CN" altLang="en-US" dirty="0"/>
              <a:t>数据库采用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界面采用</a:t>
            </a:r>
            <a:r>
              <a:rPr lang="en-US" altLang="zh-CN" dirty="0"/>
              <a:t>Win</a:t>
            </a:r>
            <a:r>
              <a:rPr lang="en-US" altLang="zh-CN" sz="100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语言选择为</a:t>
            </a:r>
            <a:r>
              <a:rPr lang="en-US" altLang="zh-CN" dirty="0"/>
              <a:t>C#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9122" y="1847850"/>
            <a:ext cx="6329153" cy="4757136"/>
          </a:xfrm>
        </p:spPr>
        <p:txBody>
          <a:bodyPr>
            <a:normAutofit/>
          </a:bodyPr>
          <a:lstStyle/>
          <a:p>
            <a:r>
              <a:rPr lang="zh-CN" altLang="en-US" dirty="0"/>
              <a:t>单元测试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MS</a:t>
            </a:r>
            <a:r>
              <a:rPr lang="en-US" altLang="zh-CN" sz="100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进行单元测试</a:t>
            </a:r>
            <a:endParaRPr lang="en-US" altLang="zh-CN" dirty="0"/>
          </a:p>
          <a:p>
            <a:r>
              <a:rPr lang="zh-CN" altLang="en-US" dirty="0"/>
              <a:t>集成测试</a:t>
            </a:r>
            <a:endParaRPr lang="en-US" altLang="zh-CN" dirty="0"/>
          </a:p>
          <a:p>
            <a:pPr lvl="1"/>
            <a:r>
              <a:rPr lang="zh-CN" altLang="en-US" dirty="0"/>
              <a:t>使用自顶向下的策略</a:t>
            </a:r>
            <a:endParaRPr lang="en-US" altLang="zh-CN" dirty="0"/>
          </a:p>
          <a:p>
            <a:pPr lvl="1"/>
            <a:r>
              <a:rPr lang="zh-CN" altLang="en-US" dirty="0"/>
              <a:t>采用深度优先的方法</a:t>
            </a:r>
            <a:endParaRPr lang="en-US" altLang="zh-CN" dirty="0"/>
          </a:p>
          <a:p>
            <a:r>
              <a:rPr lang="zh-CN" altLang="en-US" dirty="0"/>
              <a:t>系统测试</a:t>
            </a:r>
            <a:endParaRPr lang="en-US" altLang="zh-CN" dirty="0"/>
          </a:p>
          <a:p>
            <a:pPr lvl="1"/>
            <a:r>
              <a:rPr lang="zh-CN" altLang="en-US" dirty="0"/>
              <a:t>功能测试</a:t>
            </a:r>
            <a:endParaRPr lang="en-US" altLang="zh-CN" dirty="0"/>
          </a:p>
          <a:p>
            <a:pPr lvl="1"/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zh-CN" altLang="en-US" dirty="0"/>
              <a:t>压力测试</a:t>
            </a:r>
            <a:endParaRPr lang="en-US" altLang="zh-CN" dirty="0"/>
          </a:p>
          <a:p>
            <a:pPr lvl="1"/>
            <a:r>
              <a:rPr lang="zh-CN" altLang="en-US" dirty="0"/>
              <a:t>容量测试</a:t>
            </a:r>
            <a:endParaRPr lang="en-US" altLang="zh-CN" dirty="0"/>
          </a:p>
          <a:p>
            <a:pPr lvl="1"/>
            <a:r>
              <a:rPr lang="en-US" altLang="zh-CN" dirty="0"/>
              <a:t>GUI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395378"/>
          <a:ext cx="10578485" cy="435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10"/>
                <a:gridCol w="2505010"/>
                <a:gridCol w="2505010"/>
                <a:gridCol w="2498270"/>
                <a:gridCol w="565185"/>
              </a:tblGrid>
              <a:tr h="427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被测名称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测试输入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期望结果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备注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rowSpan="9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采访子系统集成测试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订单增加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点击主窗体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采访子系统按钮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弹出采访子系统窗体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点击采访子系统窗体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订购新书按钮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弹出订购新书窗体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输入订单数据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点击订购新书窗体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增加按钮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641500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订单修改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点击订购新书窗体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数据显示部分，选择一条数据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输入框显示该数据的相关内容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点击订购新书窗体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修改记录按钮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395378"/>
          <a:ext cx="10578485" cy="435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10"/>
                <a:gridCol w="2505010"/>
                <a:gridCol w="2505010"/>
                <a:gridCol w="2498270"/>
                <a:gridCol w="565185"/>
              </a:tblGrid>
              <a:tr h="427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被测名称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测试输入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期望结果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666">
                <a:tc rowSpan="9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编目子系统集成测试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dirty="0"/>
                        <a:t>编目增加</a:t>
                      </a:r>
                      <a:endParaRPr lang="zh-CN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点击主窗体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编目子系统按钮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弹出编目子系统窗体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5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点击编目子系统窗体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新书编目按钮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弹出新书编目窗体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输入编目数据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点击新书编目窗体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增加按钮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641500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dirty="0"/>
                        <a:t>编目修改</a:t>
                      </a:r>
                      <a:endParaRPr lang="zh-CN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点击新书编目窗体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数据显示部分，选择一条数据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输入框显示该数据的相关内容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16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修改数据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点击新书编目窗体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修改记录按钮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输入合规，弹出成功消息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427666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输入不合规，弹出失败消息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498abf55-4a98-4458-b5c0-cd8989b303a9}"/>
</p:tagLst>
</file>

<file path=ppt/tags/tag2.xml><?xml version="1.0" encoding="utf-8"?>
<p:tagLst xmlns:p="http://schemas.openxmlformats.org/presentationml/2006/main">
  <p:tag name="KSO_WM_UNIT_TABLE_BEAUTIFY" val="{658035ab-4425-44dc-9439-5b935d8ebe66}"/>
</p:tagLst>
</file>

<file path=ppt/tags/tag3.xml><?xml version="1.0" encoding="utf-8"?>
<p:tagLst xmlns:p="http://schemas.openxmlformats.org/presentationml/2006/main">
  <p:tag name="KSO_WM_UNIT_TABLE_BEAUTIFY" val="{6a29c526-b954-4c3d-9ff2-b39393ecbe11}"/>
</p:tagLst>
</file>

<file path=ppt/tags/tag4.xml><?xml version="1.0" encoding="utf-8"?>
<p:tagLst xmlns:p="http://schemas.openxmlformats.org/presentationml/2006/main">
  <p:tag name="KSO_WM_UNIT_TABLE_BEAUTIFY" val="{d29a630c-bdd3-4e82-b4d1-2585ee605948}"/>
</p:tagLst>
</file>

<file path=ppt/tags/tag5.xml><?xml version="1.0" encoding="utf-8"?>
<p:tagLst xmlns:p="http://schemas.openxmlformats.org/presentationml/2006/main">
  <p:tag name="KSO_WM_UNIT_TABLE_BEAUTIFY" val="{0f2d57d7-e4be-47eb-948d-707e6a0dd93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15000</Words>
  <Application>WPS 演示</Application>
  <PresentationFormat>宽屏</PresentationFormat>
  <Paragraphs>5244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59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Times New Roman</vt:lpstr>
      <vt:lpstr>等线 Light</vt:lpstr>
      <vt:lpstr>等线</vt:lpstr>
      <vt:lpstr>微软雅黑</vt:lpstr>
      <vt:lpstr>Arial Unicode MS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图书馆管理系统</vt:lpstr>
      <vt:lpstr>〇、基本介绍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一、总系统介绍</vt:lpstr>
      <vt:lpstr>二、采访子系统介绍</vt:lpstr>
      <vt:lpstr>二、采访子系统介绍</vt:lpstr>
      <vt:lpstr>二、采访子系统介绍</vt:lpstr>
      <vt:lpstr>二、采访子系统介绍</vt:lpstr>
      <vt:lpstr>二、采访子系统介绍</vt:lpstr>
      <vt:lpstr>二、采访子系统介绍</vt:lpstr>
      <vt:lpstr>三、编目子系统介绍</vt:lpstr>
      <vt:lpstr>三、编目子系统介绍</vt:lpstr>
      <vt:lpstr>三、编目子系统介绍</vt:lpstr>
      <vt:lpstr>三、编目子系统介绍</vt:lpstr>
      <vt:lpstr>三、编目子系统介绍</vt:lpstr>
      <vt:lpstr>三、编目子系统介绍</vt:lpstr>
      <vt:lpstr>四、流通子系统介绍</vt:lpstr>
      <vt:lpstr>四、流通子系统介绍</vt:lpstr>
      <vt:lpstr>四、流通子系统介绍</vt:lpstr>
      <vt:lpstr>四、流通子系统介绍</vt:lpstr>
      <vt:lpstr>四、流通子系统介绍</vt:lpstr>
      <vt:lpstr>四、流通子系统介绍</vt:lpstr>
      <vt:lpstr>四、流通子系统介绍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五、用户管理子系统介绍</vt:lpstr>
      <vt:lpstr>六、期刊子系统介绍</vt:lpstr>
      <vt:lpstr>六、期刊子系统介绍</vt:lpstr>
      <vt:lpstr>六、期刊子系统介绍</vt:lpstr>
      <vt:lpstr>六、期刊子系统介绍</vt:lpstr>
      <vt:lpstr>六、期刊子系统介绍</vt:lpstr>
      <vt:lpstr>七、统计子系统介绍</vt:lpstr>
      <vt:lpstr>七、统计子系统介绍</vt:lpstr>
      <vt:lpstr>七、统计子系统介绍</vt:lpstr>
      <vt:lpstr>七、统计子系统介绍</vt:lpstr>
      <vt:lpstr>七、统计子系统介绍</vt:lpstr>
      <vt:lpstr>八、系统维护子系统</vt:lpstr>
      <vt:lpstr>八、系统维护子系统</vt:lpstr>
      <vt:lpstr>八、系统维护子系统</vt:lpstr>
      <vt:lpstr>八、系统维护子系统</vt:lpstr>
      <vt:lpstr>八、系统维护子系统</vt:lpstr>
      <vt:lpstr>八、系统维护子系统</vt:lpstr>
      <vt:lpstr>八、系统维护子系统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图书馆管理系统</dc:title>
  <dc:creator>李 林风</dc:creator>
  <cp:lastModifiedBy>李林风</cp:lastModifiedBy>
  <cp:revision>25</cp:revision>
  <dcterms:created xsi:type="dcterms:W3CDTF">2020-06-08T15:27:00Z</dcterms:created>
  <dcterms:modified xsi:type="dcterms:W3CDTF">2020-06-09T07:01:06Z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