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63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sp>
        <p:nvSpPr>
          <p:cNvPr id="24" name="文本占位符 3"/>
          <p:cNvSpPr txBox="1"/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单个对象内存图</a:t>
            </a:r>
            <a:endParaRPr kumimoji="1"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AutoShape 4"/>
          <p:cNvSpPr>
            <a:spLocks noChangeAspect="1" noChangeArrowheads="1"/>
          </p:cNvSpPr>
          <p:nvPr/>
        </p:nvSpPr>
        <p:spPr bwMode="auto">
          <a:xfrm>
            <a:off x="10092405" y="1076360"/>
            <a:ext cx="102810" cy="10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 bwMode="auto">
          <a:xfrm>
            <a:off x="8530352" y="1254427"/>
            <a:ext cx="3491904" cy="3340560"/>
            <a:chOff x="6552698" y="206834"/>
            <a:chExt cx="2398614" cy="4763518"/>
          </a:xfrm>
        </p:grpSpPr>
        <p:sp>
          <p:nvSpPr>
            <p:cNvPr id="23" name="矩形 22"/>
            <p:cNvSpPr/>
            <p:nvPr/>
          </p:nvSpPr>
          <p:spPr bwMode="auto">
            <a:xfrm>
              <a:off x="6552698" y="1032717"/>
              <a:ext cx="2398614" cy="3937635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5" name="TextBox 2"/>
            <p:cNvSpPr txBox="1">
              <a:spLocks noChangeArrowheads="1"/>
            </p:cNvSpPr>
            <p:nvPr/>
          </p:nvSpPr>
          <p:spPr bwMode="auto">
            <a:xfrm>
              <a:off x="7296868" y="206834"/>
              <a:ext cx="936625" cy="44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047FFD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堆内存</a:t>
              </a:r>
              <a:endParaRPr lang="zh-CN" altLang="en-US" sz="2400" b="1" dirty="0">
                <a:solidFill>
                  <a:srgbClr val="047FFD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 bwMode="auto">
          <a:xfrm>
            <a:off x="5561046" y="1797051"/>
            <a:ext cx="2740522" cy="4800600"/>
            <a:chOff x="4441895" y="1347668"/>
            <a:chExt cx="1771200" cy="3600344"/>
          </a:xfrm>
        </p:grpSpPr>
        <p:sp>
          <p:nvSpPr>
            <p:cNvPr id="27" name="矩形 26"/>
            <p:cNvSpPr/>
            <p:nvPr/>
          </p:nvSpPr>
          <p:spPr bwMode="auto">
            <a:xfrm>
              <a:off x="4472076" y="1350843"/>
              <a:ext cx="1728310" cy="3597169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8" name="TextBox 2"/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445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accent2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栈内存</a:t>
              </a:r>
              <a:endParaRPr lang="en-US" altLang="zh-CN" sz="2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4448249" y="1347668"/>
              <a:ext cx="11119" cy="359716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184502" y="1350843"/>
              <a:ext cx="11120" cy="359716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4441895" y="4944837"/>
              <a:ext cx="17712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"/>
          <p:cNvSpPr txBox="1"/>
          <p:nvPr/>
        </p:nvSpPr>
        <p:spPr>
          <a:xfrm>
            <a:off x="710881" y="1635973"/>
            <a:ext cx="4620683" cy="1938992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200" dirty="0">
                <a:solidFill>
                  <a:srgbClr val="458C2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458C2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200" dirty="0">
                <a:solidFill>
                  <a:srgbClr val="458C2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458C2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200" dirty="0">
                <a:solidFill>
                  <a:srgbClr val="00627A"/>
                </a:solidFill>
                <a:latin typeface="Consolas" panose="020B0609020204030204" pitchFamily="49" charset="0"/>
              </a:rPr>
              <a:t>study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学习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</a:rPr>
              <a:t>Java"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200" dirty="0">
                <a:solidFill>
                  <a:srgbClr val="00627A"/>
                </a:solidFill>
                <a:latin typeface="Consolas" panose="020B0609020204030204" pitchFamily="49" charset="0"/>
              </a:rPr>
              <a:t>eat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吃饭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39" name="TextBox 3"/>
          <p:cNvSpPr txBox="1"/>
          <p:nvPr/>
        </p:nvSpPr>
        <p:spPr>
          <a:xfrm>
            <a:off x="710880" y="3655761"/>
            <a:ext cx="4620683" cy="304698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TestStudent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200" dirty="0">
                <a:solidFill>
                  <a:srgbClr val="00627A"/>
                </a:solidFill>
                <a:latin typeface="Consolas" panose="020B0609020204030204" pitchFamily="49" charset="0"/>
              </a:rPr>
              <a:t>main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[] args) {</a:t>
            </a:r>
            <a:br>
              <a:rPr lang="zh-CN" altLang="zh-CN" sz="1200" dirty="0">
                <a:solidFill>
                  <a:srgbClr val="458C2F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458C2F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Student stu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Student();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stu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r>
              <a:rPr lang="zh-CN" altLang="zh-CN" sz="1200" dirty="0">
                <a:solidFill>
                  <a:srgbClr val="458C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>
                <a:solidFill>
                  <a:srgbClr val="458C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endParaRPr lang="en-US" altLang="zh-CN" sz="1200" dirty="0">
              <a:solidFill>
                <a:srgbClr val="458C2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458C2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458C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stu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stu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stu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</a:rPr>
              <a:t>name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20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张三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stu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</a:rPr>
              <a:t>age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</a:rPr>
              <a:t>23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stu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stu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endParaRPr lang="en-US" altLang="zh-CN" sz="12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stu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.study();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stu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.eat();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grpSp>
        <p:nvGrpSpPr>
          <p:cNvPr id="40" name="组合 39"/>
          <p:cNvGrpSpPr/>
          <p:nvPr/>
        </p:nvGrpSpPr>
        <p:grpSpPr bwMode="auto">
          <a:xfrm>
            <a:off x="7493417" y="4739951"/>
            <a:ext cx="4528839" cy="1843039"/>
            <a:chOff x="1087528" y="3579862"/>
            <a:chExt cx="3150447" cy="1400643"/>
          </a:xfrm>
        </p:grpSpPr>
        <p:sp>
          <p:nvSpPr>
            <p:cNvPr id="41" name="矩形 40"/>
            <p:cNvSpPr/>
            <p:nvPr/>
          </p:nvSpPr>
          <p:spPr bwMode="auto">
            <a:xfrm>
              <a:off x="1837147" y="3579862"/>
              <a:ext cx="2400828" cy="1400643"/>
            </a:xfrm>
            <a:prstGeom prst="rect">
              <a:avLst/>
            </a:prstGeom>
            <a:solidFill>
              <a:srgbClr val="92D050">
                <a:alpha val="10000"/>
              </a:srgbClr>
            </a:solidFill>
            <a:ln w="3810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92D05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2" name="TextBox 2"/>
            <p:cNvSpPr txBox="1">
              <a:spLocks noChangeArrowheads="1"/>
            </p:cNvSpPr>
            <p:nvPr/>
          </p:nvSpPr>
          <p:spPr bwMode="auto">
            <a:xfrm>
              <a:off x="1087528" y="4539823"/>
              <a:ext cx="2442792" cy="44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92D05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方法区</a:t>
              </a:r>
              <a:endParaRPr lang="zh-CN" altLang="en-US" sz="2400" b="1" dirty="0">
                <a:solidFill>
                  <a:srgbClr val="92D05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44" name="TextBox 3"/>
          <p:cNvSpPr txBox="1"/>
          <p:nvPr/>
        </p:nvSpPr>
        <p:spPr>
          <a:xfrm>
            <a:off x="8637043" y="4957242"/>
            <a:ext cx="1614326" cy="646331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TestStudent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.class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5" name="TextBox 3"/>
          <p:cNvSpPr txBox="1"/>
          <p:nvPr/>
        </p:nvSpPr>
        <p:spPr>
          <a:xfrm>
            <a:off x="5607743" y="3546622"/>
            <a:ext cx="2612715" cy="2585323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6" name="TextBox 3"/>
          <p:cNvSpPr txBox="1"/>
          <p:nvPr/>
        </p:nvSpPr>
        <p:spPr>
          <a:xfrm>
            <a:off x="10297193" y="4952523"/>
            <a:ext cx="1641227" cy="1015663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Student.class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成员变量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成员方法</a:t>
            </a:r>
            <a:endParaRPr lang="zh-CN" altLang="zh-CN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34778" y="3809342"/>
            <a:ext cx="2585679" cy="389433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588079" y="3854230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 stu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468768" y="4032051"/>
            <a:ext cx="1427584" cy="289249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730160" y="2186546"/>
            <a:ext cx="1822573" cy="2278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689364" y="1899120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7ef20235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730161" y="2245652"/>
            <a:ext cx="18225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endParaRPr lang="en-US" altLang="zh-CN" sz="1400" dirty="0">
              <a:solidFill>
                <a:srgbClr val="871094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</a:t>
            </a:r>
            <a:endParaRPr lang="en-US" altLang="zh-CN" sz="1400" dirty="0">
              <a:solidFill>
                <a:srgbClr val="871094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rgbClr val="871094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rgbClr val="871094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869654" y="2587301"/>
            <a:ext cx="1380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null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869654" y="3203926"/>
            <a:ext cx="683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0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8730160" y="3873429"/>
            <a:ext cx="182257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809966" y="3995432"/>
            <a:ext cx="1822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成员方法引用地址</a:t>
            </a:r>
            <a:endParaRPr lang="en-US" altLang="zh-CN" sz="1400" dirty="0">
              <a:solidFill>
                <a:srgbClr val="0070C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51" name="连接符: 肘形 50"/>
          <p:cNvCxnSpPr/>
          <p:nvPr/>
        </p:nvCxnSpPr>
        <p:spPr>
          <a:xfrm rot="16200000" flipH="1">
            <a:off x="9331352" y="4758236"/>
            <a:ext cx="1326653" cy="761926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689363" y="1899120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7ef20235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cxnSp>
        <p:nvCxnSpPr>
          <p:cNvPr id="57" name="连接符: 肘形 56"/>
          <p:cNvCxnSpPr>
            <a:endCxn id="55" idx="1"/>
          </p:cNvCxnSpPr>
          <p:nvPr/>
        </p:nvCxnSpPr>
        <p:spPr>
          <a:xfrm rot="5400000" flipH="1" flipV="1">
            <a:off x="7153743" y="2273722"/>
            <a:ext cx="1771722" cy="129951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5558878" y="4241326"/>
            <a:ext cx="19543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05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05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05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stu</a:t>
            </a:r>
            <a:r>
              <a:rPr lang="zh-CN" altLang="zh-CN" sz="105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9" name="TextBox 3"/>
          <p:cNvSpPr txBox="1"/>
          <p:nvPr/>
        </p:nvSpPr>
        <p:spPr>
          <a:xfrm>
            <a:off x="2790668" y="1076360"/>
            <a:ext cx="1669365" cy="307777"/>
          </a:xfrm>
          <a:prstGeom prst="rect">
            <a:avLst/>
          </a:prstGeom>
          <a:solidFill>
            <a:srgbClr val="0C0C0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7ef20235</a:t>
            </a:r>
            <a:endParaRPr lang="zh-CN" altLang="zh-CN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60" name="TextBox 3"/>
          <p:cNvSpPr txBox="1"/>
          <p:nvPr/>
        </p:nvSpPr>
        <p:spPr>
          <a:xfrm>
            <a:off x="4532826" y="1068987"/>
            <a:ext cx="1669365" cy="523220"/>
          </a:xfrm>
          <a:prstGeom prst="rect">
            <a:avLst/>
          </a:prstGeom>
          <a:solidFill>
            <a:srgbClr val="0C0C0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null</a:t>
            </a:r>
            <a:endParaRPr lang="en-US" altLang="zh-CN" sz="14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1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0</a:t>
            </a:r>
            <a:endParaRPr lang="zh-CN" altLang="zh-CN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61" name="TextBox 3"/>
          <p:cNvSpPr txBox="1"/>
          <p:nvPr/>
        </p:nvSpPr>
        <p:spPr>
          <a:xfrm>
            <a:off x="6292752" y="1063355"/>
            <a:ext cx="1669365" cy="523220"/>
          </a:xfrm>
          <a:prstGeom prst="rect">
            <a:avLst/>
          </a:prstGeom>
          <a:solidFill>
            <a:srgbClr val="0C0C0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张三</a:t>
            </a:r>
            <a:endParaRPr lang="en-US" altLang="zh-CN" sz="14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1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23</a:t>
            </a:r>
            <a:endParaRPr lang="zh-CN" altLang="zh-CN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62" name="TextBox 3"/>
          <p:cNvSpPr txBox="1"/>
          <p:nvPr/>
        </p:nvSpPr>
        <p:spPr>
          <a:xfrm>
            <a:off x="8017472" y="1054770"/>
            <a:ext cx="1669365" cy="307777"/>
          </a:xfrm>
          <a:prstGeom prst="rect">
            <a:avLst/>
          </a:prstGeom>
          <a:solidFill>
            <a:srgbClr val="0C0C0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学习</a:t>
            </a:r>
            <a:r>
              <a:rPr lang="en-US" altLang="zh-CN" sz="1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Java</a:t>
            </a:r>
            <a:endParaRPr lang="zh-CN" altLang="zh-CN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63" name="TextBox 3"/>
          <p:cNvSpPr txBox="1"/>
          <p:nvPr/>
        </p:nvSpPr>
        <p:spPr>
          <a:xfrm>
            <a:off x="8017472" y="1427724"/>
            <a:ext cx="1669365" cy="307777"/>
          </a:xfrm>
          <a:prstGeom prst="rect">
            <a:avLst/>
          </a:prstGeom>
          <a:solidFill>
            <a:srgbClr val="0C0C0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吃饭</a:t>
            </a:r>
            <a:endParaRPr lang="zh-CN" altLang="zh-CN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579479" y="4568706"/>
            <a:ext cx="23230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05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05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05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stu</a:t>
            </a:r>
            <a:r>
              <a:rPr lang="zh-CN" altLang="zh-CN" sz="105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050" dirty="0">
                <a:solidFill>
                  <a:srgbClr val="87109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05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05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05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05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05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stu</a:t>
            </a:r>
            <a:r>
              <a:rPr lang="zh-CN" altLang="zh-CN" sz="105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050" dirty="0">
                <a:solidFill>
                  <a:srgbClr val="871094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sz="105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809036" y="2602674"/>
            <a:ext cx="1380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张三</a:t>
            </a:r>
            <a:endParaRPr lang="en-US" altLang="zh-CN" sz="1400" dirty="0">
              <a:solidFill>
                <a:srgbClr val="00B05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830211" y="3222921"/>
            <a:ext cx="683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B050"/>
                </a:solidFill>
                <a:latin typeface="Consolas" panose="020B0609020204030204" pitchFamily="49" charset="0"/>
              </a:rPr>
              <a:t>23</a:t>
            </a:r>
            <a:endParaRPr lang="en-US" altLang="zh-CN" sz="1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579479" y="5066610"/>
            <a:ext cx="23230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05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05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05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stu</a:t>
            </a:r>
            <a:r>
              <a:rPr lang="zh-CN" altLang="zh-CN" sz="105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050" dirty="0">
                <a:solidFill>
                  <a:srgbClr val="87109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05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05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05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05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05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stu</a:t>
            </a:r>
            <a:r>
              <a:rPr lang="zh-CN" altLang="zh-CN" sz="105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050" dirty="0">
                <a:solidFill>
                  <a:srgbClr val="871094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sz="105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599142" y="5491036"/>
            <a:ext cx="1069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stu</a:t>
            </a:r>
            <a:r>
              <a:rPr lang="zh-CN" altLang="zh-CN" sz="1050" dirty="0">
                <a:solidFill>
                  <a:srgbClr val="080808"/>
                </a:solidFill>
                <a:latin typeface="Consolas" panose="020B0609020204030204" pitchFamily="49" charset="0"/>
              </a:rPr>
              <a:t>.study();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4" name="TextBox 3"/>
          <p:cNvSpPr txBox="1"/>
          <p:nvPr/>
        </p:nvSpPr>
        <p:spPr>
          <a:xfrm>
            <a:off x="5606803" y="2575469"/>
            <a:ext cx="2612715" cy="83099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study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621213" y="2935012"/>
            <a:ext cx="2444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05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05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05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05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05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学习</a:t>
            </a:r>
            <a:r>
              <a:rPr lang="zh-CN" altLang="zh-CN" sz="1050" dirty="0">
                <a:solidFill>
                  <a:srgbClr val="067D17"/>
                </a:solidFill>
                <a:latin typeface="Consolas" panose="020B0609020204030204" pitchFamily="49" charset="0"/>
              </a:rPr>
              <a:t>Java"</a:t>
            </a:r>
            <a:r>
              <a:rPr lang="zh-CN" altLang="zh-CN" sz="105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620108" y="5788966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stu</a:t>
            </a:r>
            <a:r>
              <a:rPr lang="zh-CN" altLang="zh-CN" sz="105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050" dirty="0">
                <a:solidFill>
                  <a:srgbClr val="080808"/>
                </a:solidFill>
                <a:latin typeface="Consolas" panose="020B0609020204030204" pitchFamily="49" charset="0"/>
              </a:rPr>
              <a:t>eat</a:t>
            </a:r>
            <a:r>
              <a:rPr lang="zh-CN" altLang="zh-CN" sz="1050" dirty="0">
                <a:solidFill>
                  <a:srgbClr val="080808"/>
                </a:solidFill>
                <a:latin typeface="Consolas" panose="020B0609020204030204" pitchFamily="49" charset="0"/>
              </a:rPr>
              <a:t>();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7" name="TextBox 3"/>
          <p:cNvSpPr txBox="1"/>
          <p:nvPr/>
        </p:nvSpPr>
        <p:spPr>
          <a:xfrm>
            <a:off x="5616492" y="2584265"/>
            <a:ext cx="2612715" cy="83099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eat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609121" y="2950313"/>
            <a:ext cx="21499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05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05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05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05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05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吃饭</a:t>
            </a:r>
            <a:r>
              <a:rPr lang="zh-CN" altLang="zh-CN" sz="105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05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00797" y="4982474"/>
            <a:ext cx="4617839" cy="371846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7.40741E-7 L -0.075 -7.40741E-7 C -0.10859 -7.40741E-7 -0.15 0.07847 -0.15 0.14236 L -0.15 0.28495 " pathEditMode="relative" rAng="0" ptsTypes="AAAA">
                                      <p:cBhvr>
                                        <p:cTn id="10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14236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2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6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9" grpId="0" bldLvl="0" animBg="1"/>
      <p:bldP spid="44" grpId="0" bldLvl="0" animBg="1"/>
      <p:bldP spid="45" grpId="0" bldLvl="0" animBg="1"/>
      <p:bldP spid="46" grpId="0" bldLvl="0" animBg="1"/>
      <p:bldP spid="46" grpId="1" bldLvl="0" animBg="1"/>
      <p:bldP spid="6" grpId="0" bldLvl="0" animBg="1"/>
      <p:bldP spid="4" grpId="0"/>
      <p:bldP spid="7" grpId="0" bldLvl="0" animBg="1"/>
      <p:bldP spid="7" grpId="1" bldLvl="0" animBg="1"/>
      <p:bldP spid="7" grpId="2" bldLvl="0" animBg="1"/>
      <p:bldP spid="8" grpId="0" bldLvl="0" animBg="1"/>
      <p:bldP spid="14" grpId="0"/>
      <p:bldP spid="14" grpId="1"/>
      <p:bldP spid="16" grpId="0"/>
      <p:bldP spid="17" grpId="0"/>
      <p:bldP spid="17" grpId="1"/>
      <p:bldP spid="38" grpId="0"/>
      <p:bldP spid="38" grpId="1"/>
      <p:bldP spid="43" grpId="0"/>
      <p:bldP spid="55" grpId="0"/>
      <p:bldP spid="58" grpId="0"/>
      <p:bldP spid="59" grpId="0" bldLvl="0" animBg="1"/>
      <p:bldP spid="60" grpId="0" bldLvl="0" animBg="1"/>
      <p:bldP spid="61" grpId="0" bldLvl="0" animBg="1"/>
      <p:bldP spid="62" grpId="0" bldLvl="0" animBg="1"/>
      <p:bldP spid="63" grpId="0" bldLvl="0" animBg="1"/>
      <p:bldP spid="50" grpId="0"/>
      <p:bldP spid="52" grpId="0"/>
      <p:bldP spid="53" grpId="0"/>
      <p:bldP spid="54" grpId="0"/>
      <p:bldP spid="56" grpId="0"/>
      <p:bldP spid="64" grpId="0" bldLvl="0" animBg="1"/>
      <p:bldP spid="64" grpId="1" bldLvl="0" animBg="1"/>
      <p:bldP spid="65" grpId="0"/>
      <p:bldP spid="65" grpId="1"/>
      <p:bldP spid="66" grpId="0"/>
      <p:bldP spid="67" grpId="0" bldLvl="0" animBg="1"/>
      <p:bldP spid="67" grpId="1" bldLvl="0" animBg="1"/>
      <p:bldP spid="68" grpId="0"/>
      <p:bldP spid="68" grpId="1"/>
      <p:bldP spid="69" grpId="0" bldLvl="0" animBg="1"/>
      <p:bldP spid="69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sp>
        <p:nvSpPr>
          <p:cNvPr id="24" name="文本占位符 3"/>
          <p:cNvSpPr txBox="1"/>
          <p:nvPr/>
        </p:nvSpPr>
        <p:spPr>
          <a:xfrm>
            <a:off x="710881" y="940081"/>
            <a:ext cx="3366598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两个对象内存图</a:t>
            </a:r>
            <a:endParaRPr kumimoji="1"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AutoShape 4"/>
          <p:cNvSpPr>
            <a:spLocks noChangeAspect="1" noChangeArrowheads="1"/>
          </p:cNvSpPr>
          <p:nvPr/>
        </p:nvSpPr>
        <p:spPr bwMode="auto">
          <a:xfrm>
            <a:off x="10092405" y="1076360"/>
            <a:ext cx="102810" cy="10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 bwMode="auto">
          <a:xfrm>
            <a:off x="8530352" y="1254427"/>
            <a:ext cx="3491904" cy="3340560"/>
            <a:chOff x="6552698" y="206834"/>
            <a:chExt cx="2398614" cy="4763518"/>
          </a:xfrm>
        </p:grpSpPr>
        <p:sp>
          <p:nvSpPr>
            <p:cNvPr id="23" name="矩形 22"/>
            <p:cNvSpPr/>
            <p:nvPr/>
          </p:nvSpPr>
          <p:spPr bwMode="auto">
            <a:xfrm>
              <a:off x="6552698" y="1032717"/>
              <a:ext cx="2398614" cy="3937635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5" name="TextBox 2"/>
            <p:cNvSpPr txBox="1">
              <a:spLocks noChangeArrowheads="1"/>
            </p:cNvSpPr>
            <p:nvPr/>
          </p:nvSpPr>
          <p:spPr bwMode="auto">
            <a:xfrm>
              <a:off x="7296868" y="206834"/>
              <a:ext cx="936625" cy="44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047FFD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堆内存</a:t>
              </a:r>
              <a:endParaRPr lang="zh-CN" altLang="en-US" sz="2400" b="1" dirty="0">
                <a:solidFill>
                  <a:srgbClr val="047FFD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 bwMode="auto">
          <a:xfrm>
            <a:off x="5561046" y="1797051"/>
            <a:ext cx="2740522" cy="4800600"/>
            <a:chOff x="4441895" y="1347668"/>
            <a:chExt cx="1771200" cy="3600344"/>
          </a:xfrm>
        </p:grpSpPr>
        <p:sp>
          <p:nvSpPr>
            <p:cNvPr id="27" name="矩形 26"/>
            <p:cNvSpPr/>
            <p:nvPr/>
          </p:nvSpPr>
          <p:spPr bwMode="auto">
            <a:xfrm>
              <a:off x="4472076" y="1350843"/>
              <a:ext cx="1728310" cy="3597169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8" name="TextBox 2"/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445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accent2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栈内存</a:t>
              </a:r>
              <a:endParaRPr lang="en-US" altLang="zh-CN" sz="2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4448249" y="1347668"/>
              <a:ext cx="11119" cy="359716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184502" y="1350843"/>
              <a:ext cx="11120" cy="359716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4441895" y="4944837"/>
              <a:ext cx="17712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"/>
          <p:cNvSpPr txBox="1"/>
          <p:nvPr/>
        </p:nvSpPr>
        <p:spPr>
          <a:xfrm>
            <a:off x="710880" y="1532450"/>
            <a:ext cx="4620683" cy="1938992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200" dirty="0">
                <a:solidFill>
                  <a:srgbClr val="458C2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458C2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200" dirty="0">
                <a:solidFill>
                  <a:srgbClr val="458C2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458C2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200" dirty="0">
                <a:solidFill>
                  <a:srgbClr val="00627A"/>
                </a:solidFill>
                <a:latin typeface="Consolas" panose="020B0609020204030204" pitchFamily="49" charset="0"/>
              </a:rPr>
              <a:t>study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学习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</a:rPr>
              <a:t>Java"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200" dirty="0">
                <a:solidFill>
                  <a:srgbClr val="00627A"/>
                </a:solidFill>
                <a:latin typeface="Consolas" panose="020B0609020204030204" pitchFamily="49" charset="0"/>
              </a:rPr>
              <a:t>eat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吃饭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39" name="TextBox 3"/>
          <p:cNvSpPr txBox="1"/>
          <p:nvPr/>
        </p:nvSpPr>
        <p:spPr>
          <a:xfrm>
            <a:off x="710880" y="3530698"/>
            <a:ext cx="4620683" cy="3231654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Test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lang="zh-CN" altLang="zh-CN" sz="12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main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[] args) 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Student stu1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new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Student();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stu1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name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张三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stu1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age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23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Student stu2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new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Student();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stu2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name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李四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stu2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age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24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stu1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stu2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age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stu1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.study();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stu2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.study();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}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2000" dirty="0">
              <a:latin typeface="Consolas" panose="020B0609020204030204" pitchFamily="49" charset="0"/>
            </a:endParaRPr>
          </a:p>
        </p:txBody>
      </p:sp>
      <p:grpSp>
        <p:nvGrpSpPr>
          <p:cNvPr id="40" name="组合 39"/>
          <p:cNvGrpSpPr/>
          <p:nvPr/>
        </p:nvGrpSpPr>
        <p:grpSpPr bwMode="auto">
          <a:xfrm>
            <a:off x="7493417" y="4739951"/>
            <a:ext cx="4528839" cy="1843039"/>
            <a:chOff x="1087528" y="3579862"/>
            <a:chExt cx="3150447" cy="1400643"/>
          </a:xfrm>
        </p:grpSpPr>
        <p:sp>
          <p:nvSpPr>
            <p:cNvPr id="41" name="矩形 40"/>
            <p:cNvSpPr/>
            <p:nvPr/>
          </p:nvSpPr>
          <p:spPr bwMode="auto">
            <a:xfrm>
              <a:off x="1837147" y="3579862"/>
              <a:ext cx="2400828" cy="1400643"/>
            </a:xfrm>
            <a:prstGeom prst="rect">
              <a:avLst/>
            </a:prstGeom>
            <a:solidFill>
              <a:srgbClr val="92D050">
                <a:alpha val="10000"/>
              </a:srgbClr>
            </a:solidFill>
            <a:ln w="3810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92D05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2" name="TextBox 2"/>
            <p:cNvSpPr txBox="1">
              <a:spLocks noChangeArrowheads="1"/>
            </p:cNvSpPr>
            <p:nvPr/>
          </p:nvSpPr>
          <p:spPr bwMode="auto">
            <a:xfrm>
              <a:off x="1087528" y="4539823"/>
              <a:ext cx="2442792" cy="44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92D05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方法区</a:t>
              </a:r>
              <a:endParaRPr lang="zh-CN" altLang="en-US" sz="2400" b="1" dirty="0">
                <a:solidFill>
                  <a:srgbClr val="92D05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44" name="TextBox 3"/>
          <p:cNvSpPr txBox="1"/>
          <p:nvPr/>
        </p:nvSpPr>
        <p:spPr>
          <a:xfrm>
            <a:off x="8709618" y="4947931"/>
            <a:ext cx="1455362" cy="646331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.class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5" name="TextBox 3"/>
          <p:cNvSpPr txBox="1"/>
          <p:nvPr/>
        </p:nvSpPr>
        <p:spPr>
          <a:xfrm>
            <a:off x="5607743" y="3546622"/>
            <a:ext cx="2612715" cy="2585323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6" name="TextBox 3"/>
          <p:cNvSpPr txBox="1"/>
          <p:nvPr/>
        </p:nvSpPr>
        <p:spPr>
          <a:xfrm>
            <a:off x="10297193" y="4952523"/>
            <a:ext cx="1641227" cy="1015663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Student.class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成员变量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成员方法</a:t>
            </a:r>
            <a:endParaRPr lang="zh-CN" altLang="zh-CN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34778" y="3809342"/>
            <a:ext cx="2585679" cy="389433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588079" y="3854230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 stu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30160" y="2186546"/>
            <a:ext cx="1567033" cy="181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689364" y="1899120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7ef20235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730160" y="2245652"/>
            <a:ext cx="1465055" cy="143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endParaRPr lang="en-US" altLang="zh-CN" sz="1400" dirty="0">
              <a:solidFill>
                <a:srgbClr val="871094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</a:t>
            </a:r>
            <a:endParaRPr lang="en-US" altLang="zh-CN" sz="1400" dirty="0">
              <a:solidFill>
                <a:srgbClr val="871094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rgbClr val="871094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rgbClr val="871094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464476" y="2587301"/>
            <a:ext cx="1380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null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481901" y="3211991"/>
            <a:ext cx="683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0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8730160" y="3630647"/>
            <a:ext cx="156703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730160" y="3690400"/>
            <a:ext cx="1822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成员方法引用地址</a:t>
            </a:r>
            <a:endParaRPr lang="en-US" altLang="zh-CN" sz="1400" dirty="0">
              <a:solidFill>
                <a:srgbClr val="0070C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51" name="连接符: 肘形 50"/>
          <p:cNvCxnSpPr/>
          <p:nvPr/>
        </p:nvCxnSpPr>
        <p:spPr>
          <a:xfrm rot="16200000" flipH="1">
            <a:off x="9092506" y="4519389"/>
            <a:ext cx="1804346" cy="761925"/>
          </a:xfrm>
          <a:prstGeom prst="bentConnector3">
            <a:avLst>
              <a:gd name="adj1" fmla="val 99551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689364" y="1899119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7ef20235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cxnSp>
        <p:nvCxnSpPr>
          <p:cNvPr id="57" name="连接符: 肘形 56"/>
          <p:cNvCxnSpPr>
            <a:endCxn id="55" idx="1"/>
          </p:cNvCxnSpPr>
          <p:nvPr/>
        </p:nvCxnSpPr>
        <p:spPr>
          <a:xfrm rot="5400000" flipH="1" flipV="1">
            <a:off x="7153744" y="2273721"/>
            <a:ext cx="1771722" cy="129951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9451666" y="2636765"/>
            <a:ext cx="683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张三</a:t>
            </a:r>
            <a:endParaRPr lang="en-US" altLang="zh-CN" sz="1400" dirty="0">
              <a:solidFill>
                <a:srgbClr val="00B05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462007" y="3123333"/>
            <a:ext cx="505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B050"/>
                </a:solidFill>
                <a:latin typeface="Consolas" panose="020B0609020204030204" pitchFamily="49" charset="0"/>
              </a:rPr>
              <a:t>23</a:t>
            </a:r>
            <a:endParaRPr lang="en-US" altLang="zh-CN" sz="1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11312" y="4131229"/>
            <a:ext cx="4607324" cy="371846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634778" y="4420266"/>
            <a:ext cx="2585679" cy="389433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588079" y="4465154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 stu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0298250" y="1892081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27d6c5e0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0361737" y="2186546"/>
            <a:ext cx="1567033" cy="181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连接符 75"/>
          <p:cNvCxnSpPr/>
          <p:nvPr/>
        </p:nvCxnSpPr>
        <p:spPr>
          <a:xfrm>
            <a:off x="10361737" y="3620220"/>
            <a:ext cx="156703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10361737" y="3679973"/>
            <a:ext cx="1822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成员方法引用地址</a:t>
            </a:r>
            <a:endParaRPr lang="en-US" altLang="zh-CN" sz="1400" dirty="0">
              <a:solidFill>
                <a:srgbClr val="0070C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0375642" y="2236332"/>
            <a:ext cx="1465055" cy="143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endParaRPr lang="en-US" altLang="zh-CN" sz="1400" dirty="0">
              <a:solidFill>
                <a:srgbClr val="871094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</a:t>
            </a:r>
            <a:endParaRPr lang="en-US" altLang="zh-CN" sz="1400" dirty="0">
              <a:solidFill>
                <a:srgbClr val="871094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rgbClr val="871094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rgbClr val="871094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1164137" y="2545765"/>
            <a:ext cx="1380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null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1181562" y="3170455"/>
            <a:ext cx="683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0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连接符: 肘形 46"/>
          <p:cNvCxnSpPr/>
          <p:nvPr/>
        </p:nvCxnSpPr>
        <p:spPr>
          <a:xfrm rot="5400000">
            <a:off x="10319427" y="4694917"/>
            <a:ext cx="1728750" cy="393510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10298250" y="1892081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27d6c5e0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cxnSp>
        <p:nvCxnSpPr>
          <p:cNvPr id="87" name="连接符: 肘形 86"/>
          <p:cNvCxnSpPr>
            <a:endCxn id="82" idx="0"/>
          </p:cNvCxnSpPr>
          <p:nvPr/>
        </p:nvCxnSpPr>
        <p:spPr>
          <a:xfrm flipV="1">
            <a:off x="7667818" y="1892081"/>
            <a:ext cx="3190269" cy="2702906"/>
          </a:xfrm>
          <a:prstGeom prst="bentConnector4">
            <a:avLst>
              <a:gd name="adj1" fmla="val 22800"/>
              <a:gd name="adj2" fmla="val 108458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703509" y="4839283"/>
            <a:ext cx="4607324" cy="371846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11117433" y="2605517"/>
            <a:ext cx="683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李四</a:t>
            </a:r>
            <a:endParaRPr lang="en-US" altLang="zh-CN" sz="1400" dirty="0">
              <a:solidFill>
                <a:srgbClr val="00B05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1127774" y="3092085"/>
            <a:ext cx="505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B050"/>
                </a:solidFill>
                <a:latin typeface="Consolas" panose="020B0609020204030204" pitchFamily="49" charset="0"/>
              </a:rPr>
              <a:t>24</a:t>
            </a:r>
            <a:endParaRPr lang="en-US" altLang="zh-CN" sz="1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6" name="连接符: 肘形 105"/>
          <p:cNvCxnSpPr>
            <a:endCxn id="4" idx="1"/>
          </p:cNvCxnSpPr>
          <p:nvPr/>
        </p:nvCxnSpPr>
        <p:spPr>
          <a:xfrm flipV="1">
            <a:off x="3275045" y="3992730"/>
            <a:ext cx="2313034" cy="1484339"/>
          </a:xfrm>
          <a:prstGeom prst="bentConnector3">
            <a:avLst>
              <a:gd name="adj1" fmla="val -1231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3"/>
          <p:cNvSpPr txBox="1"/>
          <p:nvPr/>
        </p:nvSpPr>
        <p:spPr>
          <a:xfrm>
            <a:off x="3764154" y="1305950"/>
            <a:ext cx="1669365" cy="523220"/>
          </a:xfrm>
          <a:prstGeom prst="rect">
            <a:avLst/>
          </a:prstGeom>
          <a:solidFill>
            <a:srgbClr val="0C0C0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张三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>
              <a:defRPr/>
            </a:pPr>
            <a:endParaRPr lang="en-US" altLang="zh-CN" sz="14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TextBox 3"/>
          <p:cNvSpPr txBox="1"/>
          <p:nvPr/>
        </p:nvSpPr>
        <p:spPr>
          <a:xfrm>
            <a:off x="3764153" y="1305949"/>
            <a:ext cx="1669365" cy="523220"/>
          </a:xfrm>
          <a:prstGeom prst="rect">
            <a:avLst/>
          </a:prstGeom>
          <a:solidFill>
            <a:srgbClr val="0C0C0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张三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>
              <a:defRPr/>
            </a:pPr>
            <a:r>
              <a:rPr lang="en-US" altLang="zh-CN" sz="1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24</a:t>
            </a:r>
            <a:endParaRPr lang="en-US" altLang="zh-CN" sz="14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12" name="连接符: 肘形 111"/>
          <p:cNvCxnSpPr>
            <a:endCxn id="72" idx="1"/>
          </p:cNvCxnSpPr>
          <p:nvPr/>
        </p:nvCxnSpPr>
        <p:spPr>
          <a:xfrm flipV="1">
            <a:off x="3889094" y="4603654"/>
            <a:ext cx="1698985" cy="115239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0" name="TextBox 3"/>
          <p:cNvSpPr txBox="1"/>
          <p:nvPr/>
        </p:nvSpPr>
        <p:spPr>
          <a:xfrm>
            <a:off x="5616492" y="2584265"/>
            <a:ext cx="2612715" cy="83099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study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5570877" y="2964161"/>
            <a:ext cx="30170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学习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</a:rPr>
              <a:t>Java"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endParaRPr lang="zh-CN" altLang="en-US" sz="1200" dirty="0"/>
          </a:p>
        </p:txBody>
      </p:sp>
      <p:sp>
        <p:nvSpPr>
          <p:cNvPr id="122" name="TextBox 3"/>
          <p:cNvSpPr txBox="1"/>
          <p:nvPr/>
        </p:nvSpPr>
        <p:spPr>
          <a:xfrm>
            <a:off x="5554279" y="1277279"/>
            <a:ext cx="1669365" cy="307777"/>
          </a:xfrm>
          <a:prstGeom prst="rect">
            <a:avLst/>
          </a:prstGeom>
          <a:solidFill>
            <a:srgbClr val="0C0C0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学习</a:t>
            </a:r>
            <a:r>
              <a:rPr lang="en-US" altLang="zh-CN" sz="1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Java</a:t>
            </a:r>
            <a:endParaRPr lang="zh-CN" altLang="zh-CN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5573250" y="5132789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stu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.study();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5585254" y="5525542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stu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.study();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5" name="TextBox 3"/>
          <p:cNvSpPr txBox="1"/>
          <p:nvPr/>
        </p:nvSpPr>
        <p:spPr>
          <a:xfrm>
            <a:off x="5616492" y="2595012"/>
            <a:ext cx="2612715" cy="83099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study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570877" y="2974908"/>
            <a:ext cx="30170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学习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</a:rPr>
              <a:t>Java"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endParaRPr lang="zh-CN" altLang="en-US" sz="1200" dirty="0"/>
          </a:p>
        </p:txBody>
      </p:sp>
      <p:sp>
        <p:nvSpPr>
          <p:cNvPr id="127" name="TextBox 3"/>
          <p:cNvSpPr txBox="1"/>
          <p:nvPr/>
        </p:nvSpPr>
        <p:spPr>
          <a:xfrm>
            <a:off x="7343973" y="1266850"/>
            <a:ext cx="1669365" cy="307777"/>
          </a:xfrm>
          <a:prstGeom prst="rect">
            <a:avLst/>
          </a:prstGeom>
          <a:solidFill>
            <a:srgbClr val="0C0C0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学习</a:t>
            </a:r>
            <a:r>
              <a:rPr lang="en-US" altLang="zh-CN" sz="1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Java</a:t>
            </a:r>
            <a:endParaRPr lang="zh-CN" altLang="zh-CN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7.40741E-7 L -0.0763 -7.40741E-7 C -0.11041 -7.40741E-7 -0.15247 0.07894 -0.15247 0.14306 L -0.15247 0.28611 " pathEditMode="relative" rAng="0" ptsTypes="AAAA">
                                      <p:cBhvr>
                                        <p:cTn id="9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0" y="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81481E-6 L -0.14179 -4.81481E-6 C -0.2052 -4.81481E-6 -0.2832 0.10325 -0.2832 0.18774 L -0.2832 0.37547 " pathEditMode="relative" rAng="0" ptsTypes="AAAA">
                                      <p:cBhvr>
                                        <p:cTn id="17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67" y="1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6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0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8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2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9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3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9" grpId="0" bldLvl="0" animBg="1"/>
      <p:bldP spid="44" grpId="0" bldLvl="0" animBg="1"/>
      <p:bldP spid="45" grpId="0" bldLvl="0" animBg="1"/>
      <p:bldP spid="46" grpId="0" bldLvl="0" animBg="1"/>
      <p:bldP spid="6" grpId="0" bldLvl="0" animBg="1"/>
      <p:bldP spid="4" grpId="0"/>
      <p:bldP spid="8" grpId="0" bldLvl="0" animBg="1"/>
      <p:bldP spid="14" grpId="0"/>
      <p:bldP spid="16" grpId="0"/>
      <p:bldP spid="17" grpId="0"/>
      <p:bldP spid="17" grpId="1"/>
      <p:bldP spid="38" grpId="0"/>
      <p:bldP spid="38" grpId="1"/>
      <p:bldP spid="43" grpId="0"/>
      <p:bldP spid="55" grpId="0"/>
      <p:bldP spid="55" grpId="1"/>
      <p:bldP spid="55" grpId="2"/>
      <p:bldP spid="52" grpId="0"/>
      <p:bldP spid="52" grpId="1"/>
      <p:bldP spid="53" grpId="0"/>
      <p:bldP spid="70" grpId="0" bldLvl="0" animBg="1"/>
      <p:bldP spid="70" grpId="1" bldLvl="0" animBg="1"/>
      <p:bldP spid="71" grpId="0" bldLvl="0" animBg="1"/>
      <p:bldP spid="72" grpId="0"/>
      <p:bldP spid="74" grpId="0"/>
      <p:bldP spid="75" grpId="0" bldLvl="0" animBg="1"/>
      <p:bldP spid="77" grpId="0"/>
      <p:bldP spid="78" grpId="0"/>
      <p:bldP spid="79" grpId="0"/>
      <p:bldP spid="79" grpId="1"/>
      <p:bldP spid="80" grpId="0"/>
      <p:bldP spid="80" grpId="1"/>
      <p:bldP spid="82" grpId="0"/>
      <p:bldP spid="82" grpId="1"/>
      <p:bldP spid="98" grpId="0" bldLvl="0" animBg="1"/>
      <p:bldP spid="98" grpId="1" bldLvl="0" animBg="1"/>
      <p:bldP spid="103" grpId="0"/>
      <p:bldP spid="104" grpId="0"/>
      <p:bldP spid="109" grpId="0" bldLvl="0" animBg="1"/>
      <p:bldP spid="110" grpId="0" bldLvl="0" animBg="1"/>
      <p:bldP spid="120" grpId="0" bldLvl="0" animBg="1"/>
      <p:bldP spid="120" grpId="1" bldLvl="0" animBg="1"/>
      <p:bldP spid="121" grpId="0"/>
      <p:bldP spid="121" grpId="1"/>
      <p:bldP spid="122" grpId="0" bldLvl="0" animBg="1"/>
      <p:bldP spid="123" grpId="0"/>
      <p:bldP spid="124" grpId="0"/>
      <p:bldP spid="125" grpId="0" bldLvl="0" animBg="1"/>
      <p:bldP spid="125" grpId="1" bldLvl="0" animBg="1"/>
      <p:bldP spid="126" grpId="0"/>
      <p:bldP spid="126" grpId="1"/>
      <p:bldP spid="12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sp>
        <p:nvSpPr>
          <p:cNvPr id="24" name="文本占位符 3"/>
          <p:cNvSpPr txBox="1"/>
          <p:nvPr/>
        </p:nvSpPr>
        <p:spPr>
          <a:xfrm>
            <a:off x="710881" y="940081"/>
            <a:ext cx="3366598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两个引用指向相同内存图</a:t>
            </a:r>
            <a:endParaRPr kumimoji="1"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AutoShape 4"/>
          <p:cNvSpPr>
            <a:spLocks noChangeAspect="1" noChangeArrowheads="1"/>
          </p:cNvSpPr>
          <p:nvPr/>
        </p:nvSpPr>
        <p:spPr bwMode="auto">
          <a:xfrm>
            <a:off x="10092405" y="1076360"/>
            <a:ext cx="102810" cy="10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 bwMode="auto">
          <a:xfrm>
            <a:off x="8530352" y="1254427"/>
            <a:ext cx="3491904" cy="3340560"/>
            <a:chOff x="6552698" y="206834"/>
            <a:chExt cx="2398614" cy="4763518"/>
          </a:xfrm>
        </p:grpSpPr>
        <p:sp>
          <p:nvSpPr>
            <p:cNvPr id="23" name="矩形 22"/>
            <p:cNvSpPr/>
            <p:nvPr/>
          </p:nvSpPr>
          <p:spPr bwMode="auto">
            <a:xfrm>
              <a:off x="6552698" y="1032717"/>
              <a:ext cx="2398614" cy="3937635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5" name="TextBox 2"/>
            <p:cNvSpPr txBox="1">
              <a:spLocks noChangeArrowheads="1"/>
            </p:cNvSpPr>
            <p:nvPr/>
          </p:nvSpPr>
          <p:spPr bwMode="auto">
            <a:xfrm>
              <a:off x="7296868" y="206834"/>
              <a:ext cx="936625" cy="44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047FFD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堆内存</a:t>
              </a:r>
              <a:endParaRPr lang="zh-CN" altLang="en-US" sz="2400" b="1" dirty="0">
                <a:solidFill>
                  <a:srgbClr val="047FFD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 bwMode="auto">
          <a:xfrm>
            <a:off x="5561046" y="1797051"/>
            <a:ext cx="2740522" cy="4800600"/>
            <a:chOff x="4441895" y="1347668"/>
            <a:chExt cx="1771200" cy="3600344"/>
          </a:xfrm>
        </p:grpSpPr>
        <p:sp>
          <p:nvSpPr>
            <p:cNvPr id="27" name="矩形 26"/>
            <p:cNvSpPr/>
            <p:nvPr/>
          </p:nvSpPr>
          <p:spPr bwMode="auto">
            <a:xfrm>
              <a:off x="4472076" y="1350843"/>
              <a:ext cx="1728310" cy="3597169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8" name="TextBox 2"/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445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accent2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栈内存</a:t>
              </a:r>
              <a:endParaRPr lang="en-US" altLang="zh-CN" sz="2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4448249" y="1347668"/>
              <a:ext cx="11119" cy="359716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184502" y="1350843"/>
              <a:ext cx="11120" cy="359716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4441895" y="4944837"/>
              <a:ext cx="17712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"/>
          <p:cNvSpPr txBox="1"/>
          <p:nvPr/>
        </p:nvSpPr>
        <p:spPr>
          <a:xfrm>
            <a:off x="710880" y="1532450"/>
            <a:ext cx="4620683" cy="1938992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200" dirty="0">
                <a:solidFill>
                  <a:srgbClr val="458C2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458C2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200" dirty="0">
                <a:solidFill>
                  <a:srgbClr val="458C2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458C2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200" dirty="0">
                <a:solidFill>
                  <a:srgbClr val="00627A"/>
                </a:solidFill>
                <a:latin typeface="Consolas" panose="020B0609020204030204" pitchFamily="49" charset="0"/>
              </a:rPr>
              <a:t>study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学习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</a:rPr>
              <a:t>Java"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200" dirty="0">
                <a:solidFill>
                  <a:srgbClr val="00627A"/>
                </a:solidFill>
                <a:latin typeface="Consolas" panose="020B0609020204030204" pitchFamily="49" charset="0"/>
              </a:rPr>
              <a:t>eat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吃饭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39" name="TextBox 3"/>
          <p:cNvSpPr txBox="1"/>
          <p:nvPr/>
        </p:nvSpPr>
        <p:spPr>
          <a:xfrm>
            <a:off x="710880" y="3530698"/>
            <a:ext cx="4620683" cy="2306955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Test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lang="zh-CN" altLang="zh-CN" sz="12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main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[] args) 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Student stu1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new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Student();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stu1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name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吹雪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Student stu2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stu1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stu2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name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西域狂鸭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stu1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stu2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}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2000" dirty="0">
              <a:latin typeface="Consolas" panose="020B0609020204030204" pitchFamily="49" charset="0"/>
            </a:endParaRPr>
          </a:p>
        </p:txBody>
      </p:sp>
      <p:grpSp>
        <p:nvGrpSpPr>
          <p:cNvPr id="40" name="组合 39"/>
          <p:cNvGrpSpPr/>
          <p:nvPr/>
        </p:nvGrpSpPr>
        <p:grpSpPr bwMode="auto">
          <a:xfrm>
            <a:off x="7493417" y="4739951"/>
            <a:ext cx="4528839" cy="1843039"/>
            <a:chOff x="1087528" y="3579862"/>
            <a:chExt cx="3150447" cy="1400643"/>
          </a:xfrm>
        </p:grpSpPr>
        <p:sp>
          <p:nvSpPr>
            <p:cNvPr id="41" name="矩形 40"/>
            <p:cNvSpPr/>
            <p:nvPr/>
          </p:nvSpPr>
          <p:spPr bwMode="auto">
            <a:xfrm>
              <a:off x="1837147" y="3579862"/>
              <a:ext cx="2400828" cy="1400643"/>
            </a:xfrm>
            <a:prstGeom prst="rect">
              <a:avLst/>
            </a:prstGeom>
            <a:solidFill>
              <a:srgbClr val="92D050">
                <a:alpha val="10000"/>
              </a:srgbClr>
            </a:solidFill>
            <a:ln w="3810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92D05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2" name="TextBox 2"/>
            <p:cNvSpPr txBox="1">
              <a:spLocks noChangeArrowheads="1"/>
            </p:cNvSpPr>
            <p:nvPr/>
          </p:nvSpPr>
          <p:spPr bwMode="auto">
            <a:xfrm>
              <a:off x="1087528" y="4539823"/>
              <a:ext cx="2442792" cy="44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92D05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方法区</a:t>
              </a:r>
              <a:endParaRPr lang="zh-CN" altLang="en-US" sz="2400" b="1" dirty="0">
                <a:solidFill>
                  <a:srgbClr val="92D05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44" name="TextBox 3"/>
          <p:cNvSpPr txBox="1"/>
          <p:nvPr/>
        </p:nvSpPr>
        <p:spPr>
          <a:xfrm>
            <a:off x="8709618" y="4947931"/>
            <a:ext cx="1455362" cy="646331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.class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5" name="TextBox 3"/>
          <p:cNvSpPr txBox="1"/>
          <p:nvPr/>
        </p:nvSpPr>
        <p:spPr>
          <a:xfrm>
            <a:off x="5607743" y="3546622"/>
            <a:ext cx="2612715" cy="2585323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6" name="TextBox 3"/>
          <p:cNvSpPr txBox="1"/>
          <p:nvPr/>
        </p:nvSpPr>
        <p:spPr>
          <a:xfrm>
            <a:off x="10297193" y="4952523"/>
            <a:ext cx="1641227" cy="1015663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Student.class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成员变量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成员方法</a:t>
            </a:r>
            <a:endParaRPr lang="zh-CN" altLang="zh-CN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34778" y="3809342"/>
            <a:ext cx="2585679" cy="389433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588079" y="3854230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 stu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30160" y="2186546"/>
            <a:ext cx="1866114" cy="181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689364" y="1899120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7ef20235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730160" y="2245652"/>
            <a:ext cx="1465055" cy="143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endParaRPr lang="en-US" altLang="zh-CN" sz="1400" dirty="0">
              <a:solidFill>
                <a:srgbClr val="871094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</a:t>
            </a:r>
            <a:endParaRPr lang="en-US" altLang="zh-CN" sz="1400" dirty="0">
              <a:solidFill>
                <a:srgbClr val="871094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rgbClr val="871094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rgbClr val="871094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895770" y="2587301"/>
            <a:ext cx="1380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null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913195" y="3211991"/>
            <a:ext cx="683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0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8730160" y="3630647"/>
            <a:ext cx="186611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864042" y="3681187"/>
            <a:ext cx="1822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成员方法引用地址</a:t>
            </a:r>
            <a:endParaRPr lang="en-US" altLang="zh-CN" sz="1400" dirty="0">
              <a:solidFill>
                <a:srgbClr val="0070C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51" name="连接符: 肘形 50"/>
          <p:cNvCxnSpPr/>
          <p:nvPr/>
        </p:nvCxnSpPr>
        <p:spPr>
          <a:xfrm rot="16200000" flipH="1">
            <a:off x="9092506" y="4519389"/>
            <a:ext cx="1804346" cy="761925"/>
          </a:xfrm>
          <a:prstGeom prst="bentConnector3">
            <a:avLst>
              <a:gd name="adj1" fmla="val 99551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694036" y="1899120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7ef20235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cxnSp>
        <p:nvCxnSpPr>
          <p:cNvPr id="57" name="连接符: 肘形 56"/>
          <p:cNvCxnSpPr>
            <a:endCxn id="55" idx="1"/>
          </p:cNvCxnSpPr>
          <p:nvPr/>
        </p:nvCxnSpPr>
        <p:spPr>
          <a:xfrm rot="5400000" flipH="1" flipV="1">
            <a:off x="7158416" y="2273722"/>
            <a:ext cx="1771722" cy="129951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5634778" y="4420266"/>
            <a:ext cx="2585679" cy="389433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588079" y="4465154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 stu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9813711" y="2629422"/>
            <a:ext cx="1380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吹雪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6881161" y="3850464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7ef20235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cxnSp>
        <p:nvCxnSpPr>
          <p:cNvPr id="84" name="连接符: 肘形 83"/>
          <p:cNvCxnSpPr/>
          <p:nvPr/>
        </p:nvCxnSpPr>
        <p:spPr>
          <a:xfrm rot="5400000" flipH="1" flipV="1">
            <a:off x="7136951" y="2320716"/>
            <a:ext cx="2531604" cy="1664109"/>
          </a:xfrm>
          <a:prstGeom prst="bentConnector3">
            <a:avLst>
              <a:gd name="adj1" fmla="val 1082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9740051" y="2586596"/>
            <a:ext cx="1380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西域狂鸭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8" name="TextBox 3"/>
          <p:cNvSpPr txBox="1"/>
          <p:nvPr/>
        </p:nvSpPr>
        <p:spPr>
          <a:xfrm>
            <a:off x="724815" y="6059770"/>
            <a:ext cx="1669365" cy="523220"/>
          </a:xfrm>
          <a:prstGeom prst="rect">
            <a:avLst/>
          </a:prstGeom>
          <a:solidFill>
            <a:srgbClr val="0C0C0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西域狂鸭</a:t>
            </a:r>
            <a:endParaRPr lang="en-US" altLang="zh-CN" sz="14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zh-CN" altLang="en-US" sz="1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西域狂鸭</a:t>
            </a:r>
            <a:endParaRPr lang="en-US" altLang="zh-CN" sz="14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7.40741E-7 L -0.07408 -7.40741E-7 C -0.10729 -7.40741E-7 -0.14804 0.07847 -0.14804 0.14236 L -0.14804 0.28472 " pathEditMode="relative" rAng="0" ptsTypes="AAAA">
                                      <p:cBhvr>
                                        <p:cTn id="8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48148E-6 L 3.54167E-6 0.08843 " pathEditMode="relative" rAng="0" ptsTypes="AA">
                                      <p:cBhvr>
                                        <p:cTn id="11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6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8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9" grpId="0" bldLvl="0" animBg="1"/>
      <p:bldP spid="44" grpId="0" bldLvl="0" animBg="1"/>
      <p:bldP spid="45" grpId="0" bldLvl="0" animBg="1"/>
      <p:bldP spid="46" grpId="0" bldLvl="0" animBg="1"/>
      <p:bldP spid="6" grpId="0" bldLvl="0" animBg="1"/>
      <p:bldP spid="4" grpId="0"/>
      <p:bldP spid="8" grpId="0" bldLvl="0" animBg="1"/>
      <p:bldP spid="14" grpId="0"/>
      <p:bldP spid="14" grpId="1"/>
      <p:bldP spid="16" grpId="0"/>
      <p:bldP spid="17" grpId="0"/>
      <p:bldP spid="17" grpId="1"/>
      <p:bldP spid="38" grpId="0"/>
      <p:bldP spid="43" grpId="0"/>
      <p:bldP spid="55" grpId="0"/>
      <p:bldP spid="71" grpId="0" bldLvl="0" animBg="1"/>
      <p:bldP spid="72" grpId="0"/>
      <p:bldP spid="81" grpId="0"/>
      <p:bldP spid="81" grpId="1"/>
      <p:bldP spid="83" grpId="0"/>
      <p:bldP spid="83" grpId="1"/>
      <p:bldP spid="86" grpId="0"/>
      <p:bldP spid="86" grpId="1"/>
      <p:bldP spid="88" grpId="0" bldLvl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ZWQ2MjhmMzhjZDhjYmY5NWY2ZWIwZjRlODI4ZTJhNmY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2430</Words>
  <Application>WPS 演示</Application>
  <PresentationFormat>宽屏</PresentationFormat>
  <Paragraphs>276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Alibaba PuHuiTi R</vt:lpstr>
      <vt:lpstr>Alibaba PuHuiTi B</vt:lpstr>
      <vt:lpstr>阿里巴巴普惠体</vt:lpstr>
      <vt:lpstr>黑体</vt:lpstr>
      <vt:lpstr>Consolas</vt:lpstr>
      <vt:lpstr>思源黑体 CN Bold</vt:lpstr>
      <vt:lpstr>JetBrains Mono</vt:lpstr>
      <vt:lpstr>Segoe Print</vt:lpstr>
      <vt:lpstr>Office 主题​​</vt:lpstr>
      <vt:lpstr> 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In my crown</cp:lastModifiedBy>
  <cp:revision>177</cp:revision>
  <dcterms:created xsi:type="dcterms:W3CDTF">2019-06-19T02:08:00Z</dcterms:created>
  <dcterms:modified xsi:type="dcterms:W3CDTF">2023-02-05T06:20:48Z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3C0664A5BB5045B4A5D438258EAE2DB9</vt:lpwstr>
  </property>
</Properties>
</file>