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127" d="100"/>
          <a:sy n="127" d="100"/>
        </p:scale>
        <p:origin x="966" y="12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2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</a:t>
            </a:r>
            <a:r>
              <a:rPr lang="en-US" sz="800" spc="-1" dirty="0" smtClean="0">
                <a:sym typeface="+mn-ea"/>
              </a:rPr>
              <a:t>.</a:t>
            </a:r>
            <a:endParaRPr lang="en-US" sz="800" spc="-1" dirty="0" smtClean="0">
              <a:sym typeface="+mn-ea"/>
            </a:endParaRPr>
          </a:p>
          <a:p>
            <a:r>
              <a:rPr lang="en-US" sz="800" b="0" strike="noStrike" spc="-1" smtClean="0">
                <a:solidFill>
                  <a:schemeClr val="tx1"/>
                </a:solidFill>
                <a:sym typeface="+mn-ea"/>
              </a:rPr>
              <a:t>The tumor 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content is estimated by a pathologist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unless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 otherwise specified. This tumor content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is used as input in the post </a:t>
            </a:r>
            <a:r>
              <a:rPr lang="en-US" sz="800" spc="-1" dirty="0">
                <a:solidFill>
                  <a:schemeClr val="tx1"/>
                </a:solidFill>
                <a:sym typeface="+mn-ea"/>
              </a:rPr>
              <a:t>processing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pipeline (TSOPPI). </a:t>
            </a:r>
            <a:endParaRPr lang="en-US" sz="800" b="0" strike="noStrike" spc="-1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6" name="Bild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3"/>
          <a:stretch>
            <a:fillRect/>
          </a:stretch>
        </p:blipFill>
        <p:spPr>
          <a:xfrm>
            <a:off x="179070" y="4227830"/>
            <a:ext cx="576580" cy="542925"/>
          </a:xfrm>
          <a:prstGeom prst="rect">
            <a:avLst/>
          </a:prstGeom>
        </p:spPr>
      </p:pic>
      <p:sp>
        <p:nvSpPr>
          <p:cNvPr id="67" name="TekstSylinder 66"/>
          <p:cNvSpPr txBox="1"/>
          <p:nvPr/>
        </p:nvSpPr>
        <p:spPr>
          <a:xfrm>
            <a:off x="647065" y="4493895"/>
            <a:ext cx="918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Infrastructure for </a:t>
            </a:r>
            <a:endParaRPr lang="en-US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Precision Diagnostics</a:t>
            </a:r>
            <a:endParaRPr lang="nb-NO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8" name="Bilde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7" r="-3477"/>
          <a:stretch>
            <a:fillRect/>
          </a:stretch>
        </p:blipFill>
        <p:spPr>
          <a:xfrm>
            <a:off x="737235" y="4139565"/>
            <a:ext cx="791845" cy="542925"/>
          </a:xfrm>
          <a:prstGeom prst="rect">
            <a:avLst/>
          </a:prstGeom>
        </p:spPr>
      </p:pic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</a:t>
            </a:r>
            <a:r>
              <a:rPr lang="en-US" sz="2000" dirty="0">
                <a:solidFill>
                  <a:schemeClr val="tx1"/>
                </a:solidFill>
              </a:rPr>
              <a:t>file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</a:rPr>
              <a:t>InPreD_PRONTO_metadata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2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grpSp>
        <p:nvGrpSpPr>
          <p:cNvPr id="64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5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131590"/>
            <a:ext cx="26337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Genomics Core Facility, OUS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231" y="1041173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2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kstSylinder 1"/>
          <p:cNvSpPr txBox="1"/>
          <p:nvPr/>
        </p:nvSpPr>
        <p:spPr>
          <a:xfrm>
            <a:off x="2261398" y="1000269"/>
            <a:ext cx="27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Approved if observed quality metrics are within regions marked green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2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52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3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4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2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20204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2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2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grpSp>
        <p:nvGrpSpPr>
          <p:cNvPr id="5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60305040502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113"/>
          <p:cNvSpPr/>
          <p:nvPr/>
        </p:nvSpPr>
        <p:spPr>
          <a:xfrm>
            <a:off x="1706184" y="3331375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44395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92431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621783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02168" y="3497139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01548"/>
          <a:ext cx="4771282" cy="428864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Unknown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615817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</a:t>
            </a:r>
            <a:r>
              <a:rPr lang="en-US" sz="900" b="1" dirty="0"/>
              <a:t>potential biological and diagnostic </a:t>
            </a:r>
            <a:r>
              <a:rPr lang="en-US" sz="900" b="1" dirty="0" smtClean="0"/>
              <a:t>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Reported fusions: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2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5" name="TekstSylinder 44"/>
          <p:cNvSpPr txBox="1"/>
          <p:nvPr/>
        </p:nvSpPr>
        <p:spPr>
          <a:xfrm>
            <a:off x="6878980" y="3870656"/>
            <a:ext cx="237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 Variant of unknown significance (VUS)</a:t>
            </a:r>
            <a:endParaRPr lang="en-US" sz="800" dirty="0"/>
          </a:p>
          <a:p>
            <a:r>
              <a:rPr lang="en-US" sz="800" dirty="0">
                <a:solidFill>
                  <a:schemeClr val="tx1"/>
                </a:solidFill>
              </a:rPr>
              <a:t>&amp; Variants previously reported (in Myeloid panels)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124"/>
          <p:cNvGraphicFramePr>
            <a:graphicFrameLocks noGrp="1"/>
          </p:cNvGraphicFramePr>
          <p:nvPr/>
        </p:nvGraphicFramePr>
        <p:xfrm>
          <a:off x="1728232" y="3997902"/>
          <a:ext cx="4932000" cy="1094128"/>
        </p:xfrm>
        <a:graphic>
          <a:graphicData uri="http://schemas.openxmlformats.org/drawingml/2006/table">
            <a:tbl>
              <a:tblPr/>
              <a:tblGrid>
                <a:gridCol w="576000"/>
                <a:gridCol w="504000"/>
                <a:gridCol w="432000"/>
                <a:gridCol w="360000"/>
                <a:gridCol w="540000"/>
                <a:gridCol w="2520000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Rectangle 63"/>
          <p:cNvSpPr/>
          <p:nvPr/>
        </p:nvSpPr>
        <p:spPr>
          <a:xfrm>
            <a:off x="1677954" y="3741357"/>
            <a:ext cx="43974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Variants of </a:t>
            </a:r>
            <a:r>
              <a:rPr lang="en-US" sz="1100" b="1" dirty="0" smtClean="0"/>
              <a:t>potential relevance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6226</Words>
  <Application>WPS 演示</Application>
  <PresentationFormat>Skjermfremvisning (16:9)</PresentationFormat>
  <Paragraphs>627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微软雅黑</vt:lpstr>
      <vt:lpstr>汉仪旗黑</vt:lpstr>
      <vt:lpstr>宋体</vt:lpstr>
      <vt:lpstr>Arial Unicode MS</vt:lpstr>
      <vt:lpstr>宋体-简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xiaolizhang</cp:lastModifiedBy>
  <cp:revision>437</cp:revision>
  <dcterms:created xsi:type="dcterms:W3CDTF">2024-04-18T09:47:33Z</dcterms:created>
  <dcterms:modified xsi:type="dcterms:W3CDTF">2024-04-18T09:47:33Z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