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77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4660"/>
  </p:normalViewPr>
  <p:slideViewPr>
    <p:cSldViewPr>
      <p:cViewPr varScale="1">
        <p:scale>
          <a:sx n="192" d="100"/>
          <a:sy n="192" d="100"/>
        </p:scale>
        <p:origin x="996" y="15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29203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study/trial.</a:t>
            </a:r>
            <a:endParaRPr lang="en-US" sz="800" b="0" strike="noStrike" spc="-1" dirty="0"/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30842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604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710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35825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material transit form (MTF).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30842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604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710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35825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9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45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46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131590"/>
            <a:ext cx="26337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Genomics Core Facility, OUS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1" name="Rounded Rectangle 60"/>
          <p:cNvSpPr/>
          <p:nvPr/>
        </p:nvSpPr>
        <p:spPr>
          <a:xfrm>
            <a:off x="7106760" y="4443840"/>
            <a:ext cx="359640" cy="2156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97D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147800" y="4268880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3" name="Rounded Rectangle 60"/>
          <p:cNvSpPr/>
          <p:nvPr/>
        </p:nvSpPr>
        <p:spPr>
          <a:xfrm>
            <a:off x="7034760" y="2283840"/>
            <a:ext cx="359640" cy="215640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1F497D">
                <a:lumMod val="60000"/>
                <a:lumOff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4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7075800" y="2108880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30842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604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710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35825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47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48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30842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604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710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35825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1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2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5810" y="4495800"/>
            <a:ext cx="2028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en-US" sz="800" dirty="0"/>
          </a:p>
          <a:p>
            <a:r>
              <a:rPr lang="en-US" sz="800" i="1" dirty="0" smtClean="0">
                <a:sym typeface="+mn-ea"/>
              </a:rPr>
              <a:t>According to ESMO guidelines, recommendation for genetic counseling does not apply for the variants reported</a:t>
            </a:r>
            <a:r>
              <a:rPr lang="nb-NO" altLang="en-US" sz="800" i="1" dirty="0" smtClean="0">
                <a:sym typeface="+mn-ea"/>
              </a:rPr>
              <a:t>.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30842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604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71025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35825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254308" y="130173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5810" y="4495800"/>
            <a:ext cx="20281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en-US" sz="800" dirty="0"/>
          </a:p>
          <a:p>
            <a:r>
              <a:rPr lang="en-US" sz="800" i="1" dirty="0" smtClean="0">
                <a:sym typeface="+mn-ea"/>
              </a:rPr>
              <a:t>According to ESMO guidelines, recommendation for genetic counseling does not apply for the variants reported</a:t>
            </a:r>
            <a:r>
              <a:rPr lang="nb-NO" altLang="en-US" sz="800" i="1" dirty="0" smtClean="0">
                <a:sym typeface="+mn-ea"/>
              </a:rPr>
              <a:t>.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60305040502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9" name="Rectangle 113"/>
          <p:cNvSpPr/>
          <p:nvPr/>
        </p:nvSpPr>
        <p:spPr>
          <a:xfrm>
            <a:off x="1708575" y="429523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biological and diagnostic relevance</a:t>
            </a:r>
            <a:endParaRPr lang="en-US" sz="900" b="1" dirty="0"/>
          </a:p>
        </p:txBody>
      </p:sp>
      <p:graphicFrame>
        <p:nvGraphicFramePr>
          <p:cNvPr id="60" name="Table 114"/>
          <p:cNvGraphicFramePr>
            <a:graphicFrameLocks noGrp="1"/>
          </p:cNvGraphicFramePr>
          <p:nvPr/>
        </p:nvGraphicFramePr>
        <p:xfrm>
          <a:off x="1757330" y="4498317"/>
          <a:ext cx="4809121" cy="440690"/>
        </p:xfrm>
        <a:graphic>
          <a:graphicData uri="http://schemas.openxmlformats.org/drawingml/2006/table">
            <a:tbl>
              <a:tblPr/>
              <a:tblGrid>
                <a:gridCol w="510414"/>
                <a:gridCol w="648072"/>
                <a:gridCol w="936104"/>
                <a:gridCol w="2714531"/>
              </a:tblGrid>
              <a:tr h="177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nb-NO" sz="800" dirty="0">
                        <a:effectLst/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Unknown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xxxxx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2" name="Rectangle 113"/>
          <p:cNvSpPr/>
          <p:nvPr/>
        </p:nvSpPr>
        <p:spPr>
          <a:xfrm>
            <a:off x="1708575" y="349718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graphicFrame>
        <p:nvGraphicFramePr>
          <p:cNvPr id="63" name="Table 114"/>
          <p:cNvGraphicFramePr>
            <a:graphicFrameLocks noGrp="1"/>
          </p:cNvGraphicFramePr>
          <p:nvPr/>
        </p:nvGraphicFramePr>
        <p:xfrm>
          <a:off x="1757330" y="3717743"/>
          <a:ext cx="4809121" cy="440690"/>
        </p:xfrm>
        <a:graphic>
          <a:graphicData uri="http://schemas.openxmlformats.org/drawingml/2006/table">
            <a:tbl>
              <a:tblPr/>
              <a:tblGrid>
                <a:gridCol w="510414"/>
                <a:gridCol w="648072"/>
                <a:gridCol w="936104"/>
                <a:gridCol w="2714531"/>
              </a:tblGrid>
              <a:tr h="1771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352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effectLst/>
                          <a:latin typeface="+mn-lt"/>
                          <a:ea typeface="Calibri"/>
                          <a:cs typeface="Times New Roman" panose="02020603050405020304"/>
                        </a:rPr>
                        <a:t>(Gain/Loss)</a:t>
                      </a:r>
                      <a:endParaRPr lang="nb-NO" sz="800" dirty="0">
                        <a:effectLst/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Amplification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 of the 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.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362181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10654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540006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63688" y="4933206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86809"/>
          <a:ext cx="4771282" cy="384985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701078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Reported fusions:</a:t>
            </a:r>
            <a:endParaRPr lang="en-US" sz="800" dirty="0"/>
          </a:p>
        </p:txBody>
      </p:sp>
      <p:sp>
        <p:nvSpPr>
          <p:cNvPr id="35" name="Rectangle 70"/>
          <p:cNvSpPr/>
          <p:nvPr/>
        </p:nvSpPr>
        <p:spPr>
          <a:xfrm>
            <a:off x="7596336" y="4954861"/>
            <a:ext cx="129234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Drug available in IMPRESS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9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9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9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6238</Words>
  <Application>WPS Presentation</Application>
  <PresentationFormat>Skjermfremvisning (16:9)</PresentationFormat>
  <Paragraphs>641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微软雅黑</vt:lpstr>
      <vt:lpstr>汉仪旗黑</vt:lpstr>
      <vt:lpstr>Arial Unicode MS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xiaolizhang</cp:lastModifiedBy>
  <cp:revision>422</cp:revision>
  <dcterms:created xsi:type="dcterms:W3CDTF">2023-10-20T09:08:24Z</dcterms:created>
  <dcterms:modified xsi:type="dcterms:W3CDTF">2023-10-20T09:08:24Z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