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9" r:id="rId6"/>
    <p:sldId id="317" r:id="rId7"/>
    <p:sldId id="401" r:id="rId8"/>
    <p:sldId id="399" r:id="rId9"/>
    <p:sldId id="393" r:id="rId10"/>
    <p:sldId id="400" r:id="rId11"/>
    <p:sldId id="394" r:id="rId12"/>
    <p:sldId id="398" r:id="rId13"/>
    <p:sldId id="396" r:id="rId14"/>
    <p:sldId id="395" r:id="rId15"/>
    <p:sldId id="414" r:id="rId16"/>
    <p:sldId id="415" r:id="rId17"/>
    <p:sldId id="417" r:id="rId18"/>
    <p:sldId id="416" r:id="rId19"/>
    <p:sldId id="402" r:id="rId20"/>
    <p:sldId id="403" r:id="rId21"/>
    <p:sldId id="407" r:id="rId22"/>
    <p:sldId id="406" r:id="rId23"/>
    <p:sldId id="419" r:id="rId24"/>
    <p:sldId id="418" r:id="rId25"/>
    <p:sldId id="405" r:id="rId26"/>
    <p:sldId id="404" r:id="rId27"/>
    <p:sldId id="276" r:id="rId28"/>
    <p:sldId id="420" r:id="rId29"/>
    <p:sldId id="421" r:id="rId30"/>
    <p:sldId id="260" r:id="rId31"/>
    <p:sldId id="413" r:id="rId32"/>
    <p:sldId id="258" r:id="rId33"/>
    <p:sldId id="410" r:id="rId34"/>
    <p:sldId id="411" r:id="rId35"/>
    <p:sldId id="412" r:id="rId36"/>
    <p:sldId id="423" r:id="rId37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6F05C-5496-43EB-A857-73126FCBC4AD}" v="132" dt="2023-07-27T00:16:54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sz="2800" noProof="0" dirty="0"/>
            <a:t>Exploration des données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sz="2800" noProof="0" dirty="0"/>
            <a:t>Tests des modèles de clustering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sz="2800" noProof="0" dirty="0"/>
            <a:t>Analyses de stabilité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C3F05A08-33E2-4EBB-BCA8-5D511AADC2CE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sz="2800" noProof="0" dirty="0"/>
            <a:t>Proposition de contrat de maintenance</a:t>
          </a:r>
        </a:p>
      </dgm:t>
    </dgm:pt>
    <dgm:pt modelId="{8EAECA3D-FC9F-4340-997C-0C4CF79AF090}" type="parTrans" cxnId="{403566EC-EB88-4D8F-BCAD-507BEAED08F4}">
      <dgm:prSet/>
      <dgm:spPr/>
      <dgm:t>
        <a:bodyPr/>
        <a:lstStyle/>
        <a:p>
          <a:endParaRPr lang="fr-FR"/>
        </a:p>
      </dgm:t>
    </dgm:pt>
    <dgm:pt modelId="{F86047E1-D3CA-4B77-AB0D-5A78827F54AC}" type="sibTrans" cxnId="{403566EC-EB88-4D8F-BCAD-507BEAED08F4}">
      <dgm:prSet/>
      <dgm:spPr/>
      <dgm:t>
        <a:bodyPr/>
        <a:lstStyle/>
        <a:p>
          <a:endParaRPr lang="fr-F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BC2AF743-8331-42DE-873F-E766A2E03814}" type="pres">
      <dgm:prSet presAssocID="{C3F05A08-33E2-4EBB-BCA8-5D511AADC2CE}" presName="text_4" presStyleLbl="node1" presStyleIdx="3" presStyleCnt="4">
        <dgm:presLayoutVars>
          <dgm:bulletEnabled val="1"/>
        </dgm:presLayoutVars>
      </dgm:prSet>
      <dgm:spPr/>
    </dgm:pt>
    <dgm:pt modelId="{CEE16A99-AEE5-47B0-B04D-57CBC30F0578}" type="pres">
      <dgm:prSet presAssocID="{C3F05A08-33E2-4EBB-BCA8-5D511AADC2CE}" presName="accent_4" presStyleCnt="0"/>
      <dgm:spPr/>
    </dgm:pt>
    <dgm:pt modelId="{7DCD9E7B-017D-401C-B08A-D1957B40643F}" type="pres">
      <dgm:prSet presAssocID="{C3F05A08-33E2-4EBB-BCA8-5D511AADC2CE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E49BDB2B-9E2F-483D-B787-8BCC6C877311}" type="presOf" srcId="{C3F05A08-33E2-4EBB-BCA8-5D511AADC2CE}" destId="{BC2AF743-8331-42DE-873F-E766A2E0381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03566EC-EB88-4D8F-BCAD-507BEAED08F4}" srcId="{7E5AA53B-3EEE-4DE4-BB81-9044890C2946}" destId="{C3F05A08-33E2-4EBB-BCA8-5D511AADC2CE}" srcOrd="3" destOrd="0" parTransId="{8EAECA3D-FC9F-4340-997C-0C4CF79AF090}" sibTransId="{F86047E1-D3CA-4B77-AB0D-5A78827F54AC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513F21FC-03A2-4CA7-BEA9-3C8237196C09}" type="presParOf" srcId="{90561C55-3C6E-4D53-85E1-2C50BCDDA392}" destId="{BC2AF743-8331-42DE-873F-E766A2E03814}" srcOrd="7" destOrd="0" presId="urn:microsoft.com/office/officeart/2008/layout/VerticalCurvedList"/>
    <dgm:cxn modelId="{58182FCF-7BF2-4D8B-A9E6-0937EAF1A8E1}" type="presParOf" srcId="{90561C55-3C6E-4D53-85E1-2C50BCDDA392}" destId="{CEE16A99-AEE5-47B0-B04D-57CBC30F0578}" srcOrd="8" destOrd="0" presId="urn:microsoft.com/office/officeart/2008/layout/VerticalCurvedList"/>
    <dgm:cxn modelId="{B27CEC00-048C-450F-AE94-5A27F314C9BE}" type="presParOf" srcId="{CEE16A99-AEE5-47B0-B04D-57CBC30F0578}" destId="{7DCD9E7B-017D-401C-B08A-D1957B40643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129101" y="-633680"/>
          <a:ext cx="4920151" cy="4920151"/>
        </a:xfrm>
        <a:prstGeom prst="blockArc">
          <a:avLst>
            <a:gd name="adj1" fmla="val 18900000"/>
            <a:gd name="adj2" fmla="val 2700000"/>
            <a:gd name="adj3" fmla="val 439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14481" y="280826"/>
          <a:ext cx="6531950" cy="561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044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Exploration des données</a:t>
          </a:r>
        </a:p>
      </dsp:txBody>
      <dsp:txXfrm>
        <a:off x="414481" y="280826"/>
        <a:ext cx="6531950" cy="561945"/>
      </dsp:txXfrm>
    </dsp:sp>
    <dsp:sp modelId="{07CB3071-D555-47DA-A36A-69EB91531FD8}">
      <dsp:nvSpPr>
        <dsp:cNvPr id="0" name=""/>
        <dsp:cNvSpPr/>
      </dsp:nvSpPr>
      <dsp:spPr>
        <a:xfrm>
          <a:off x="63266" y="210583"/>
          <a:ext cx="702431" cy="702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36658" y="1123890"/>
          <a:ext cx="6209773" cy="561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044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Tests des modèles de clustering</a:t>
          </a:r>
        </a:p>
      </dsp:txBody>
      <dsp:txXfrm>
        <a:off x="736658" y="1123890"/>
        <a:ext cx="6209773" cy="561945"/>
      </dsp:txXfrm>
    </dsp:sp>
    <dsp:sp modelId="{3F8116AC-FAC3-4E95-9865-93CCFEB191B9}">
      <dsp:nvSpPr>
        <dsp:cNvPr id="0" name=""/>
        <dsp:cNvSpPr/>
      </dsp:nvSpPr>
      <dsp:spPr>
        <a:xfrm>
          <a:off x="385442" y="1053647"/>
          <a:ext cx="702431" cy="702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36658" y="1966954"/>
          <a:ext cx="6209773" cy="561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044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Analyses de stabilité</a:t>
          </a:r>
        </a:p>
      </dsp:txBody>
      <dsp:txXfrm>
        <a:off x="736658" y="1966954"/>
        <a:ext cx="6209773" cy="561945"/>
      </dsp:txXfrm>
    </dsp:sp>
    <dsp:sp modelId="{A965097E-32F1-4AB8-8C4E-2814A7596B2F}">
      <dsp:nvSpPr>
        <dsp:cNvPr id="0" name=""/>
        <dsp:cNvSpPr/>
      </dsp:nvSpPr>
      <dsp:spPr>
        <a:xfrm>
          <a:off x="385442" y="1896711"/>
          <a:ext cx="702431" cy="702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AF743-8331-42DE-873F-E766A2E03814}">
      <dsp:nvSpPr>
        <dsp:cNvPr id="0" name=""/>
        <dsp:cNvSpPr/>
      </dsp:nvSpPr>
      <dsp:spPr>
        <a:xfrm>
          <a:off x="414481" y="2810019"/>
          <a:ext cx="6531950" cy="5619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6044" tIns="71120" rIns="71120" bIns="71120" numCol="1" spcCol="1270" rtlCol="0" anchor="ctr" anchorCtr="0">
          <a:noAutofit/>
        </a:bodyPr>
        <a:lstStyle/>
        <a:p>
          <a:pPr marL="0" lvl="0" indent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noProof="0" dirty="0"/>
            <a:t>Proposition de contrat de maintenance</a:t>
          </a:r>
        </a:p>
      </dsp:txBody>
      <dsp:txXfrm>
        <a:off x="414481" y="2810019"/>
        <a:ext cx="6531950" cy="561945"/>
      </dsp:txXfrm>
    </dsp:sp>
    <dsp:sp modelId="{7DCD9E7B-017D-401C-B08A-D1957B40643F}">
      <dsp:nvSpPr>
        <dsp:cNvPr id="0" name=""/>
        <dsp:cNvSpPr/>
      </dsp:nvSpPr>
      <dsp:spPr>
        <a:xfrm>
          <a:off x="63266" y="2739775"/>
          <a:ext cx="702431" cy="7024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1021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093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69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188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58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736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16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27/07/2023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287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85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217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78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397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302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427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5957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459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27/07/2023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0171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46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806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27/07/2023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243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27/07/2023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73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470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392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905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573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7666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59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41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de contenu de tableau et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9DED8-A653-47B1-81BE-267115DB2383}" type="datetime1">
              <a:rPr lang="fr-FR" noProof="0" smtClean="0"/>
              <a:t>26/07/2023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rtl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Modifier du texte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70281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, contenu et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1AD383-1682-4F61-84A0-936232CA45C2}" type="datetime1">
              <a:rPr lang="fr-FR" noProof="0" smtClean="0"/>
              <a:t>26/07/2023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6" name="Espace réservé d’image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20196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de texte de contenu De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AEDFF1-8B1F-4A55-856B-4AD6BB34E060}" type="datetime1">
              <a:rPr lang="fr-FR" noProof="0" smtClean="0"/>
              <a:t>26/07/2023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’image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3084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26/07/2023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8" r:id="rId14"/>
    <p:sldLayoutId id="2147483689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236653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 err="1">
                <a:solidFill>
                  <a:schemeClr val="bg1"/>
                </a:solidFill>
              </a:rPr>
              <a:t>ClusteRING</a:t>
            </a:r>
            <a:r>
              <a:rPr lang="fr-FR" sz="6000" dirty="0">
                <a:solidFill>
                  <a:schemeClr val="bg1"/>
                </a:solidFill>
              </a:rPr>
              <a:t> CLIENTS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1150" y="5965794"/>
            <a:ext cx="1933590" cy="39504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Cyril BOURGEOIS</a:t>
            </a:r>
          </a:p>
          <a:p>
            <a:pPr rtl="0"/>
            <a:endParaRPr lang="fr-FR" dirty="0">
              <a:solidFill>
                <a:srgbClr val="7CEBFF"/>
              </a:solidFill>
            </a:endParaRPr>
          </a:p>
        </p:txBody>
      </p:sp>
      <p:pic>
        <p:nvPicPr>
          <p:cNvPr id="1028" name="Picture 4" descr="Olist - Products, Competitors, Financials, Employees ...">
            <a:extLst>
              <a:ext uri="{FF2B5EF4-FFF2-40B4-BE49-F238E27FC236}">
                <a16:creationId xmlns:a16="http://schemas.microsoft.com/office/drawing/2014/main" id="{E9638F59-4600-6710-2ABA-854DFFA9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454" y="296064"/>
            <a:ext cx="4032724" cy="1636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Espace réservé de la date 1">
            <a:extLst>
              <a:ext uri="{FF2B5EF4-FFF2-40B4-BE49-F238E27FC236}">
                <a16:creationId xmlns:a16="http://schemas.microsoft.com/office/drawing/2014/main" id="{FB006951-8616-8E2C-D573-710E232B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8C4C2685-D030-F423-C795-C5A412C5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B719DE3-02D3-C55A-BAB0-54A584AA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3F6C8C5-AA75-9609-81F4-7F4365B39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2061663"/>
            <a:ext cx="8555809" cy="4700585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E22CA700-C00B-61B7-B24A-BFA7FE97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CC5138A5-6834-2EFD-22B2-0F47A999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324397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C4E12E5-3476-800B-FC09-839C1CD3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8" y="2029056"/>
            <a:ext cx="8810625" cy="4752975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DA2EFE86-0E85-675D-59E0-24FA1B46BFD3}"/>
              </a:ext>
            </a:extLst>
          </p:cNvPr>
          <p:cNvSpPr txBox="1">
            <a:spLocks/>
          </p:cNvSpPr>
          <p:nvPr/>
        </p:nvSpPr>
        <p:spPr>
          <a:xfrm>
            <a:off x="9792070" y="6483218"/>
            <a:ext cx="120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Cyril BOURGEOIS</a:t>
            </a:r>
            <a:endParaRPr lang="fr-FR" dirty="0"/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675092F4-BAB1-84A4-74D0-78077AD6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320606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91" y="352072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C1699F-83CC-4F4C-B37E-BEE4BC7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D64CAA-3DF5-48E0-985E-4898680F371F}" type="datetime1">
              <a:rPr lang="fr-FR" smtClean="0"/>
              <a:t>27/07/2023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D49A42-7907-87BB-5B2A-9B1335D9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39" y="2129514"/>
            <a:ext cx="5964316" cy="43764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CA7A507-AA78-8B1A-363F-C487ECA74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197" y="1304152"/>
            <a:ext cx="4869911" cy="261902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FF23EE1-8883-56C8-79D8-C1BDD4A35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199" y="3973586"/>
            <a:ext cx="4869911" cy="2619024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00F70D22-9666-FEA1-8378-3CD93D20D418}"/>
              </a:ext>
            </a:extLst>
          </p:cNvPr>
          <p:cNvSpPr txBox="1">
            <a:spLocks/>
          </p:cNvSpPr>
          <p:nvPr/>
        </p:nvSpPr>
        <p:spPr>
          <a:xfrm>
            <a:off x="9792070" y="6483218"/>
            <a:ext cx="120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Cyril BOURGEOIS</a:t>
            </a:r>
            <a:endParaRPr lang="fr-FR" dirty="0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7C31AC37-6538-9308-EE3C-491BB828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367917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40" y="309319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C62D3B9-2689-0503-00A6-C343A1C53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27" y="1359381"/>
            <a:ext cx="5179449" cy="27037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AFB2CD0-2FFC-0A07-CBD4-768591089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27" y="4146739"/>
            <a:ext cx="5179449" cy="262549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BC4FCC-1660-1C1E-9913-5438A93AC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522" y="1359381"/>
            <a:ext cx="5179449" cy="24932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0664102-ED8A-ACE1-3093-820C24F7F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21" y="3925849"/>
            <a:ext cx="5179449" cy="2567026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032FB74E-AF36-DD91-B80C-DB00C470F2C1}"/>
              </a:ext>
            </a:extLst>
          </p:cNvPr>
          <p:cNvSpPr txBox="1">
            <a:spLocks/>
          </p:cNvSpPr>
          <p:nvPr/>
        </p:nvSpPr>
        <p:spPr>
          <a:xfrm>
            <a:off x="9792070" y="6483218"/>
            <a:ext cx="120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Cyril BOURGEOIS</a:t>
            </a:r>
            <a:endParaRPr lang="fr-FR" dirty="0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90BA4558-B78A-2029-C519-5A8547CE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43333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40" y="309319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73591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DD44457-385E-2839-7ADD-3B3C09D4E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86" y="2479650"/>
            <a:ext cx="5054407" cy="266165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07B4C1-5279-3991-75E5-90DFE948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037" y="2479651"/>
            <a:ext cx="6725565" cy="2661659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0365A993-FFFB-261E-33C9-5BC48943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39380" y="6473590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EDD837CF-2399-8E80-CCB2-5906B32E5F8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27/07/2023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98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40" y="309319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0670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D177A3B-D6AA-C4DA-0A65-680E7B59C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3" y="1488254"/>
            <a:ext cx="5419171" cy="80284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EBE6EE8-F1A8-C0B4-546D-E87D60AB3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032" y="1994148"/>
            <a:ext cx="1356374" cy="485164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21B520-55DC-A546-B340-6003E95C1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498" y="1811585"/>
            <a:ext cx="1269181" cy="48516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C109A357-14F8-9FE0-5C59-9DD899119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861" y="1629023"/>
            <a:ext cx="1273791" cy="485164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E9289EF-022F-3407-DE40-A4B0DEDAD6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6834" y="1488254"/>
            <a:ext cx="1265919" cy="4851647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A0F82D9-33E4-07C2-FE2D-8369A3308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3935" y="1344938"/>
            <a:ext cx="1258065" cy="4851647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8B33BF22-4DAA-9365-AEFB-FFF7916C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23910063-7B51-7914-2EC8-FFF0B9BD9E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27/07/2023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E33F4B6-3E62-2577-1B0A-D9E9DC4DF6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848" y="4929290"/>
            <a:ext cx="3404359" cy="188686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B858A86-E053-E70F-9A1D-FCEDE69387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51" y="2344389"/>
            <a:ext cx="5570049" cy="24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6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253"/>
            <a:ext cx="5437188" cy="719813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lvl="0" algn="ctr" rtl="0">
              <a:lnSpc>
                <a:spcPct val="100000"/>
              </a:lnSpc>
            </a:pPr>
            <a:r>
              <a:rPr lang="fr-FR" sz="4400" noProof="0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343" y="2648381"/>
            <a:ext cx="5437187" cy="2265216"/>
          </a:xfrm>
        </p:spPr>
        <p:txBody>
          <a:bodyPr vert="horz" wrap="square" lIns="0" tIns="0" rIns="0" bIns="0" rtlCol="0">
            <a:normAutofit fontScale="85000" lnSpcReduction="20000"/>
          </a:bodyPr>
          <a:lstStyle/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kern="1200" dirty="0">
                <a:latin typeface="+mn-lt"/>
                <a:ea typeface="+mn-ea"/>
                <a:cs typeface="+mn-cs"/>
              </a:rPr>
              <a:t>Starter multi-modèles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CAH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kern="1200" dirty="0">
                <a:latin typeface="+mn-lt"/>
                <a:ea typeface="+mn-ea"/>
                <a:cs typeface="+mn-cs"/>
              </a:rPr>
              <a:t>KMEANS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/>
              <a:t>DBSCAN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kern="1200" dirty="0">
                <a:latin typeface="+mn-lt"/>
                <a:ea typeface="+mn-ea"/>
                <a:cs typeface="+mn-cs"/>
              </a:rPr>
              <a:t>SPECTRAL CLUSTERING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kern="1200" dirty="0">
                <a:latin typeface="+mn-lt"/>
                <a:ea typeface="+mn-ea"/>
                <a:cs typeface="+mn-cs"/>
              </a:rPr>
              <a:t>Conclusion : Choix du plus adapté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t>16</a:t>
            </a:fld>
            <a:endParaRPr lang="fr-FR"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0A294640-AADE-6E29-71FE-7F7004A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ED31795E-53A5-B0EC-74B9-1ADD1317D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280654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kern="1200" dirty="0">
                <a:latin typeface="+mn-lt"/>
                <a:ea typeface="+mn-ea"/>
                <a:cs typeface="+mn-cs"/>
              </a:rPr>
              <a:t>Starter multi-modèles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B9AAD6CA-80B1-EABA-66CA-81F72087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061DC0AB-0FA3-F734-810D-D5DE8479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A0C8C1A-E5BF-112F-9406-C958C7CBDAAE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CAH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57BEEC-DFD9-C911-DFCF-96A6BEFC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996" y="1040444"/>
            <a:ext cx="3600450" cy="27336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00BCA40-BB1B-1132-8B88-4F21FD65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1716719"/>
            <a:ext cx="5876925" cy="20574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99E4890-97F6-1686-CC82-10AE98748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9" y="3865836"/>
            <a:ext cx="5875055" cy="20955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3D17B49-302F-2EF1-1288-8B755C665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996" y="3856311"/>
            <a:ext cx="5819775" cy="2095500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2D625821-2CCE-F643-E465-492EAA0D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1E53F52E-7DF1-4ACC-695A-E2A180CA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92958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kern="1200" dirty="0">
                <a:latin typeface="+mn-lt"/>
                <a:ea typeface="+mn-ea"/>
                <a:cs typeface="+mn-cs"/>
              </a:rPr>
              <a:t>KMEANS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19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530B52-2EA0-65F1-0F42-3B56FF5F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4" y="3992962"/>
            <a:ext cx="2476500" cy="1038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1879CC-DB30-1BC9-29C4-198D98076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" y="1937766"/>
            <a:ext cx="2476500" cy="198547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664C36A-840F-D36B-89B8-B60E7CFE8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966" y="1934360"/>
            <a:ext cx="2754676" cy="20586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AADF9E5-AF64-6DFF-DCE1-28C92268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894" y="5281949"/>
            <a:ext cx="4733925" cy="41910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1DAECD3-B64D-28CB-F3E0-66997F0DB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9294" y="990333"/>
            <a:ext cx="3671564" cy="168530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DAC4FBE-ABEF-69C8-AD42-E89B34207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476" y="2747962"/>
            <a:ext cx="5791200" cy="136207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14C22FF-59C0-65E6-C82D-2043AA7905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9268" y="4430519"/>
            <a:ext cx="3938267" cy="1470457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A96CD102-993B-25E8-04AA-5AD807A9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BFCE1A52-E948-5CDF-E796-2395B0C2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0CDAFB1-0C3F-45B8-5E84-9EF11E2D99A4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7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d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sz="2400" dirty="0"/>
              <a:t>Organisation de l’approche</a:t>
            </a:r>
          </a:p>
        </p:txBody>
      </p:sp>
      <p:graphicFrame>
        <p:nvGraphicFramePr>
          <p:cNvPr id="6" name="Espace réservé d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51933"/>
              </p:ext>
            </p:extLst>
          </p:nvPr>
        </p:nvGraphicFramePr>
        <p:xfrm>
          <a:off x="719571" y="2198253"/>
          <a:ext cx="6995124" cy="3652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e la date 1">
            <a:extLst>
              <a:ext uri="{FF2B5EF4-FFF2-40B4-BE49-F238E27FC236}">
                <a16:creationId xmlns:a16="http://schemas.microsoft.com/office/drawing/2014/main" id="{19C11625-F382-6836-85E4-4D2EB26A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09273511-5FC5-1FEE-E28D-02C26888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D523F1F-3B48-F8F4-0548-CB8F64C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kern="1200" dirty="0">
                <a:latin typeface="+mn-lt"/>
                <a:ea typeface="+mn-ea"/>
                <a:cs typeface="+mn-cs"/>
              </a:rPr>
              <a:t>KMEANS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6923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20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1DC7B93-7D95-88AD-241A-C960DA3BB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87" y="1663764"/>
            <a:ext cx="3845742" cy="31070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1A72B98-C844-2DC7-3C85-F0BCF855E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064" y="1663763"/>
            <a:ext cx="3840610" cy="310701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EB15599-1035-9FFF-ED2C-19C0B938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5109" y="1663763"/>
            <a:ext cx="3781513" cy="3107012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5117AD5A-4883-AED7-05E1-65CAC7F8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B1C35969-FB24-D27B-80BC-B6C7555A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38DB3A-798E-AE60-9A0A-FFD5B6DED7AE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693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kern="1200" dirty="0">
                <a:latin typeface="+mn-lt"/>
                <a:ea typeface="+mn-ea"/>
                <a:cs typeface="+mn-cs"/>
              </a:rPr>
              <a:t>KMEANS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78892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21</a:t>
            </a:fld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02D3FC-C655-D8C5-53D9-25EB78F04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380" y="667653"/>
            <a:ext cx="6758174" cy="6032907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957F489C-020C-8CC3-DB18-EA4ED91A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5DA8F13E-9DA1-42A0-202C-3A6DBE4A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365B3F-A60D-404D-725A-BCDD67DB8DAF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0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DBSCAN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22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40EDBBD-D942-DC76-0720-F84CCAA6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035" y="694215"/>
            <a:ext cx="5848350" cy="1581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EF22E47-A19D-0235-1D12-45E347953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33" y="2189032"/>
            <a:ext cx="3550064" cy="352148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DC23BDF-66DF-4921-ACCE-0D094E931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035" y="2373445"/>
            <a:ext cx="4000549" cy="3790340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4EBCE1DC-4E48-D363-20E5-ADAA1051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4FE8CD60-BB9D-7502-01EE-0EC8D67A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356F86-66D1-8425-D24B-B46D7184CE8E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51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6947"/>
            <a:ext cx="7338135" cy="1083076"/>
          </a:xfrm>
        </p:spPr>
        <p:txBody>
          <a:bodyPr rtlCol="0">
            <a:normAutofit/>
          </a:bodyPr>
          <a:lstStyle/>
          <a:p>
            <a:r>
              <a:rPr lang="fr-FR" kern="1200" dirty="0">
                <a:latin typeface="+mn-lt"/>
                <a:ea typeface="+mn-ea"/>
                <a:cs typeface="+mn-cs"/>
              </a:rPr>
              <a:t>SPECTRAL CLUSTERING</a:t>
            </a:r>
            <a:br>
              <a:rPr lang="fr-FR" kern="1200" dirty="0">
                <a:latin typeface="+mn-lt"/>
                <a:ea typeface="+mn-ea"/>
                <a:cs typeface="+mn-cs"/>
              </a:rPr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5B358-A249-40B6-9ACE-B020BA3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1FA445A-3B4E-040A-6373-21DC93253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0" y="1441250"/>
            <a:ext cx="4856178" cy="4809334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94A35C60-D3FE-FC60-633C-181054BE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BE657950-BE5A-8752-46AA-E569EE86ED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27/07/2023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245700-513B-AE5C-4D9E-6349141F4F60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16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29" y="874162"/>
            <a:ext cx="10515600" cy="636340"/>
          </a:xfrm>
        </p:spPr>
        <p:txBody>
          <a:bodyPr rtlCol="0"/>
          <a:lstStyle/>
          <a:p>
            <a:pPr rtl="0"/>
            <a:r>
              <a:rPr lang="fr-FR" dirty="0"/>
              <a:t>Choix du plus </a:t>
            </a:r>
            <a:r>
              <a:rPr lang="fr-FR" dirty="0" err="1"/>
              <a:t>adaptÉ</a:t>
            </a:r>
            <a:r>
              <a:rPr lang="fr-FR" dirty="0"/>
              <a:t> : Modèle KMEANS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24</a:t>
            </a:fld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DFAC5E-3E4B-72DF-4F6C-D91CD617A8EA}"/>
              </a:ext>
            </a:extLst>
          </p:cNvPr>
          <p:cNvSpPr txBox="1"/>
          <p:nvPr/>
        </p:nvSpPr>
        <p:spPr>
          <a:xfrm>
            <a:off x="710214" y="2982897"/>
            <a:ext cx="9848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Ajout de la variable moyenne de satisfaction client au jeu de données RFM.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Réentraînement afin d’étudier le nombre optimal de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Étude de caractérisation des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45AB73-0ECB-8701-AF4E-ACF8A440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85C36CE9-DCBB-640E-8FEC-1C58E94F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53C8A3-4B45-C9F2-6607-6FBF0690F205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6">
            <a:extLst>
              <a:ext uri="{FF2B5EF4-FFF2-40B4-BE49-F238E27FC236}">
                <a16:creationId xmlns:a16="http://schemas.microsoft.com/office/drawing/2014/main" id="{67218FFC-253B-F58F-1B2D-8E987622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41" y="208337"/>
            <a:ext cx="10515600" cy="636340"/>
          </a:xfrm>
        </p:spPr>
        <p:txBody>
          <a:bodyPr rtlCol="0"/>
          <a:lstStyle/>
          <a:p>
            <a:pPr rtl="0"/>
            <a:r>
              <a:rPr lang="fr-FR" dirty="0"/>
              <a:t>KMEANS FINAL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1D8BD2A-215A-BFE9-C4E9-E45D6A6A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41" y="1001188"/>
            <a:ext cx="2438400" cy="10382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236E4BF-60C4-8271-A6D9-6FBD6102F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9" y="2099641"/>
            <a:ext cx="2442192" cy="196073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8537ACF-D0D7-2299-E94E-5260BFE3D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49" y="4128082"/>
            <a:ext cx="2725815" cy="20226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FBB32D8-7254-9DA5-3A6E-8D4BBAEF7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949" y="6218405"/>
            <a:ext cx="4762500" cy="52387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3BEDE4F-6A62-9F47-1226-139DA5FD4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525" y="348170"/>
            <a:ext cx="6793340" cy="6161659"/>
          </a:xfrm>
          <a:prstGeom prst="rect">
            <a:avLst/>
          </a:prstGeom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A4D970-DCAB-92CD-FBCA-E1DE7AAB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3" name="Espace réservé du numéro de diapositive 4">
            <a:extLst>
              <a:ext uri="{FF2B5EF4-FFF2-40B4-BE49-F238E27FC236}">
                <a16:creationId xmlns:a16="http://schemas.microsoft.com/office/drawing/2014/main" id="{D1C50F22-8C34-3B02-503D-3FE9A0E7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25</a:t>
            </a:fld>
            <a:endParaRPr lang="fr-FR" dirty="0"/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F537DBA4-2FE7-CB06-5236-15C0F0D7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B1D205-7D85-110D-283C-2C6C551F35B5}"/>
              </a:ext>
            </a:extLst>
          </p:cNvPr>
          <p:cNvSpPr txBox="1"/>
          <p:nvPr/>
        </p:nvSpPr>
        <p:spPr>
          <a:xfrm rot="16200000">
            <a:off x="11021742" y="660011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728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6">
            <a:extLst>
              <a:ext uri="{FF2B5EF4-FFF2-40B4-BE49-F238E27FC236}">
                <a16:creationId xmlns:a16="http://schemas.microsoft.com/office/drawing/2014/main" id="{70E356D8-87C1-BB57-877E-E8D3DD83806F}"/>
              </a:ext>
            </a:extLst>
          </p:cNvPr>
          <p:cNvSpPr txBox="1">
            <a:spLocks/>
          </p:cNvSpPr>
          <p:nvPr/>
        </p:nvSpPr>
        <p:spPr>
          <a:xfrm>
            <a:off x="491713" y="5037790"/>
            <a:ext cx="3523567" cy="6363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KMEANS FINAL 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667C4F-10BC-B4D1-404E-CB184498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8" y="101392"/>
            <a:ext cx="5876925" cy="39338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4914985-1317-E809-C1C0-C33CA5391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81" y="4149113"/>
            <a:ext cx="4289651" cy="27088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580A874-D0D2-DCB7-E3E1-744F5AFFE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89" y="101392"/>
            <a:ext cx="4619348" cy="29701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512862E-7FD2-1548-5A1D-245940F9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234" y="3148087"/>
            <a:ext cx="3536978" cy="3600241"/>
          </a:xfrm>
          <a:prstGeom prst="rect">
            <a:avLst/>
          </a:prstGeom>
        </p:spPr>
      </p:pic>
      <p:sp>
        <p:nvSpPr>
          <p:cNvPr id="2" name="Espace réservé du numéro de diapositive 4">
            <a:extLst>
              <a:ext uri="{FF2B5EF4-FFF2-40B4-BE49-F238E27FC236}">
                <a16:creationId xmlns:a16="http://schemas.microsoft.com/office/drawing/2014/main" id="{2E04A921-6A28-4EBC-6663-33E4DE68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26</a:t>
            </a:fld>
            <a:endParaRPr lang="fr-FR" dirty="0"/>
          </a:p>
        </p:txBody>
      </p:sp>
      <p:sp>
        <p:nvSpPr>
          <p:cNvPr id="3" name="Espace réservé de la date 1">
            <a:extLst>
              <a:ext uri="{FF2B5EF4-FFF2-40B4-BE49-F238E27FC236}">
                <a16:creationId xmlns:a16="http://schemas.microsoft.com/office/drawing/2014/main" id="{ABE0B6E8-B77D-3820-7F65-84CF7257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EB795833-8CB2-8AE7-2B23-008BF2DC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71930B-1195-36BB-7D8E-A9330964365E}"/>
              </a:ext>
            </a:extLst>
          </p:cNvPr>
          <p:cNvSpPr txBox="1"/>
          <p:nvPr/>
        </p:nvSpPr>
        <p:spPr>
          <a:xfrm rot="16200000">
            <a:off x="11047066" y="62904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MODÉLISATION</a:t>
            </a:r>
            <a:endParaRPr lang="fr-F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72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 err="1">
                <a:solidFill>
                  <a:srgbClr val="FFFFFF"/>
                </a:solidFill>
              </a:rPr>
              <a:t>StabilitÉ</a:t>
            </a:r>
            <a:r>
              <a:rPr lang="fr-FR" dirty="0">
                <a:solidFill>
                  <a:srgbClr val="FFFFFF"/>
                </a:solidFill>
              </a:rPr>
              <a:t> TEMPORELLE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ous-titre 15">
            <a:extLst>
              <a:ext uri="{FF2B5EF4-FFF2-40B4-BE49-F238E27FC236}">
                <a16:creationId xmlns:a16="http://schemas.microsoft.com/office/drawing/2014/main" id="{1C5187E7-469F-C1B0-F311-0E8BD3DDBA39}"/>
              </a:ext>
            </a:extLst>
          </p:cNvPr>
          <p:cNvSpPr txBox="1">
            <a:spLocks/>
          </p:cNvSpPr>
          <p:nvPr/>
        </p:nvSpPr>
        <p:spPr>
          <a:xfrm>
            <a:off x="8480083" y="3792984"/>
            <a:ext cx="3081576" cy="85891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Analyse de stabilité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Analyse de stabilité 2.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791EC312-2FB4-1CB8-EBBB-792A9AC2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27</a:t>
            </a:fld>
            <a:endParaRPr lang="fr-FR" dirty="0"/>
          </a:p>
        </p:txBody>
      </p:sp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009D1A8D-839B-A071-6F5B-141164FE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CC2789FB-6AD1-D2EE-6DF2-AA9F6EE0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0" cy="6858000"/>
          </a:xfr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68" y="450873"/>
            <a:ext cx="8913181" cy="719813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lvl="0" algn="ctr" rtl="0">
              <a:lnSpc>
                <a:spcPct val="100000"/>
              </a:lnSpc>
            </a:pPr>
            <a:r>
              <a:rPr lang="fr-FR" sz="4400" noProof="0" dirty="0" err="1">
                <a:solidFill>
                  <a:schemeClr val="tx1"/>
                </a:solidFill>
              </a:rPr>
              <a:t>ConstatationS</a:t>
            </a:r>
            <a:r>
              <a:rPr lang="fr-FR" sz="4400" noProof="0" dirty="0">
                <a:solidFill>
                  <a:schemeClr val="tx1"/>
                </a:solidFill>
              </a:rPr>
              <a:t> sur la stabilité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28</a:t>
            </a:fld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3FC115-B862-35A0-ED81-2AF4820FBB3D}"/>
              </a:ext>
            </a:extLst>
          </p:cNvPr>
          <p:cNvSpPr txBox="1">
            <a:spLocks/>
          </p:cNvSpPr>
          <p:nvPr/>
        </p:nvSpPr>
        <p:spPr>
          <a:xfrm>
            <a:off x="11139490" y="648321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0F5D8-22E1-4015-8661-E5B1FD28C2DE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6E9DB909-58CA-03BD-A897-D2A30216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4926E6F2-DA30-D54C-B941-122EC262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D93F8C-6634-F23A-0FBB-D1005D2B5375}"/>
              </a:ext>
            </a:extLst>
          </p:cNvPr>
          <p:cNvSpPr txBox="1"/>
          <p:nvPr/>
        </p:nvSpPr>
        <p:spPr>
          <a:xfrm rot="16200000">
            <a:off x="11253983" y="578342"/>
            <a:ext cx="150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SIMULATION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11" name="Image 10" descr="Une image contenant texte, Police, menu, papier&#10;&#10;Description générée automatiquement">
            <a:extLst>
              <a:ext uri="{FF2B5EF4-FFF2-40B4-BE49-F238E27FC236}">
                <a16:creationId xmlns:a16="http://schemas.microsoft.com/office/drawing/2014/main" id="{34D537B6-5DBA-C86F-C2C0-F255E64CF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04" y="1547649"/>
            <a:ext cx="5124450" cy="4591050"/>
          </a:xfrm>
          <a:prstGeom prst="rect">
            <a:avLst/>
          </a:prstGeom>
        </p:spPr>
      </p:pic>
      <p:sp>
        <p:nvSpPr>
          <p:cNvPr id="12" name="Flèche : droite rayée 11">
            <a:extLst>
              <a:ext uri="{FF2B5EF4-FFF2-40B4-BE49-F238E27FC236}">
                <a16:creationId xmlns:a16="http://schemas.microsoft.com/office/drawing/2014/main" id="{227E299B-3DF8-4D3E-A176-73B0BEBF7392}"/>
              </a:ext>
            </a:extLst>
          </p:cNvPr>
          <p:cNvSpPr/>
          <p:nvPr/>
        </p:nvSpPr>
        <p:spPr>
          <a:xfrm>
            <a:off x="5443066" y="3053754"/>
            <a:ext cx="2095131" cy="428561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6" name="Graphique 15" descr="Réveil avec un remplissage uni">
            <a:extLst>
              <a:ext uri="{FF2B5EF4-FFF2-40B4-BE49-F238E27FC236}">
                <a16:creationId xmlns:a16="http://schemas.microsoft.com/office/drawing/2014/main" id="{699EDC7A-6313-5E68-4BB0-B247CF06A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3431" y="2810834"/>
            <a:ext cx="914400" cy="9144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6A0DDC-7DFE-248B-FDFF-5096CE23C8D9}"/>
              </a:ext>
            </a:extLst>
          </p:cNvPr>
          <p:cNvSpPr txBox="1"/>
          <p:nvPr/>
        </p:nvSpPr>
        <p:spPr>
          <a:xfrm>
            <a:off x="5707453" y="3718290"/>
            <a:ext cx="358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Moment idéal de maintenance</a:t>
            </a:r>
          </a:p>
          <a:p>
            <a:r>
              <a:rPr lang="fr-FR" dirty="0" err="1"/>
              <a:t>Adjusted</a:t>
            </a:r>
            <a:r>
              <a:rPr lang="fr-FR" dirty="0"/>
              <a:t> Rand Index Score &lt; 0,8</a:t>
            </a:r>
          </a:p>
        </p:txBody>
      </p:sp>
    </p:spTree>
    <p:extLst>
      <p:ext uri="{BB962C8B-B14F-4D97-AF65-F5344CB8AC3E}">
        <p14:creationId xmlns:p14="http://schemas.microsoft.com/office/powerpoint/2010/main" val="26050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Proposition de maintenance 1</a:t>
            </a:r>
          </a:p>
        </p:txBody>
      </p:sp>
      <p:pic>
        <p:nvPicPr>
          <p:cNvPr id="11" name="Espace réservé d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3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A62220BA-B521-76FD-6B00-7C396DC5D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762" y="2231480"/>
            <a:ext cx="6399034" cy="362535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3FE683-5952-9D63-5B79-69116F39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7545" y="2228003"/>
            <a:ext cx="4393263" cy="3633047"/>
          </a:xfrm>
        </p:spPr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suivi au bout de 4 à 5 mois ensuite un suivi tous les 6 mois.</a:t>
            </a:r>
          </a:p>
          <a:p>
            <a:pPr marL="0" indent="0">
              <a:buNone/>
            </a:pPr>
            <a:r>
              <a:rPr lang="fr-FR" dirty="0"/>
              <a:t>(Recommandation)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0AFF853D-421C-DF69-79EB-5BD63BB9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29</a:t>
            </a:fld>
            <a:endParaRPr lang="fr-F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815A51D2-2068-1D42-8C0A-201016B7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321513A3-E8EE-786C-2CE5-88F16862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B800FF-CE58-8CFB-86D0-8DABA9ED9258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42" y="2256092"/>
            <a:ext cx="6282680" cy="719813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lvl="0" algn="ctr" rtl="0">
              <a:lnSpc>
                <a:spcPct val="100000"/>
              </a:lnSpc>
            </a:pPr>
            <a:r>
              <a:rPr lang="fr-FR" sz="4400" noProof="0" dirty="0">
                <a:solidFill>
                  <a:schemeClr val="tx1"/>
                </a:solidFill>
              </a:rPr>
              <a:t>ANALYSE de données</a:t>
            </a: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764" y="3145531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kern="1200" dirty="0" err="1">
                <a:latin typeface="+mn-lt"/>
                <a:ea typeface="+mn-ea"/>
                <a:cs typeface="+mn-cs"/>
              </a:rPr>
              <a:t>Cleaning</a:t>
            </a:r>
            <a:r>
              <a:rPr lang="fr-FR" kern="1200" dirty="0">
                <a:latin typeface="+mn-lt"/>
                <a:ea typeface="+mn-ea"/>
                <a:cs typeface="+mn-cs"/>
              </a:rPr>
              <a:t> effectué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Feature</a:t>
            </a:r>
            <a:r>
              <a:rPr lang="fr-FR" dirty="0"/>
              <a:t> engineering</a:t>
            </a:r>
          </a:p>
          <a:p>
            <a:pPr marL="342900" indent="-34290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kern="1200" dirty="0">
                <a:latin typeface="+mn-lt"/>
                <a:ea typeface="+mn-ea"/>
                <a:cs typeface="+mn-cs"/>
              </a:rPr>
              <a:t>Exploration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Proposition de maintenance 2</a:t>
            </a:r>
          </a:p>
        </p:txBody>
      </p:sp>
      <p:pic>
        <p:nvPicPr>
          <p:cNvPr id="11" name="Espace réservé d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3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A62220BA-B521-76FD-6B00-7C396DC5D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762" y="2231480"/>
            <a:ext cx="6399034" cy="362535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3FE683-5952-9D63-5B79-69116F39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7545" y="2228003"/>
            <a:ext cx="4393263" cy="3633047"/>
          </a:xfrm>
        </p:spPr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suivi au bout de 6 mois et ensuite tous les 6 mois. </a:t>
            </a:r>
          </a:p>
          <a:p>
            <a:pPr marL="0" indent="0">
              <a:buNone/>
            </a:pPr>
            <a:r>
              <a:rPr lang="fr-FR" dirty="0"/>
              <a:t>(« Low budget »)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31A3531A-AB22-457E-B47F-BB640649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30</a:t>
            </a:fld>
            <a:endParaRPr lang="fr-F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F184BCB4-DAD9-BBDC-D6B2-937260C4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13C30D16-B9C6-7723-F119-626D23FF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9378FF-84D5-5961-8ED7-F6B85CA4192C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92236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Proposition de maintenance ÉTUDIABLE A l’AVENIR</a:t>
            </a:r>
          </a:p>
        </p:txBody>
      </p:sp>
      <p:pic>
        <p:nvPicPr>
          <p:cNvPr id="11" name="Espace réservé d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3" name="Espace réservé d’image 26" descr="Arrière-plan numérique Point de données">
            <a:extLst>
              <a:ext uri="{FF2B5EF4-FFF2-40B4-BE49-F238E27FC236}">
                <a16:creationId xmlns:a16="http://schemas.microsoft.com/office/drawing/2014/main" id="{A62220BA-B521-76FD-6B00-7C396DC5DEF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762" y="2231480"/>
            <a:ext cx="6399034" cy="3625352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43FE683-5952-9D63-5B79-69116F391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17545" y="2228003"/>
            <a:ext cx="4393263" cy="3633047"/>
          </a:xfrm>
        </p:spPr>
        <p:txBody>
          <a:bodyPr/>
          <a:lstStyle/>
          <a:p>
            <a:r>
              <a:rPr lang="fr-FR" dirty="0"/>
              <a:t>Sera étudiable lors de notre prochaine intervention.</a:t>
            </a:r>
          </a:p>
          <a:p>
            <a:r>
              <a:rPr lang="fr-FR" dirty="0"/>
              <a:t>Implémentation d’un algorithme de clustering qui s’auto-réentraînera tous les 15 jours avec suivi de calibration des clusters tous les 6 mois à un an selon les budgets.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0B9BA66A-BBE5-3470-06E4-7879F2D7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31</a:t>
            </a:fld>
            <a:endParaRPr lang="fr-F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726C177E-D3CE-B8AF-1B62-69ADFF39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50137886-CB9F-4845-4737-CE7B8075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4A547E-0C80-ABE5-B432-A1D8BD50144A}"/>
              </a:ext>
            </a:extLst>
          </p:cNvPr>
          <p:cNvSpPr txBox="1"/>
          <p:nvPr/>
        </p:nvSpPr>
        <p:spPr>
          <a:xfrm>
            <a:off x="10271464" y="167406"/>
            <a:ext cx="192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385288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336" y="4676576"/>
            <a:ext cx="10993549" cy="1822579"/>
          </a:xfrm>
        </p:spPr>
        <p:txBody>
          <a:bodyPr rtlCol="0">
            <a:noAutofit/>
          </a:bodyPr>
          <a:lstStyle/>
          <a:p>
            <a:pPr algn="ctr" rtl="0"/>
            <a:r>
              <a:rPr lang="fr-FR" sz="6000" dirty="0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81" y="114061"/>
            <a:ext cx="3438788" cy="2371656"/>
          </a:xfrm>
        </p:spPr>
        <p:txBody>
          <a:bodyPr rtlCol="0">
            <a:noAutofit/>
          </a:bodyPr>
          <a:lstStyle/>
          <a:p>
            <a:r>
              <a:rPr lang="fr-FR" sz="3200" b="1" dirty="0">
                <a:solidFill>
                  <a:schemeClr val="bg1"/>
                </a:solidFill>
                <a:effectLst/>
                <a:latin typeface="Gabriola" panose="04040605051002020D02" pitchFamily="82" charset="0"/>
                <a:ea typeface="Calibri" panose="020F0502020204030204" pitchFamily="34" charset="0"/>
              </a:rPr>
              <a:t>Cyril BOURGEOIS</a:t>
            </a:r>
            <a:endParaRPr lang="fr-F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fr-FR" sz="1200" b="1" dirty="0">
                <a:solidFill>
                  <a:schemeClr val="bg1"/>
                </a:solidFill>
                <a:effectLst/>
                <a:latin typeface="Michelin SemiBold" panose="02000000000000000000" pitchFamily="50" charset="0"/>
                <a:ea typeface="Calibri" panose="020F0502020204030204" pitchFamily="34" charset="0"/>
              </a:rPr>
              <a:t>Consultant DATA</a:t>
            </a:r>
            <a:endParaRPr lang="fr-F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fr-FR" sz="1200" dirty="0">
                <a:solidFill>
                  <a:schemeClr val="bg1"/>
                </a:solidFill>
                <a:effectLst/>
                <a:latin typeface="Michelin SemiBold" panose="02000000000000000000" pitchFamily="50" charset="0"/>
                <a:ea typeface="Calibri" panose="020F0502020204030204" pitchFamily="34" charset="0"/>
              </a:rPr>
              <a:t>Digital PERFORMANCE</a:t>
            </a:r>
          </a:p>
          <a:p>
            <a:pPr algn="l"/>
            <a:r>
              <a:rPr lang="fr-LU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42 Place de la victoire</a:t>
            </a:r>
          </a:p>
          <a:p>
            <a:pPr algn="l"/>
            <a:r>
              <a:rPr lang="fr-LU" sz="1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63000 CLERMONT-FERRAND</a:t>
            </a:r>
          </a:p>
          <a:p>
            <a:pPr algn="l"/>
            <a:r>
              <a:rPr lang="fr-LU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France</a:t>
            </a:r>
            <a:endParaRPr lang="fr-F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l"/>
            <a:r>
              <a:rPr lang="fr-FR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Mobile</a:t>
            </a:r>
            <a:r>
              <a:rPr lang="fr-FR" sz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: +33 6 89 44 81 36</a:t>
            </a:r>
            <a:endParaRPr lang="fr-F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rtl="0"/>
            <a:endParaRPr lang="fr-FR" sz="1200" dirty="0">
              <a:solidFill>
                <a:srgbClr val="7CEBFF"/>
              </a:solidFill>
            </a:endParaRPr>
          </a:p>
          <a:p>
            <a:pPr rtl="0"/>
            <a:endParaRPr lang="fr-FR" sz="1200" dirty="0">
              <a:solidFill>
                <a:srgbClr val="7CEBFF"/>
              </a:solidFill>
            </a:endParaRPr>
          </a:p>
        </p:txBody>
      </p:sp>
      <p:pic>
        <p:nvPicPr>
          <p:cNvPr id="1028" name="Picture 4" descr="Olist - Products, Competitors, Financials, Employees ...">
            <a:extLst>
              <a:ext uri="{FF2B5EF4-FFF2-40B4-BE49-F238E27FC236}">
                <a16:creationId xmlns:a16="http://schemas.microsoft.com/office/drawing/2014/main" id="{E9638F59-4600-6710-2ABA-854DFFA9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454" y="296064"/>
            <a:ext cx="4032724" cy="1636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0343B8E-EE62-D542-3A36-2F529BA88D70}"/>
              </a:ext>
            </a:extLst>
          </p:cNvPr>
          <p:cNvSpPr txBox="1"/>
          <p:nvPr/>
        </p:nvSpPr>
        <p:spPr>
          <a:xfrm>
            <a:off x="90181" y="4187618"/>
            <a:ext cx="23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DataDrivenBoosting</a:t>
            </a:r>
            <a:r>
              <a:rPr lang="fr-FR" dirty="0">
                <a:solidFill>
                  <a:schemeClr val="bg1"/>
                </a:solidFill>
              </a:rPr>
              <a:t> ®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2A851D-CA69-6E37-D87A-59E58DE7BEEC}"/>
              </a:ext>
            </a:extLst>
          </p:cNvPr>
          <p:cNvSpPr txBox="1"/>
          <p:nvPr/>
        </p:nvSpPr>
        <p:spPr>
          <a:xfrm>
            <a:off x="107915" y="3901265"/>
            <a:ext cx="200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BestDataPractice</a:t>
            </a:r>
            <a:r>
              <a:rPr lang="fr-FR" dirty="0">
                <a:solidFill>
                  <a:schemeClr val="bg1"/>
                </a:solidFill>
              </a:rPr>
              <a:t> 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084152-229B-3E7B-45FC-DCA8F3B58F59}"/>
              </a:ext>
            </a:extLst>
          </p:cNvPr>
          <p:cNvSpPr txBox="1"/>
          <p:nvPr/>
        </p:nvSpPr>
        <p:spPr>
          <a:xfrm>
            <a:off x="4681379" y="653558"/>
            <a:ext cx="858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erlin Sans FB Demi" panose="020E0802020502020306" pitchFamily="34" charset="0"/>
              </a:rPr>
              <a:t>for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5847A69-8618-9D27-EDEE-A0B3EE589471}"/>
              </a:ext>
            </a:extLst>
          </p:cNvPr>
          <p:cNvSpPr txBox="1"/>
          <p:nvPr/>
        </p:nvSpPr>
        <p:spPr>
          <a:xfrm>
            <a:off x="3047260" y="34507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C25312-B323-7A5F-5492-8ECF6C140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77" y="2501017"/>
            <a:ext cx="1866669" cy="138494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D4DEF5-A869-D4B6-4CF1-925664DF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32</a:t>
            </a:fld>
            <a:endParaRPr lang="fr-FR" dirty="0"/>
          </a:p>
        </p:txBody>
      </p:sp>
      <p:sp>
        <p:nvSpPr>
          <p:cNvPr id="9" name="Espace réservé de la date 1">
            <a:extLst>
              <a:ext uri="{FF2B5EF4-FFF2-40B4-BE49-F238E27FC236}">
                <a16:creationId xmlns:a16="http://schemas.microsoft.com/office/drawing/2014/main" id="{31390409-2A9E-2A35-3660-D2A0F22F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10" name="Espace réservé du pied de page 2">
            <a:extLst>
              <a:ext uri="{FF2B5EF4-FFF2-40B4-BE49-F238E27FC236}">
                <a16:creationId xmlns:a16="http://schemas.microsoft.com/office/drawing/2014/main" id="{14EA3C76-ACE0-9D47-1AF2-0C02C58A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2946490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267" y="166265"/>
            <a:ext cx="8788756" cy="1366966"/>
          </a:xfrm>
        </p:spPr>
        <p:txBody>
          <a:bodyPr vert="horz" wrap="square" lIns="0" tIns="0" rIns="0" bIns="0" rtlCol="0" anchor="b" anchorCtr="0">
            <a:noAutofit/>
          </a:bodyPr>
          <a:lstStyle/>
          <a:p>
            <a:pPr lvl="0" algn="ctr" rtl="0">
              <a:lnSpc>
                <a:spcPct val="100000"/>
              </a:lnSpc>
            </a:pPr>
            <a:r>
              <a:rPr lang="fr-FR" sz="4400" dirty="0">
                <a:solidFill>
                  <a:schemeClr val="tx1"/>
                </a:solidFill>
              </a:rPr>
              <a:t>AIDE aux développements SUIVANTS DISPONIBLE :</a:t>
            </a:r>
            <a:endParaRPr lang="fr-FR" sz="4400" noProof="0" dirty="0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AD9041-08E9-E88D-F54D-71488618D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90" y="1988122"/>
            <a:ext cx="4967427" cy="388021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8D4ED34-232F-5DB3-F987-A7A2A8380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88121"/>
            <a:ext cx="5342328" cy="388021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AEB4525-51C1-4673-2414-700A17F1D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9" y="114298"/>
            <a:ext cx="1866669" cy="1384948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E8665A-0018-1C52-6740-AEE993F23C6F}"/>
              </a:ext>
            </a:extLst>
          </p:cNvPr>
          <p:cNvSpPr txBox="1">
            <a:spLocks/>
          </p:cNvSpPr>
          <p:nvPr/>
        </p:nvSpPr>
        <p:spPr>
          <a:xfrm>
            <a:off x="11139490" y="648321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50F5D8-22E1-4015-8661-E5B1FD28C2DE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6A80A3D4-4126-5C83-CC45-D84A27AA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2AABF252-28D6-B7E7-B0EB-CFCDE6C9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C9C529-0FD4-C79F-9477-1022841552DD}"/>
              </a:ext>
            </a:extLst>
          </p:cNvPr>
          <p:cNvSpPr txBox="1"/>
          <p:nvPr/>
        </p:nvSpPr>
        <p:spPr>
          <a:xfrm rot="16200000">
            <a:off x="10971468" y="814224"/>
            <a:ext cx="1978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124981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15C43-91D7-4EE6-843E-EA2527BA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40" y="938637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CLEANING EFFECTUÉ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BBFA8E-1B62-49E5-859F-CAD1A37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83217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B7BD71-62A6-8B16-857F-EFCE0510ED5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DCBBBF-F93E-32A5-93DE-539C57B6FD33}"/>
              </a:ext>
            </a:extLst>
          </p:cNvPr>
          <p:cNvSpPr txBox="1"/>
          <p:nvPr/>
        </p:nvSpPr>
        <p:spPr>
          <a:xfrm>
            <a:off x="470516" y="2780042"/>
            <a:ext cx="82029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Peu de nettoyage réalisé, tentative de conserver au maximum les informations pour étudier les </a:t>
            </a:r>
            <a:r>
              <a:rPr lang="fr-FR" dirty="0" err="1">
                <a:solidFill>
                  <a:schemeClr val="bg1"/>
                </a:solidFill>
              </a:rPr>
              <a:t>DataFrames</a:t>
            </a:r>
            <a:r>
              <a:rPr lang="fr-FR" dirty="0">
                <a:solidFill>
                  <a:schemeClr val="bg1"/>
                </a:solidFill>
              </a:rPr>
              <a:t> dans toutes leurs profondeurs.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Détection de différents problèmes d’ailleurs nous les analyserons dans l’exploration.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Choix personnel de ne pas supprimer des doublons lors de la phase de clustering car plus de 20000 clients (soit + de 20% du nombre total de client depuis son ouverture) étaient supprimés suite aux traitement des duplicatas si on mets les </a:t>
            </a:r>
            <a:r>
              <a:rPr lang="fr-FR" dirty="0" err="1">
                <a:solidFill>
                  <a:schemeClr val="bg1"/>
                </a:solidFill>
              </a:rPr>
              <a:t>customer_unique_id</a:t>
            </a:r>
            <a:r>
              <a:rPr lang="fr-FR" dirty="0">
                <a:solidFill>
                  <a:schemeClr val="bg1"/>
                </a:solidFill>
              </a:rPr>
              <a:t> en index.</a:t>
            </a:r>
          </a:p>
          <a:p>
            <a:r>
              <a:rPr lang="fr-FR" dirty="0">
                <a:solidFill>
                  <a:schemeClr val="bg1"/>
                </a:solidFill>
              </a:rPr>
              <a:t>Ils représentent à mes yeux un pôle important et ne doivent pas être généralisés à un client dans un type. Ils représentent de par leur volume des dynamiques à part entière.</a:t>
            </a:r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ED139660-80E5-6C22-8157-56FFDF64FEB3}"/>
              </a:ext>
            </a:extLst>
          </p:cNvPr>
          <p:cNvSpPr txBox="1">
            <a:spLocks/>
          </p:cNvSpPr>
          <p:nvPr/>
        </p:nvSpPr>
        <p:spPr>
          <a:xfrm>
            <a:off x="9792070" y="6483218"/>
            <a:ext cx="120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Cyril BOURGEOIS</a:t>
            </a:r>
            <a:endParaRPr lang="fr-FR" dirty="0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CDF13218-589D-F5B2-DCB7-F6554691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8394AA-62F7-4E6A-D3F9-916C977C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159" y="2780042"/>
            <a:ext cx="2930918" cy="345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15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15C43-91D7-4EE6-843E-EA2527BA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584" y="896029"/>
            <a:ext cx="6862011" cy="552848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FEATURE ENGINEERING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BBFA8E-1B62-49E5-859F-CAD1A37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58DF5-63B9-4EDD-AB60-3ADA5FF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B7BD71-62A6-8B16-857F-EFCE0510ED5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9AE0C0C-AAFB-1CBF-99CA-943C73012A8E}"/>
              </a:ext>
            </a:extLst>
          </p:cNvPr>
          <p:cNvSpPr txBox="1"/>
          <p:nvPr/>
        </p:nvSpPr>
        <p:spPr>
          <a:xfrm>
            <a:off x="692458" y="2618913"/>
            <a:ext cx="108070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Création de nombreuses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 temporelles </a:t>
            </a:r>
            <a:r>
              <a:rPr lang="fr-FR" dirty="0" err="1">
                <a:solidFill>
                  <a:schemeClr val="bg1"/>
                </a:solidFill>
              </a:rPr>
              <a:t>Datetime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lvl="1"/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Nombreuses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 d’</a:t>
            </a:r>
            <a:r>
              <a:rPr lang="fr-FR" dirty="0" err="1">
                <a:solidFill>
                  <a:schemeClr val="bg1"/>
                </a:solidFill>
              </a:rPr>
              <a:t>aggrégations</a:t>
            </a:r>
            <a:r>
              <a:rPr lang="fr-FR" dirty="0">
                <a:solidFill>
                  <a:schemeClr val="bg1"/>
                </a:solidFill>
              </a:rPr>
              <a:t> mathématiques sur des </a:t>
            </a:r>
            <a:r>
              <a:rPr lang="fr-FR" dirty="0" err="1">
                <a:solidFill>
                  <a:schemeClr val="bg1"/>
                </a:solidFill>
              </a:rPr>
              <a:t>features</a:t>
            </a:r>
            <a:r>
              <a:rPr lang="fr-FR" dirty="0">
                <a:solidFill>
                  <a:schemeClr val="bg1"/>
                </a:solidFill>
              </a:rPr>
              <a:t> catégoriques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+mj-lt"/>
              </a:rPr>
              <a:t>Features</a:t>
            </a:r>
            <a:r>
              <a:rPr lang="fr-FR" dirty="0">
                <a:solidFill>
                  <a:schemeClr val="bg1"/>
                </a:solidFill>
                <a:latin typeface="+mj-lt"/>
              </a:rPr>
              <a:t> de regroupement des catégories de produits</a:t>
            </a:r>
            <a:endParaRPr lang="fr-FR" i="0" dirty="0">
              <a:solidFill>
                <a:schemeClr val="bg1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B688CE-25D8-7CC2-C239-C21CAD3EB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84" y="2422073"/>
            <a:ext cx="6543675" cy="1905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B61AEBF-7E69-0FAF-C77A-A1C6A526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03" y="5750744"/>
            <a:ext cx="8315325" cy="94297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F1D10C9-39CB-1F7E-01E8-1C4D0332E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03" y="4689335"/>
            <a:ext cx="7058025" cy="51435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B363D31-EC78-0E19-26E3-591AF8872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2681" y="4689908"/>
            <a:ext cx="4800600" cy="35242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2B5F57A0-27CE-2640-6589-917486D32FC5}"/>
              </a:ext>
            </a:extLst>
          </p:cNvPr>
          <p:cNvSpPr txBox="1"/>
          <p:nvPr/>
        </p:nvSpPr>
        <p:spPr>
          <a:xfrm>
            <a:off x="7292681" y="4973553"/>
            <a:ext cx="56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A906E1-A1EF-C52B-E87E-6B57C460BE01}"/>
              </a:ext>
            </a:extLst>
          </p:cNvPr>
          <p:cNvSpPr txBox="1"/>
          <p:nvPr/>
        </p:nvSpPr>
        <p:spPr>
          <a:xfrm>
            <a:off x="162803" y="3576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(Pour la phase d’exploration)</a:t>
            </a:r>
          </a:p>
        </p:txBody>
      </p:sp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32F5E94B-3391-BBBA-0A99-8C9F52F58E75}"/>
              </a:ext>
            </a:extLst>
          </p:cNvPr>
          <p:cNvSpPr txBox="1">
            <a:spLocks/>
          </p:cNvSpPr>
          <p:nvPr/>
        </p:nvSpPr>
        <p:spPr>
          <a:xfrm>
            <a:off x="9792070" y="6483218"/>
            <a:ext cx="120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Cyril BOURGEOIS</a:t>
            </a:r>
            <a:endParaRPr lang="fr-FR" dirty="0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F29FF881-D21A-B75D-C0DA-7D8DCDA2D2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27/07/2023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782186"/>
            <a:ext cx="6862011" cy="552848"/>
          </a:xfrm>
        </p:spPr>
        <p:txBody>
          <a:bodyPr rtlCol="0"/>
          <a:lstStyle/>
          <a:p>
            <a:pPr rtl="0"/>
            <a:r>
              <a:rPr lang="fr-FR" dirty="0"/>
              <a:t>FEATURE ENGINEERING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F7B568-DB53-309D-4DCB-8B531ADE0F9F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FA88BE62-6D1C-E2D1-C3C4-E3542DEE3DEE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2566756"/>
          </a:xfrm>
        </p:spPr>
        <p:txBody>
          <a:bodyPr/>
          <a:lstStyle/>
          <a:p>
            <a:r>
              <a:rPr lang="fr-FR" dirty="0"/>
              <a:t>Réalisation d’une analyse RFM (Extraction des variables Récence Fréquence Montant)</a:t>
            </a:r>
          </a:p>
          <a:p>
            <a:r>
              <a:rPr lang="fr-FR" dirty="0"/>
              <a:t>Récupération de la moyenne de satisfaction client par client unique.</a:t>
            </a:r>
          </a:p>
          <a:p>
            <a:r>
              <a:rPr lang="fr-FR" dirty="0"/>
              <a:t>Utilisation du </a:t>
            </a:r>
            <a:r>
              <a:rPr lang="fr-FR" dirty="0" err="1"/>
              <a:t>StandardScaler</a:t>
            </a:r>
            <a:r>
              <a:rPr lang="fr-FR" dirty="0"/>
              <a:t> avant passage des données dans les modèles de clustering.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E4A783-4125-88AC-6183-E7EA6F953763}"/>
              </a:ext>
            </a:extLst>
          </p:cNvPr>
          <p:cNvSpPr txBox="1"/>
          <p:nvPr/>
        </p:nvSpPr>
        <p:spPr>
          <a:xfrm>
            <a:off x="162803" y="3576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(Pour la phase de clustering)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413764A-E3D8-22A6-F93E-B6E78F403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27" y="3698832"/>
            <a:ext cx="7087240" cy="81102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C15C25C-5F69-0BAD-B60E-764962065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6" y="4678383"/>
            <a:ext cx="4972050" cy="110490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B4CFD07-0B75-FC2C-01D1-FDBBF7026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574" y="3698832"/>
            <a:ext cx="4429364" cy="2182166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1AEAAFB8-88B2-362E-42C7-894F7665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F673A82E-37EF-327B-7272-DBD72AF9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66947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415C43-91D7-4EE6-843E-EA2527BA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BBFA8E-1B62-49E5-859F-CAD1A37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58DF5-63B9-4EDD-AB60-3ADA5FF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5B1D2E-A1ED-AEEF-CF38-65CABDD0B70E}"/>
              </a:ext>
            </a:extLst>
          </p:cNvPr>
          <p:cNvSpPr txBox="1"/>
          <p:nvPr/>
        </p:nvSpPr>
        <p:spPr>
          <a:xfrm>
            <a:off x="9394794" y="167406"/>
            <a:ext cx="2612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9C918B3-5525-9B82-55F5-8588ACF9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0" y="2025635"/>
            <a:ext cx="6043057" cy="229779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DAAD1A6-4546-3DF5-B2C7-756A080A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10" y="4433895"/>
            <a:ext cx="6043057" cy="223188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D949AED2-6B03-89AB-AFC6-1799B2FCD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242" y="2025635"/>
            <a:ext cx="5741200" cy="4640145"/>
          </a:xfrm>
          <a:prstGeom prst="rect">
            <a:avLst/>
          </a:prstGeom>
        </p:spPr>
      </p:pic>
      <p:sp>
        <p:nvSpPr>
          <p:cNvPr id="6" name="Espace réservé de la date 1">
            <a:extLst>
              <a:ext uri="{FF2B5EF4-FFF2-40B4-BE49-F238E27FC236}">
                <a16:creationId xmlns:a16="http://schemas.microsoft.com/office/drawing/2014/main" id="{10B17410-AEF8-0F1D-1178-03EC381F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92070" y="6483218"/>
            <a:ext cx="1209096" cy="365125"/>
          </a:xfrm>
        </p:spPr>
        <p:txBody>
          <a:bodyPr rtlCol="0"/>
          <a:lstStyle/>
          <a:p>
            <a:pPr rtl="0"/>
            <a:r>
              <a:rPr lang="fr-FR" dirty="0"/>
              <a:t>Cyril BOURGEOIS</a:t>
            </a: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C51EECB2-155D-7B04-D6E0-4E6E5CB9E9C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27/07/2023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422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78892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C1699F-83CC-4F4C-B37E-BEE4BC7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D64CAA-3DF5-48E0-985E-4898680F371F}" type="datetime1">
              <a:rPr lang="fr-FR" smtClean="0"/>
              <a:t>27/07/2023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B5B358-A249-40B6-9ACE-B020BA3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AJOUTER UN PIED DE PAGE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1225865-50BF-60FD-FBD1-D98EA1D4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3" y="1565820"/>
            <a:ext cx="5553263" cy="238340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8CFDB90-E2E6-0B5B-25FF-AEA5071E4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096" y="1551497"/>
            <a:ext cx="6311053" cy="239772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255BBA15-068E-E2A4-FE9F-11B602E8B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3" y="4119700"/>
            <a:ext cx="5553263" cy="231275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1629162-D46D-F6E9-0759-875A77B45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096" y="4121798"/>
            <a:ext cx="6400621" cy="2312759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D630E6D9-AB1C-BB1C-C714-C1C7BDD3686E}"/>
              </a:ext>
            </a:extLst>
          </p:cNvPr>
          <p:cNvSpPr txBox="1">
            <a:spLocks/>
          </p:cNvSpPr>
          <p:nvPr/>
        </p:nvSpPr>
        <p:spPr>
          <a:xfrm>
            <a:off x="9792070" y="6483218"/>
            <a:ext cx="120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Cyril BOURGEOIS</a:t>
            </a:r>
            <a:endParaRPr lang="fr-FR" dirty="0"/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70B4D10A-FE40-434E-2DDE-F678B91B8E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59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l" defTabSz="457200" rtl="0" eaLnBrk="1" latinLnBrk="0" hangingPunct="1">
              <a:defRPr sz="9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27/07/2023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05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EXPLORATION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9490" y="6492875"/>
            <a:ext cx="1052510" cy="365125"/>
          </a:xfrm>
        </p:spPr>
        <p:txBody>
          <a:bodyPr rtlCol="0"/>
          <a:lstStyle/>
          <a:p>
            <a:pPr rtl="0"/>
            <a:fld id="{4950F5D8-22E1-4015-8661-E5B1FD28C2DE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BC1699F-83CC-4F4C-B37E-BEE4BC7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D64CAA-3DF5-48E0-985E-4898680F371F}" type="datetime1">
              <a:rPr lang="fr-FR" smtClean="0"/>
              <a:t>27/07/2023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9AAA4B-FE52-BC75-E02B-F5FCF8D3ED4B}"/>
              </a:ext>
            </a:extLst>
          </p:cNvPr>
          <p:cNvSpPr txBox="1"/>
          <p:nvPr/>
        </p:nvSpPr>
        <p:spPr>
          <a:xfrm>
            <a:off x="9476509" y="167406"/>
            <a:ext cx="271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noProof="0" dirty="0">
                <a:solidFill>
                  <a:schemeClr val="accent4"/>
                </a:solidFill>
              </a:rPr>
              <a:t>ANALYSE DE DONNÉES</a:t>
            </a:r>
            <a:endParaRPr lang="fr-FR" dirty="0">
              <a:solidFill>
                <a:schemeClr val="accent4"/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FEFF273-A0AA-1293-7A9C-8C60A15CD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68" y="2090365"/>
            <a:ext cx="4320501" cy="167941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9DA8FE0-08D7-4802-3953-0F9819D34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68" y="3871493"/>
            <a:ext cx="4320501" cy="9571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1D62FBA-FF81-275D-6855-81CCA64E8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69" y="4930359"/>
            <a:ext cx="4320500" cy="18383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301AB16-C9B7-92C4-6B0C-FEFF9D625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118" y="2096413"/>
            <a:ext cx="5407136" cy="200634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D11B75D-0B12-2810-11CC-587D221A4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18" y="4224228"/>
            <a:ext cx="5376017" cy="2137523"/>
          </a:xfrm>
          <a:prstGeom prst="rect">
            <a:avLst/>
          </a:prstGeom>
        </p:spPr>
      </p:pic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A0307DDA-C8ED-2733-9F72-97705BEA7BC3}"/>
              </a:ext>
            </a:extLst>
          </p:cNvPr>
          <p:cNvSpPr txBox="1">
            <a:spLocks/>
          </p:cNvSpPr>
          <p:nvPr/>
        </p:nvSpPr>
        <p:spPr>
          <a:xfrm>
            <a:off x="9792070" y="6483218"/>
            <a:ext cx="1209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Cyril BOURGEOIS</a:t>
            </a:r>
            <a:endParaRPr lang="fr-FR" dirty="0"/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3DF7ADEC-4801-3B1F-F52D-A845FA0D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759336" cy="365125"/>
          </a:xfrm>
        </p:spPr>
        <p:txBody>
          <a:bodyPr rtlCol="0"/>
          <a:lstStyle/>
          <a:p>
            <a:pPr rtl="0"/>
            <a:r>
              <a:rPr lang="fr-FR" dirty="0"/>
              <a:t>27/07/2023</a:t>
            </a:r>
          </a:p>
        </p:txBody>
      </p:sp>
    </p:spTree>
    <p:extLst>
      <p:ext uri="{BB962C8B-B14F-4D97-AF65-F5344CB8AC3E}">
        <p14:creationId xmlns:p14="http://schemas.microsoft.com/office/powerpoint/2010/main" val="13625926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A2C48D3D-E1CA-4775-A35E-AEC151160406}" vid="{CD9B249E-2ADF-4545-A5EC-8CD837D747F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00b5c5-5b65-484b-8fb2-9468196314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3D4A9BF0D3D04988057671890CBD6A" ma:contentTypeVersion="13" ma:contentTypeDescription="Create a new document." ma:contentTypeScope="" ma:versionID="65b7ed14be5da7e68f97088bbc979d24">
  <xsd:schema xmlns:xsd="http://www.w3.org/2001/XMLSchema" xmlns:xs="http://www.w3.org/2001/XMLSchema" xmlns:p="http://schemas.microsoft.com/office/2006/metadata/properties" xmlns:ns3="7300b5c5-5b65-484b-8fb2-9468196314f4" xmlns:ns4="b4476cfe-1bac-4c7c-b8a9-04198a332eda" targetNamespace="http://schemas.microsoft.com/office/2006/metadata/properties" ma:root="true" ma:fieldsID="df313afb6afe164ae589c2698fab67d1" ns3:_="" ns4:_="">
    <xsd:import namespace="7300b5c5-5b65-484b-8fb2-9468196314f4"/>
    <xsd:import namespace="b4476cfe-1bac-4c7c-b8a9-04198a332ed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0b5c5-5b65-484b-8fb2-9468196314f4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476cfe-1bac-4c7c-b8a9-04198a332ed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5B5C0-B14D-44CE-9B55-D41262760630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300b5c5-5b65-484b-8fb2-9468196314f4"/>
    <ds:schemaRef ds:uri="b4476cfe-1bac-4c7c-b8a9-04198a332ed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512B506-4B7A-4E44-8F28-632BA6420D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C3E624-2166-4E2B-AF09-0BB153A07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0b5c5-5b65-484b-8fb2-9468196314f4"/>
    <ds:schemaRef ds:uri="b4476cfe-1bac-4c7c-b8a9-04198a332e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{9D1F5716-2299-44B9-809C-4E1842AF2DF7}tf56390039_win32</Template>
  <TotalTime>371</TotalTime>
  <Words>701</Words>
  <Application>Microsoft Office PowerPoint</Application>
  <PresentationFormat>Grand écran</PresentationFormat>
  <Paragraphs>262</Paragraphs>
  <Slides>33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1" baseType="lpstr">
      <vt:lpstr>Arial</vt:lpstr>
      <vt:lpstr>Berlin Sans FB Demi</vt:lpstr>
      <vt:lpstr>Calibri</vt:lpstr>
      <vt:lpstr>Gabriola</vt:lpstr>
      <vt:lpstr>Gill Sans MT</vt:lpstr>
      <vt:lpstr>Michelin SemiBold</vt:lpstr>
      <vt:lpstr>Wingdings 2</vt:lpstr>
      <vt:lpstr>Dividende</vt:lpstr>
      <vt:lpstr>ClusteRING CLIENTS</vt:lpstr>
      <vt:lpstr>Organisation de l’approche</vt:lpstr>
      <vt:lpstr>ANALYSE de données</vt:lpstr>
      <vt:lpstr>CLEANING EFFECTUÉ</vt:lpstr>
      <vt:lpstr>FEATURE ENGINEERING</vt:lpstr>
      <vt:lpstr>FEATURE ENGINEERING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EXPLORATION</vt:lpstr>
      <vt:lpstr>LA MODÉLISATION</vt:lpstr>
      <vt:lpstr>Starter multi-modèles</vt:lpstr>
      <vt:lpstr>CAH</vt:lpstr>
      <vt:lpstr>KMEANS</vt:lpstr>
      <vt:lpstr>KMEANS</vt:lpstr>
      <vt:lpstr>KMEANS</vt:lpstr>
      <vt:lpstr>DBSCAN</vt:lpstr>
      <vt:lpstr>SPECTRAL CLUSTERING </vt:lpstr>
      <vt:lpstr>Choix du plus adaptÉ : Modèle KMEANS !</vt:lpstr>
      <vt:lpstr>KMEANS FINAL :</vt:lpstr>
      <vt:lpstr>Présentation PowerPoint</vt:lpstr>
      <vt:lpstr>StabilitÉ TEMPORELLE</vt:lpstr>
      <vt:lpstr>ConstatationS sur la stabilité</vt:lpstr>
      <vt:lpstr>Proposition de maintenance 1</vt:lpstr>
      <vt:lpstr>Proposition de maintenance 2</vt:lpstr>
      <vt:lpstr>Proposition de maintenance ÉTUDIABLE A l’AVENIR</vt:lpstr>
      <vt:lpstr>MERCI POUR VOTRE ATTENTION</vt:lpstr>
      <vt:lpstr>AIDE aux développements SUIVANTS DISPONIBLE :</vt:lpstr>
    </vt:vector>
  </TitlesOfParts>
  <Company>Michelin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CLIENTS</dc:title>
  <dc:creator>Cyril Bourgeois</dc:creator>
  <cp:lastModifiedBy>Cyril Bourgeois</cp:lastModifiedBy>
  <cp:revision>2</cp:revision>
  <dcterms:created xsi:type="dcterms:W3CDTF">2023-07-25T16:15:34Z</dcterms:created>
  <dcterms:modified xsi:type="dcterms:W3CDTF">2023-07-27T00:21:04Z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7e0bab-35b9-4838-a5be-f314b95a1274_Enabled">
    <vt:lpwstr>true</vt:lpwstr>
  </property>
  <property fmtid="{D5CDD505-2E9C-101B-9397-08002B2CF9AE}" pid="3" name="MSIP_Label_5c7e0bab-35b9-4838-a5be-f314b95a1274_SetDate">
    <vt:lpwstr>2023-07-25T16:57:55Z</vt:lpwstr>
  </property>
  <property fmtid="{D5CDD505-2E9C-101B-9397-08002B2CF9AE}" pid="4" name="MSIP_Label_5c7e0bab-35b9-4838-a5be-f314b95a1274_Method">
    <vt:lpwstr>Privileged</vt:lpwstr>
  </property>
  <property fmtid="{D5CDD505-2E9C-101B-9397-08002B2CF9AE}" pid="5" name="MSIP_Label_5c7e0bab-35b9-4838-a5be-f314b95a1274_Name">
    <vt:lpwstr>PRIVATE</vt:lpwstr>
  </property>
  <property fmtid="{D5CDD505-2E9C-101B-9397-08002B2CF9AE}" pid="6" name="MSIP_Label_5c7e0bab-35b9-4838-a5be-f314b95a1274_SiteId">
    <vt:lpwstr>658ba197-6c73-4fea-91bd-1c7d8de6bf2c</vt:lpwstr>
  </property>
  <property fmtid="{D5CDD505-2E9C-101B-9397-08002B2CF9AE}" pid="7" name="MSIP_Label_5c7e0bab-35b9-4838-a5be-f314b95a1274_ActionId">
    <vt:lpwstr>942ef818-c3d7-4789-9b04-322b2fb9c04f</vt:lpwstr>
  </property>
  <property fmtid="{D5CDD505-2E9C-101B-9397-08002B2CF9AE}" pid="8" name="MSIP_Label_5c7e0bab-35b9-4838-a5be-f314b95a1274_ContentBits">
    <vt:lpwstr>0</vt:lpwstr>
  </property>
  <property fmtid="{D5CDD505-2E9C-101B-9397-08002B2CF9AE}" pid="9" name="ContentTypeId">
    <vt:lpwstr>0x010100853D4A9BF0D3D04988057671890CBD6A</vt:lpwstr>
  </property>
</Properties>
</file>