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7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D714-ACBA-4AC3-A7F1-E441529BF287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3668-854C-4BDF-B913-10E9247AE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.png"/><Relationship Id="rId5" Type="http://schemas.openxmlformats.org/officeDocument/2006/relationships/image" Target="../media/image31.sv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33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8334-DA50-FD7F-B133-0DFB9130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C1292DB-3C02-073F-FC2F-F0760BC4BDC5}"/>
              </a:ext>
            </a:extLst>
          </p:cNvPr>
          <p:cNvGrpSpPr/>
          <p:nvPr/>
        </p:nvGrpSpPr>
        <p:grpSpPr>
          <a:xfrm>
            <a:off x="260350" y="342900"/>
            <a:ext cx="6337300" cy="9366667"/>
            <a:chOff x="260350" y="342900"/>
            <a:chExt cx="6337300" cy="93666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A12BA-21F8-CFC5-EFCD-D55B743A7AC2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9366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비전</a:t>
              </a:r>
              <a:r>
                <a:rPr lang="en-US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목적과 전략</a:t>
              </a:r>
              <a:endParaRPr lang="ko-KR" altLang="ko-KR" sz="16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비전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블록체인 기술을 통해 한국의 전통 문화와 현대적 트렌드를 효과적으로 연결하고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글로벌 사용자들이 디지털 자산과 실물 자산을 통합적으로 경험할 수 있는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구축하는 것을 목표로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교육 콘텐츠를 통해 사용자들이 블록체인과 전통 금융을 이해하고 활용할 수 있도록 돕고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NFT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생태계를 결합하여 새로운 형태의 경제적 가치를 창출하고자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목적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목적은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현실화를 통해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사용자가 디지털 자산을 소유하고 운용할 수 있는 자율적이고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탈중앙화된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경제 생태계를 구축하는데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블록체인 기술을 활용해 디지털 자산과 실물 자산을 통합적으로 경험할 수 있는 플랫폼을 제공하고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글로벌 사용자들이 중개자 없이 자유롭게 경제 활동에 참여할 수 있는 환경을 조성하려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첫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번째로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디지털 자산 시장을 타겟으로 하고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 세계적으로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 같은 디지털 자산 기술이 빠르게 성장하고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이를 결합하여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토큰들이 단순히 인플레이션만 유발하는 것과는 차별화된 혁신적인 금융 생태계를 제공합니다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글로벌 사용자들은 더 많은 경제적 가치를 창출할 수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탈중앙화 금융의 새로운 가능성을 열어갈 것입니다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두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번째로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금융 교육과 블록체인 학습이 필요한 사용자들을 위한 체계적인 교육 콘텐츠를 제공합니다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블록체인과 전통 금융 간의 차이를 이해하기 어려워하는 사용자들을 위해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한국에서 펀드매니저 자격증을 보유하고 있고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실제로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VC(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밴처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캐피탈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업무를 수행하며 투자 성과를 이룬 경험이 있는 인원들이 제공하는 교육 프로그램을 통해 복잡한 블록체인 구조를 쉽게 접근할 수 있도록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돕습니다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더 많은 사용자가 블록체인 생태계에 참여할 수 있는 기회를 창출하는 것을 목표로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세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번째로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K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컬쳐와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K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밈을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중심으로 한 글로벌 문화 소비층을 목표로 삼습니다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한국의 전통 문화와 현대적인 트렌드를 결합한 디지털 콘텐츠는 이미 전 세계적으로 큰 인기를 얻고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이러한 콘텐츠를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 연계하여 글로벌 사용자들이 디지털 자산을 통해 한국 문화를 더 가까이 경험할 수 있게 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실물 자산과의 연계를 통해 새로운 경제적 가치를 창출할 수 있는 기회를 제공하고자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마지막으로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DeFi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 관심이 있는 사용자층 역시 우리의 중요한 목표 시장입니다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기존 금융 시스템애 대한 대안으로 탈중앙화 금융을 추구하는 사용자들에게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결합한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Real DeFi 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생태계를 통해 다양한 금융 활동에 참여할 수 있는 기회를 제공합니다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사용자들은 중개자 없이도 디지털 자산을 자유롭게 운용하며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새로운 금융적 기회를 누릴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결국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목적은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현실화를 통해 디지털 자산과 실물 자산을 연결하고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글로벌 사용자들이 자유롭고 자율적으로 경제 활동에 참여할 수 있는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탈중앙화된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경제 생태계를 구축하는데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우리는 새로운 경제적 기회와 더불어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글로벌 경제 환경에서 혁신적인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실현하고자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AA1BA3-7183-678C-A318-2429005921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0195">
              <a:off x="4283843" y="2314936"/>
              <a:ext cx="802456" cy="62190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BBB680B-CDE6-7639-4875-08FA43901D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5619">
              <a:off x="1574388" y="1043987"/>
              <a:ext cx="319415" cy="31941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060F97B-D1CA-7551-58C1-59A9D464A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193" y="9224266"/>
              <a:ext cx="445184" cy="33883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A49879-68AD-F28D-01FB-DD8DE8669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11504" y="2832566"/>
              <a:ext cx="445182" cy="387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50AA6-B66B-5A4B-F899-00A36DF4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CE339A-A7B7-1BFB-D8BD-ECB5D5B226C4}"/>
              </a:ext>
            </a:extLst>
          </p:cNvPr>
          <p:cNvGrpSpPr/>
          <p:nvPr/>
        </p:nvGrpSpPr>
        <p:grpSpPr>
          <a:xfrm>
            <a:off x="260350" y="342902"/>
            <a:ext cx="6597650" cy="12041847"/>
            <a:chOff x="260350" y="342902"/>
            <a:chExt cx="6597650" cy="120418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FB9F5B-5AC6-AE75-BEC8-4B76A727F211}"/>
                </a:ext>
              </a:extLst>
            </p:cNvPr>
            <p:cNvSpPr txBox="1"/>
            <p:nvPr userDrawn="1"/>
          </p:nvSpPr>
          <p:spPr>
            <a:xfrm>
              <a:off x="260350" y="342902"/>
              <a:ext cx="6337300" cy="8407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3. </a:t>
              </a:r>
              <a:r>
                <a:rPr lang="ko-KR" altLang="ko-KR" sz="12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배경</a:t>
              </a:r>
              <a:endParaRPr lang="ko-KR" altLang="ko-KR" sz="12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전 세계적으로 유행한 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너구리 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(RACOON MEME)“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이 사랑스러운 너구리에 대한 애정을 담아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기존에 단순한 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밈코인을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넘어 블록체인 및 가상자산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/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전통금융을 교육하고 활발한 커뮤니티를 구축하여 전통문화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(K-Culture)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세계에 알리고 지금까지 없던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구축하는 것을 목표를 담고 있습니다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도지코인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같은 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밈코인의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성공사례는 암호화폐가 금융적 자산 이상의 가치를 제공할 수 있다는 가능성을 보여주었으며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이러한 흐름을 이어받아 보다 강력한 커뮤니티 중심의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GURI TOKEN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만들기 위해 이 프로젝트를 시작했습니다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4. </a:t>
              </a:r>
              <a:r>
                <a:rPr lang="ko-KR" altLang="ko-KR" sz="12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주요특징</a:t>
              </a:r>
              <a:endParaRPr lang="ko-KR" altLang="ko-KR" sz="12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4-1. 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</a:t>
              </a: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가상자산</a:t>
              </a: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전통 금융 교육 콘텐츠 제공</a:t>
              </a:r>
              <a:endParaRPr lang="ko-KR" altLang="ko-KR" sz="11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블록체인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가상자산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그리고 전통 금융에 대한 체계적인 교육 컨텐츠를 사용자들에게 제공하여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디지털 자산의 활용 방법과 금융 지식의 확장을 목표로 합니다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 교육 콘텐츠는 블록체인 기술의 기본 개념부터 심화된 금융 원리까지 아우르며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사용자들이 디지털 자산과 전통 금융 간의 차이를 명확하게 이해하도록 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돕습니다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더 많은 사용자들이 복잡한 금융 기술을 쉽게 접하고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디지털 자산 시장에서의 자신감을 키우며 적극적으로 참여할 수 있는 환경을 조성할 것입니다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4-2. K</a:t>
              </a:r>
              <a:r>
                <a:rPr lang="ko-KR" altLang="ko-KR" sz="1100" b="1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컬쳐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및</a:t>
              </a: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K</a:t>
              </a:r>
              <a:r>
                <a:rPr lang="ko-KR" altLang="ko-KR" sz="1100" b="1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밈과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같은 한국 문화 콘텐츠의 실물 연계 제공</a:t>
              </a:r>
              <a:endParaRPr lang="ko-KR" altLang="ko-KR" sz="11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K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컬쳐와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K</a:t>
              </a:r>
              <a:r>
                <a:rPr lang="ko-KR" altLang="ko-KR" sz="1000" kern="100" dirty="0" err="1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밈을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중심으로 한 한국의 문화 콘텐츠를 디지털 자산과 연계하여 글로벌 사용자들에게 독창적인 경험을 제공합니다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한국의 전통문화와 현대적 트랜드를 결합한 콘텐츠를 통해 사용자들이 디지털 자산을 소유할 뿐만 아니라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실물 자산과의 연계를 경험할 수 있는 기회를 제공합니다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이로써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K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문화와 관련된 디지털 자산을 통해 글로벌 사용자들이 한국 문화를 더욱 가깝게 느끼고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전통과 현대의 조화를 이룬 경제적 기회를 얻게 될 것입니다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4-3. NFT 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구매를 통한</a:t>
              </a:r>
              <a:r>
                <a:rPr lang="en-US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 </a:t>
              </a:r>
              <a:r>
                <a:rPr lang="ko-KR" altLang="ko-KR" sz="1100" b="1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 구성</a:t>
              </a:r>
              <a:endParaRPr lang="ko-KR" altLang="ko-KR" sz="11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결합하여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사용자가 단순한 디지털 자산 소유를 넘어 더 깊이 있는 금융 생태계를 경험할 수 있도록 합니다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사용자가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구매하고 이를 통해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DeFi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생태계에 참여하여 다양한 금융 활동을 통해 경제적 가치를 창출할 수 있는 환경을 제공합니다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이는 사용자들이 디지털 자산의 소유와 금융적 가치를 동시에 경험하게 하며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더 나아가 글로벌 경제 환경에서 새로운 기회를 제공할 것입니다</a:t>
              </a:r>
              <a:r>
                <a:rPr lang="en-US" altLang="ko-KR" sz="1000" kern="100" dirty="0">
                  <a:solidFill>
                    <a:schemeClr val="tx1"/>
                  </a:solidFill>
                  <a:effectLst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schemeClr val="tx1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760A6B-B788-E17F-2428-8AEDFFA945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934" y="1988538"/>
              <a:ext cx="693274" cy="5411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319053-25E1-ED12-150B-9C4A0B227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218" y="4389540"/>
              <a:ext cx="845190" cy="5634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F70BD8-FAFD-0F98-F8BA-BCC6C3BFCC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9602" y="6609143"/>
              <a:ext cx="641332" cy="5137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741B40-FCFA-91E4-3A62-F0290339A5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0350" y="8437944"/>
              <a:ext cx="1545227" cy="12712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B1379D-869B-AD91-0776-63B96BF8D1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8955749"/>
              <a:ext cx="3429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7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F7CC-CB09-51F5-095C-8CC45A1B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232CAE-F744-A6E5-ABA0-F3233E3A9162}"/>
              </a:ext>
            </a:extLst>
          </p:cNvPr>
          <p:cNvGrpSpPr/>
          <p:nvPr/>
        </p:nvGrpSpPr>
        <p:grpSpPr>
          <a:xfrm>
            <a:off x="260350" y="342903"/>
            <a:ext cx="6337300" cy="9041429"/>
            <a:chOff x="260350" y="342903"/>
            <a:chExt cx="6337300" cy="904142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FBC2B0-0C81-F08E-5071-00507A22CC30}"/>
                </a:ext>
              </a:extLst>
            </p:cNvPr>
            <p:cNvGrpSpPr/>
            <p:nvPr userDrawn="1"/>
          </p:nvGrpSpPr>
          <p:grpSpPr>
            <a:xfrm>
              <a:off x="260350" y="342903"/>
              <a:ext cx="6337300" cy="9041429"/>
              <a:chOff x="260350" y="342900"/>
              <a:chExt cx="6337300" cy="962088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760F72-005B-0FDE-72F9-8A3C1459FB7F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76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 경제학</a:t>
                </a:r>
                <a:r>
                  <a:rPr kumimoji="0" lang="en-US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(</a:t>
                </a:r>
                <a:r>
                  <a:rPr kumimoji="0" lang="en-US" altLang="ko-KR" sz="16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7</a:t>
                </a:r>
                <a:r>
                  <a:rPr kumimoji="0" lang="en-US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Tokenomics)</a:t>
                </a:r>
                <a:endParaRPr kumimoji="0" lang="ko-KR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1.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토큰의 역할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 우리 플랫폼에서 필수적인 역할을 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디지털 자산을 소유하고 다양한 금융 활동에 참여할 수 있도록 지원합니다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 거래 수단으로 사용되며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구매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콘텐츠 이용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그리고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생태계에서 다양한 기능을 수행합니다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2.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 </a:t>
                </a:r>
                <a:r>
                  <a:rPr kumimoji="0" lang="ko-KR" altLang="ko-KR" sz="12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발행량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및 분배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총 </a:t>
                </a:r>
                <a:r>
                  <a:rPr kumimoji="0" lang="ko-KR" altLang="ko-KR" sz="10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발행량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총 토큰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발행량은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300,000,000,000,000 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으로 설정되었습니다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생태계 내에서 다양한 활동과 인센티브 제공을 위해 사용할 예정입니다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초기 보유 및 분배 계획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 시작 시점에서 프로젝트 팀이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100%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토큰을 보유하고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모든 토큰은 프로젝트의 단계별 발전에 따라 순차적으로 분배될 예정입니다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8</a:t>
                </a:r>
                <a:r>
                  <a:rPr kumimoji="0" lang="ko-KR" altLang="ko-KR" sz="10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계획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토큰은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NUTS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으로 지급되고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페이즈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(Phase)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별로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5%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씩 할당되며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특정 조건을 만족하는 사용자나 커뮤니티 활동 기여자에게 제공됩니다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각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페이즈별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에어드랍은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생태계 활성화 및 커뮤니티 참여를 장려하기 위해 설계되었습니다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3. </a:t>
                </a:r>
                <a:r>
                  <a:rPr kumimoji="0" lang="ko-KR" altLang="ko-KR" sz="12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메커니즘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3-1. </a:t>
                </a:r>
                <a:r>
                  <a:rPr kumimoji="0" lang="ko-KR" altLang="ko-KR" sz="11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페이즈별</a:t>
                </a:r>
                <a:r>
                  <a:rPr kumimoji="0" lang="ko-KR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1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ko-KR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구조</a:t>
                </a:r>
                <a:r>
                  <a:rPr kumimoji="0" lang="en-US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Phase 1: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전체 </a:t>
                </a:r>
                <a:r>
                  <a:rPr kumimoji="0" lang="ko-KR" altLang="ko-KR" sz="10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발행량의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5% (NUTS TOKEN)</a:t>
                </a:r>
                <a:endParaRPr kumimoji="0" lang="ko-KR" altLang="ko-KR" sz="1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초기 커뮤니티 활성화 및 사용자 유입을 목적으로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진행합니다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Phase 2: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전체 </a:t>
                </a:r>
                <a:r>
                  <a:rPr kumimoji="0" lang="ko-KR" altLang="ko-KR" sz="10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발행량의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5% (NUTS TOKNE)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커뮤니티 기여도에 따라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진행하며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커뮤니티 참여도를 평가하여 보상을 제공합니다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D43D8B5-A1B1-BB18-4765-D479C0C99D68}"/>
                  </a:ext>
                </a:extLst>
              </p:cNvPr>
              <p:cNvCxnSpPr/>
              <p:nvPr userDrawn="1"/>
            </p:nvCxnSpPr>
            <p:spPr>
              <a:xfrm>
                <a:off x="335280" y="8869207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EF027-8A95-0A55-14D8-410D36D84FD2}"/>
                  </a:ext>
                </a:extLst>
              </p:cNvPr>
              <p:cNvSpPr txBox="1"/>
              <p:nvPr userDrawn="1"/>
            </p:nvSpPr>
            <p:spPr>
              <a:xfrm>
                <a:off x="335280" y="8979095"/>
                <a:ext cx="6262370" cy="984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7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토크노믹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ko-KR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Tokenomics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암호화폐의 경제 시스템을 의미하며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토큰의 발행 방식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유통량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보상 구조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인센티브 모델 등 토큰 생태계 전반의 경제적 메커니즘을 설명함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8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(Airdrop):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프로젝트가 홍보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 참여 유도 등을 목적으로 일정량의 토큰을 무료로 배포하는 방식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주로 특정 지갑 주소를 보유한 사용자들에게 자동으로 지급되며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인지도를 높이는 수단으로 사용됨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7003BA-9B29-B8E5-6A7D-A0430B64D1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02" y="2164467"/>
              <a:ext cx="930368" cy="72878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B952C61-D397-D702-A2FD-3DFFD5843B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399" y="4490977"/>
              <a:ext cx="347722" cy="347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B0078AA-A16E-48CD-2382-F912A1B573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571" y="6817489"/>
              <a:ext cx="809615" cy="61170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AB18587-1D15-4DD2-5700-A45CF89F3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72328">
              <a:off x="5475607" y="6001170"/>
              <a:ext cx="538383" cy="538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72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EDE8-B0DB-ABE2-EFD4-97FB8965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C752A46-F6A4-633E-FD02-7B988322D1D1}"/>
              </a:ext>
            </a:extLst>
          </p:cNvPr>
          <p:cNvGrpSpPr/>
          <p:nvPr/>
        </p:nvGrpSpPr>
        <p:grpSpPr>
          <a:xfrm>
            <a:off x="260350" y="342900"/>
            <a:ext cx="6559550" cy="9655620"/>
            <a:chOff x="260350" y="342900"/>
            <a:chExt cx="6559550" cy="96556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E2E10-D2E7-0017-D8BA-7CE7DAB1C9BB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871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Phase 3: </a:t>
              </a: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전체 </a:t>
              </a:r>
              <a:r>
                <a:rPr lang="ko-KR" altLang="ko-KR" sz="1000" b="1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발행량의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5% (NUTS TOKEN)</a:t>
              </a:r>
              <a:endParaRPr lang="ko-KR" altLang="ko-KR" sz="1000" b="1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주요 파트너십 체결 및 프로젝트 로드맵의 주요 마일스톤 달성 시점을 기준으로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에어드랍을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진행합니다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Phase 4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및 이후 단계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 성장 및 새로운 기능 도입에 따라 추가적인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계획이 수립됩니다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3-2.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유동성 공급 및 소각 계획</a:t>
              </a: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초기에는 전체 토큰의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100%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팀이 보유하며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및 분배 계획에 따라 점진적으로 시장에 유통됩니다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초기 유동성 공급을 통해 시장의 안정성을 확보하고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소각을 통해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가치를 부여합니다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3-3. </a:t>
              </a:r>
              <a:r>
                <a:rPr lang="ko-KR" altLang="ko-KR" sz="1100" b="1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에어드랍을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통한 보상 및 뽑기 시스템</a:t>
              </a: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주요 보상 방식은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에어드랍을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통해 이루어 집니다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사용자들은 특정 활동을 완료하거나 플랫폼에 적극적으로 참여할 때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에어드랍으로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받을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받은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뽑기 시스템에 참여하는데 사용됩니다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뽑기 시스템은 사용자가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활용해 랜덤하게 다양한 보상을 받을 수 있는 기회로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 참여를 장려하고 플랫폼 내에서 재미와 보상을 결합한 독특한 경험을 제공합니다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4.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토큰 사용 사례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사용자들이 플랫폼 내에서 다양한 활동을 수행하는 데 사용됩니다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이용하여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구매하거나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 기반 콘텐츠를 이용할 수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DeFi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생태계에 참여하여 자산을 운용할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특히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에어드랍되는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뽑기 시스템에 사용됩니다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사용자는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받은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뽑기 시스템에서 활용하여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더 큰 보상을 받을 수 있는 기회를 가지게 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또한 플랫폼 내의 특별한 혜택이나 이벤트 참여를 위해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사용할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5. DAO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와의 연계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주요 역할을 수행합니다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GURI TOKEN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을 보유한 사용자들은 플랫폼의 중요한 결정에 대해 투표할 수 있으며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커뮤니티가 직접 플랫폼의 운영과 발전 방향을 결정할 수 있습니다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DAO 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시스템은 커뮤니티의 참여를 더욱 강화하고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사용자들이 자발적으로 플랫폼의 성공에 기여할 수 있는 기회를 제공합니다</a:t>
              </a:r>
              <a:r>
                <a:rPr lang="en-US" altLang="ko-KR" sz="10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0CD3CA-66D3-E5A7-252F-D5B6B891A4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4745">
              <a:off x="5460690" y="1177015"/>
              <a:ext cx="555414" cy="46452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4966809-C78E-50A5-4040-0E0FD042D7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215" y="4953000"/>
              <a:ext cx="487584" cy="32505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74C022-CB73-8B1C-5EA8-CB38A292D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8673" y="2870522"/>
              <a:ext cx="597714" cy="46123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AC0740-A6D2-CC52-A4A3-7F5F4198B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485" y="7153154"/>
              <a:ext cx="789185" cy="6028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35DA810-7258-368F-87B1-841329D4D6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235" y="9127680"/>
              <a:ext cx="1123665" cy="870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72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22150-6D81-7EDB-1836-CA2887B6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EEB5785-04C2-1781-60EC-6AE04CCDB555}"/>
              </a:ext>
            </a:extLst>
          </p:cNvPr>
          <p:cNvGrpSpPr/>
          <p:nvPr/>
        </p:nvGrpSpPr>
        <p:grpSpPr>
          <a:xfrm>
            <a:off x="-139224" y="342901"/>
            <a:ext cx="7136448" cy="9880598"/>
            <a:chOff x="-139224" y="342901"/>
            <a:chExt cx="7136448" cy="98805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1FEFA1-E389-2417-2FC2-F418E06E7B8C}"/>
                </a:ext>
              </a:extLst>
            </p:cNvPr>
            <p:cNvSpPr txBox="1"/>
            <p:nvPr userDrawn="1"/>
          </p:nvSpPr>
          <p:spPr>
            <a:xfrm>
              <a:off x="260350" y="342901"/>
              <a:ext cx="6337300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6.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지갑과 토큰 관리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다양한 지갑과 호환되며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사용자는 메타마스크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Metamask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),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트러스트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월렛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(Trust Wallet),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클립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(Clip)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등의 지갑을 통해 안전하게 토큰을 보관하고 관리할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에어드랍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받은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사용자의 지갑으로 자동 전송되며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 지갑을 통해 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으로는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NFT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구매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DeFi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투표와 같은 다양한 활동에 활용되며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NUTS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으로는 뽑기 시스템 및 특별한 이벤트에 참여할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지갑을 통해 사용자들은 토큰을 안전하게 보관하며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지갑에서 홈페이지로 이동하여 언제든지 플랫폼에서 토큰을 자유롭게 사용할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565E6E-8E4B-EA1D-8756-E8EB28ECCA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224" y="5644279"/>
              <a:ext cx="7136448" cy="457922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55D71A-753C-2E2A-D20B-F2130D6FD1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0" y="2266505"/>
              <a:ext cx="3429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99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63ADD-B37F-8A3C-C8AE-FD14FBBA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92AC85-71E4-FD57-4332-9BDF6635E19B}"/>
              </a:ext>
            </a:extLst>
          </p:cNvPr>
          <p:cNvGrpSpPr/>
          <p:nvPr/>
        </p:nvGrpSpPr>
        <p:grpSpPr>
          <a:xfrm>
            <a:off x="260350" y="342901"/>
            <a:ext cx="6337300" cy="9296766"/>
            <a:chOff x="260350" y="342901"/>
            <a:chExt cx="6337300" cy="92967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FC07FB9-3691-1EED-B20E-9251A183BE48}"/>
                </a:ext>
              </a:extLst>
            </p:cNvPr>
            <p:cNvGrpSpPr/>
            <p:nvPr userDrawn="1"/>
          </p:nvGrpSpPr>
          <p:grpSpPr>
            <a:xfrm>
              <a:off x="260350" y="342901"/>
              <a:ext cx="6337300" cy="9296766"/>
              <a:chOff x="260350" y="342900"/>
              <a:chExt cx="6337300" cy="98925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35D03-DA54-78A5-05C9-CD221E5A3737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4950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기술적 세부 사항</a:t>
                </a:r>
                <a:endParaRPr kumimoji="0" lang="ko-KR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네트워크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프로젝트는 높은 확장성과 낮은 수수료를 제공하는 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Polygon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블록체인을 기반으로 구축되었습니다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Polygon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 빠른 트랜잭션 처리 속도와 경제적인 비용 구조로 인해 대규모 사용자가 참여할 수 있는 최적의 환경을 제공합니다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9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트랜잭션 처리 속도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초당 최대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65,000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신용카드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초당 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24,000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트랜잭션을 처리할 수 있어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대규모 사용자 기반에서도 빠르고 원활한 거래가 가능합니다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낮은 수수료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Polygon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트랜잭션 당 평균 수수료가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$0.02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이하로 매우 경제적입니다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이는 사용자들이 더 많은 트랜잭션을 부담 없이 수행할 수 있도록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높은 확장성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Polygon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구조는 확장성을 높이기 위해 다양한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10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레이어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2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솔루션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11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Plasma,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12</a:t>
                </a:r>
                <a:r>
                  <a:rPr kumimoji="0" lang="en-US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PoS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체인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을 활용하여 네트워크가 커져도 성능 저하 없이 대량의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트랜젝션을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처리할 수 있도록 설계되었습니다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현재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Polygon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메인넷을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기반으로 운영되고 있지만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향후 더 나은 성능과 확장성을 제공하는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메인넷으로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교체 가능성이 열려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위해 현재 몇 가지 유력한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메인넷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후보가 검토되고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교체가 이루어질 경우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13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아토믹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스왑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기술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(Atomic Swap)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을 통해 원활하고 안전한 자산 전환이 이루어질 예정입니다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1F3B070-3093-65EB-5C4E-2459D730347C}"/>
                  </a:ext>
                </a:extLst>
              </p:cNvPr>
              <p:cNvCxnSpPr/>
              <p:nvPr userDrawn="1"/>
            </p:nvCxnSpPr>
            <p:spPr>
              <a:xfrm>
                <a:off x="335280" y="6772928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6178B3-8C2E-4C05-A3A7-FDEFFEBCFA1B}"/>
                  </a:ext>
                </a:extLst>
              </p:cNvPr>
              <p:cNvSpPr txBox="1"/>
              <p:nvPr userDrawn="1"/>
            </p:nvSpPr>
            <p:spPr>
              <a:xfrm>
                <a:off x="335280" y="6980119"/>
                <a:ext cx="6262370" cy="325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9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트랜잭션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(Transaction):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네트워크에서 발생하는 데이터 전송 또는 자산 이동을 의미하며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주로 암호화폐의 송금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교환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 실행 등과 관련됨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각 트랜잭션은 네트워크 상에서 검증되고 블록에 기록됨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10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레이어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2(Layer 2):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네트워크의 확장성 문제를 해결하기 위해 메인 블록체인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레이어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1)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위에 구축된 보조 프로토콜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트랜잭션을 레이어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1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에서 처리하지 않고 레이어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2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에서 처리하여 속도와 비용을 개선함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대표적인 예로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이더리움의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확장 솔루션인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폴리곤이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있음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11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플라즈마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(Plasma):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이더리움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확장 솔루션으로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하위 체인에서 트랜잭션을 처리하고 결과만 메인 체인에 기록해 속도와 비용을 줄임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12 </a:t>
                </a:r>
                <a:r>
                  <a:rPr kumimoji="0" lang="en-US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PoS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체인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(Proof of Stake):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코인을 예치한 만큼 블록 생성과 검증에 참여하는 방식의 블록체인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전력 소모가 적고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스테이킹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보상을 받을 수 있음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13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아토믹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스왑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(Atomic Swap):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서로 다른 블록체인 간에 중개자 없이 직접 암호화폐를 교환하는 기술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안전한 거래를 위해 양측 트랜잭션이 모두 완료되지 않으면 교환이 성사되지 않음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C2E84CB-6A3D-424E-1231-1D64EE7567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318" y="4745668"/>
              <a:ext cx="1477332" cy="147733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32A309A-19F0-CE22-E9DC-760405886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5237272"/>
              <a:ext cx="1410894" cy="110128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09BF88D-F818-A851-C42D-73A1CEDD2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800" y="2070100"/>
              <a:ext cx="241300" cy="2413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2518D6-B9D3-BB86-2E64-3B506D3367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3193">
              <a:off x="5566856" y="903437"/>
              <a:ext cx="584255" cy="584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96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AAA2-7CC2-D196-4163-20DA3EDAA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BF7C6-074C-6212-109E-08CF03F29B4A}"/>
              </a:ext>
            </a:extLst>
          </p:cNvPr>
          <p:cNvGrpSpPr/>
          <p:nvPr/>
        </p:nvGrpSpPr>
        <p:grpSpPr>
          <a:xfrm>
            <a:off x="260350" y="342903"/>
            <a:ext cx="6337300" cy="9144021"/>
            <a:chOff x="260350" y="342903"/>
            <a:chExt cx="6337300" cy="914402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F4CC5CA-0A82-387B-132B-825D5C85B432}"/>
                </a:ext>
              </a:extLst>
            </p:cNvPr>
            <p:cNvGrpSpPr/>
            <p:nvPr userDrawn="1"/>
          </p:nvGrpSpPr>
          <p:grpSpPr>
            <a:xfrm>
              <a:off x="260350" y="342903"/>
              <a:ext cx="6337300" cy="9144021"/>
              <a:chOff x="260350" y="342900"/>
              <a:chExt cx="6337300" cy="973005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C8C10-DBD6-ABB6-94F2-57DFDC04EB5A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618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 및 프로토콜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모든 핵심 기능은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14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계약을 통해 자동화되며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사용자의 신뢰성과 투명성을 보장합니다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주요 스마트 계약 모듈은 다음과 같습니다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NFT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 및 관리 모듈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K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컬쳐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및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밈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콘텐츠의 디지털화를 위한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 및 관리를 담당합니다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각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콘텐츠의 소유권 및 거래 내역을 블록체인 상에 기록하여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창작자의 권리를 보호하고 투명성을 확보합니다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특정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실물 자산과 연계되어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소유자가 실물 자산의 혜택을 받을 수 있는 기능을 포함합니다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 경제 및 보상 모듈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토큰 분배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보상 메커니즘 및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관리하는 스마트 계약입니다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사용자의 활동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콘텐츠 제작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커뮤니티 기여 등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 따라 보상을 자동으로 지급하고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서비스 참여 시 추가 인센티브를 제공합니다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DeFi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모듈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을 이용한 유동성 공급 등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서비스를 위한 스마트 계약입니다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탈중앙화 거래소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(DEX)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모듈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생태계 내에서 탈중앙화 거래를 지원하는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15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DEX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모듈로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 간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및 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자유로운 거래를 가능하게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사용자는 자신이 보유한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DEX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에서 거래하고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유동성 공급 및 수익 창출이 가능합니다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3.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보안 및 네트워크 안정성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 스마트 계약 및 블록체인 네트워크의 보안을 최우선으로 두고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위해 다음과 같은 보안 방안을 채택하고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 감사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(Audit):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모든 스마트 계약은 배포 전에 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자 감사 기관의 검토를 거쳐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코드의 취약점이나 잠재적 위험 요소를 확인하고 보완합니다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524CC2-224C-EE37-7AE0-E75B958CE0DC}"/>
                  </a:ext>
                </a:extLst>
              </p:cNvPr>
              <p:cNvCxnSpPr/>
              <p:nvPr userDrawn="1"/>
            </p:nvCxnSpPr>
            <p:spPr>
              <a:xfrm>
                <a:off x="335280" y="8771907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32B3EE-ADBB-0E2E-074B-AE4AADF5E2B4}"/>
                  </a:ext>
                </a:extLst>
              </p:cNvPr>
              <p:cNvSpPr txBox="1"/>
              <p:nvPr userDrawn="1"/>
            </p:nvSpPr>
            <p:spPr>
              <a:xfrm>
                <a:off x="335280" y="8979095"/>
                <a:ext cx="6262370" cy="109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14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(Smart Contract):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상에서 자동으로 실행되는 계약으로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특정 조건이 충족되면 계약 내용이 자동으로 수행됨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중개자 없이 신뢰할 수 있는 거래를 가능하게 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15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DEX(Decentralized Exchange):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중개자 없이 블록체인 상에서 암호화폐를 직접 거래할 수 있는 탈중앙화 거래소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스마트 계약을 통해 거래가 자동으로 이루어지며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사용자는 자산의 완전한 통제권을 유지함</a:t>
                </a: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B5E68A-F407-1CBB-BE16-3DD61B041C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06255">
              <a:off x="2942072" y="976515"/>
              <a:ext cx="413692" cy="41369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053609-011B-3EC8-9412-F5F736B205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798" y="3149600"/>
              <a:ext cx="493416" cy="39522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CD6100B-F2C0-E69F-82A8-207AFE9E03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4714" y="4020928"/>
              <a:ext cx="335691" cy="28264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6C4F55-0BA2-55A4-1740-7527123146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793" y="5956296"/>
              <a:ext cx="592841" cy="39522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87B743F-916E-E086-8614-AA742A6F6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4225">
              <a:off x="1795431" y="7132320"/>
              <a:ext cx="439420" cy="439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64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8BE30-EF4A-3113-188C-90AD3692C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49A62-774A-13DF-EA90-488CF90FBE39}"/>
              </a:ext>
            </a:extLst>
          </p:cNvPr>
          <p:cNvGrpSpPr/>
          <p:nvPr/>
        </p:nvGrpSpPr>
        <p:grpSpPr>
          <a:xfrm>
            <a:off x="260350" y="342901"/>
            <a:ext cx="7004289" cy="9178944"/>
            <a:chOff x="260350" y="342901"/>
            <a:chExt cx="7004289" cy="91789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84EDEAC-6D34-1291-0C0B-1F22958ED066}"/>
                </a:ext>
              </a:extLst>
            </p:cNvPr>
            <p:cNvGrpSpPr/>
            <p:nvPr userDrawn="1"/>
          </p:nvGrpSpPr>
          <p:grpSpPr>
            <a:xfrm>
              <a:off x="260350" y="342901"/>
              <a:ext cx="6337300" cy="9178944"/>
              <a:chOff x="260350" y="342900"/>
              <a:chExt cx="6337300" cy="917894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A778D-9EC7-4D17-2575-494DEAE0803A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775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정기적인 코드 리뷰와 업데이트를 통해 보안을 유지합니다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데이터 무결성 및 투명성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네트워크에 기록된 모든 거래 내역 및 데이터는 불변성을 가지며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누구나 검증할 수 있도록 투명하게 공개됩니다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사용자는 거래 내역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보상 지급 내역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 내역 등을 실시간으로 확인할 수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DDoS 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및 네트워크 공격 방지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네트워크의 안정성을 유지하기 위해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16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DDoS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공격 방지 및 네트워크 트래픽을 모니터링하고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비정상적인 접근을 자동으로 차단하는 시스템을 구축합니다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Polygon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네트워크의 보안 프로토콜을 준수하여 외부 공격으로부터 보호합니다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4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기술적 로드맵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기술적 발전 방향과 주요 마일스톤은 다음과 같습니다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단계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(Phase 1):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기본 스마트 계약 개발 및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발행 모듈 구축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커뮤니티 활성화 및 첫 번째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에어드랍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실시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초기 파트너십 체결 및 첫 번째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컬렉션 출시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단계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(Phase 2):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서비스 모듈 개발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실물 자산 연계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기능 도입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주요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서비스 및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DEX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거래소 통합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</a:t>
                </a:r>
                <a:r>
                  <a:rPr kumimoji="0" lang="ko-KR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단계</a:t>
                </a: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(Phase 3):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대규모 마케팅 및 글로벌 커뮤니티 확장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플랫폼 내 경제 생태계 강화 및 추가 기능 도입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실물 자산 연계 프로젝트 및 파트너십 확대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F2C92A7-96B2-3DE8-95C8-DD1FDEDB85A8}"/>
                  </a:ext>
                </a:extLst>
              </p:cNvPr>
              <p:cNvCxnSpPr/>
              <p:nvPr userDrawn="1"/>
            </p:nvCxnSpPr>
            <p:spPr>
              <a:xfrm>
                <a:off x="335280" y="8852991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4FC7B-F310-504A-B29E-43BBC3BFBDE3}"/>
                  </a:ext>
                </a:extLst>
              </p:cNvPr>
              <p:cNvSpPr txBox="1"/>
              <p:nvPr userDrawn="1"/>
            </p:nvSpPr>
            <p:spPr>
              <a:xfrm>
                <a:off x="335280" y="9060179"/>
                <a:ext cx="62623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16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DDoS(Distributed Denial of Service):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여러 대의 컴퓨터가 동시에 한 서버에 과도한 트래픽을 보내서 서버가 정상적으로 작동하지 못하게 만드는 공격 방식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시스템의 서비스 중단을 유발함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F0D3E3-8139-55F3-3C1D-D6FBC21B4F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0" y="5128391"/>
              <a:ext cx="4153139" cy="317253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03CDCCF-C4FA-3471-B9C8-DF7A489050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800" y="6896100"/>
              <a:ext cx="381000" cy="381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8CC979-4AD8-DBF0-3B57-6E0DB65CC4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4104" flipH="1">
              <a:off x="3752595" y="4163129"/>
              <a:ext cx="7366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68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FDA7B-E1DB-BE01-8636-4E14FB3F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C0BA6AA-7DB0-893F-CEF9-0AD1E416649C}"/>
              </a:ext>
            </a:extLst>
          </p:cNvPr>
          <p:cNvSpPr txBox="1"/>
          <p:nvPr userDrawn="1"/>
        </p:nvSpPr>
        <p:spPr>
          <a:xfrm>
            <a:off x="260350" y="342900"/>
            <a:ext cx="6337300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프로젝트 로드맵</a:t>
            </a:r>
            <a:endParaRPr lang="ko-KR" altLang="ko-KR" sz="1600" kern="1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0DEBF8D-7EA5-2D90-0D2F-32BC34EA7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7" y="964426"/>
            <a:ext cx="6571506" cy="36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4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D28FE-3350-AB45-7948-8AC48E460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CDD4C6DE-62AC-E7FA-34BF-A464F787C61D}"/>
              </a:ext>
            </a:extLst>
          </p:cNvPr>
          <p:cNvGrpSpPr/>
          <p:nvPr/>
        </p:nvGrpSpPr>
        <p:grpSpPr>
          <a:xfrm>
            <a:off x="260350" y="346505"/>
            <a:ext cx="6337300" cy="9057127"/>
            <a:chOff x="260350" y="346505"/>
            <a:chExt cx="6337300" cy="905712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02BF94-FAF9-0EBB-ABCA-0B2692A3A2EE}"/>
                </a:ext>
              </a:extLst>
            </p:cNvPr>
            <p:cNvSpPr txBox="1"/>
            <p:nvPr userDrawn="1"/>
          </p:nvSpPr>
          <p:spPr>
            <a:xfrm>
              <a:off x="260350" y="346505"/>
              <a:ext cx="6337300" cy="79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팀 및 파트너십</a:t>
              </a: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팀 소개</a:t>
              </a:r>
              <a:endParaRPr kumimoji="0" lang="ko-KR" altLang="ko-KR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FD84935-A830-2B9C-0BF3-CD30A4D073C6}"/>
                </a:ext>
              </a:extLst>
            </p:cNvPr>
            <p:cNvGrpSpPr/>
            <p:nvPr userDrawn="1"/>
          </p:nvGrpSpPr>
          <p:grpSpPr>
            <a:xfrm>
              <a:off x="834350" y="1229630"/>
              <a:ext cx="5189300" cy="8174002"/>
              <a:chOff x="767002" y="1009197"/>
              <a:chExt cx="5189300" cy="817400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58412F0-67B5-CA66-ED1D-37450D2EAA96}"/>
                  </a:ext>
                </a:extLst>
              </p:cNvPr>
              <p:cNvGrpSpPr/>
              <p:nvPr userDrawn="1"/>
            </p:nvGrpSpPr>
            <p:grpSpPr>
              <a:xfrm>
                <a:off x="767002" y="4118156"/>
                <a:ext cx="1998000" cy="1998000"/>
                <a:chOff x="4919623" y="1075841"/>
                <a:chExt cx="2526261" cy="2392561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347C1912-C545-94BD-37EF-19DCDCB8C5C3}"/>
                    </a:ext>
                  </a:extLst>
                </p:cNvPr>
                <p:cNvSpPr/>
                <p:nvPr/>
              </p:nvSpPr>
              <p:spPr>
                <a:xfrm>
                  <a:off x="4919623" y="1075841"/>
                  <a:ext cx="2526261" cy="2392561"/>
                </a:xfrm>
                <a:prstGeom prst="ellipse">
                  <a:avLst/>
                </a:prstGeom>
                <a:solidFill>
                  <a:srgbClr val="EDEDE8">
                    <a:alpha val="7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pic>
              <p:nvPicPr>
                <p:cNvPr id="69" name="그림 68" descr="클립아트, 스케치, 그림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C1D5AF9D-D999-2151-CDB8-81625FCF0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30100" y1="24000" x2="45500" y2="61700"/>
                              <a14:foregroundMark x1="69400" y1="25800" x2="62600" y2="65300"/>
                              <a14:foregroundMark x1="20400" y1="45000" x2="63200" y2="47400"/>
                              <a14:foregroundMark x1="36900" y1="24600" x2="62000" y2="46200"/>
                              <a14:foregroundMark x1="60900" y1="25200" x2="45500" y2="45000"/>
                              <a14:foregroundMark x1="40900" y1="76100" x2="56300" y2="71300"/>
                              <a14:foregroundMark x1="44900" y1="29400" x2="49500" y2="29400"/>
                              <a14:foregroundMark x1="42600" y1="27000" x2="67200" y2="28200"/>
                              <a14:foregroundMark x1="68300" y1="22800" x2="66600" y2="33600"/>
                              <a14:foregroundMark x1="54000" y1="74900" x2="82900" y2="79100"/>
                              <a14:foregroundMark x1="82900" y1="79100" x2="51800" y2="71900"/>
                              <a14:foregroundMark x1="59200" y1="45000" x2="46100" y2="76100"/>
                              <a14:foregroundMark x1="46100" y1="76100" x2="46100" y2="76100"/>
                              <a14:foregroundMark x1="35800" y1="48000" x2="39800" y2="82700"/>
                              <a14:foregroundMark x1="28400" y1="71900" x2="38100" y2="52800"/>
                              <a14:foregroundMark x1="73400" y1="72500" x2="60300" y2="48600"/>
                              <a14:foregroundMark x1="40400" y1="86200" x2="45500" y2="67100"/>
                              <a14:foregroundMark x1="66000" y1="83900" x2="43800" y2="60500"/>
                              <a14:foregroundMark x1="35800" y1="79100" x2="84800" y2="851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4025" y="1100135"/>
                  <a:ext cx="2319744" cy="2144145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79B2F82-2AA8-F0A5-A738-E2CD96C88955}"/>
                  </a:ext>
                </a:extLst>
              </p:cNvPr>
              <p:cNvGrpSpPr/>
              <p:nvPr userDrawn="1"/>
            </p:nvGrpSpPr>
            <p:grpSpPr>
              <a:xfrm>
                <a:off x="767312" y="1353373"/>
                <a:ext cx="1997690" cy="1998000"/>
                <a:chOff x="1252987" y="1036439"/>
                <a:chExt cx="2526261" cy="2392561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CE820DD-F253-C7B9-E016-DE609DF14A2A}"/>
                    </a:ext>
                  </a:extLst>
                </p:cNvPr>
                <p:cNvSpPr/>
                <p:nvPr/>
              </p:nvSpPr>
              <p:spPr>
                <a:xfrm>
                  <a:off x="1252987" y="1036439"/>
                  <a:ext cx="2526261" cy="2392561"/>
                </a:xfrm>
                <a:prstGeom prst="ellipse">
                  <a:avLst/>
                </a:prstGeom>
                <a:solidFill>
                  <a:srgbClr val="EDEDE8">
                    <a:alpha val="7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pic>
              <p:nvPicPr>
                <p:cNvPr id="67" name="그림 66" descr="클립아트, 만화 영화, 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589960C5-157E-4155-05B5-F7FDEDF28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1323" y="1247377"/>
                  <a:ext cx="1868717" cy="172725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E8E0CB-21AF-AEC7-6262-345B8FC23472}"/>
                  </a:ext>
                </a:extLst>
              </p:cNvPr>
              <p:cNvGrpSpPr/>
              <p:nvPr userDrawn="1"/>
            </p:nvGrpSpPr>
            <p:grpSpPr>
              <a:xfrm>
                <a:off x="767004" y="6882939"/>
                <a:ext cx="1998000" cy="1998000"/>
                <a:chOff x="9505491" y="1327074"/>
                <a:chExt cx="1514997" cy="1578686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B7FA3F20-0694-BB26-7141-79C29A8DB0EB}"/>
                    </a:ext>
                  </a:extLst>
                </p:cNvPr>
                <p:cNvSpPr/>
                <p:nvPr userDrawn="1"/>
              </p:nvSpPr>
              <p:spPr>
                <a:xfrm>
                  <a:off x="9505491" y="1327074"/>
                  <a:ext cx="1514997" cy="1578686"/>
                </a:xfrm>
                <a:prstGeom prst="ellipse">
                  <a:avLst/>
                </a:prstGeom>
                <a:solidFill>
                  <a:srgbClr val="EDEDE8">
                    <a:alpha val="7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7E2F52ED-9B72-2DA8-E5E3-86199E4B871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5116" y="1664788"/>
                  <a:ext cx="1235745" cy="903258"/>
                </a:xfrm>
                <a:prstGeom prst="rect">
                  <a:avLst/>
                </a:prstGeom>
              </p:spPr>
            </p:pic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9200A956-24B9-FCAB-44C8-4D879E4190FE}"/>
                  </a:ext>
                </a:extLst>
              </p:cNvPr>
              <p:cNvGrpSpPr/>
              <p:nvPr userDrawn="1"/>
            </p:nvGrpSpPr>
            <p:grpSpPr>
              <a:xfrm>
                <a:off x="3369823" y="1009197"/>
                <a:ext cx="2586479" cy="2602519"/>
                <a:chOff x="3364992" y="963583"/>
                <a:chExt cx="2594501" cy="2884653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C98BC581-944D-D3AD-39E1-CD770B7D934C}"/>
                    </a:ext>
                  </a:extLst>
                </p:cNvPr>
                <p:cNvSpPr/>
                <p:nvPr/>
              </p:nvSpPr>
              <p:spPr>
                <a:xfrm>
                  <a:off x="3364992" y="963583"/>
                  <a:ext cx="2594501" cy="288465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4A548B1E-F01F-1CBB-F6EC-7DED4570B44C}"/>
                    </a:ext>
                  </a:extLst>
                </p:cNvPr>
                <p:cNvSpPr/>
                <p:nvPr/>
              </p:nvSpPr>
              <p:spPr>
                <a:xfrm>
                  <a:off x="3442329" y="1409860"/>
                  <a:ext cx="2457987" cy="4387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cs typeface="+mn-cs"/>
                    </a:rPr>
                    <a:t>CEO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5AC626A-1B78-FD9F-AF61-F530EC3ED65B}"/>
                    </a:ext>
                  </a:extLst>
                </p:cNvPr>
                <p:cNvSpPr txBox="1"/>
                <p:nvPr/>
              </p:nvSpPr>
              <p:spPr>
                <a:xfrm>
                  <a:off x="3399895" y="1048833"/>
                  <a:ext cx="2524694" cy="443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씨밤너구리</a:t>
                  </a:r>
                  <a:endPara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96FF6655-51A9-CB14-0A40-842321AEA024}"/>
                    </a:ext>
                  </a:extLst>
                </p:cNvPr>
                <p:cNvCxnSpPr/>
                <p:nvPr/>
              </p:nvCxnSpPr>
              <p:spPr>
                <a:xfrm>
                  <a:off x="3849588" y="1862710"/>
                  <a:ext cx="1625307" cy="0"/>
                </a:xfrm>
                <a:prstGeom prst="line">
                  <a:avLst/>
                </a:prstGeom>
                <a:solidFill>
                  <a:srgbClr val="1CB09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D03496D-A9B3-EAE3-7AE2-FB11EC8E8EE9}"/>
                    </a:ext>
                  </a:extLst>
                </p:cNvPr>
                <p:cNvSpPr txBox="1"/>
                <p:nvPr/>
              </p:nvSpPr>
              <p:spPr>
                <a:xfrm>
                  <a:off x="3399895" y="1957675"/>
                  <a:ext cx="2524694" cy="1825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주식회사 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알밤너구리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대표이사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WEPLAN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자산</a:t>
                  </a: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,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재무관리 컨설팅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CEO (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지사장</a:t>
                  </a: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)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Ralph Lauren Korea (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랄프로렌</a:t>
                  </a: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폴로</a:t>
                  </a: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)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영업관리 매니저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E-Land (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이랜드</a:t>
                  </a: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)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영업관리 매니저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286888D-8E5B-2197-6A35-B40DA126DDE7}"/>
                  </a:ext>
                </a:extLst>
              </p:cNvPr>
              <p:cNvGrpSpPr/>
              <p:nvPr userDrawn="1"/>
            </p:nvGrpSpPr>
            <p:grpSpPr>
              <a:xfrm>
                <a:off x="3369823" y="3815897"/>
                <a:ext cx="2586479" cy="2602519"/>
                <a:chOff x="3364992" y="963583"/>
                <a:chExt cx="2594501" cy="2884653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B7669C7-D3B4-DDE4-CC4A-76CE06330515}"/>
                    </a:ext>
                  </a:extLst>
                </p:cNvPr>
                <p:cNvSpPr/>
                <p:nvPr/>
              </p:nvSpPr>
              <p:spPr>
                <a:xfrm>
                  <a:off x="3364992" y="963583"/>
                  <a:ext cx="2594501" cy="288465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7CE4B49-872C-6C31-C3E9-C81F4EF039F3}"/>
                    </a:ext>
                  </a:extLst>
                </p:cNvPr>
                <p:cNvSpPr/>
                <p:nvPr/>
              </p:nvSpPr>
              <p:spPr>
                <a:xfrm>
                  <a:off x="3442329" y="1409860"/>
                  <a:ext cx="2457987" cy="4387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cs typeface="+mn-cs"/>
                    </a:rPr>
                    <a:t>CSO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12D6BAA-CFAA-78EA-FD06-1D34ED0A397C}"/>
                    </a:ext>
                  </a:extLst>
                </p:cNvPr>
                <p:cNvSpPr txBox="1"/>
                <p:nvPr/>
              </p:nvSpPr>
              <p:spPr>
                <a:xfrm>
                  <a:off x="3399895" y="1048833"/>
                  <a:ext cx="2524694" cy="443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알밤너구리</a:t>
                  </a:r>
                  <a:endPara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107A5332-A8D9-4888-184F-C38FBA542413}"/>
                    </a:ext>
                  </a:extLst>
                </p:cNvPr>
                <p:cNvCxnSpPr/>
                <p:nvPr/>
              </p:nvCxnSpPr>
              <p:spPr>
                <a:xfrm>
                  <a:off x="3849588" y="1862710"/>
                  <a:ext cx="1625307" cy="0"/>
                </a:xfrm>
                <a:prstGeom prst="line">
                  <a:avLst/>
                </a:prstGeom>
                <a:solidFill>
                  <a:srgbClr val="1CB09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BBED2E-3A70-7DDC-C35E-96D623FFCBA1}"/>
                    </a:ext>
                  </a:extLst>
                </p:cNvPr>
                <p:cNvSpPr txBox="1"/>
                <p:nvPr/>
              </p:nvSpPr>
              <p:spPr>
                <a:xfrm>
                  <a:off x="3399895" y="1957675"/>
                  <a:ext cx="2524694" cy="1825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주식회사 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알밤너구리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경영젼략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이사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주식회사 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마스터스톤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가상자산 및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블록체인 컨설팅 대표이사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가상자산 거래소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핫비트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코리아 </a:t>
                  </a:r>
                  <a:r>
                    <a:rPr kumimoji="0" lang="en-US" altLang="ko-KR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(HOTBIT KOREA)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상권개발 담당자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대한민국 육군 소령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834B867-F770-0E2F-7B6A-8C518021EE7B}"/>
                  </a:ext>
                </a:extLst>
              </p:cNvPr>
              <p:cNvGrpSpPr/>
              <p:nvPr userDrawn="1"/>
            </p:nvGrpSpPr>
            <p:grpSpPr>
              <a:xfrm>
                <a:off x="3369823" y="6580680"/>
                <a:ext cx="2586479" cy="2602519"/>
                <a:chOff x="3364992" y="963583"/>
                <a:chExt cx="2594501" cy="2884653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043AA2C-4575-72BA-82D6-A7346F4C458D}"/>
                    </a:ext>
                  </a:extLst>
                </p:cNvPr>
                <p:cNvSpPr/>
                <p:nvPr/>
              </p:nvSpPr>
              <p:spPr>
                <a:xfrm>
                  <a:off x="3364992" y="963583"/>
                  <a:ext cx="2594501" cy="288465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24D82C-383A-5EB1-7FA4-34E3061ADCDC}"/>
                    </a:ext>
                  </a:extLst>
                </p:cNvPr>
                <p:cNvSpPr/>
                <p:nvPr/>
              </p:nvSpPr>
              <p:spPr>
                <a:xfrm>
                  <a:off x="3442329" y="1409860"/>
                  <a:ext cx="2457987" cy="438774"/>
                </a:xfrm>
                <a:prstGeom prst="rect">
                  <a:avLst/>
                </a:prstGeom>
                <a:noFill/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cs typeface="+mn-cs"/>
                    </a:rPr>
                    <a:t>COO</a:t>
                  </a:r>
                  <a:endParaRPr kumimoji="0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B06B2A-501F-6C3B-2416-40AB5B736491}"/>
                    </a:ext>
                  </a:extLst>
                </p:cNvPr>
                <p:cNvSpPr txBox="1"/>
                <p:nvPr/>
              </p:nvSpPr>
              <p:spPr>
                <a:xfrm>
                  <a:off x="3399895" y="1048833"/>
                  <a:ext cx="2524694" cy="443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콩밤너구리</a:t>
                  </a:r>
                  <a:endPara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5B68B1F-3A37-C9AD-431A-A118C36E8739}"/>
                    </a:ext>
                  </a:extLst>
                </p:cNvPr>
                <p:cNvCxnSpPr/>
                <p:nvPr/>
              </p:nvCxnSpPr>
              <p:spPr>
                <a:xfrm>
                  <a:off x="3849588" y="1862710"/>
                  <a:ext cx="1625307" cy="0"/>
                </a:xfrm>
                <a:prstGeom prst="line">
                  <a:avLst/>
                </a:prstGeom>
                <a:solidFill>
                  <a:srgbClr val="1CB09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C27ADBA-96E0-3535-7A83-9C9B4A43E7D9}"/>
                    </a:ext>
                  </a:extLst>
                </p:cNvPr>
                <p:cNvSpPr txBox="1"/>
                <p:nvPr/>
              </p:nvSpPr>
              <p:spPr>
                <a:xfrm>
                  <a:off x="3399895" y="1957675"/>
                  <a:ext cx="2524694" cy="1296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주식회사 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알밤너구리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회계이사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주식회사 </a:t>
                  </a:r>
                  <a:r>
                    <a:rPr kumimoji="0" lang="ko-KR" altLang="en-US" sz="10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마스터스톤</a:t>
                  </a: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가상자산 및</a:t>
                  </a:r>
                  <a:endPara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블록체인 컨설팅 이사</a:t>
                  </a:r>
                  <a:endParaRPr kumimoji="0" lang="en-US" altLang="ko-KR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대한민국 육군 중위</a:t>
                  </a:r>
                  <a:endPara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F184C66-C1DA-85AA-E30C-299F34A35F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8864" flipH="1">
              <a:off x="2302853" y="1288630"/>
              <a:ext cx="1799873" cy="136902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8A10AFF-E7E3-1FA2-834E-43E4AFE408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8864" flipH="1">
              <a:off x="2302854" y="3953788"/>
              <a:ext cx="1799873" cy="1369021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3454F87-60DE-B2F4-7693-5110322049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8864" flipH="1">
              <a:off x="2173964" y="6866487"/>
              <a:ext cx="1799873" cy="1369021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5690FE-DFD3-1164-531C-8E2DB4F41A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9915" flipH="1">
              <a:off x="1679067" y="447227"/>
              <a:ext cx="444711" cy="285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63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407AB-C03B-49C6-F7C1-76DF15F2B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C60EE9-66D4-3E27-06BF-34166928CA60}"/>
              </a:ext>
            </a:extLst>
          </p:cNvPr>
          <p:cNvGrpSpPr/>
          <p:nvPr/>
        </p:nvGrpSpPr>
        <p:grpSpPr>
          <a:xfrm>
            <a:off x="260350" y="312055"/>
            <a:ext cx="6597650" cy="9086680"/>
            <a:chOff x="260350" y="312055"/>
            <a:chExt cx="6597650" cy="908668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5557FF2-0F48-EC69-EEB8-BA36C5316225}"/>
                </a:ext>
              </a:extLst>
            </p:cNvPr>
            <p:cNvGrpSpPr/>
            <p:nvPr userDrawn="1"/>
          </p:nvGrpSpPr>
          <p:grpSpPr>
            <a:xfrm>
              <a:off x="260350" y="342902"/>
              <a:ext cx="6337300" cy="9055833"/>
              <a:chOff x="260350" y="342900"/>
              <a:chExt cx="6337300" cy="905583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2A9271-2E15-36AB-2201-5DA49D65F9EF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479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들어가며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백서의 정보는 변경 또는 갱신될 수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사용과 관련된 서비스의 미래 사용성과 관련하여 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또는 이 백서에 언급된 내용을 개인으로서 또는 단체로서 귀하께 약속 또는 보증해드리는 것으로 해석해서는 안됩니다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백서는 주식이나 증권을 팔기 위한 제안이나 권유를 위한 목적이 아닙니다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따라서 이 백서가 어떠한 계약이나 약속과 관련하여 어떠한 증빙자료로 사용되거나 의존하시면 안됩니다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백서에 포함된 정보에 대한 의존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그러한 정보의 오류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누락 또는 부정확함 또는 이로 인한 조치에 의해 직간접적으로 발생하는 모든 종류의 직접적 또는 결과적 손실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/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손해에 대한 모든 책임을 명시적으로 부인합니다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백서는 구매를 권유하거나 재정적 조언을 위한 것이 아니며 정보제공을 목적으로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정보에 기반하여 토큰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코인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회사 주식 등의 자산을 거래하거나 투자하지 마십시오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모든 투자에는 가격 변동성 원금 손실 가능성의 위험이 수반됩니다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투자자께서는 투자 결정을 내리시기 전에 이 백서에서 논의된 주제 또는 이슈들에 대해 전문 금융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법률 및 세무 전문가의 도움을 받아 자체 조사를 하셔야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백서에 포함된 모든 정보는 정확하고 신뢰할 수 있는 출처에서 작정되도록 최선을 다하였습니다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그럼에도 이 백서에서 인용되는 시장 가격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데이터 및 기타 정보는 완전성 또는 정확성이 완전히 보증되지 않습니다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백서에서 인용된 공개 시장 정보 및 경쟁 시장 환경에 기반한 저희 견해나 평가는 시장 사정에 따라 사전 통지 없이 변경될 수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다만 변동되는 사항에 대해서는 이 백서 업데이트 버전에 반영될 수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백서는 시장에 대한 전망이 포함되어 있습니다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그러나 정확성에 대해 어떠한 진술이나 보증도 하지 않습니다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문서에 포함된 모든 예측이나 전망은 합리적 추정에 근거하며 특정한 가정에 기반합니다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이러한 미래 예측은 부정확한 가정 또는 알려지거나 알려지지 않은 위험 등 불확실성 및 기타 요인의 영향을 받을 수 있으므로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통제할 수 없습니다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따라서 미래 예측은 추후 실제 결과와 다를 수 있으며 이는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GURI TOKEN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통제할 수 있는 범위 밖이라는 점을 분명하게 밝혀 드립니다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그러한 미래 지향적인 가정의 일부 또는 전부가 실현되지 않거나 실제 결과와 크게 다르다는 점을 투자 등 주요 의사결정에 반영하셔야 합니다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백서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(White Paper):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개념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목표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기술적 사양 등을 설명하는 공식 문서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프로젝트에서는 암호화폐의 기술적 세부사항을 다룸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03F540D4-3C1A-62BB-54C1-EF9F09C54B2F}"/>
                  </a:ext>
                </a:extLst>
              </p:cNvPr>
              <p:cNvCxnSpPr/>
              <p:nvPr userDrawn="1"/>
            </p:nvCxnSpPr>
            <p:spPr>
              <a:xfrm>
                <a:off x="335280" y="8852991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02B9A1-ABC3-6708-4CA4-0D5AD6335352}"/>
                  </a:ext>
                </a:extLst>
              </p:cNvPr>
              <p:cNvSpPr txBox="1"/>
              <p:nvPr userDrawn="1"/>
            </p:nvSpPr>
            <p:spPr>
              <a:xfrm>
                <a:off x="335280" y="9060179"/>
                <a:ext cx="6262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백서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(White Paper):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개념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목표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기술적 사양 등을 설명하는 공식 문서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프로젝트에서는 암호화폐의 기술적 세부사항을 다룸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9392928-49EF-C73E-7560-6183BF88E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784" y="8148325"/>
              <a:ext cx="1168216" cy="91185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63B9ABB-06F6-D529-F1B4-7AE01F2ED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001" flipH="1">
              <a:off x="5903207" y="4660199"/>
              <a:ext cx="438299" cy="45760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A8C9CD-D280-0475-56F0-673466B5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" y="1869440"/>
              <a:ext cx="553665" cy="44348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1FF2B4C-E1B1-C283-E64E-A7BFF23543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101" y="312055"/>
              <a:ext cx="564043" cy="42616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8EABD3C-DDE9-E7E1-4425-B38DDA4A1F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488" y="6147366"/>
              <a:ext cx="480913" cy="443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81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A0B9C-6274-E255-1DD1-2AA38CCD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232D1E-FD54-7E7A-DB17-D78D44156891}"/>
              </a:ext>
            </a:extLst>
          </p:cNvPr>
          <p:cNvGrpSpPr/>
          <p:nvPr/>
        </p:nvGrpSpPr>
        <p:grpSpPr>
          <a:xfrm>
            <a:off x="260350" y="342900"/>
            <a:ext cx="6337300" cy="8902529"/>
            <a:chOff x="260350" y="342900"/>
            <a:chExt cx="6337300" cy="89025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EC1888-E169-0629-FD9F-B60B11C07D3D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40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파트너십</a:t>
              </a:r>
              <a:endParaRPr kumimoji="0" lang="ko-KR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8846311-5042-23D6-18B4-406560CF9981}"/>
                </a:ext>
              </a:extLst>
            </p:cNvPr>
            <p:cNvGrpSpPr/>
            <p:nvPr userDrawn="1"/>
          </p:nvGrpSpPr>
          <p:grpSpPr>
            <a:xfrm>
              <a:off x="729798" y="4477174"/>
              <a:ext cx="1582484" cy="1148480"/>
              <a:chOff x="5312432" y="1324002"/>
              <a:chExt cx="1582484" cy="114848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F89EB1-64E4-F170-18B0-D9CBD87A422E}"/>
                  </a:ext>
                </a:extLst>
              </p:cNvPr>
              <p:cNvSpPr txBox="1"/>
              <p:nvPr userDrawn="1"/>
            </p:nvSpPr>
            <p:spPr>
              <a:xfrm>
                <a:off x="5312432" y="2164705"/>
                <a:ext cx="1582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SECURITY / WEB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53" name="그래픽 52" descr="잠금">
                <a:extLst>
                  <a:ext uri="{FF2B5EF4-FFF2-40B4-BE49-F238E27FC236}">
                    <a16:creationId xmlns:a16="http://schemas.microsoft.com/office/drawing/2014/main" id="{F02E16A6-EE2C-D83E-0E7D-A9709D9E45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800" y="132400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05DE23C-33BE-5F06-B5F1-9BB547E2D7F1}"/>
                </a:ext>
              </a:extLst>
            </p:cNvPr>
            <p:cNvGrpSpPr/>
            <p:nvPr userDrawn="1"/>
          </p:nvGrpSpPr>
          <p:grpSpPr>
            <a:xfrm>
              <a:off x="1055716" y="1751210"/>
              <a:ext cx="1028680" cy="1134766"/>
              <a:chOff x="2294425" y="1324002"/>
              <a:chExt cx="1028680" cy="113476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5A7201-CE66-3F55-507F-FAC09CD72F38}"/>
                  </a:ext>
                </a:extLst>
              </p:cNvPr>
              <p:cNvSpPr txBox="1"/>
              <p:nvPr userDrawn="1"/>
            </p:nvSpPr>
            <p:spPr>
              <a:xfrm>
                <a:off x="2294425" y="2150991"/>
                <a:ext cx="10286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PARTNERS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51" name="그래픽 50" descr="무선 라우터">
                <a:extLst>
                  <a:ext uri="{FF2B5EF4-FFF2-40B4-BE49-F238E27FC236}">
                    <a16:creationId xmlns:a16="http://schemas.microsoft.com/office/drawing/2014/main" id="{3431E647-A65B-F049-DB5E-A7032F262B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2550" y="132400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76706EB-6E62-1497-7257-A94A1AC2B688}"/>
                </a:ext>
              </a:extLst>
            </p:cNvPr>
            <p:cNvGrpSpPr/>
            <p:nvPr userDrawn="1"/>
          </p:nvGrpSpPr>
          <p:grpSpPr>
            <a:xfrm>
              <a:off x="2990790" y="857400"/>
              <a:ext cx="2900976" cy="2644515"/>
              <a:chOff x="1343061" y="2517864"/>
              <a:chExt cx="2900976" cy="301328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481477E-2080-CD5D-7A78-F176DB6249E9}"/>
                  </a:ext>
                </a:extLst>
              </p:cNvPr>
              <p:cNvSpPr/>
              <p:nvPr userDrawn="1"/>
            </p:nvSpPr>
            <p:spPr>
              <a:xfrm>
                <a:off x="1343061" y="2517864"/>
                <a:ext cx="2900976" cy="3013288"/>
              </a:xfrm>
              <a:prstGeom prst="round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8DEB96AA-88AA-FD2B-151E-9EA7081CB62A}"/>
                  </a:ext>
                </a:extLst>
              </p:cNvPr>
              <p:cNvGrpSpPr/>
              <p:nvPr userDrawn="1"/>
            </p:nvGrpSpPr>
            <p:grpSpPr>
              <a:xfrm>
                <a:off x="1887482" y="2629442"/>
                <a:ext cx="1744535" cy="529586"/>
                <a:chOff x="1930998" y="2680811"/>
                <a:chExt cx="1744535" cy="52958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0C4D04B-0E1C-30E2-7648-380C5372B3D8}"/>
                    </a:ext>
                  </a:extLst>
                </p:cNvPr>
                <p:cNvSpPr/>
                <p:nvPr/>
              </p:nvSpPr>
              <p:spPr>
                <a:xfrm>
                  <a:off x="1930998" y="2686960"/>
                  <a:ext cx="1744535" cy="5234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687D60FC-B2D0-85B8-01C9-4C8F6CCF1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0998" y="2680811"/>
                  <a:ext cx="1744535" cy="523437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1294EE-D2C9-51B9-0C16-2D635FB5184F}"/>
                  </a:ext>
                </a:extLst>
              </p:cNvPr>
              <p:cNvSpPr txBox="1"/>
              <p:nvPr userDrawn="1"/>
            </p:nvSpPr>
            <p:spPr>
              <a:xfrm>
                <a:off x="1465563" y="3264457"/>
                <a:ext cx="2741931" cy="203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ㆍ전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세계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3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백만 이상의 활성 사용자를 보유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30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개 이상 국가에 서비스 제공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ㆍ모바일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맵을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통해 편리하게 거래 가능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ㆍ글로벌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거래량과 높은 유동성을 보유해 신속 거래 가능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ㆍ직관적인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UI/UX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로 초보자도 쉽게 접근 가능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46769F5-E32C-292D-1068-BDCF60654095}"/>
                </a:ext>
              </a:extLst>
            </p:cNvPr>
            <p:cNvGrpSpPr/>
            <p:nvPr userDrawn="1"/>
          </p:nvGrpSpPr>
          <p:grpSpPr>
            <a:xfrm>
              <a:off x="3033768" y="3729157"/>
              <a:ext cx="2900976" cy="2644515"/>
              <a:chOff x="4645214" y="2517864"/>
              <a:chExt cx="2900976" cy="3016134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CFBB4756-2964-3659-7A10-6B538B18B89C}"/>
                  </a:ext>
                </a:extLst>
              </p:cNvPr>
              <p:cNvSpPr/>
              <p:nvPr userDrawn="1"/>
            </p:nvSpPr>
            <p:spPr>
              <a:xfrm>
                <a:off x="4645214" y="2517864"/>
                <a:ext cx="2900976" cy="3016134"/>
              </a:xfrm>
              <a:prstGeom prst="round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DB57BB2E-489A-AE23-F30A-62BB115CB9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739" y="2616598"/>
                <a:ext cx="1685925" cy="536281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A5BC73-19E1-924D-DDEB-175CEB2538C0}"/>
                  </a:ext>
                </a:extLst>
              </p:cNvPr>
              <p:cNvSpPr txBox="1"/>
              <p:nvPr userDrawn="1"/>
            </p:nvSpPr>
            <p:spPr>
              <a:xfrm>
                <a:off x="4741801" y="3152879"/>
                <a:ext cx="2708439" cy="2035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ㆍ정밀한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코드 분석 및 심층적 리포트 제공으로 보안 강화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ㆍ검증된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보안 리포트와 감사 보고서를 발행하여 투자자 및 사용자에게 신뢰성 제공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ㆍ감사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과정에서 발견된 문제점과 해결 방법을 투명하게 공개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ㆍ블록체인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프로젝트의 신뢰도 향상을 위한 다양한 파트너와 협업 지원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CF325CA-599E-BB2B-6ADF-F70A7352E004}"/>
                </a:ext>
              </a:extLst>
            </p:cNvPr>
            <p:cNvSpPr/>
            <p:nvPr userDrawn="1"/>
          </p:nvSpPr>
          <p:spPr>
            <a:xfrm>
              <a:off x="3033768" y="6600914"/>
              <a:ext cx="2900976" cy="264451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B222BF-3008-883D-3EE5-AE0635E7533A}"/>
                </a:ext>
              </a:extLst>
            </p:cNvPr>
            <p:cNvGrpSpPr/>
            <p:nvPr userDrawn="1"/>
          </p:nvGrpSpPr>
          <p:grpSpPr>
            <a:xfrm>
              <a:off x="971038" y="7334103"/>
              <a:ext cx="1084655" cy="1178135"/>
              <a:chOff x="8856165" y="1294347"/>
              <a:chExt cx="1084655" cy="1178135"/>
            </a:xfrm>
          </p:grpSpPr>
          <p:pic>
            <p:nvPicPr>
              <p:cNvPr id="40" name="그래픽 39" descr="이사회실">
                <a:extLst>
                  <a:ext uri="{FF2B5EF4-FFF2-40B4-BE49-F238E27FC236}">
                    <a16:creationId xmlns:a16="http://schemas.microsoft.com/office/drawing/2014/main" id="{CD568342-438E-A47D-77C4-FD218A7527E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56165" y="1294347"/>
                <a:ext cx="1084655" cy="10846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41E367-C30B-680F-5F9A-1F6E8FC9C1BB}"/>
                  </a:ext>
                </a:extLst>
              </p:cNvPr>
              <p:cNvSpPr txBox="1"/>
              <p:nvPr userDrawn="1"/>
            </p:nvSpPr>
            <p:spPr>
              <a:xfrm>
                <a:off x="9069851" y="2164705"/>
                <a:ext cx="696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LEGAL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A21A3F3-84E4-1D5F-7AF6-DDC2271E74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3419" flipH="1">
              <a:off x="1549754" y="924156"/>
              <a:ext cx="1894725" cy="144116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5A818FD-4ACC-62AB-2E4B-D6557F45A6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3419" flipH="1">
              <a:off x="1549755" y="3593281"/>
              <a:ext cx="1894725" cy="144116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729607D-0724-3DA3-91D5-027013D657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93419" flipH="1">
              <a:off x="1544970" y="6423093"/>
              <a:ext cx="1894725" cy="144116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7D03AFA-8814-6A7B-4FB5-2129D7D454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73053" flipH="1">
              <a:off x="1186922" y="425717"/>
              <a:ext cx="383968" cy="329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90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7464-8A19-23DA-A1A6-AA395EB00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F514262-E3BA-C98A-4A69-5D767EB634A9}"/>
              </a:ext>
            </a:extLst>
          </p:cNvPr>
          <p:cNvGrpSpPr/>
          <p:nvPr/>
        </p:nvGrpSpPr>
        <p:grpSpPr>
          <a:xfrm>
            <a:off x="260350" y="342900"/>
            <a:ext cx="6337300" cy="8132996"/>
            <a:chOff x="260350" y="342900"/>
            <a:chExt cx="6337300" cy="8132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20DB2-A994-2219-B077-6C82E51273BF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813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법적 고려사항 및 리스크 관리</a:t>
              </a:r>
              <a:endParaRPr lang="ko-KR" altLang="ko-KR" sz="16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법적 고려 사항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1-1.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암호화폐 규제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국가별 규제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암호화폐에 대한 규제는 국가별로 다르다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일부 국가는 암호화폐를 규제하거나 금지할 수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다른 국가는 암호화폐를 허용하거나 지원한다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각 국가의 규제를 준수하는 것이 중요하다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데이터 보호 및 개인 정보 보호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자금 세탁 방지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(AML)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및 고객 확인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(KYC):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많은 국가에서 자금 세탁 방지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(AML)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및 고객 확인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(KYC)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요구 사항을 적용하고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GDPR: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유협연합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(EU)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일반 데이터 보호 규정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(GDPR)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같은 데이터 보호 법규를 준수해야 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사용자의 개인 정보를 안전하게 보호하고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관련 법규를 준수해야 한다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1-2.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세금 규제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세금 신고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암호화폐와 관련된 거래는 세금 보고의 대상이 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자산의 매매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거래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수익 등과 관련하여 적절한 세금 신고와 납부가 필요하다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1-3.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법적 자문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latinLnBrk="1"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법률 자문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진행 전 법률 전문가와 상담하여 규제 준수와 법적 책임에 대한 명확한 이해를 갖는 것이 좋다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이는 법적 리스크를 최소화하고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프로젝트가 합법적으로 운영될 수 있도록 돕는다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A3A2E0-80F2-3356-20FF-3FBEB75815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219" y="1168400"/>
              <a:ext cx="1455382" cy="11117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9F916DD-C5E5-450D-91E5-4D86CAE347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290" y="2804160"/>
              <a:ext cx="947420" cy="94742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AEE583-ABA6-86E0-5CCF-28C4B700EB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0231" y="4042506"/>
              <a:ext cx="947419" cy="7337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D93F166-FC83-69CC-5688-6D8911DEBF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940" y="5435600"/>
              <a:ext cx="813309" cy="63709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A309483-6249-D486-571D-2795824BC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421" y="7200773"/>
              <a:ext cx="998460" cy="640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69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FF48-653C-8E76-E4E8-2AB7079B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23ECAD7-25AB-3160-85DF-BFD8F6AECD77}"/>
              </a:ext>
            </a:extLst>
          </p:cNvPr>
          <p:cNvGrpSpPr/>
          <p:nvPr/>
        </p:nvGrpSpPr>
        <p:grpSpPr>
          <a:xfrm>
            <a:off x="260350" y="342900"/>
            <a:ext cx="6337300" cy="7409721"/>
            <a:chOff x="260350" y="342900"/>
            <a:chExt cx="6337300" cy="74097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1ACD8-44EC-D30C-730A-50F0BA3FBC49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7409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  <a:defRPr/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리스크 관리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  <a:defRPr/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2-1.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위험 요인 및 규제 환경</a:t>
              </a:r>
              <a:endParaRPr lang="en-US" altLang="ko-KR" sz="1000" b="1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기술적 위험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코드의 보안성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밈코인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스마트 계약의 보안 취약점은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해팅이나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오류를 유발할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코드 감사와 보안 점검을 철저히 수행하는 것이 핵심이다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스케일링 문제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 수가 급증할 경우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네트워크가 과부하를 일으킬 수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이는 거래 속도나 비용에 영향을 미칠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시장 위험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가격 변동성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밈코인은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매우 변동성이 크기 때문에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예상치 못한 가격 급등락이 발생할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유동성 문제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초기 거래량이 부족하거나 유동성이 낮을 경우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거래를 원활하게 진행하기 어렵거나 가격에 영향을 미칠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법적 위험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규제 변화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암호화폐와 관련된 규제는 빠르게 변화할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새로운 규제가 도입되면 프로젝트에 영향을 미칠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법적 책임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불완전한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정고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제공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사기적 행동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혹은 불법 활동과 연계된 경우 법적 책임을 질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2-2. </a:t>
              </a:r>
              <a:r>
                <a:rPr lang="ko-KR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커뮤니티와 마케팅</a:t>
              </a:r>
              <a:r>
                <a:rPr lang="en-US" altLang="ko-KR" sz="11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1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 구축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밈코인의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성공은 종종 커뮤니티의 활성화에 의존한다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커뮤니티가 형성되지 않거나 활동성이 낮으면 프로젝트의 성공 가능성이 줄어든다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마케팅 전략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효과적인 마케팅이 부족할 경우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프로젝트가 충분한 관심을 끌지 못할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재정적 위험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000" b="1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자금 조달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초기 자금을 확보하는 것이 어려울 수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자금이 부족할 경우 프로젝트 진행에 차질이 생길 수 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운영 비용</a:t>
              </a: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개발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마케팅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유지보수 등 운영 비용을 효과적으로 관리해야 한다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8B27F7-F0A8-2ECE-8F88-71A0ED7AF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9765">
              <a:off x="2303542" y="681865"/>
              <a:ext cx="907020" cy="70294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30D1AD-6761-F455-C078-CB26EE83BD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6141" y="3445780"/>
              <a:ext cx="601980" cy="60198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70101A-5805-1C87-19A1-BACC13DC48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4003" flipH="1">
              <a:off x="3325883" y="5022645"/>
              <a:ext cx="514188" cy="43004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FE3872B-A9C8-AA76-6446-1619B6267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301" y="7305040"/>
              <a:ext cx="577524" cy="447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637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4C2C-28E1-7902-6198-309C4863A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027F5FD-02C4-A7F0-D3DC-84C064D9021B}"/>
              </a:ext>
            </a:extLst>
          </p:cNvPr>
          <p:cNvGrpSpPr/>
          <p:nvPr/>
        </p:nvGrpSpPr>
        <p:grpSpPr>
          <a:xfrm>
            <a:off x="260350" y="342900"/>
            <a:ext cx="6337300" cy="9539227"/>
            <a:chOff x="260350" y="342900"/>
            <a:chExt cx="6337300" cy="95392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4223EB-03E6-0FB0-34FF-A31A9A3F04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8" y="8541710"/>
              <a:ext cx="718987" cy="5612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485586-7232-4E85-C526-FF80E235760F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559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규제 준수</a:t>
              </a:r>
              <a:r>
                <a:rPr lang="en-US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보안 리스크</a:t>
              </a:r>
              <a:r>
                <a:rPr lang="en-US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6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투자자 보호</a:t>
              </a:r>
              <a:endParaRPr lang="ko-KR" altLang="ko-KR" sz="16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규제 준수</a:t>
              </a: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글로벌 규제 환경을 준수하며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각국의 법적 요구 사항에 맞는 절차를 마련할 것입니다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프로젝트의 모든 활동은 관련 법령을 준수하며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사용자의 안전과 신뢰를 보장합니다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해당 국가의 규제 및 법적 요구 사항을 지속적으로 모니터링하고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플랫폼 운영에 반영하여 법적 리스크를 최소화할 것입니다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보안 리스크</a:t>
              </a: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보안은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최우선 과제 중 하나입니다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스마트 계약의 철저한 감사와 최신 보안 기술을 통해 사용자 자산을 보호하고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해킹 및 사이버 공격에 대비한 방어책을 마련하고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또한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네트워크 운영 중 발생할 수 있는 보안 리스크를 지속적으로 모니터링하며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잠재적인 취약점을 사전에 해결할 수 있는 대응 시스템을 구축할 계획입니다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3,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투자자 보호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GURI TOKEN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은 투자자의 권리와 자산 보호를 최우선으로 하여 운영됩니다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 명확한 정보 제공을 통해 투명한 투자 환경을 조성하며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투자자들이 적절한 정보에 기반해 결정을 내릴 수 있도록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또한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운영 과정에서 발생할 수 있는 리스크를 최소화하기 위해 노력하며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투자자 보호에 관한 제도적 장치를 마련할 계획입니다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DEA3A62-D7FD-185F-5583-5EDA44B8A3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624">
              <a:off x="5222831" y="8520471"/>
              <a:ext cx="556783" cy="55678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C6590A5-0EB3-A8A4-5499-3C3EE96914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338" y="6305403"/>
              <a:ext cx="4465323" cy="35767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ACA46A7-3EC4-0082-4A92-8EF7921B9E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29991" y="4634075"/>
              <a:ext cx="519996" cy="34559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7B1DE05-F0D6-BC6F-7517-16AA927C5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1284">
              <a:off x="1383160" y="2823144"/>
              <a:ext cx="306217" cy="30621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30E11B-505E-66DB-27F2-E551E960F7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67" y="1493520"/>
              <a:ext cx="40365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7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7CEB5-0D4F-8589-605F-9476A573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08F138-CF08-3DF4-6308-673799FD030D}"/>
              </a:ext>
            </a:extLst>
          </p:cNvPr>
          <p:cNvGrpSpPr/>
          <p:nvPr/>
        </p:nvGrpSpPr>
        <p:grpSpPr>
          <a:xfrm>
            <a:off x="260350" y="342902"/>
            <a:ext cx="6337300" cy="9071246"/>
            <a:chOff x="260350" y="342902"/>
            <a:chExt cx="6337300" cy="90712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828D445-D344-D76B-AF02-BD4B36F2BC7B}"/>
                </a:ext>
              </a:extLst>
            </p:cNvPr>
            <p:cNvGrpSpPr/>
            <p:nvPr userDrawn="1"/>
          </p:nvGrpSpPr>
          <p:grpSpPr>
            <a:xfrm>
              <a:off x="260350" y="342902"/>
              <a:ext cx="6337300" cy="9071246"/>
              <a:chOff x="260350" y="342900"/>
              <a:chExt cx="6337300" cy="998421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902C86-8968-8E4F-1A9F-165F93568845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4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     </a:t>
                </a:r>
                <a:r>
                  <a:rPr kumimoji="0" lang="ko-KR" altLang="ko-KR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소개</a:t>
                </a:r>
                <a:endParaRPr kumimoji="0" lang="ko-KR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궁극적인 비전은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DAO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구축하여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중앙화된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권력을 배제하고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주도적으로 참여할 수 있는 시스템을 제공함으로써 투명하고 신뢰할 수 있는 생태계를 구축하여 사용자들이 직접 프로젝트 운영과 의사결정에 참여하고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공정하게 보상을 받을 수 있는 자율적인 생태계를 만드는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현재 블록체인과 디지털 자산 시장은 급속히 성장하고 있지만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여전히 많은 사용자들이 그 복잡함과 진입장벽 때문에 제대로 된 혜택을 누리지 못하고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전통적인 금융 시스템의 불공정성과 투명성 부족도 지속적인 문제로 작용하고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디지털 자산을 통해 실질적인 경제적 가치를 창출하는데도 어려움이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우리는 이러한 이런 문제들을 해결하기 위해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 DAO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비전을 실현함으로써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디지털 자산과 실물 자산을 통합적으로 경험할 수 있는 새로운 형태의 경제적 환경을 조성하고자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목표를 달성하기 위해 우리는 블록체인 기술과 금융 시스템을 쉽게 이해하고 활용할 수 있도록 돕는 교육 콘텐츠를 먼저 제공할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콘텐츠는 블록체인에 대한 진입장벽을 낮추고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보다 능동적으로 생태계에 참여할 수 있는 기회를 제공하는 데 중요한 역할을 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또한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K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문화와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밈을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결합한 흥미로운 콘텐츠를 통해 전 세계 사용자들이 블록체인 생태계에 친숙하게 다가갈 수 있도록 도울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우리는 재미와 가치를 동시에 제공하는 문화적 접근 방식을 통해 블록체인 참여를 촉진하고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자연스럽게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생태계에 참여할 수 있도록 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마지막으로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DeFi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와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연계하여 사용자들이 디지털 자산을 통해 실물 자산까지 통합적으로 경험할 수 있는 콘텐츠를 제공함으로써 사용자들에게 진정한 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Real DeFi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경험할 수 있는 기회를 제공할 계획입니다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블록체인 생태계 내에서 실질적인 경제적 가치를 창출할 수 있는 환경을 만들고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전통 금융 시스템의 불합리성을 해결하는 새로운 대안을 제시할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DAO(Decentralized Autonomous Organization):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특정 규칙에 따라 자율적으로 운영되는 조직으로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기술을 기반으로 하며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중앙화된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권한 없이 스마트 계약에 의해 결정이 이루어짐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DeFi(Decentralized Finance):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중앙화된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금융기관 없이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블록체인과 스마트 계약을 통해 금융 서비스를 제공하는 시스템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거래 등 다양한 금융 활동이 가능함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NFT(Non-Fungible Token):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대체 불가능한 고유한 디지털 자산으로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기술을 이용해 소유권과 진위를 증명함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예술 작품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음악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게임 아이템 등 다양한 형태로 발행됨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E1C11E6-F1FD-BD9E-D87C-3BD9EB4A3B14}"/>
                  </a:ext>
                </a:extLst>
              </p:cNvPr>
              <p:cNvCxnSpPr/>
              <p:nvPr userDrawn="1"/>
            </p:nvCxnSpPr>
            <p:spPr>
              <a:xfrm>
                <a:off x="335280" y="8852991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0B1DBD-D2F0-FACE-AFAB-189BEDDE0DDF}"/>
                  </a:ext>
                </a:extLst>
              </p:cNvPr>
              <p:cNvSpPr txBox="1"/>
              <p:nvPr userDrawn="1"/>
            </p:nvSpPr>
            <p:spPr>
              <a:xfrm>
                <a:off x="335280" y="9060179"/>
                <a:ext cx="6262370" cy="126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DAO(Decentralized Autonomous Organization):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특정 규칙에 따라 자율적으로 운영되는 조직으로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기술을 기반으로 하며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중앙화된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권한 없이 스마트 계약에 의해 결정이 이루어짐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DeFi(Decentralized Finance): </a:t>
                </a:r>
                <a:r>
                  <a:rPr kumimoji="0" lang="ko-KR" altLang="ko-KR" sz="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중앙화된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금융기관 없이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블록체인과 스마트 계약을 통해 금융 서비스를 제공하는 시스템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대출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예금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거래 등 다양한 금융 활동이 가능함</a:t>
                </a:r>
                <a:r>
                  <a:rPr kumimoji="0" lang="en-US" altLang="ko-KR" sz="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NFT(Non-Fungible Token):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대체 불가능한 고유한 디지털 자산으로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 기술을 이용해 소유권과 진위를 증명함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예술 작품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음악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게임 아이템 등 다양한 형태로 발행됨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ED7221D-A6C4-AFBB-E707-549003B410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342902"/>
              <a:ext cx="500380" cy="50038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5A76D6E-1E87-EDB3-AB69-D2EAED22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020" y="7516135"/>
              <a:ext cx="762239" cy="50815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9A92E8-0D4A-9766-6015-F25729C4BC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5093">
              <a:off x="2351326" y="2652996"/>
              <a:ext cx="268527" cy="26852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82FA4D9-4975-0CC2-1DD1-4A3A92872F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750" y="3860800"/>
              <a:ext cx="4699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8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F17BE-8981-693E-F83A-426E94C7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406E401-6A93-7706-CC03-B20FA818451F}"/>
              </a:ext>
            </a:extLst>
          </p:cNvPr>
          <p:cNvGrpSpPr/>
          <p:nvPr/>
        </p:nvGrpSpPr>
        <p:grpSpPr>
          <a:xfrm>
            <a:off x="260350" y="152213"/>
            <a:ext cx="6337300" cy="9634300"/>
            <a:chOff x="260350" y="152213"/>
            <a:chExt cx="6337300" cy="96343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4E4C25-5B0C-278B-7542-C395013D9FF4}"/>
                </a:ext>
              </a:extLst>
            </p:cNvPr>
            <p:cNvSpPr txBox="1"/>
            <p:nvPr userDrawn="1"/>
          </p:nvSpPr>
          <p:spPr>
            <a:xfrm>
              <a:off x="260350" y="342902"/>
              <a:ext cx="6337300" cy="9443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 개요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서론</a:t>
              </a: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블록체인의 현 상황과 한계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블록체인은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2008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년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비트코인으로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시작된 혁신적인 기술이지만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현재까지도 기술적 한계로 인해 많은 프로젝트가 실질적인 효용을 발휘하지 못하고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기존 블록체인 프로젝트들은 주로 토큰 발행에만 집중하였고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그 토큰이 실질적으로 사용될 수 있는 콘텐츠가 부족한 경우가 많았습니다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이런 프로젝트들은 단순히 투기적인 요소에 의존하거나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사용자 참여가 제한되어 실질적인 커뮤니티 운영에 어려움을 겪고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이와 같은 상황에서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우리의 프로젝트는 이러한 기존의 한계를 극복하고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통해 실질적이고 지속 가능한 생태계를 구축하고자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는 단순히 블록체인 상에서 토큰을 거래하는 것을 넘어서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커뮤니티가 자율적으로 운영하고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투명하게 의사 결정을 내릴 수 있는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탈중앙화된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조직입니다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 우리는 프로젝트의 궁극적인 목적인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현실화를 목표로 하고 있으며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실질적으로 운영 가능한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구축하여 생태계를 발전시키고자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궁극적인 목표</a:t>
              </a: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DAO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현실화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는 프로젝트의 핵심 의사 결정을 커뮤니티 중심으로 이루어지도록 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참여자들이 직접 생태계 운영에 참여하고 기여할 수 있는 자율적 조직입니다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기존의 블록체인 프로젝트들이 단순히 </a:t>
              </a:r>
              <a:r>
                <a:rPr lang="ko-KR" altLang="ko-KR" sz="1000" kern="100" dirty="0" err="1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중앙화된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형태로 운영되거나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명확한 목적과 방향성이 부족했다면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진정한 실현을 목표로 하여 커뮤니티의 힘을 바탕으로 지속 가능한 생태계를 구축하고자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통해 다음과 같은 실질적인 목표를 이루고자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• 의사 결정의 탈중앙화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커뮤니티 참여자들이 직접 프로젝트의 발전 방향을 결정하고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실행에 옮길 수 있도록 지원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• 투명성 확보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모든 의사 결정 과정과 재정 운영이 블록체인 상에 기록되어 투명하게 공개됨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• 참여 보상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DAO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참여자들에게 프로젝트 기여도에 따라 보상이 지급되며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실질적인 수익도 공유됨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3. </a:t>
              </a:r>
              <a:r>
                <a:rPr lang="ko-KR" altLang="ko-KR" sz="1200" b="1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목표 실현 방법</a:t>
              </a:r>
              <a:endParaRPr lang="ko-KR" altLang="ko-KR" sz="12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현실화를 위해 우리는 세 가지 핵심 콘텐츠를 중심으로 프로젝트를 운영합니다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통해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기반을 다지고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참여자들이 주도적으로 생태계에 기여할 수 있는 환경을 조성하고자 합니다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3.1 </a:t>
              </a:r>
              <a:r>
                <a:rPr lang="ko-KR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</a:t>
              </a:r>
              <a:r>
                <a:rPr lang="en-US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가상자산</a:t>
              </a:r>
              <a:r>
                <a:rPr lang="en-US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100" b="1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전통금융 교육 콘텐츠</a:t>
              </a:r>
              <a:endParaRPr lang="en-US" altLang="ko-KR" sz="11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블록체인과 가상자산의 개념은 여전히 많은 사용자들에게 생소하거나 복잡하게 느껴질 수 있습니다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교육은 사용자들이 이러한 개념을 명확히 이해하고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바탕으로 더 깊이 있는 활용을 할 수 있도록 돕는 중요한 요소입니다</a:t>
              </a:r>
              <a:r>
                <a:rPr lang="en-US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ko-KR" altLang="ko-KR" sz="1000" kern="1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332CC89-310C-1557-A674-97BBD4C63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572" y="3738880"/>
              <a:ext cx="523741" cy="408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234893-90BE-851B-40C2-5EB76BFF45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05053" y="5659119"/>
              <a:ext cx="560381" cy="42150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A61F0B-D4AF-5A2C-D30E-47F4E9EB6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7201" y="7630160"/>
              <a:ext cx="425749" cy="34245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2E940F-778C-AA4A-225C-F1A3861A2F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4393">
              <a:off x="1522173" y="152213"/>
              <a:ext cx="351788" cy="351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0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F12DA-E4AE-88D3-1DAB-73364E2A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E06EE4-6C06-4305-4D03-449799CE7FB3}"/>
              </a:ext>
            </a:extLst>
          </p:cNvPr>
          <p:cNvGrpSpPr/>
          <p:nvPr/>
        </p:nvGrpSpPr>
        <p:grpSpPr>
          <a:xfrm>
            <a:off x="260350" y="342902"/>
            <a:ext cx="6337300" cy="9055833"/>
            <a:chOff x="260350" y="342902"/>
            <a:chExt cx="6337300" cy="90558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B5593BF-D7F6-6EB6-7F14-538A6E6C3C7A}"/>
                </a:ext>
              </a:extLst>
            </p:cNvPr>
            <p:cNvGrpSpPr/>
            <p:nvPr userDrawn="1"/>
          </p:nvGrpSpPr>
          <p:grpSpPr>
            <a:xfrm>
              <a:off x="260350" y="342902"/>
              <a:ext cx="6337300" cy="9055833"/>
              <a:chOff x="260350" y="342900"/>
              <a:chExt cx="6337300" cy="905583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54B9D6-F9E3-85B6-BC82-509328FB25F1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07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우리는 프로젝트 내에서 블록체인과 가상자산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그리고 전통 금융에 대한 교육 콘텐츠를 제공할 계획입니다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사용자들이 블록체인 기술의 작동 원리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가상자산의 투자 방법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전통 금융의 이해를 깊이 있게 습득할 수 있도록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돕습니다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교육은 프로젝트의 첫 단계로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참가자들이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 효과적으로 참여하고 기여할 수 있도록 기본적인 지식을 갖추게 하는 중요한 출발점입니다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3.2 </a:t>
                </a:r>
                <a:r>
                  <a:rPr kumimoji="0" lang="ko-KR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문화 콘텐츠 시리즈</a:t>
                </a:r>
                <a:r>
                  <a:rPr kumimoji="0" lang="en-US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: K-</a:t>
                </a:r>
                <a:r>
                  <a:rPr kumimoji="0" lang="ko-KR" altLang="ko-KR" sz="11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컬쳐</a:t>
                </a:r>
                <a:r>
                  <a:rPr kumimoji="0" lang="ko-KR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및 글로벌 문화 이해</a:t>
                </a:r>
                <a:endParaRPr kumimoji="0" lang="ko-KR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우리는 블록체인과 금융 교육이 너무 딱딱하고 기술적일 수 있다는 점을 인지하고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보완하기 위해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프로젝트의 두 번째 핵심 콘텐츠는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K-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컬쳐를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시작으로 한 글로벌 문화 콘텐츠입니다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한국의 전통 문화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현대적인 콘텐츠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(K-POP, K-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드라마 등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디지털화하여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로 제작하고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사용자들이 한국 문화를 쉽게 접하고 소유할 수 있는 기회를 제공합니다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더 나아가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각 국가 또는 대륙별 문화 콘텐츠도 추가하여 글로벌 사용자가 각자의 문화를 블록체인 기술을 통해 이해하고 소유할 수 있도록 지원합니다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각 나라의 문화적 요소를 이해하고 소유하는 것은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사용자들이 커뮤니티에서의 소속감을 느끼게 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서로의 문화를 존중하며 프로젝트의 글로벌 확장을 위한 중요한 발판이 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3.3 Real-DeFi: </a:t>
                </a:r>
                <a:r>
                  <a:rPr kumimoji="0" lang="ko-KR" altLang="ko-KR" sz="11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실질적인 투자 수익 공유</a:t>
                </a:r>
                <a:endParaRPr kumimoji="0" lang="ko-KR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 프로젝트의 차별화된 강점 중 하나는 실질적인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경험을 제공한다는 점입니다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프로젝트 재단의 핵심 인원은 한국에서 펀드매니저 자격증을 보유하고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실제로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VC(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벤처 캐피탈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)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업무를 수행하며 투자 성과를 이룬 경험이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이러한 경험을 바탕으로 우리는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통해 커뮤니티 참여자들과 실질적인 투자 수익을 공유하려 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DAO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 참여하는 사용자는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구매 및 유동성 공급 등의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서비스를 통해 직접 투자에 참여할 수 있으며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발생하는 수익을 공유 받습니다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이는 단순한 블록체인 투자 활동을 넘어서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실제 금융 활동에 참여하고 성과를 공유하는 진정한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경험을 제공하게 될 것입니다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4. DAO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와 생태계 확장</a:t>
                </a:r>
                <a:endParaRPr kumimoji="0" lang="en-US" altLang="ko-KR" sz="12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위의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3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가지 핵심 콘텐츠를 통해 우리는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기반을 굳건히 다질 것입니다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교육 콘텐츠로는 참여자들이 프로젝트의 본질을 이해하고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문화 콘텐츠로는 사용자들이 커뮤니티에 대한 소속감과 흥미를 느끼게 하며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DeFi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콘텐츠로는 실질적인 수익을 공유 받게 합니다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2FD679B-D5E8-E3EC-C434-870361068751}"/>
                  </a:ext>
                </a:extLst>
              </p:cNvPr>
              <p:cNvCxnSpPr/>
              <p:nvPr userDrawn="1"/>
            </p:nvCxnSpPr>
            <p:spPr>
              <a:xfrm>
                <a:off x="335280" y="8852991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A8400B-33C4-7746-B631-FE8480968CAC}"/>
                  </a:ext>
                </a:extLst>
              </p:cNvPr>
              <p:cNvSpPr txBox="1"/>
              <p:nvPr userDrawn="1"/>
            </p:nvSpPr>
            <p:spPr>
              <a:xfrm>
                <a:off x="335280" y="9060179"/>
                <a:ext cx="6262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VC(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벤처 캐피탈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Venture Capital):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초기 </a:t>
                </a:r>
                <a:r>
                  <a:rPr kumimoji="0" lang="ko-KR" altLang="ko-KR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스타트업이나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고위험 고수익 기업에 자금을 투자하는 투자 방식으로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주로 주식을 대가로 자본을 제공하며 높은 성장을 기대함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DEC7B71-7C72-2CB1-6C6F-C70A61FF9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5280" y="8283368"/>
              <a:ext cx="548640" cy="54661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2C9B9E-A4CF-18D3-CFBD-20AA18BE4E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101" y="6400800"/>
              <a:ext cx="857699" cy="6456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E852B17-EEEC-F645-3D42-F327C88DF2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900" y="1076960"/>
              <a:ext cx="490220" cy="4902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15FDAA-7306-3B97-4E26-D8244D1BDF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12719" y="4096314"/>
              <a:ext cx="637301" cy="56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27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CC797-9505-F9D6-3894-0A5EB01F1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01B852-555D-0A9F-DB75-C4A736A221DE}"/>
              </a:ext>
            </a:extLst>
          </p:cNvPr>
          <p:cNvGrpSpPr/>
          <p:nvPr/>
        </p:nvGrpSpPr>
        <p:grpSpPr>
          <a:xfrm>
            <a:off x="-340145" y="342901"/>
            <a:ext cx="7067791" cy="9563099"/>
            <a:chOff x="-340145" y="342901"/>
            <a:chExt cx="7067791" cy="9563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FF12CD-ABC5-D824-DBD0-0F1E4C6A0A83}"/>
                </a:ext>
              </a:extLst>
            </p:cNvPr>
            <p:cNvSpPr txBox="1"/>
            <p:nvPr userDrawn="1"/>
          </p:nvSpPr>
          <p:spPr>
            <a:xfrm>
              <a:off x="260350" y="342901"/>
              <a:ext cx="6337300" cy="131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이를 바탕으로 우리는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DAO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중심으로 생태계를 확장할 것이며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추가적인 콘텐츠와 서비스로 프로젝트를 발전시킬 계획입니다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궁극적으로는 </a:t>
              </a:r>
              <a:r>
                <a:rPr kumimoji="0" lang="ko-KR" altLang="ko-KR" sz="10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탈중앙화된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커뮤니티 운영 모델을 통해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프로젝트의 방향성과 미래를 사용자들이 주도적으로 결정하고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그로 인해 생태계가 자율적으로 성장해 나가는 구조를 만들고자 합니다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kumimoji="0" lang="ko-KR" altLang="ko-KR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DAO</a:t>
              </a:r>
              <a:r>
                <a:rPr kumimoji="0" lang="ko-KR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는 단순한 블록체인 기술 그 이상이며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우리가 구축하려는 생태계의 핵심입니다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DAO</a:t>
              </a:r>
              <a:r>
                <a:rPr kumimoji="0" lang="ko-KR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를 통해 참여자들은 더 이상 수동적인 사용자가 아니라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프로젝트의 미래를 함께 만들어가는 주체가 될 것입니다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kumimoji="0" lang="ko-KR" altLang="ko-KR" sz="1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9F2D370-47B6-6F01-96A0-D4D9461131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40145" y="6583679"/>
              <a:ext cx="3655243" cy="311041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70086B4-31A6-5AA8-2ABD-6FECB283D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362">
              <a:off x="4600297" y="2523120"/>
              <a:ext cx="1703008" cy="142433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0030029-806D-A122-DC07-98A1DF585C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3719">
              <a:off x="4830098" y="7118095"/>
              <a:ext cx="1897548" cy="1897548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AE51B4A-D148-006E-F0BA-81CCA872D2AB}"/>
                </a:ext>
              </a:extLst>
            </p:cNvPr>
            <p:cNvGrpSpPr/>
            <p:nvPr userDrawn="1"/>
          </p:nvGrpSpPr>
          <p:grpSpPr>
            <a:xfrm>
              <a:off x="2816862" y="8836553"/>
              <a:ext cx="1373858" cy="1069447"/>
              <a:chOff x="2527302" y="8836553"/>
              <a:chExt cx="1373858" cy="1069447"/>
            </a:xfrm>
          </p:grpSpPr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DEDB1DB6-EB8A-8E94-2470-B291E9A9A52F}"/>
                  </a:ext>
                </a:extLst>
              </p:cNvPr>
              <p:cNvSpPr/>
              <p:nvPr userDrawn="1"/>
            </p:nvSpPr>
            <p:spPr>
              <a:xfrm rot="13406277" flipV="1">
                <a:off x="2527302" y="8851145"/>
                <a:ext cx="395365" cy="1054851"/>
              </a:xfrm>
              <a:prstGeom prst="arc">
                <a:avLst>
                  <a:gd name="adj1" fmla="val 14670571"/>
                  <a:gd name="adj2" fmla="val 1245602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9ADA96A8-3D0C-A24C-EBDC-2D5A11B485F8}"/>
                  </a:ext>
                </a:extLst>
              </p:cNvPr>
              <p:cNvSpPr/>
              <p:nvPr userDrawn="1"/>
            </p:nvSpPr>
            <p:spPr>
              <a:xfrm rot="13406277" flipV="1">
                <a:off x="3008395" y="8851149"/>
                <a:ext cx="395365" cy="1054851"/>
              </a:xfrm>
              <a:prstGeom prst="arc">
                <a:avLst>
                  <a:gd name="adj1" fmla="val 14670571"/>
                  <a:gd name="adj2" fmla="val 1245602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C3DC2A25-1A79-2431-0E9D-8CA9CDBDC71A}"/>
                  </a:ext>
                </a:extLst>
              </p:cNvPr>
              <p:cNvSpPr/>
              <p:nvPr userDrawn="1"/>
            </p:nvSpPr>
            <p:spPr>
              <a:xfrm rot="13406277" flipV="1">
                <a:off x="3505795" y="8836553"/>
                <a:ext cx="395365" cy="1054851"/>
              </a:xfrm>
              <a:prstGeom prst="arc">
                <a:avLst>
                  <a:gd name="adj1" fmla="val 14670571"/>
                  <a:gd name="adj2" fmla="val 1245602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E71922-D3D9-41A8-BDA2-7ED5AD5903A4}"/>
                </a:ext>
              </a:extLst>
            </p:cNvPr>
            <p:cNvGrpSpPr/>
            <p:nvPr userDrawn="1"/>
          </p:nvGrpSpPr>
          <p:grpSpPr>
            <a:xfrm rot="20238295">
              <a:off x="4443555" y="8337724"/>
              <a:ext cx="363614" cy="488911"/>
              <a:chOff x="3246120" y="5006340"/>
              <a:chExt cx="419100" cy="17145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8272AA5-0E38-C6C0-0DA8-C38D84E762B9}"/>
                  </a:ext>
                </a:extLst>
              </p:cNvPr>
              <p:cNvCxnSpPr/>
              <p:nvPr userDrawn="1"/>
            </p:nvCxnSpPr>
            <p:spPr>
              <a:xfrm>
                <a:off x="3246120" y="5006340"/>
                <a:ext cx="41910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09ED001-694D-1F7C-C334-BE1F941D2E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99460" y="5063490"/>
                <a:ext cx="36576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768DF87-5C92-A162-2ED0-163C7DA59B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02330" y="5116830"/>
                <a:ext cx="26289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C4498354-3AEF-3D14-041F-FDAA2C0D6B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99460" y="5177790"/>
                <a:ext cx="36576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912F424-9EF4-5FBC-059C-0D091A66A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92" y="1656081"/>
              <a:ext cx="789056" cy="7890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39CA1B3-4FD4-7785-53E3-176788CE4A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566" y="4122758"/>
              <a:ext cx="2197588" cy="1721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59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9D1E-67FB-FB51-8C68-CC1A8C3F3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B8FA26-049E-BC5A-7622-6E66E3759CB8}"/>
              </a:ext>
            </a:extLst>
          </p:cNvPr>
          <p:cNvGrpSpPr/>
          <p:nvPr/>
        </p:nvGrpSpPr>
        <p:grpSpPr>
          <a:xfrm>
            <a:off x="260350" y="342902"/>
            <a:ext cx="6337300" cy="9055833"/>
            <a:chOff x="260350" y="342902"/>
            <a:chExt cx="6337300" cy="90558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75E3F7A-84F5-19A3-6550-7DFA833FA110}"/>
                </a:ext>
              </a:extLst>
            </p:cNvPr>
            <p:cNvGrpSpPr/>
            <p:nvPr userDrawn="1"/>
          </p:nvGrpSpPr>
          <p:grpSpPr>
            <a:xfrm>
              <a:off x="260350" y="342902"/>
              <a:ext cx="6337300" cy="9055833"/>
              <a:chOff x="260350" y="342900"/>
              <a:chExt cx="6337300" cy="905583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C43B1F-6676-3988-BFBD-3132BDA7EDE8}"/>
                  </a:ext>
                </a:extLst>
              </p:cNvPr>
              <p:cNvSpPr txBox="1"/>
              <p:nvPr userDrawn="1"/>
            </p:nvSpPr>
            <p:spPr>
              <a:xfrm>
                <a:off x="260350" y="342900"/>
                <a:ext cx="6337300" cy="801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6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문제 제기 및 해결 방안</a:t>
                </a: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1. </a:t>
                </a:r>
                <a:r>
                  <a:rPr kumimoji="0" lang="ko-KR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해결하려는 문제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현재 블록체인 및 디지털 자산 생태계는 디지털 자산과 실물 자산을 효과적으로 연결하지 못하고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사용자들은 디지털 자산과 실물 자산을 따로 관리하고 경험해야 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이로 인해 자산의 통합적 관리가 어려워지고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즉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전통문화와 현대적 트랜드를 조화롭게 결합하는 플랫폼이 부족하여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글로벌 사용자들이 양쪽의 가치를 함께 누릴 수 있는 기회가 제한적입니다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또한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전통 금융과 블록체인 기술은 여전히 많은 사용자들에게 이해하기 어려운 영역입니다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디지털 자산 시장이 성장하고 있음에도 불구하고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대부분의 사용자들은 전통 금융과 블록체인 간의 차이를 이해하지 못하고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블록체인의 복잡한 구조로 인해 쉽게 접근하지 못하고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더불어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기본의 전통 금융 시스템 또한 비합리성을 드러내고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은행들은 고객이 예치한 돈의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10%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만을 준비금으로 보유하고 나머지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90%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대출하는 지급준비율 제도를 따르고 있는데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이는 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뱅크런과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같은 심각한 금융위기를 초래할 수 있는 구조적 문제를 내포하고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2008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년 금융 위기에서 보듯이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이러한 비효율적인 자금 운용 방식은 세계 경제를 위협할 수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마지막으로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디지털 자산 소유권을 혁신적으로 증명하지만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그 경제적 활용성은 제한적이며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DeFi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탈중앙화 금융의 가능성을 열어주고 있지만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두 기술이 별개로 발전하면서 시너지를 발휘하지 못하고 있습니다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NFT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결합을 통해 더 큰 경제적 가치를 창출할 수 있음에도 불구하고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통합적으로 경험할 수 있는 플랫폼이 부족한 상황입니다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2. </a:t>
                </a:r>
                <a:r>
                  <a:rPr kumimoji="0" lang="ko-KR" altLang="ko-KR" sz="1200" b="1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해결책으로서의</a:t>
                </a:r>
                <a:r>
                  <a:rPr kumimoji="0" lang="en-US" altLang="ko-KR" sz="12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</a:t>
                </a:r>
                <a:endParaRPr kumimoji="0" lang="ko-KR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우리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플랫폼은 디지털 자산과 실물 자산을 통합적으로 관리하고 경험할 수 있는 환경을 제공합니다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단순히 사용자가 디지털 자산을 소유하고 거래하는 것뿐만 아니라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K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문화를 비롯한 전통문화와 현대적 트랜드를 결합하여 글로벌 사용자들이 문화적 가치를 동시에 누릴 수 있는 새로운 형태의 경제 생태계를 제시합니다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Statista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에 따르면 오늘날 전 세계 인터넷 사용자는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54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억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4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천만 명으로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이는 전 세계 인구의 약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3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분의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2</a:t>
                </a:r>
                <a:r>
                  <a:rPr kumimoji="0" lang="ko-KR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가 연결되어 있다는 것을 의미합니다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en-US" altLang="ko-KR" sz="800" b="0" i="0" u="none" strike="noStrike" kern="100" cap="none" spc="0" normalizeH="0" baseline="8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6</a:t>
                </a:r>
                <a:r>
                  <a:rPr kumimoji="0" lang="ko-KR" altLang="ko-KR" sz="10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뱅크런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(Bank Run):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금융 위기가 발생했을 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고객들이 은행의 파산을 우려해 대규모로 예금을 인출하는 현상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대규모 인출로 인해 은행의 유동성 문제가 심화되며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실제로 파산으로 이어질 수 있음</a:t>
                </a:r>
                <a:r>
                  <a:rPr kumimoji="0" lang="en-US" altLang="ko-KR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6382751-74C1-92FE-863A-3DC30768FC1B}"/>
                  </a:ext>
                </a:extLst>
              </p:cNvPr>
              <p:cNvCxnSpPr/>
              <p:nvPr userDrawn="1"/>
            </p:nvCxnSpPr>
            <p:spPr>
              <a:xfrm>
                <a:off x="335280" y="8852991"/>
                <a:ext cx="24079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4061A5-F92B-ABAF-C395-7099940B3C0F}"/>
                  </a:ext>
                </a:extLst>
              </p:cNvPr>
              <p:cNvSpPr txBox="1"/>
              <p:nvPr userDrawn="1"/>
            </p:nvSpPr>
            <p:spPr>
              <a:xfrm>
                <a:off x="335280" y="9060179"/>
                <a:ext cx="6262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kumimoji="0" lang="ko-KR" altLang="ko-KR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뱅크런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(Bank Run):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금융 위기가 발생했을 때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고객들이 은행의 파산을 우려해 대규모로 예금을 인출하는 현상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대규모 인출로 인해 은행의 유동성 문제가 심화되며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ko-KR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실제로 파산으로 이어질 수 있음</a:t>
                </a: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B1EE9D-934B-1557-A35F-2A66443D2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957" y="764296"/>
              <a:ext cx="1081693" cy="78122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33D0AC2-AA49-640F-5125-18B52470CF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635" y="5208100"/>
              <a:ext cx="693660" cy="53566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D99CD09-1E20-49A9-1455-2392433CCD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24757" y="7864583"/>
              <a:ext cx="1081692" cy="78122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5F0A86-C5CF-46D2-939F-486B507901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860" y="2194560"/>
              <a:ext cx="388620" cy="388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4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F433-E242-B5D7-0A0F-22D582179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1DADCD7-FAA0-4923-4CCB-DC1062FBA732}"/>
              </a:ext>
            </a:extLst>
          </p:cNvPr>
          <p:cNvGrpSpPr/>
          <p:nvPr/>
        </p:nvGrpSpPr>
        <p:grpSpPr>
          <a:xfrm>
            <a:off x="260350" y="342900"/>
            <a:ext cx="6337300" cy="9292398"/>
            <a:chOff x="260350" y="342900"/>
            <a:chExt cx="6337300" cy="92923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DFE748-AA75-0F39-654D-71DB7EB26D5E}"/>
                </a:ext>
              </a:extLst>
            </p:cNvPr>
            <p:cNvSpPr txBox="1"/>
            <p:nvPr userDrawn="1"/>
          </p:nvSpPr>
          <p:spPr>
            <a:xfrm>
              <a:off x="260350" y="342900"/>
              <a:ext cx="6337300" cy="917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표 </a:t>
              </a:r>
              <a:r>
                <a:rPr kumimoji="0" lang="en-US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1. </a:t>
              </a:r>
              <a:r>
                <a:rPr kumimoji="0" lang="ko-KR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참고자료</a:t>
              </a:r>
              <a:r>
                <a:rPr kumimoji="0" lang="en-US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Statista - Number of internet and social media users worldwide as of July 2024</a:t>
              </a:r>
              <a:endParaRPr kumimoji="0" lang="en-US" altLang="ko-KR" sz="8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그러나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Triple-A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의 조사에 따르면 암호화폐를 사용하는 사람은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5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억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6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천만 명으로 이는 인터넷 사용자의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 10.3%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만이 암호화폐를 사용하고 있습니다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표 </a:t>
              </a:r>
              <a:r>
                <a:rPr kumimoji="0" lang="en-US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2 </a:t>
              </a:r>
              <a:r>
                <a:rPr kumimoji="0" lang="ko-KR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참고자료</a:t>
              </a:r>
              <a:r>
                <a:rPr kumimoji="0" lang="en-US" altLang="ko-KR" sz="8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: Triple-A - Cryptocurrency Adoption is Growing Worldwide</a:t>
              </a:r>
              <a:endParaRPr kumimoji="0" lang="ko-KR" altLang="ko-KR" sz="800" b="1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그래서 우리는 블록체인과 전통 금융을 쉽게 이해하고 활용할 수 있도록 체계적인 교육 콘텐츠를 제공하고자 합니다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복잡한 블록체인 기술과 전통 금융 간의 간극을 좁히기 위해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단계별로 학습할 수 있는 교육 콘텐츠를 제공하여 사용자들이 더 쉽게 접근할 수 있도록 돕고 있습니다</a:t>
              </a:r>
              <a:r>
                <a:rPr kumimoji="0" lang="en-US" altLang="ko-KR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kumimoji="0" lang="ko-KR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71A0E8-BD2B-8B35-1EAE-E5DF922C4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1" y="342900"/>
              <a:ext cx="5402580" cy="3025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83D311-42C5-0C5D-E2FC-820849EF9B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11" y="4859294"/>
              <a:ext cx="5402580" cy="294358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1D6B464-1C29-11E3-39AF-60E68AB97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631" y="9026277"/>
              <a:ext cx="913532" cy="60902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DB73ADF-1A20-6FF8-A191-845B1D2564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0350" y="3391118"/>
              <a:ext cx="584078" cy="489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41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3C73B-B5D1-C32C-9B69-2FC2002A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8308227-3FF6-BCE9-E242-A18EA2D38795}"/>
              </a:ext>
            </a:extLst>
          </p:cNvPr>
          <p:cNvGrpSpPr/>
          <p:nvPr/>
        </p:nvGrpSpPr>
        <p:grpSpPr>
          <a:xfrm>
            <a:off x="215864" y="342901"/>
            <a:ext cx="6722653" cy="9831615"/>
            <a:chOff x="215864" y="342901"/>
            <a:chExt cx="6722653" cy="983161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5CE42C-A749-006E-8626-5188E583A9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0" y="4817656"/>
              <a:ext cx="5356860" cy="5356860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248D24A-0298-D8FC-C078-51D22E19FFC7}"/>
                </a:ext>
              </a:extLst>
            </p:cNvPr>
            <p:cNvGrpSpPr/>
            <p:nvPr userDrawn="1"/>
          </p:nvGrpSpPr>
          <p:grpSpPr>
            <a:xfrm>
              <a:off x="215864" y="342901"/>
              <a:ext cx="6722653" cy="4846318"/>
              <a:chOff x="215864" y="342901"/>
              <a:chExt cx="6722653" cy="484631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EBEAC3-D796-1AA3-7672-0E22056A69C3}"/>
                  </a:ext>
                </a:extLst>
              </p:cNvPr>
              <p:cNvSpPr txBox="1"/>
              <p:nvPr userDrawn="1"/>
            </p:nvSpPr>
            <p:spPr>
              <a:xfrm>
                <a:off x="260350" y="342901"/>
                <a:ext cx="6337300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특히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GURI TOKEN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NFT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DeFi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결합을 통해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Real DeFi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실현으로 경제적 가치를 창출하는 것을 목표로 하고 있습니다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NFT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단순한 디지털 소유권을 넘어 실물 자산과 연계될 수 있으며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DeFi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 탈중앙화 금융 서비스를 통해 중개자 없이 다양한 금융 활동을 가능하게 합니다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또한 우리는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를 통해 플랫폼을 운영하여 사용자들이 스스로 플랫폼의 방향을 결정하고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공정하게 보상을 분배 받을 수 있는 자율적인 환경을 제공하는 것을 목표로 합니다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DAO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는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GURI TOKEN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의 핵심 운영 방식이 될 것이며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이를 통해 진정한 탈중앙화 플랫폼으로 자리잡을 것입니다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GURI TOKEN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은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DAO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기반의 탈중앙화 금융 플랫폼을 통해 사용자들이 전통 금융의 비합리성을 극복하고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디지털 자산과 실물 자산을 통합적으로 관리하며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새로운 경제적 가치를 창출할 수 있도록 </a:t>
                </a:r>
                <a:r>
                  <a:rPr lang="ko-KR" altLang="ko-KR" sz="1000" kern="100" dirty="0" err="1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돕습니다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이 혁신적인 플랫폼은 글로벌 </a:t>
                </a:r>
                <a:r>
                  <a:rPr lang="ko-KR" altLang="ko-KR" sz="1000" kern="100" dirty="0" err="1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사옹자들이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 블록체인 기술을 통해 전 세계 문화적 가치를 공유하고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신뢰할 수 있는 경제 활동을 수행할 수 있는 장이 될 것입니다</a:t>
                </a:r>
                <a:r>
                  <a:rPr lang="en-US" altLang="ko-KR" sz="1000" kern="100" dirty="0">
                    <a:solidFill>
                      <a:prstClr val="black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.</a:t>
                </a:r>
                <a:endParaRPr lang="ko-KR" altLang="ko-KR" sz="1000" kern="100" dirty="0">
                  <a:solidFill>
                    <a:prstClr val="black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780547F-0411-AF29-4865-45F90599AE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06258">
                <a:off x="215864" y="4038599"/>
                <a:ext cx="1150620" cy="115062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997ABE8-9AB2-8456-8074-D6B3938018E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73023" y="3411348"/>
                <a:ext cx="1419892" cy="9110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735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</TotalTime>
  <Words>5273</Words>
  <Application>Microsoft Office PowerPoint</Application>
  <PresentationFormat>A4 용지(210x297mm)</PresentationFormat>
  <Paragraphs>337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나눔스퀘어_ac Bold</vt:lpstr>
      <vt:lpstr>나눔스퀘어_ac ExtraBold</vt:lpstr>
      <vt:lpstr>Aptos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성수 김</dc:creator>
  <cp:lastModifiedBy>성수 김</cp:lastModifiedBy>
  <cp:revision>1</cp:revision>
  <dcterms:created xsi:type="dcterms:W3CDTF">2024-11-03T15:57:30Z</dcterms:created>
  <dcterms:modified xsi:type="dcterms:W3CDTF">2024-11-03T18:29:47Z</dcterms:modified>
</cp:coreProperties>
</file>