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Comfortaa Light"/>
      <p:regular r:id="rId41"/>
      <p:bold r:id="rId42"/>
    </p:embeddedFont>
    <p:embeddedFont>
      <p:font typeface="Comforta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Code Axex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FEEBA1-44F5-4665-B722-315495B3173E}">
  <a:tblStyle styleId="{27FEEBA1-44F5-4665-B722-315495B317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ComfortaaLight-bold.fntdata"/><Relationship Id="rId41" Type="http://schemas.openxmlformats.org/officeDocument/2006/relationships/font" Target="fonts/ComfortaaLight-regular.fntdata"/><Relationship Id="rId22" Type="http://schemas.openxmlformats.org/officeDocument/2006/relationships/slide" Target="slides/slide15.xml"/><Relationship Id="rId44" Type="http://schemas.openxmlformats.org/officeDocument/2006/relationships/font" Target="fonts/Comfortaa-bold.fntdata"/><Relationship Id="rId21" Type="http://schemas.openxmlformats.org/officeDocument/2006/relationships/slide" Target="slides/slide14.xml"/><Relationship Id="rId43" Type="http://schemas.openxmlformats.org/officeDocument/2006/relationships/font" Target="fonts/Comfortaa-regular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2-27T01:47:16.529">
    <p:pos x="112" y="764"/>
    <p:text>pending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79817b4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79817b4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f810ff8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f810ff8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79817b4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79817b4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by person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f810ff8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f810ff8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ill up yourself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93c568b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93c568b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by person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93c568b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93c568b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93c568b1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93c568b1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93c568b1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93c568b1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f810ff8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f810ff8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by person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f810ff8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f810ff8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Fill up yourself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9644307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9644307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Fill up yourself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9644307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9644307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Fill up yourself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93c568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93c568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by person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ff810ff8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ff810ff8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by person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ff810ff8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ff810ff8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Fill up yourself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093c568b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093c568b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ff810ff8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ff810ff8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by person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ff810ff8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ff810ff8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by person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093c568b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093c568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by person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93c568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093c568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by person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93c568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93c568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by person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79817b4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79817b4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79817b4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79817b4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079817b4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079817b4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079817b4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079817b4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096443072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096443072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79817b4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79817b4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name of game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ff810ff8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ff810ff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79817b4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79817b4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these quickly, mention can alr, is for lecturers to see at the end if got question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f810ff8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f810ff8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f810ff8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f810ff8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f810ff8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f810ff8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26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trailer-&gt;Play();</a:t>
            </a:r>
            <a:endParaRPr sz="24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Project Schedule - Terence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aphicFrame>
        <p:nvGraphicFramePr>
          <p:cNvPr id="108" name="Google Shape;108;p22"/>
          <p:cNvGraphicFramePr/>
          <p:nvPr/>
        </p:nvGraphicFramePr>
        <p:xfrm>
          <a:off x="555913" y="115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{27FEEBA1-44F5-4665-B722-315495B3173E}</a:tableStyleId>
              </a:tblPr>
              <a:tblGrid>
                <a:gridCol w="124540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Task/Week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1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2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3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Loading Between Scenes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Paint trail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Area of paint calculation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Collision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FrameWork Stuff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Marcus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2520250" y="1120375"/>
            <a:ext cx="6110100" cy="3887700"/>
          </a:xfrm>
          <a:prstGeom prst="roundRect">
            <a:avLst>
              <a:gd fmla="val 727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 - Marcus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725" y="1213575"/>
            <a:ext cx="4645500" cy="182115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179300" y="1213575"/>
            <a:ext cx="3882000" cy="3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●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Cursor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●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Ui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●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PowerUps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050" y="3134800"/>
            <a:ext cx="57340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Alex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features - Alex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Modelling/Texturing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00" y="1676575"/>
            <a:ext cx="2600450" cy="29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900" y="1288875"/>
            <a:ext cx="5287625" cy="3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features - Alex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Vehicle/Hood customisation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3475"/>
            <a:ext cx="3643975" cy="33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825" y="83450"/>
            <a:ext cx="3643975" cy="240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9950" y="2538700"/>
            <a:ext cx="4149724" cy="250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33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features - Alex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971050"/>
            <a:ext cx="85206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Miscellaneous (Timer/Power-ups/Speed gauge)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2465"/>
            <a:ext cx="4805200" cy="29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144" y="3456725"/>
            <a:ext cx="3740332" cy="16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5875" y="106224"/>
            <a:ext cx="2650676" cy="14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6175" y="1702013"/>
            <a:ext cx="3330100" cy="16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Faizal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 - Faizal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2" y="1017725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 - Faizal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615525" y="2225100"/>
            <a:ext cx="14859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6" name="Google Shape;176;p31"/>
          <p:cNvCxnSpPr>
            <a:endCxn id="174" idx="1"/>
          </p:cNvCxnSpPr>
          <p:nvPr/>
        </p:nvCxnSpPr>
        <p:spPr>
          <a:xfrm>
            <a:off x="1415013" y="2447913"/>
            <a:ext cx="1246500" cy="4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524" y="1017724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3970650" y="1775825"/>
            <a:ext cx="1202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cxnSp>
        <p:nvCxnSpPr>
          <p:cNvPr id="179" name="Google Shape;179;p31"/>
          <p:cNvCxnSpPr>
            <a:stCxn id="178" idx="1"/>
          </p:cNvCxnSpPr>
          <p:nvPr/>
        </p:nvCxnSpPr>
        <p:spPr>
          <a:xfrm flipH="1">
            <a:off x="3594150" y="1965125"/>
            <a:ext cx="376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525" y="1017739"/>
            <a:ext cx="3820975" cy="382094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3693125" y="2595925"/>
            <a:ext cx="997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Adjacents</a:t>
            </a:r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 rot="10800000">
            <a:off x="3749800" y="2154425"/>
            <a:ext cx="381900" cy="5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3" name="Google Shape;18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1525" y="1017749"/>
            <a:ext cx="3820975" cy="382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267263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Studio Project 2 Presentation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30836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Team 11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Marcus, Alex, Faizal, Ko Sand, Terence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 - Faizal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3997350" y="1584800"/>
            <a:ext cx="15000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Angle &gt; 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!Occupied</a:t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4114050" y="2667250"/>
            <a:ext cx="1266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forward</a:t>
            </a:r>
            <a:endParaRPr/>
          </a:p>
        </p:txBody>
      </p:sp>
      <p:cxnSp>
        <p:nvCxnSpPr>
          <p:cNvPr id="192" name="Google Shape;192;p32"/>
          <p:cNvCxnSpPr>
            <a:endCxn id="191" idx="0"/>
          </p:cNvCxnSpPr>
          <p:nvPr/>
        </p:nvCxnSpPr>
        <p:spPr>
          <a:xfrm flipH="1">
            <a:off x="4747350" y="2129650"/>
            <a:ext cx="14100" cy="5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32"/>
          <p:cNvSpPr txBox="1"/>
          <p:nvPr/>
        </p:nvSpPr>
        <p:spPr>
          <a:xfrm>
            <a:off x="5065925" y="2200300"/>
            <a:ext cx="1266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right</a:t>
            </a:r>
            <a:endParaRPr/>
          </a:p>
        </p:txBody>
      </p:sp>
      <p:cxnSp>
        <p:nvCxnSpPr>
          <p:cNvPr id="194" name="Google Shape;194;p32"/>
          <p:cNvCxnSpPr>
            <a:endCxn id="193" idx="0"/>
          </p:cNvCxnSpPr>
          <p:nvPr/>
        </p:nvCxnSpPr>
        <p:spPr>
          <a:xfrm>
            <a:off x="5327525" y="1775800"/>
            <a:ext cx="371700" cy="4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Ko Sand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 - Ko Sand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113" y="2281199"/>
            <a:ext cx="2928875" cy="10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/>
          <p:nvPr/>
        </p:nvSpPr>
        <p:spPr>
          <a:xfrm>
            <a:off x="492750" y="2541475"/>
            <a:ext cx="731400" cy="54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 flipH="1">
            <a:off x="4522938" y="2541475"/>
            <a:ext cx="731400" cy="54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5545675" y="1112025"/>
            <a:ext cx="32865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Formula : 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F = ma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a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 = force - friction / mass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v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 = u + a * dt </a:t>
            </a:r>
            <a:br>
              <a:rPr lang="en">
                <a:latin typeface="Comfortaa Light"/>
                <a:ea typeface="Comfortaa Light"/>
                <a:cs typeface="Comfortaa Light"/>
                <a:sym typeface="Comfortaa Light"/>
              </a:rPr>
            </a:b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(Calculate final velocity)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s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 = v * dt </a:t>
            </a:r>
            <a:br>
              <a:rPr lang="en">
                <a:latin typeface="Comfortaa Light"/>
                <a:ea typeface="Comfortaa Light"/>
                <a:cs typeface="Comfortaa Light"/>
                <a:sym typeface="Comfortaa Light"/>
              </a:rPr>
            </a:b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(Update displacement)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u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 = v </a:t>
            </a:r>
            <a:br>
              <a:rPr lang="en">
                <a:latin typeface="Comfortaa Light"/>
                <a:ea typeface="Comfortaa Light"/>
                <a:cs typeface="Comfortaa Light"/>
                <a:sym typeface="Comfortaa Light"/>
              </a:rPr>
            </a:b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(Update initial velocity)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10" name="Google Shape;210;p34"/>
          <p:cNvSpPr/>
          <p:nvPr/>
        </p:nvSpPr>
        <p:spPr>
          <a:xfrm rot="-5400000">
            <a:off x="2553450" y="1647994"/>
            <a:ext cx="640200" cy="54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492750" y="1184650"/>
            <a:ext cx="476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Static Friction = static </a:t>
            </a: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oefficient x gravity x mass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2723000" y="3350450"/>
            <a:ext cx="26973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Kinetic F</a:t>
            </a: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riction = kinetic coefficient x gravity x mass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Brake Friction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Drag Force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311700" y="2123875"/>
            <a:ext cx="1442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Engine Force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 - Ko Sand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887600" y="1392375"/>
            <a:ext cx="494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Formula : F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 = </a:t>
            </a:r>
            <a:r>
              <a:rPr lang="en">
                <a:solidFill>
                  <a:srgbClr val="9E9E9E"/>
                </a:solidFill>
                <a:latin typeface="Comfortaa"/>
                <a:ea typeface="Comfortaa"/>
                <a:cs typeface="Comfortaa"/>
                <a:sym typeface="Comfortaa"/>
              </a:rPr>
              <a:t>m v</a:t>
            </a:r>
            <a:r>
              <a:rPr baseline="30000" lang="en">
                <a:solidFill>
                  <a:srgbClr val="9E9E9E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en">
                <a:solidFill>
                  <a:srgbClr val="9E9E9E"/>
                </a:solidFill>
                <a:latin typeface="Comfortaa"/>
                <a:ea typeface="Comfortaa"/>
                <a:cs typeface="Comfortaa"/>
                <a:sym typeface="Comfortaa"/>
              </a:rPr>
              <a:t> / r</a:t>
            </a:r>
            <a:endParaRPr b="1">
              <a:solidFill>
                <a:srgbClr val="9E9E9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Comfortaa"/>
                <a:ea typeface="Comfortaa"/>
                <a:cs typeface="Comfortaa"/>
                <a:sym typeface="Comfortaa"/>
              </a:rPr>
              <a:t>r = m v</a:t>
            </a:r>
            <a:r>
              <a:rPr baseline="30000" lang="en">
                <a:solidFill>
                  <a:srgbClr val="9E9E9E"/>
                </a:solidFill>
                <a:latin typeface="Comfortaa"/>
                <a:ea typeface="Comfortaa"/>
                <a:cs typeface="Comfortaa"/>
                <a:sym typeface="Comfortaa"/>
              </a:rPr>
              <a:t>2 </a:t>
            </a:r>
            <a:r>
              <a:rPr lang="en">
                <a:solidFill>
                  <a:srgbClr val="9E9E9E"/>
                </a:solidFill>
                <a:latin typeface="Comfortaa"/>
                <a:ea typeface="Comfortaa"/>
                <a:cs typeface="Comfortaa"/>
                <a:sym typeface="Comfortaa"/>
              </a:rPr>
              <a:t>/ F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 </a:t>
            </a:r>
            <a:br>
              <a:rPr lang="en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(Calculate radius)</a:t>
            </a:r>
            <a:endParaRPr>
              <a:solidFill>
                <a:srgbClr val="9E9E9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ω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 = v / r </a:t>
            </a:r>
            <a:br>
              <a:rPr lang="en">
                <a:latin typeface="Comfortaa Light"/>
                <a:ea typeface="Comfortaa Light"/>
                <a:cs typeface="Comfortaa Light"/>
                <a:sym typeface="Comfortaa Light"/>
              </a:rPr>
            </a:b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(Calculate omega)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θ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 = ω * dt </a:t>
            </a:r>
            <a:br>
              <a:rPr lang="en">
                <a:latin typeface="Comfortaa Light"/>
                <a:ea typeface="Comfortaa Light"/>
                <a:cs typeface="Comfortaa Light"/>
                <a:sym typeface="Comfortaa Light"/>
              </a:rPr>
            </a:b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(Update theta)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02412" y="2471312"/>
            <a:ext cx="2517050" cy="12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/>
          <p:nvPr/>
        </p:nvSpPr>
        <p:spPr>
          <a:xfrm>
            <a:off x="782375" y="1369613"/>
            <a:ext cx="640200" cy="64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/>
          <p:nvPr/>
        </p:nvSpPr>
        <p:spPr>
          <a:xfrm flipH="1">
            <a:off x="2299300" y="1369613"/>
            <a:ext cx="640200" cy="64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 flipH="1" rot="10800000">
            <a:off x="782375" y="4191325"/>
            <a:ext cx="640200" cy="64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 rot="10800000">
            <a:off x="2299300" y="4191325"/>
            <a:ext cx="640200" cy="64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/>
        </p:nvSpPr>
        <p:spPr>
          <a:xfrm>
            <a:off x="1117238" y="1017725"/>
            <a:ext cx="1487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Turning</a:t>
            </a: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Force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 - Ko Sand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 b="31086" l="0" r="0" t="0"/>
          <a:stretch/>
        </p:blipFill>
        <p:spPr>
          <a:xfrm>
            <a:off x="540300" y="1448875"/>
            <a:ext cx="4718881" cy="29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Terence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 - Terence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Painting of meshes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244" name="Google Shape;244;p38"/>
          <p:cNvPicPr preferRelativeResize="0"/>
          <p:nvPr/>
        </p:nvPicPr>
        <p:blipFill rotWithShape="1">
          <a:blip r:embed="rId3">
            <a:alphaModFix/>
          </a:blip>
          <a:srcRect b="20278" l="8464" r="37621" t="15749"/>
          <a:stretch/>
        </p:blipFill>
        <p:spPr>
          <a:xfrm>
            <a:off x="190075" y="1726263"/>
            <a:ext cx="4929677" cy="32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/>
          <p:cNvPicPr preferRelativeResize="0"/>
          <p:nvPr/>
        </p:nvPicPr>
        <p:blipFill rotWithShape="1">
          <a:blip r:embed="rId4">
            <a:alphaModFix/>
          </a:blip>
          <a:srcRect b="19691" l="8312" r="36997" t="17316"/>
          <a:stretch/>
        </p:blipFill>
        <p:spPr>
          <a:xfrm>
            <a:off x="3534350" y="1078975"/>
            <a:ext cx="5499874" cy="356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 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- Terence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305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Calculation of area of paint color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252" name="Google Shape;252;p39"/>
          <p:cNvPicPr preferRelativeResize="0"/>
          <p:nvPr/>
        </p:nvPicPr>
        <p:blipFill rotWithShape="1">
          <a:blip r:embed="rId3">
            <a:alphaModFix/>
          </a:blip>
          <a:srcRect b="17551" l="9881" r="35557" t="19788"/>
          <a:stretch/>
        </p:blipFill>
        <p:spPr>
          <a:xfrm>
            <a:off x="3489949" y="1152475"/>
            <a:ext cx="528845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03" y="1659778"/>
            <a:ext cx="3497175" cy="310994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 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- Terence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Collision (with oriented colliders) done with GJK and EPA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236" y="1659775"/>
            <a:ext cx="3522889" cy="310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40"/>
          <p:cNvCxnSpPr/>
          <p:nvPr/>
        </p:nvCxnSpPr>
        <p:spPr>
          <a:xfrm flipH="1">
            <a:off x="5191000" y="3516100"/>
            <a:ext cx="2530200" cy="831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40"/>
          <p:cNvCxnSpPr/>
          <p:nvPr/>
        </p:nvCxnSpPr>
        <p:spPr>
          <a:xfrm flipH="1" rot="10800000">
            <a:off x="5250400" y="4347500"/>
            <a:ext cx="1437300" cy="1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40"/>
          <p:cNvCxnSpPr/>
          <p:nvPr/>
        </p:nvCxnSpPr>
        <p:spPr>
          <a:xfrm flipH="1" rot="10800000">
            <a:off x="6699625" y="3516025"/>
            <a:ext cx="997800" cy="831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/>
          <p:nvPr/>
        </p:nvSpPr>
        <p:spPr>
          <a:xfrm>
            <a:off x="3857650" y="375000"/>
            <a:ext cx="4639800" cy="4393500"/>
          </a:xfrm>
          <a:prstGeom prst="roundRect">
            <a:avLst>
              <a:gd fmla="val 3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445025"/>
            <a:ext cx="35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Game Features 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- Terence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11700" y="1557000"/>
            <a:ext cx="32460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...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and framework stuff like GameObjects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265" y="452077"/>
            <a:ext cx="4242478" cy="42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Overview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&gt; Product Vision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&gt; Project Schedule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&gt; Game Features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&gt; Gameplay Demo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&gt; Problems Faced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&gt; Future Improvements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Problems Faced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Dropped some features like shooting, due to lack of time - wish we scheduled by story points and not number of days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Didn’t take integration of all features into account when scheduling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3D collision unstable, and no time to fix, had to fallback to 2D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Possible unfound bugs in AI and collision, need more testing time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Future </a:t>
            </a: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Improvements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Use tools like Trello to assign tasks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Create a testable minimum viable product earlier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Remove bugs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Make AI much more smarter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More levels/difficulty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Integrate different vehicle models into game scene + different types of vehicles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Q &amp; A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Thank You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Product Vision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26794" l="0" r="6672" t="27775"/>
          <a:stretch/>
        </p:blipFill>
        <p:spPr>
          <a:xfrm>
            <a:off x="1355963" y="1320775"/>
            <a:ext cx="6432074" cy="31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Product Vision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Third-person racing game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Vehicles leave behind paint trail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Goal is to cover the map in your paint color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Compete with A.I. which will try to paint their color over your color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Comfortaa Light"/>
              <a:buChar char="➔"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The side with more paint on the map at the end wins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Project Schedule - Marcus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555913" y="10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{27FEEBA1-44F5-4665-B722-315495B3173E}</a:tableStyleId>
              </a:tblPr>
              <a:tblGrid>
                <a:gridCol w="1315000"/>
                <a:gridCol w="3828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Task/Week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1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2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3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Start Menu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Level Selection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Pause Menu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Reticle / Cursor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Collectibles / Power Up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Scene Management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Project Schedule - Alex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555913" y="126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{27FEEBA1-44F5-4665-B722-315495B3173E}</a:tableStyleId>
              </a:tblPr>
              <a:tblGrid>
                <a:gridCol w="124540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Task/Week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1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2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3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Models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Garage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Timer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Collectibles / Power Up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Project Schedule - Faizal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aphicFrame>
        <p:nvGraphicFramePr>
          <p:cNvPr id="96" name="Google Shape;96;p20"/>
          <p:cNvGraphicFramePr/>
          <p:nvPr/>
        </p:nvGraphicFramePr>
        <p:xfrm>
          <a:off x="555913" y="127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{27FEEBA1-44F5-4665-B722-315495B3173E}</a:tableStyleId>
              </a:tblPr>
              <a:tblGrid>
                <a:gridCol w="124540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Task/Week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1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2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3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Third Person Camera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A.I.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Map Generation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Project Schedule - Ko Sand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aphicFrame>
        <p:nvGraphicFramePr>
          <p:cNvPr id="102" name="Google Shape;102;p21"/>
          <p:cNvGraphicFramePr/>
          <p:nvPr/>
        </p:nvGraphicFramePr>
        <p:xfrm>
          <a:off x="555913" y="126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{27FEEBA1-44F5-4665-B722-315495B3173E}</a:tableStyleId>
              </a:tblPr>
              <a:tblGrid>
                <a:gridCol w="124540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Task/Week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1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2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Week 3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Car Physics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Gearbox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Results Screen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