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92" r:id="rId2"/>
    <p:sldId id="3185" r:id="rId3"/>
    <p:sldId id="3142" r:id="rId4"/>
    <p:sldId id="3199" r:id="rId5"/>
    <p:sldId id="3193" r:id="rId6"/>
    <p:sldId id="3207" r:id="rId7"/>
    <p:sldId id="3235" r:id="rId8"/>
    <p:sldId id="3236" r:id="rId9"/>
    <p:sldId id="3280" r:id="rId10"/>
    <p:sldId id="3237" r:id="rId11"/>
    <p:sldId id="3281" r:id="rId12"/>
    <p:sldId id="3241" r:id="rId13"/>
    <p:sldId id="3242" r:id="rId14"/>
    <p:sldId id="3244" r:id="rId15"/>
    <p:sldId id="3194" r:id="rId16"/>
    <p:sldId id="3245" r:id="rId17"/>
    <p:sldId id="3246" r:id="rId18"/>
    <p:sldId id="3247" r:id="rId19"/>
    <p:sldId id="3248" r:id="rId20"/>
    <p:sldId id="3262" r:id="rId21"/>
    <p:sldId id="3266" r:id="rId22"/>
    <p:sldId id="3267" r:id="rId23"/>
    <p:sldId id="3269" r:id="rId24"/>
    <p:sldId id="3268" r:id="rId25"/>
    <p:sldId id="3270" r:id="rId26"/>
    <p:sldId id="3271" r:id="rId27"/>
    <p:sldId id="3279" r:id="rId2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38">
          <p15:clr>
            <a:srgbClr val="A4A3A4"/>
          </p15:clr>
        </p15:guide>
        <p15:guide id="5" pos="7588">
          <p15:clr>
            <a:srgbClr val="A4A3A4"/>
          </p15:clr>
        </p15:guide>
        <p15:guide id="6" pos="376">
          <p15:clr>
            <a:srgbClr val="A4A3A4"/>
          </p15:clr>
        </p15:guide>
        <p15:guide id="7" pos="1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7244"/>
    <a:srgbClr val="FEA600"/>
    <a:srgbClr val="CB10D7"/>
    <a:srgbClr val="259FE5"/>
    <a:srgbClr val="72B027"/>
    <a:srgbClr val="FEA702"/>
    <a:srgbClr val="A6A6A6"/>
    <a:srgbClr val="F84E4B"/>
    <a:srgbClr val="26C8D2"/>
    <a:srgbClr val="1CB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2986" autoAdjust="0"/>
  </p:normalViewPr>
  <p:slideViewPr>
    <p:cSldViewPr>
      <p:cViewPr varScale="1">
        <p:scale>
          <a:sx n="83" d="100"/>
          <a:sy n="83" d="100"/>
        </p:scale>
        <p:origin x="600" y="62"/>
      </p:cViewPr>
      <p:guideLst>
        <p:guide orient="horz" pos="328"/>
        <p:guide pos="4050"/>
        <p:guide pos="557"/>
        <p:guide orient="horz" pos="4138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104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55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0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jpe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3" y="4914654"/>
            <a:ext cx="5545137" cy="1747863"/>
          </a:xfrm>
          <a:prstGeom prst="rect">
            <a:avLst/>
          </a:prstGeom>
        </p:spPr>
      </p:pic>
      <p:sp>
        <p:nvSpPr>
          <p:cNvPr id="7" name="MH_Entry_1"/>
          <p:cNvSpPr/>
          <p:nvPr>
            <p:custDataLst>
              <p:tags r:id="rId1"/>
            </p:custDataLst>
          </p:nvPr>
        </p:nvSpPr>
        <p:spPr>
          <a:xfrm>
            <a:off x="6421421" y="2226757"/>
            <a:ext cx="5189993" cy="437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概述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Inten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启动组件的方法</a:t>
            </a:r>
          </a:p>
        </p:txBody>
      </p:sp>
      <p:sp>
        <p:nvSpPr>
          <p:cNvPr id="8" name="MH_Number_1"/>
          <p:cNvSpPr/>
          <p:nvPr>
            <p:custDataLst>
              <p:tags r:id="rId2"/>
            </p:custDataLst>
          </p:nvPr>
        </p:nvSpPr>
        <p:spPr>
          <a:xfrm>
            <a:off x="6421421" y="1980760"/>
            <a:ext cx="499136" cy="24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MH_Others_1"/>
          <p:cNvSpPr txBox="1"/>
          <p:nvPr>
            <p:custDataLst>
              <p:tags r:id="rId3"/>
            </p:custDataLst>
          </p:nvPr>
        </p:nvSpPr>
        <p:spPr>
          <a:xfrm>
            <a:off x="1316807" y="591989"/>
            <a:ext cx="10585175" cy="6893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altLang="zh-CN" sz="4800" kern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Intent</a:t>
            </a:r>
            <a:r>
              <a:rPr lang="zh-CN" altLang="zh-CN" sz="4800" kern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组件通信</a:t>
            </a:r>
            <a:r>
              <a:rPr lang="zh-CN" altLang="en-US" sz="4800" kern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与</a:t>
            </a:r>
            <a:r>
              <a:rPr lang="en-US" altLang="zh-CN" sz="4800" kern="20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BroadcastReceiver</a:t>
            </a:r>
            <a:endParaRPr lang="en-US" altLang="zh-CN" sz="4800" kern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MH_Others_2"/>
          <p:cNvSpPr txBox="1"/>
          <p:nvPr>
            <p:custDataLst>
              <p:tags r:id="rId4"/>
            </p:custDataLst>
          </p:nvPr>
        </p:nvSpPr>
        <p:spPr>
          <a:xfrm>
            <a:off x="3647588" y="1961436"/>
            <a:ext cx="2755676" cy="48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530" spc="422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530" spc="42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Entry_2"/>
          <p:cNvSpPr/>
          <p:nvPr>
            <p:custDataLst>
              <p:tags r:id="rId5"/>
            </p:custDataLst>
          </p:nvPr>
        </p:nvSpPr>
        <p:spPr>
          <a:xfrm>
            <a:off x="6421421" y="3161686"/>
            <a:ext cx="5189993" cy="437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及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相关属性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MH_Number_2"/>
          <p:cNvSpPr/>
          <p:nvPr>
            <p:custDataLst>
              <p:tags r:id="rId6"/>
            </p:custDataLst>
          </p:nvPr>
        </p:nvSpPr>
        <p:spPr>
          <a:xfrm>
            <a:off x="6421421" y="2915689"/>
            <a:ext cx="499136" cy="24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Entry_3"/>
          <p:cNvSpPr/>
          <p:nvPr>
            <p:custDataLst>
              <p:tags r:id="rId7"/>
            </p:custDataLst>
          </p:nvPr>
        </p:nvSpPr>
        <p:spPr>
          <a:xfrm>
            <a:off x="6421421" y="4096616"/>
            <a:ext cx="5189993" cy="437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广播消息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MH_Number_3"/>
          <p:cNvSpPr/>
          <p:nvPr>
            <p:custDataLst>
              <p:tags r:id="rId8"/>
            </p:custDataLst>
          </p:nvPr>
        </p:nvSpPr>
        <p:spPr>
          <a:xfrm>
            <a:off x="6421421" y="3850619"/>
            <a:ext cx="499136" cy="24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4091331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相关属性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4235345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Category</a:t>
            </a:r>
            <a:r>
              <a:rPr lang="zh-CN" altLang="zh-CN" dirty="0"/>
              <a:t>（类别）：用来体现动作的类别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4994" y="1024037"/>
            <a:ext cx="11377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Category</a:t>
            </a:r>
            <a:r>
              <a:rPr lang="zh-CN" altLang="zh-CN" dirty="0"/>
              <a:t>（类别）</a:t>
            </a:r>
            <a:r>
              <a:rPr lang="zh-CN" altLang="en-US" dirty="0"/>
              <a:t>也是一个字符串，它用于为</a:t>
            </a:r>
            <a:r>
              <a:rPr lang="en-US" altLang="zh-CN" dirty="0"/>
              <a:t>Action</a:t>
            </a:r>
            <a:r>
              <a:rPr lang="zh-CN" altLang="en-US" dirty="0"/>
              <a:t>增加额外的附加类别信息。</a:t>
            </a:r>
            <a:endParaRPr lang="en-US" altLang="zh-CN" dirty="0"/>
          </a:p>
          <a:p>
            <a:r>
              <a:rPr lang="en-US" altLang="zh-CN" dirty="0"/>
              <a:t>Category</a:t>
            </a:r>
            <a:r>
              <a:rPr lang="zh-CN" altLang="zh-CN" dirty="0"/>
              <a:t>属性也是作为</a:t>
            </a:r>
            <a:r>
              <a:rPr lang="en-US" altLang="zh-CN" dirty="0"/>
              <a:t>&lt;intent-filter&gt;</a:t>
            </a:r>
            <a:r>
              <a:rPr lang="zh-CN" altLang="zh-CN" dirty="0"/>
              <a:t>子元素来声明的。例如：</a:t>
            </a:r>
          </a:p>
          <a:p>
            <a:r>
              <a:rPr lang="en-US" altLang="zh-CN" dirty="0"/>
              <a:t>&lt;intent-filter&gt;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&lt;action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com.vince.intent.MY_ACTION</a:t>
            </a:r>
            <a:r>
              <a:rPr lang="en-US" altLang="zh-CN" dirty="0"/>
              <a:t>"&gt;&lt;/action&gt;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&lt;category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com.vince.intent.MY_CATEGORY</a:t>
            </a:r>
            <a:r>
              <a:rPr lang="en-US" altLang="zh-CN" dirty="0"/>
              <a:t>"&gt;&lt;/category&gt; 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&lt;category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android.intent.category.DEFAULT</a:t>
            </a:r>
            <a:r>
              <a:rPr lang="en-US" altLang="zh-CN" dirty="0"/>
              <a:t>"&gt;&lt;/category&gt; </a:t>
            </a:r>
            <a:endParaRPr lang="zh-CN" altLang="zh-CN" dirty="0"/>
          </a:p>
          <a:p>
            <a:r>
              <a:rPr lang="en-US" altLang="zh-CN" dirty="0"/>
              <a:t>&lt;/intent-filter&gt;   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Action 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category</a:t>
            </a:r>
            <a:r>
              <a:rPr lang="zh-CN" altLang="zh-CN" dirty="0">
                <a:solidFill>
                  <a:srgbClr val="FF0000"/>
                </a:solidFill>
              </a:rPr>
              <a:t>通常是放在一起用的。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8EBCD6-B0C7-44F1-95A4-4CC6A00E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42394"/>
              </p:ext>
            </p:extLst>
          </p:nvPr>
        </p:nvGraphicFramePr>
        <p:xfrm>
          <a:off x="308696" y="3742005"/>
          <a:ext cx="12313367" cy="3444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553478887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301743522"/>
                    </a:ext>
                  </a:extLst>
                </a:gridCol>
                <a:gridCol w="3888431">
                  <a:extLst>
                    <a:ext uri="{9D8B030D-6E8A-4147-A177-3AD203B41FA5}">
                      <a16:colId xmlns:a16="http://schemas.microsoft.com/office/drawing/2014/main" val="1329314126"/>
                    </a:ext>
                  </a:extLst>
                </a:gridCol>
              </a:tblGrid>
              <a:tr h="1543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Category</a:t>
                      </a:r>
                      <a:r>
                        <a:rPr lang="zh-CN" sz="1800" kern="100" dirty="0">
                          <a:effectLst/>
                        </a:rPr>
                        <a:t>常量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对应字符串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2796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</a:rPr>
                        <a:t>CATEGORY_DEFAULT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android.intent.category.DEFAULT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默认的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46215823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CATEGORY_BROWSABLE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android.intent.category.BROWSABLE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指定该</a:t>
                      </a:r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Activity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能被浏览器安全调用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063100248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CATEGORY_TAB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android.intent.category.TAB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指定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Activity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作为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TabActivity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的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Tab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页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656532903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CATEGORY_LAUNCHER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android.intent.category.LAUNCHER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Activity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显示顶级程序列表中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42009876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CATEGORY_INFO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android.intent.category.INFO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用于提供包信息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398411544"/>
                  </a:ext>
                </a:extLst>
              </a:tr>
              <a:tr h="390013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CATEGORY_HOME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android.intent.category.HOME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设置该</a:t>
                      </a:r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Activity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随系统启动而运行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72643989"/>
                  </a:ext>
                </a:extLst>
              </a:tr>
              <a:tr h="390013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CATEGORY_PREFERENCE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android.intent.category.PREFERENCE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该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Activity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是参数面板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550142698"/>
                  </a:ext>
                </a:extLst>
              </a:tr>
              <a:tr h="32176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</a:rPr>
                        <a:t>CATEGORY_TEST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android.intent.category.TEST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该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Activity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是一个测试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4264342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0481ECE-810A-4C23-B62F-BDE195735B85}"/>
              </a:ext>
            </a:extLst>
          </p:cNvPr>
          <p:cNvSpPr/>
          <p:nvPr/>
        </p:nvSpPr>
        <p:spPr>
          <a:xfrm>
            <a:off x="4629175" y="3328293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Intent</a:t>
            </a:r>
            <a:r>
              <a:rPr lang="zh-CN" altLang="en-US" dirty="0"/>
              <a:t>类中定义的标准</a:t>
            </a:r>
            <a:r>
              <a:rPr lang="en-US" altLang="zh-CN" kern="100" dirty="0"/>
              <a:t>Category</a:t>
            </a:r>
            <a:r>
              <a:rPr lang="zh-CN" altLang="zh-CN" kern="100" dirty="0"/>
              <a:t>常量</a:t>
            </a:r>
            <a:r>
              <a:rPr lang="zh-CN" altLang="en-US" dirty="0"/>
              <a:t>以及对应的字符串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4091331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相关属性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4235345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category</a:t>
            </a:r>
            <a:r>
              <a:rPr lang="zh-CN" altLang="zh-CN" dirty="0"/>
              <a:t>（类别）：用来体现动作的类别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4994" y="1250843"/>
            <a:ext cx="11377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举一个例子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每个</a:t>
            </a:r>
            <a:r>
              <a:rPr lang="en-US" altLang="zh-CN" dirty="0">
                <a:solidFill>
                  <a:srgbClr val="FF0000"/>
                </a:solidFill>
              </a:rPr>
              <a:t>Intent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zh-CN" dirty="0">
                <a:solidFill>
                  <a:srgbClr val="FF0000"/>
                </a:solidFill>
              </a:rPr>
              <a:t>中只能指定一个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zh-CN" dirty="0">
                <a:solidFill>
                  <a:srgbClr val="FF0000"/>
                </a:solidFill>
              </a:rPr>
              <a:t>，但却能指定多个</a:t>
            </a:r>
            <a:r>
              <a:rPr lang="en-US" altLang="zh-CN" dirty="0">
                <a:solidFill>
                  <a:srgbClr val="FF0000"/>
                </a:solidFill>
              </a:rPr>
              <a:t>category</a:t>
            </a:r>
            <a:r>
              <a:rPr lang="zh-CN" altLang="zh-CN" dirty="0">
                <a:solidFill>
                  <a:srgbClr val="FF0000"/>
                </a:solidFill>
              </a:rPr>
              <a:t>；类别越多，动作越具体，意图越明确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总结如下：</a:t>
            </a:r>
          </a:p>
          <a:p>
            <a:r>
              <a:rPr lang="zh-CN" altLang="zh-CN" dirty="0"/>
              <a:t>自定义类别：</a:t>
            </a:r>
            <a:r>
              <a:rPr lang="en-US" altLang="zh-CN" dirty="0"/>
              <a:t> </a:t>
            </a:r>
            <a:r>
              <a:rPr lang="zh-CN" altLang="zh-CN" dirty="0"/>
              <a:t>在</a:t>
            </a:r>
            <a:r>
              <a:rPr lang="en-US" altLang="zh-CN" dirty="0"/>
              <a:t>Intent</a:t>
            </a:r>
            <a:r>
              <a:rPr lang="zh-CN" altLang="zh-CN" dirty="0"/>
              <a:t>添加类别可以添加多个类别，那就要求被匹配的组件必须同时满足这多个类别，才能匹配成功。操作</a:t>
            </a:r>
            <a:r>
              <a:rPr lang="en-US" altLang="zh-CN" dirty="0"/>
              <a:t>Activity</a:t>
            </a:r>
            <a:r>
              <a:rPr lang="zh-CN" altLang="zh-CN" dirty="0"/>
              <a:t>的时候，</a:t>
            </a:r>
            <a:r>
              <a:rPr lang="zh-CN" altLang="zh-CN" dirty="0">
                <a:solidFill>
                  <a:srgbClr val="FF0000"/>
                </a:solidFill>
              </a:rPr>
              <a:t>如果没有类别，需加上默认类别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endParaRPr lang="zh-CN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4091331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相关属性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4303120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zh-CN" dirty="0"/>
              <a:t>（数据）：表示与动作要操纵的数据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973" y="1121665"/>
            <a:ext cx="1172301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r>
              <a:rPr lang="zh-CN" altLang="zh-CN" dirty="0"/>
              <a:t>属性是</a:t>
            </a:r>
            <a:r>
              <a:rPr lang="en-US" altLang="zh-CN" dirty="0"/>
              <a:t>Android</a:t>
            </a:r>
            <a:r>
              <a:rPr lang="zh-CN" altLang="zh-CN" dirty="0"/>
              <a:t>要访问的数据，和</a:t>
            </a:r>
            <a:r>
              <a:rPr lang="en-US" altLang="zh-CN" dirty="0"/>
              <a:t>action</a:t>
            </a:r>
            <a:r>
              <a:rPr lang="zh-CN" altLang="zh-CN" dirty="0"/>
              <a:t>和</a:t>
            </a:r>
            <a:r>
              <a:rPr lang="en-US" altLang="zh-CN" dirty="0"/>
              <a:t>Category</a:t>
            </a:r>
            <a:r>
              <a:rPr lang="zh-CN" altLang="zh-CN" dirty="0"/>
              <a:t>声明方式相同，也是在</a:t>
            </a:r>
            <a:r>
              <a:rPr lang="en-US" altLang="zh-CN" dirty="0"/>
              <a:t>&lt;intent-filter&gt;</a:t>
            </a:r>
            <a:r>
              <a:rPr lang="zh-CN" altLang="zh-CN" dirty="0"/>
              <a:t>中。</a:t>
            </a:r>
          </a:p>
          <a:p>
            <a:r>
              <a:rPr lang="zh-CN" altLang="zh-CN" dirty="0"/>
              <a:t>多个组件匹配成功显示优先级高的， 相同的显示列表。</a:t>
            </a:r>
          </a:p>
          <a:p>
            <a:r>
              <a:rPr lang="en-US" altLang="zh-CN" dirty="0"/>
              <a:t>Data</a:t>
            </a:r>
            <a:r>
              <a:rPr lang="zh-CN" altLang="zh-CN" dirty="0"/>
              <a:t>是用一个</a:t>
            </a:r>
            <a:r>
              <a:rPr lang="en-US" altLang="zh-CN" dirty="0"/>
              <a:t>Uri</a:t>
            </a:r>
            <a:r>
              <a:rPr lang="zh-CN" altLang="zh-CN" dirty="0"/>
              <a:t>对象来表示的，</a:t>
            </a:r>
            <a:r>
              <a:rPr lang="en-US" altLang="zh-CN" dirty="0"/>
              <a:t>Uri</a:t>
            </a:r>
            <a:r>
              <a:rPr lang="zh-CN" altLang="zh-CN" dirty="0"/>
              <a:t>代表数据的地址，属于一种标识符。通常情况下，我们使用</a:t>
            </a:r>
            <a:r>
              <a:rPr lang="en-US" altLang="zh-CN" dirty="0" err="1"/>
              <a:t>action+data</a:t>
            </a:r>
            <a:r>
              <a:rPr lang="zh-CN" altLang="zh-CN" dirty="0"/>
              <a:t>属性的组合来描述一个意图：做什么。</a:t>
            </a:r>
          </a:p>
          <a:p>
            <a:r>
              <a:rPr lang="zh-CN" altLang="zh-CN" dirty="0"/>
              <a:t>使用隐式</a:t>
            </a:r>
            <a:r>
              <a:rPr lang="en-US" altLang="zh-CN" dirty="0"/>
              <a:t>Intent</a:t>
            </a:r>
            <a:r>
              <a:rPr lang="zh-CN" altLang="zh-CN" dirty="0"/>
              <a:t>，我们不仅可以启动自己程序内的</a:t>
            </a:r>
            <a:r>
              <a:rPr lang="en-US" altLang="zh-CN" dirty="0"/>
              <a:t>Activity</a:t>
            </a:r>
            <a:r>
              <a:rPr lang="zh-CN" altLang="zh-CN" dirty="0"/>
              <a:t>，还可以启动其它程序的</a:t>
            </a:r>
            <a:r>
              <a:rPr lang="en-US" altLang="zh-CN" dirty="0"/>
              <a:t>Activity </a:t>
            </a:r>
            <a:r>
              <a:rPr lang="zh-CN" altLang="zh-CN" dirty="0"/>
              <a:t>，这使得</a:t>
            </a:r>
            <a:r>
              <a:rPr lang="en-US" altLang="zh-CN" dirty="0"/>
              <a:t>Android</a:t>
            </a:r>
            <a:r>
              <a:rPr lang="zh-CN" altLang="zh-CN" dirty="0"/>
              <a:t>多个应用程序之间的功能共享成为了可能。比如应用程序中需要展示一个网页，没有必要自己去实现一个浏览器（事实上也不太容易），而是只需要调用系统的浏览器来打开这个网页就行了。</a:t>
            </a:r>
            <a:endParaRPr lang="en-US" altLang="zh-CN" dirty="0"/>
          </a:p>
          <a:p>
            <a:r>
              <a:rPr lang="zh-CN" altLang="zh-CN" dirty="0"/>
              <a:t>【实例】打开指定网页：</a:t>
            </a:r>
          </a:p>
          <a:p>
            <a:br>
              <a:rPr lang="en-US" altLang="zh-CN" dirty="0"/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Intent();</a:t>
            </a:r>
            <a:b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intent.setAction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Intent.ACTION_VIEW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Uri data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Uri.parse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("http://www.baidu.com");</a:t>
            </a:r>
            <a:b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intent.setData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  <a:b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(intent);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kern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</a:t>
            </a:r>
            <a:r>
              <a:rPr lang="en-US" altLang="zh-CN" b="1" kern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altLang="zh-CN" b="1" kern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Intent(</a:t>
            </a:r>
            <a:r>
              <a:rPr lang="en-US" altLang="zh-CN" b="1" kern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Intent.ACTION_VIEW</a:t>
            </a:r>
            <a:r>
              <a:rPr lang="en-US" altLang="zh-CN" b="1" kern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b="1" kern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kern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intent.setData</a:t>
            </a:r>
            <a:r>
              <a:rPr lang="en-US" altLang="zh-CN" b="1" kern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kern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Uri.parse</a:t>
            </a:r>
            <a:r>
              <a:rPr lang="en-US" altLang="zh-CN" b="1" kern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("http://www.baidu.com"));</a:t>
            </a:r>
            <a:br>
              <a:rPr lang="en-US" altLang="zh-CN" b="1" kern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kern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b="1" kern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(intent);</a:t>
            </a:r>
            <a:endParaRPr lang="zh-CN" altLang="zh-CN" b="1" kern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zh-CN" dirty="0"/>
            </a:br>
            <a:r>
              <a:rPr lang="en-US" altLang="zh-CN" dirty="0"/>
              <a:t>  	</a:t>
            </a:r>
            <a:endParaRPr lang="zh-CN" altLang="zh-CN" dirty="0"/>
          </a:p>
        </p:txBody>
      </p:sp>
      <p:pic>
        <p:nvPicPr>
          <p:cNvPr id="8194" name="图片 84" descr="C:\Users\Administrator.jj-PC\Desktop\Image_qushida\5-4.png5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784" y="3048264"/>
            <a:ext cx="2304255" cy="409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4091331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相关属性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4259839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zh-CN" altLang="zh-CN" dirty="0"/>
              <a:t>（数据类型）：对于</a:t>
            </a:r>
            <a:r>
              <a:rPr lang="en-US" altLang="zh-CN" dirty="0"/>
              <a:t>data</a:t>
            </a:r>
            <a:r>
              <a:rPr lang="zh-CN" altLang="zh-CN" dirty="0"/>
              <a:t>范例的描写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4993" y="1096045"/>
            <a:ext cx="1172301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Type</a:t>
            </a:r>
            <a:r>
              <a:rPr lang="zh-CN" altLang="zh-CN" dirty="0"/>
              <a:t>属性用于明确指定</a:t>
            </a:r>
            <a:r>
              <a:rPr lang="en-US" altLang="zh-CN" dirty="0"/>
              <a:t>Data</a:t>
            </a:r>
            <a:r>
              <a:rPr lang="zh-CN" altLang="zh-CN" dirty="0"/>
              <a:t>属性的数据类型，但是通常来说，当</a:t>
            </a:r>
            <a:r>
              <a:rPr lang="en-US" altLang="zh-CN" dirty="0"/>
              <a:t>Intent</a:t>
            </a:r>
            <a:r>
              <a:rPr lang="zh-CN" altLang="zh-CN" dirty="0"/>
              <a:t>不指定</a:t>
            </a:r>
            <a:r>
              <a:rPr lang="en-US" altLang="zh-CN" dirty="0"/>
              <a:t>Data</a:t>
            </a:r>
            <a:r>
              <a:rPr lang="zh-CN" altLang="zh-CN" dirty="0"/>
              <a:t>属性时，</a:t>
            </a:r>
            <a:r>
              <a:rPr lang="en-US" altLang="zh-CN" dirty="0"/>
              <a:t>Type</a:t>
            </a:r>
            <a:r>
              <a:rPr lang="zh-CN" altLang="zh-CN" dirty="0"/>
              <a:t>属性才会起作用，否则</a:t>
            </a:r>
            <a:r>
              <a:rPr lang="en-US" altLang="zh-CN" dirty="0"/>
              <a:t>Android</a:t>
            </a:r>
            <a:r>
              <a:rPr lang="zh-CN" altLang="zh-CN" dirty="0"/>
              <a:t>系统将会根据</a:t>
            </a:r>
            <a:r>
              <a:rPr lang="en-US" altLang="zh-CN" dirty="0"/>
              <a:t>Data</a:t>
            </a:r>
            <a:r>
              <a:rPr lang="zh-CN" altLang="zh-CN" dirty="0"/>
              <a:t>属性值来分析数据的类型，所以无需指定</a:t>
            </a:r>
            <a:r>
              <a:rPr lang="en-US" altLang="zh-CN" dirty="0"/>
              <a:t>Type</a:t>
            </a:r>
            <a:r>
              <a:rPr lang="zh-CN" altLang="zh-CN" dirty="0"/>
              <a:t>属性。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data</a:t>
            </a:r>
            <a:r>
              <a:rPr lang="zh-CN" altLang="zh-CN" dirty="0"/>
              <a:t>和</a:t>
            </a:r>
            <a:r>
              <a:rPr lang="en-US" altLang="zh-CN" dirty="0"/>
              <a:t>type</a:t>
            </a:r>
            <a:r>
              <a:rPr lang="zh-CN" altLang="zh-CN" dirty="0"/>
              <a:t>属性一般只需要</a:t>
            </a:r>
            <a:r>
              <a:rPr lang="zh-CN" altLang="en-US" dirty="0"/>
              <a:t>指定</a:t>
            </a:r>
            <a:r>
              <a:rPr lang="zh-CN" altLang="zh-CN" dirty="0"/>
              <a:t>一个</a:t>
            </a:r>
            <a:r>
              <a:rPr lang="zh-CN" altLang="en-US" dirty="0"/>
              <a:t>。</a:t>
            </a:r>
            <a:r>
              <a:rPr lang="zh-CN" altLang="zh-CN" dirty="0">
                <a:solidFill>
                  <a:srgbClr val="C00000"/>
                </a:solidFill>
              </a:rPr>
              <a:t>如果想要两个属性同时设置，要使用</a:t>
            </a:r>
            <a:r>
              <a:rPr lang="en-US" altLang="zh-CN" dirty="0" err="1">
                <a:solidFill>
                  <a:srgbClr val="C00000"/>
                </a:solidFill>
              </a:rPr>
              <a:t>Intent.setDataAndType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zh-CN" dirty="0">
                <a:solidFill>
                  <a:srgbClr val="C00000"/>
                </a:solidFill>
              </a:rPr>
              <a:t>方法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4091331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相关属性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3298678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extras</a:t>
            </a:r>
            <a:r>
              <a:rPr lang="zh-CN" altLang="zh-CN" dirty="0"/>
              <a:t>（扩展信息）：扩展信息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87755" y="1329513"/>
            <a:ext cx="11290966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extras</a:t>
            </a:r>
            <a:r>
              <a:rPr lang="zh-CN" altLang="zh-CN" dirty="0"/>
              <a:t>是其它所有附加信息的集合。使用</a:t>
            </a:r>
            <a:r>
              <a:rPr lang="en-US" altLang="zh-CN" dirty="0"/>
              <a:t>extras</a:t>
            </a:r>
            <a:r>
              <a:rPr lang="zh-CN" altLang="zh-CN" dirty="0"/>
              <a:t>可以为组件提供扩展信息，比如，如果要执行</a:t>
            </a:r>
            <a:r>
              <a:rPr lang="en-US" altLang="zh-CN" dirty="0"/>
              <a:t>“</a:t>
            </a:r>
            <a:r>
              <a:rPr lang="zh-CN" altLang="zh-CN" dirty="0"/>
              <a:t>发送电子邮件</a:t>
            </a:r>
            <a:r>
              <a:rPr lang="en-US" altLang="zh-CN" dirty="0"/>
              <a:t>”</a:t>
            </a:r>
            <a:r>
              <a:rPr lang="zh-CN" altLang="zh-CN" dirty="0"/>
              <a:t>这个动作，可以将电子邮件的标题、正文等保存在</a:t>
            </a:r>
            <a:r>
              <a:rPr lang="en-US" altLang="zh-CN" dirty="0"/>
              <a:t>extras</a:t>
            </a:r>
            <a:r>
              <a:rPr lang="zh-CN" altLang="zh-CN" dirty="0"/>
              <a:t>里，传给电子邮件发送组件。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putExtras</a:t>
            </a:r>
            <a:r>
              <a:rPr lang="en-US" altLang="zh-CN" dirty="0"/>
              <a:t>(</a:t>
            </a:r>
            <a:r>
              <a:rPr lang="zh-CN" altLang="en-US" dirty="0"/>
              <a:t>名，值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getStringExtras</a:t>
            </a:r>
            <a:r>
              <a:rPr lang="en-US" altLang="zh-CN" dirty="0"/>
              <a:t>(</a:t>
            </a:r>
            <a:r>
              <a:rPr lang="zh-CN" altLang="en-US" dirty="0"/>
              <a:t>名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zh-CN" dirty="0"/>
              <a:t> 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9" b="18362"/>
          <a:stretch>
            <a:fillRect/>
          </a:stretch>
        </p:blipFill>
        <p:spPr>
          <a:xfrm>
            <a:off x="7564234" y="3760341"/>
            <a:ext cx="5293723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3656" y="3636141"/>
            <a:ext cx="4859673" cy="564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更多隐式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Intent</a:t>
            </a:r>
            <a:endParaRPr lang="zh-CN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3655" y="4669899"/>
            <a:ext cx="3490785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打开指定网页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3655" y="5125387"/>
            <a:ext cx="3490785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打电话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3655" y="5580876"/>
            <a:ext cx="3490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发送短信：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129026" y="4389495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1681377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157974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zh-CN" altLang="zh-CN" dirty="0"/>
              <a:t>打开指定网页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94994" y="1169794"/>
            <a:ext cx="1129096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MainActivity.java</a:t>
            </a:r>
            <a:r>
              <a:rPr lang="zh-CN" altLang="zh-CN" dirty="0"/>
              <a:t>中，监听器部分的核心代码如下</a:t>
            </a:r>
            <a:r>
              <a:rPr lang="en-US" altLang="zh-CN" dirty="0"/>
              <a:t>(</a:t>
            </a:r>
            <a:r>
              <a:rPr lang="zh-CN" altLang="zh-CN" dirty="0"/>
              <a:t>之前的代码</a:t>
            </a:r>
            <a:r>
              <a:rPr lang="en-US" altLang="zh-CN" dirty="0"/>
              <a:t>)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button1.setOnClickListener(new </a:t>
            </a:r>
            <a:r>
              <a:rPr lang="en-US" altLang="zh-CN" dirty="0" err="1"/>
              <a:t>OnClickListener</a:t>
            </a:r>
            <a:r>
              <a:rPr lang="en-US" altLang="zh-CN" dirty="0"/>
              <a:t>() {            </a:t>
            </a:r>
            <a:endParaRPr lang="zh-CN" altLang="zh-CN" dirty="0"/>
          </a:p>
          <a:p>
            <a:r>
              <a:rPr lang="en-US" altLang="zh-CN" dirty="0"/>
              <a:t>            @Override</a:t>
            </a:r>
            <a:endParaRPr lang="zh-CN" altLang="zh-CN" dirty="0"/>
          </a:p>
          <a:p>
            <a:r>
              <a:rPr lang="en-US" altLang="zh-CN" dirty="0"/>
              <a:t>    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r>
              <a:rPr lang="en-US" altLang="zh-CN" dirty="0"/>
              <a:t>                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Intent();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intent.setAction</a:t>
            </a:r>
            <a:r>
              <a:rPr lang="en-US" altLang="zh-CN" dirty="0"/>
              <a:t>(</a:t>
            </a:r>
            <a:r>
              <a:rPr lang="en-US" altLang="zh-CN" dirty="0" err="1"/>
              <a:t>Intent.ACTION_VIEW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        Uri data = </a:t>
            </a:r>
            <a:r>
              <a:rPr lang="en-US" altLang="zh-CN" dirty="0" err="1"/>
              <a:t>Uri.parse</a:t>
            </a:r>
            <a:r>
              <a:rPr lang="en-US" altLang="zh-CN" dirty="0"/>
              <a:t>("http://www.baidu.com");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intent.setData</a:t>
            </a:r>
            <a:r>
              <a:rPr lang="en-US" altLang="zh-CN" dirty="0"/>
              <a:t>(data);                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(intent);        </a:t>
            </a:r>
            <a:endParaRPr lang="zh-CN" altLang="zh-CN" dirty="0"/>
          </a:p>
          <a:p>
            <a:r>
              <a:rPr lang="en-US" altLang="zh-CN" dirty="0"/>
              <a:t>            }</a:t>
            </a:r>
            <a:endParaRPr lang="zh-CN" altLang="zh-CN" dirty="0"/>
          </a:p>
          <a:p>
            <a:r>
              <a:rPr lang="en-US" altLang="zh-CN" dirty="0"/>
              <a:t>});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当然，上方代码也可以简写成：</a:t>
            </a:r>
          </a:p>
          <a:p>
            <a:r>
              <a:rPr lang="en-US" altLang="zh-CN" dirty="0"/>
              <a:t>button1.setOnClickListener(new </a:t>
            </a:r>
            <a:r>
              <a:rPr lang="en-US" altLang="zh-CN" dirty="0" err="1"/>
              <a:t>OnClickListener</a:t>
            </a:r>
            <a:r>
              <a:rPr lang="en-US" altLang="zh-CN" dirty="0"/>
              <a:t>() {            </a:t>
            </a:r>
            <a:endParaRPr lang="zh-CN" altLang="zh-CN" dirty="0"/>
          </a:p>
          <a:p>
            <a:r>
              <a:rPr lang="en-US" altLang="zh-CN" dirty="0"/>
              <a:t>            @Override</a:t>
            </a:r>
            <a:endParaRPr lang="zh-CN" altLang="zh-CN" dirty="0"/>
          </a:p>
          <a:p>
            <a:r>
              <a:rPr lang="en-US" altLang="zh-CN" dirty="0"/>
              <a:t>    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r>
              <a:rPr lang="en-US" altLang="zh-CN" dirty="0"/>
              <a:t>                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</a:t>
            </a:r>
            <a:r>
              <a:rPr lang="en-US" altLang="zh-CN" dirty="0" err="1"/>
              <a:t>Intent.ACTION_VIEW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intent.setData</a:t>
            </a:r>
            <a:r>
              <a:rPr lang="en-US" altLang="zh-CN" dirty="0"/>
              <a:t>(</a:t>
            </a:r>
            <a:r>
              <a:rPr lang="en-US" altLang="zh-CN" dirty="0" err="1"/>
              <a:t>Uri.parse</a:t>
            </a:r>
            <a:r>
              <a:rPr lang="en-US" altLang="zh-CN" dirty="0"/>
              <a:t>("http://www.baidu.com"));                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(intent);        </a:t>
            </a:r>
            <a:endParaRPr lang="zh-CN" altLang="zh-CN" dirty="0"/>
          </a:p>
          <a:p>
            <a:r>
              <a:rPr lang="en-US" altLang="zh-CN" dirty="0"/>
              <a:t>            }</a:t>
            </a:r>
            <a:endParaRPr lang="zh-CN" altLang="zh-CN" dirty="0"/>
          </a:p>
          <a:p>
            <a:r>
              <a:rPr lang="en-US" altLang="zh-CN" dirty="0"/>
              <a:t>        });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1681377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157974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zh-CN" altLang="zh-CN" dirty="0"/>
              <a:t>打开指定网页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94994" y="1169794"/>
            <a:ext cx="112909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代码中指定了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action</a:t>
            </a:r>
            <a:r>
              <a:rPr lang="zh-CN" altLang="zh-CN" dirty="0"/>
              <a:t>是</a:t>
            </a:r>
            <a:r>
              <a:rPr lang="en-US" altLang="zh-CN" dirty="0"/>
              <a:t> </a:t>
            </a:r>
            <a:r>
              <a:rPr lang="en-US" altLang="zh-CN" dirty="0" err="1"/>
              <a:t>Intent.ACTION_VIEW</a:t>
            </a:r>
            <a:r>
              <a:rPr lang="zh-CN" altLang="zh-CN" dirty="0"/>
              <a:t>，表示查看的意思，这是一个</a:t>
            </a:r>
            <a:r>
              <a:rPr lang="en-US" altLang="zh-CN" dirty="0"/>
              <a:t>Android</a:t>
            </a:r>
            <a:r>
              <a:rPr lang="zh-CN" altLang="zh-CN" dirty="0"/>
              <a:t>系统内置的动作；通过</a:t>
            </a:r>
            <a:r>
              <a:rPr lang="en-US" altLang="zh-CN" dirty="0" err="1"/>
              <a:t>Uri.parse</a:t>
            </a:r>
            <a:r>
              <a:rPr lang="en-US" altLang="zh-CN" dirty="0"/>
              <a:t>()</a:t>
            </a:r>
            <a:r>
              <a:rPr lang="zh-CN" altLang="zh-CN" dirty="0"/>
              <a:t>方法，将一个网址字符串解析成一个</a:t>
            </a:r>
            <a:r>
              <a:rPr lang="en-US" altLang="zh-CN" dirty="0"/>
              <a:t>Uri</a:t>
            </a:r>
            <a:r>
              <a:rPr lang="zh-CN" altLang="zh-CN" dirty="0"/>
              <a:t>对象，再调用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zh-CN" dirty="0"/>
              <a:t>方法将这个</a:t>
            </a:r>
            <a:r>
              <a:rPr lang="en-US" altLang="zh-CN" dirty="0"/>
              <a:t>Uri</a:t>
            </a:r>
            <a:r>
              <a:rPr lang="zh-CN" altLang="zh-CN" dirty="0"/>
              <a:t>对象传递进去。</a:t>
            </a:r>
          </a:p>
          <a:p>
            <a:r>
              <a:rPr lang="zh-CN" altLang="zh-CN" dirty="0"/>
              <a:t>或者可以写成：</a:t>
            </a:r>
          </a:p>
          <a:p>
            <a:r>
              <a:rPr lang="en-US" altLang="zh-CN" dirty="0"/>
              <a:t>button1.setOnClickListener(new </a:t>
            </a:r>
            <a:r>
              <a:rPr lang="en-US" altLang="zh-CN" dirty="0" err="1"/>
              <a:t>OnClickListener</a:t>
            </a:r>
            <a:r>
              <a:rPr lang="en-US" altLang="zh-CN" dirty="0"/>
              <a:t>() {            </a:t>
            </a:r>
            <a:endParaRPr lang="zh-CN" altLang="zh-CN" dirty="0"/>
          </a:p>
          <a:p>
            <a:r>
              <a:rPr lang="en-US" altLang="zh-CN" dirty="0"/>
              <a:t>            @Override</a:t>
            </a:r>
            <a:endParaRPr lang="zh-CN" altLang="zh-CN" dirty="0"/>
          </a:p>
          <a:p>
            <a:r>
              <a:rPr lang="en-US" altLang="zh-CN" dirty="0"/>
              <a:t>    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r>
              <a:rPr lang="en-US" altLang="zh-CN" dirty="0"/>
              <a:t>                Uri </a:t>
            </a:r>
            <a:r>
              <a:rPr lang="en-US" altLang="zh-CN" dirty="0" err="1"/>
              <a:t>uri</a:t>
            </a:r>
            <a:r>
              <a:rPr lang="en-US" altLang="zh-CN" dirty="0"/>
              <a:t> = </a:t>
            </a:r>
            <a:r>
              <a:rPr lang="en-US" altLang="zh-CN" dirty="0" err="1"/>
              <a:t>Uri.parse</a:t>
            </a:r>
            <a:r>
              <a:rPr lang="en-US" altLang="zh-CN" dirty="0"/>
              <a:t>("http://www.baidu.com");</a:t>
            </a:r>
            <a:endParaRPr lang="zh-CN" altLang="zh-CN" dirty="0"/>
          </a:p>
          <a:p>
            <a:r>
              <a:rPr lang="en-US" altLang="zh-CN" dirty="0"/>
              <a:t>                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</a:t>
            </a:r>
            <a:r>
              <a:rPr lang="en-US" altLang="zh-CN" dirty="0" err="1"/>
              <a:t>Intent.ACTION_VIEW,uri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(intent);        </a:t>
            </a:r>
            <a:endParaRPr lang="zh-CN" altLang="zh-CN" dirty="0"/>
          </a:p>
          <a:p>
            <a:r>
              <a:rPr lang="en-US" altLang="zh-CN" dirty="0"/>
              <a:t>            }</a:t>
            </a:r>
            <a:endParaRPr lang="zh-CN" altLang="zh-CN" dirty="0"/>
          </a:p>
          <a:p>
            <a:r>
              <a:rPr lang="en-US" altLang="zh-CN" dirty="0"/>
              <a:t>        }); 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1681377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887249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zh-CN" altLang="zh-CN" dirty="0"/>
              <a:t>打电话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94994" y="1169794"/>
            <a:ext cx="112909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【方式一】打开拨打电话的界面：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</a:t>
            </a:r>
            <a:r>
              <a:rPr lang="en-US" altLang="zh-CN" dirty="0" err="1"/>
              <a:t>Intent.ACTION_DIAL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intent.setData</a:t>
            </a:r>
            <a:r>
              <a:rPr lang="en-US" altLang="zh-CN" dirty="0"/>
              <a:t>(</a:t>
            </a:r>
            <a:r>
              <a:rPr lang="en-US" altLang="zh-CN" dirty="0" err="1"/>
              <a:t>Uri.parse</a:t>
            </a:r>
            <a:r>
              <a:rPr lang="en-US" altLang="zh-CN" dirty="0"/>
              <a:t>("tel:10086"));</a:t>
            </a:r>
            <a:endParaRPr lang="zh-CN" altLang="zh-CN" dirty="0"/>
          </a:p>
          <a:p>
            <a:r>
              <a:rPr lang="en-US" altLang="zh-CN" dirty="0" err="1"/>
              <a:t>startActivity</a:t>
            </a:r>
            <a:r>
              <a:rPr lang="en-US" altLang="zh-CN" dirty="0"/>
              <a:t>(intent);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运行程序后，点击按钮，效果如图所示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【方式二】直接拨打电话</a:t>
            </a:r>
            <a:r>
              <a:rPr lang="zh-CN" altLang="en-US" dirty="0"/>
              <a:t>（开发过程中推荐使用第一种）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</a:t>
            </a:r>
            <a:r>
              <a:rPr lang="en-US" altLang="zh-CN" dirty="0" err="1"/>
              <a:t>Intent.ACTION_CALL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intent.setData</a:t>
            </a:r>
            <a:r>
              <a:rPr lang="en-US" altLang="zh-CN" dirty="0"/>
              <a:t>(</a:t>
            </a:r>
            <a:r>
              <a:rPr lang="en-US" altLang="zh-CN" dirty="0" err="1"/>
              <a:t>Uri.parse</a:t>
            </a:r>
            <a:r>
              <a:rPr lang="en-US" altLang="zh-CN" dirty="0"/>
              <a:t>("tel:10086"));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要使用这个功能必须在配置文件中加入权限：（加一行代码）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&lt;uses-</a:t>
            </a:r>
            <a:r>
              <a:rPr lang="en-US" altLang="zh-CN" dirty="0" err="1"/>
              <a:t>sdk</a:t>
            </a:r>
            <a:r>
              <a:rPr lang="en-US" altLang="zh-CN" dirty="0"/>
              <a:t> </a:t>
            </a:r>
            <a:r>
              <a:rPr lang="en-US" altLang="zh-CN" dirty="0" err="1"/>
              <a:t>android:minSdkVersion</a:t>
            </a:r>
            <a:r>
              <a:rPr lang="en-US" altLang="zh-CN" dirty="0"/>
              <a:t>="8" </a:t>
            </a:r>
            <a:r>
              <a:rPr lang="en-US" altLang="zh-CN" dirty="0" err="1"/>
              <a:t>android:targetSdkVersion</a:t>
            </a:r>
            <a:r>
              <a:rPr lang="en-US" altLang="zh-CN" dirty="0"/>
              <a:t>="16" /&gt;</a:t>
            </a:r>
            <a:endParaRPr lang="zh-CN" altLang="zh-CN" dirty="0"/>
          </a:p>
          <a:p>
            <a:r>
              <a:rPr lang="en-US" altLang="zh-CN" dirty="0"/>
              <a:t>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android.permission.CALL_PHONE</a:t>
            </a:r>
            <a:r>
              <a:rPr lang="en-US" altLang="zh-CN" dirty="0"/>
              <a:t>"/&gt;</a:t>
            </a:r>
            <a:endParaRPr lang="zh-CN" altLang="zh-CN" dirty="0"/>
          </a:p>
        </p:txBody>
      </p:sp>
      <p:pic>
        <p:nvPicPr>
          <p:cNvPr id="11266" name="图片 68" descr="C:\Users\Administrator.jj-PC\Desktop\Image_qushida\5-7.png5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560" y="1470893"/>
            <a:ext cx="2057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1681377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887249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zh-CN" altLang="en-US" dirty="0"/>
              <a:t>发短信</a:t>
            </a:r>
            <a:endParaRPr lang="zh-CN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94994" y="1169794"/>
            <a:ext cx="112909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【方式一】打开发送短信的界面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</a:t>
            </a:r>
            <a:r>
              <a:rPr lang="en-US" altLang="zh-CN" dirty="0" err="1"/>
              <a:t>Intent.ACTION_VIEW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intent.setType</a:t>
            </a:r>
            <a:r>
              <a:rPr lang="en-US" altLang="zh-CN" dirty="0"/>
              <a:t>("</a:t>
            </a:r>
            <a:r>
              <a:rPr lang="en-US" altLang="zh-CN" dirty="0" err="1"/>
              <a:t>vnd.android-dir</a:t>
            </a:r>
            <a:r>
              <a:rPr lang="en-US" altLang="zh-CN" dirty="0"/>
              <a:t>/mms-</a:t>
            </a:r>
            <a:r>
              <a:rPr lang="en-US" altLang="zh-CN" dirty="0" err="1"/>
              <a:t>sms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//"</a:t>
            </a:r>
            <a:r>
              <a:rPr lang="en-US" altLang="zh-CN" dirty="0" err="1"/>
              <a:t>sms_body</a:t>
            </a:r>
            <a:r>
              <a:rPr lang="en-US" altLang="zh-CN" dirty="0"/>
              <a:t>"</a:t>
            </a:r>
            <a:r>
              <a:rPr lang="zh-CN" altLang="zh-CN" dirty="0"/>
              <a:t>为固定内容</a:t>
            </a:r>
          </a:p>
          <a:p>
            <a:r>
              <a:rPr lang="en-US" altLang="zh-CN" dirty="0" err="1"/>
              <a:t>intent.putExtra</a:t>
            </a:r>
            <a:r>
              <a:rPr lang="en-US" altLang="zh-CN" dirty="0"/>
              <a:t>("</a:t>
            </a:r>
            <a:r>
              <a:rPr lang="en-US" altLang="zh-CN" dirty="0" err="1"/>
              <a:t>sms_body</a:t>
            </a:r>
            <a:r>
              <a:rPr lang="en-US" altLang="zh-CN" dirty="0"/>
              <a:t>", "</a:t>
            </a:r>
            <a:r>
              <a:rPr lang="zh-CN" altLang="zh-CN" dirty="0"/>
              <a:t>具体短信内容</a:t>
            </a:r>
            <a:r>
              <a:rPr lang="en-US" altLang="zh-CN" dirty="0"/>
              <a:t>"); </a:t>
            </a:r>
            <a:endParaRPr lang="zh-CN" altLang="zh-CN" dirty="0"/>
          </a:p>
          <a:p>
            <a:r>
              <a:rPr lang="en-US" altLang="zh-CN" dirty="0" err="1"/>
              <a:t>startActivity</a:t>
            </a:r>
            <a:r>
              <a:rPr lang="en-US" altLang="zh-CN" dirty="0"/>
              <a:t>(intent);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【方式二】打开发短信的界面</a:t>
            </a:r>
            <a:r>
              <a:rPr lang="en-US" altLang="zh-CN" dirty="0"/>
              <a:t>(</a:t>
            </a:r>
            <a:r>
              <a:rPr lang="zh-CN" altLang="zh-CN" dirty="0"/>
              <a:t>同时指定电话号码</a:t>
            </a:r>
            <a:r>
              <a:rPr lang="en-US" altLang="zh-CN" dirty="0"/>
              <a:t>) </a:t>
            </a:r>
            <a:endParaRPr lang="zh-CN" altLang="zh-CN" dirty="0"/>
          </a:p>
          <a:p>
            <a:r>
              <a:rPr lang="en-US" altLang="zh-CN" dirty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</a:t>
            </a:r>
            <a:r>
              <a:rPr lang="en-US" altLang="zh-CN" dirty="0" err="1"/>
              <a:t>Intent.ACTION_SENDTO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intent.setData</a:t>
            </a:r>
            <a:r>
              <a:rPr lang="en-US" altLang="zh-CN" dirty="0"/>
              <a:t>(</a:t>
            </a:r>
            <a:r>
              <a:rPr lang="en-US" altLang="zh-CN" dirty="0" err="1"/>
              <a:t>Uri.parse</a:t>
            </a:r>
            <a:r>
              <a:rPr lang="en-US" altLang="zh-CN" dirty="0"/>
              <a:t>("smsto:18780260012"));</a:t>
            </a:r>
            <a:endParaRPr lang="zh-CN" altLang="zh-CN" dirty="0"/>
          </a:p>
          <a:p>
            <a:r>
              <a:rPr lang="en-US" altLang="zh-CN" dirty="0"/>
              <a:t>//"</a:t>
            </a:r>
            <a:r>
              <a:rPr lang="en-US" altLang="zh-CN" dirty="0" err="1"/>
              <a:t>sms_body</a:t>
            </a:r>
            <a:r>
              <a:rPr lang="en-US" altLang="zh-CN" dirty="0"/>
              <a:t>"</a:t>
            </a:r>
            <a:r>
              <a:rPr lang="zh-CN" altLang="zh-CN" dirty="0"/>
              <a:t>为固定内容</a:t>
            </a:r>
            <a:r>
              <a:rPr lang="en-US" altLang="zh-CN" dirty="0"/>
              <a:t>      </a:t>
            </a:r>
            <a:endParaRPr lang="zh-CN" altLang="zh-CN" dirty="0"/>
          </a:p>
          <a:p>
            <a:r>
              <a:rPr lang="en-US" altLang="zh-CN" dirty="0" err="1"/>
              <a:t>intent.putExtra</a:t>
            </a:r>
            <a:r>
              <a:rPr lang="en-US" altLang="zh-CN" dirty="0"/>
              <a:t>("</a:t>
            </a:r>
            <a:r>
              <a:rPr lang="en-US" altLang="zh-CN" dirty="0" err="1"/>
              <a:t>sms_body</a:t>
            </a:r>
            <a:r>
              <a:rPr lang="en-US" altLang="zh-CN" dirty="0"/>
              <a:t>", "</a:t>
            </a:r>
            <a:r>
              <a:rPr lang="zh-CN" altLang="zh-CN" dirty="0"/>
              <a:t>具体短信内容</a:t>
            </a:r>
            <a:r>
              <a:rPr lang="en-US" altLang="zh-CN" dirty="0"/>
              <a:t>");  </a:t>
            </a:r>
            <a:endParaRPr lang="zh-CN" altLang="zh-CN" dirty="0"/>
          </a:p>
          <a:p>
            <a:r>
              <a:rPr lang="en-US" altLang="zh-CN" dirty="0" err="1"/>
              <a:t>startActivity</a:t>
            </a:r>
            <a:r>
              <a:rPr lang="en-US" altLang="zh-CN" dirty="0"/>
              <a:t>(intent);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9" b="18362"/>
          <a:stretch>
            <a:fillRect/>
          </a:stretch>
        </p:blipFill>
        <p:spPr>
          <a:xfrm>
            <a:off x="9741743" y="5056485"/>
            <a:ext cx="3044206" cy="2070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3656" y="3656980"/>
            <a:ext cx="54192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概述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en-US" altLang="zh-CN" sz="28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Inten</a:t>
            </a:r>
            <a:r>
              <a:rPr lang="zh-CN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启动组件的方法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129026" y="4389495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43655" y="4669899"/>
            <a:ext cx="3490785" cy="42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655" y="5125387"/>
            <a:ext cx="3490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Inten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启动组件的方法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9" b="18362"/>
          <a:stretch>
            <a:fillRect/>
          </a:stretch>
        </p:blipFill>
        <p:spPr>
          <a:xfrm>
            <a:off x="7564234" y="3760341"/>
            <a:ext cx="5293723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3656" y="3636142"/>
            <a:ext cx="4859673" cy="564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广播消息</a:t>
            </a:r>
            <a:endParaRPr lang="zh-CN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3655" y="4669899"/>
            <a:ext cx="3490785" cy="429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BroadcastReceiver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3655" y="5125387"/>
            <a:ext cx="3490785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发送广播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129026" y="4389495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43654" y="5580875"/>
            <a:ext cx="3490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发送有序广播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1" grpId="0"/>
      <p:bldP spid="1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372973" y="654957"/>
            <a:ext cx="238278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en-US" altLang="zh-CN" dirty="0" err="1"/>
              <a:t>BroadcastReceiver</a:t>
            </a:r>
            <a:r>
              <a:rPr lang="zh-CN" altLang="zh-CN" dirty="0"/>
              <a:t>简介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2973" y="1384077"/>
            <a:ext cx="1137726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BroadcastReceiver</a:t>
            </a:r>
            <a:r>
              <a:rPr lang="zh-CN" altLang="zh-CN" dirty="0"/>
              <a:t>：直译是</a:t>
            </a:r>
            <a:r>
              <a:rPr lang="en-US" altLang="zh-CN" dirty="0"/>
              <a:t>“</a:t>
            </a:r>
            <a:r>
              <a:rPr lang="zh-CN" altLang="zh-CN" dirty="0"/>
              <a:t>广播接收者</a:t>
            </a:r>
            <a:r>
              <a:rPr lang="en-US" altLang="zh-CN" dirty="0"/>
              <a:t>”</a:t>
            </a:r>
            <a:r>
              <a:rPr lang="zh-CN" altLang="zh-CN" dirty="0"/>
              <a:t>，所以它的作用是用来接收发送过来的广播的。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那我们有必要知道：什么是广播。广播，可以理解成系统中消息的一种变种；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比如，</a:t>
            </a:r>
            <a:r>
              <a:rPr lang="zh-CN" altLang="en-US" dirty="0"/>
              <a:t>电池电量低了</a:t>
            </a:r>
            <a:r>
              <a:rPr lang="zh-CN" altLang="zh-CN" dirty="0"/>
              <a:t>，系统就发一个广播消息给所有的接收者，所有的接收者在得到这个消息之后，就知道现在</a:t>
            </a:r>
            <a:r>
              <a:rPr lang="zh-CN" altLang="en-US" dirty="0"/>
              <a:t>电量不足</a:t>
            </a:r>
            <a:r>
              <a:rPr lang="zh-CN" altLang="zh-CN" dirty="0"/>
              <a:t>，程序应该怎么办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973" y="266550"/>
            <a:ext cx="1425858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广播消息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372973" y="654957"/>
            <a:ext cx="1118081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zh-CN" altLang="zh-CN" dirty="0"/>
              <a:t>发送广播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2973" y="1095665"/>
            <a:ext cx="113772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第一步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zh-CN" dirty="0"/>
              <a:t>新建一个</a:t>
            </a:r>
            <a:r>
              <a:rPr lang="en-US" altLang="zh-CN" dirty="0" err="1"/>
              <a:t>MyReceiver</a:t>
            </a:r>
            <a:r>
              <a:rPr lang="zh-CN" altLang="zh-CN" dirty="0"/>
              <a:t>让它继承</a:t>
            </a:r>
            <a:r>
              <a:rPr lang="en-US" altLang="zh-CN" dirty="0" err="1"/>
              <a:t>BroadcastReceiver</a:t>
            </a:r>
            <a:r>
              <a:rPr lang="zh-CN" altLang="zh-CN" dirty="0"/>
              <a:t>并实现里面的</a:t>
            </a:r>
            <a:r>
              <a:rPr lang="en-US" altLang="zh-CN" dirty="0" err="1"/>
              <a:t>onReceive</a:t>
            </a:r>
            <a:r>
              <a:rPr lang="en-US" altLang="zh-CN" dirty="0"/>
              <a:t>()</a:t>
            </a:r>
            <a:r>
              <a:rPr lang="zh-CN" altLang="zh-CN" dirty="0"/>
              <a:t>方法。代码如下所示：</a:t>
            </a:r>
          </a:p>
          <a:p>
            <a:r>
              <a:rPr lang="en-US" altLang="zh-CN" dirty="0"/>
              <a:t>package com.qsd.ch5_7_2;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android.content.BroadcastReceiver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android.content.Context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android.content.Intent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android.util.Log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MyReceiver</a:t>
            </a:r>
            <a:r>
              <a:rPr lang="en-US" altLang="zh-CN" dirty="0"/>
              <a:t> extends </a:t>
            </a:r>
            <a:r>
              <a:rPr lang="en-US" altLang="zh-CN" dirty="0" err="1"/>
              <a:t>BroadcastReceiver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@Override</a:t>
            </a:r>
            <a:endParaRPr lang="zh-CN" altLang="zh-CN" dirty="0"/>
          </a:p>
          <a:p>
            <a:r>
              <a:rPr lang="en-US" altLang="zh-CN" dirty="0"/>
              <a:t>	public void </a:t>
            </a:r>
            <a:r>
              <a:rPr lang="en-US" altLang="zh-CN" dirty="0" err="1"/>
              <a:t>onReceive</a:t>
            </a:r>
            <a:r>
              <a:rPr lang="en-US" altLang="zh-CN" dirty="0"/>
              <a:t>(Context </a:t>
            </a:r>
            <a:r>
              <a:rPr lang="en-US" altLang="zh-CN" dirty="0" err="1"/>
              <a:t>context</a:t>
            </a:r>
            <a:r>
              <a:rPr lang="en-US" altLang="zh-CN" dirty="0"/>
              <a:t>, Intent intent) {</a:t>
            </a:r>
            <a:endParaRPr lang="zh-CN" altLang="zh-CN" dirty="0"/>
          </a:p>
          <a:p>
            <a:r>
              <a:rPr lang="en-US" altLang="zh-CN" dirty="0"/>
              <a:t>		String </a:t>
            </a:r>
            <a:r>
              <a:rPr lang="en-US" altLang="zh-CN" dirty="0" err="1"/>
              <a:t>msg</a:t>
            </a:r>
            <a:r>
              <a:rPr lang="en-US" altLang="zh-CN" dirty="0"/>
              <a:t> = </a:t>
            </a:r>
            <a:r>
              <a:rPr lang="en-US" altLang="zh-CN" dirty="0" err="1"/>
              <a:t>intent.getStringExtra</a:t>
            </a:r>
            <a:r>
              <a:rPr lang="en-US" altLang="zh-CN" dirty="0"/>
              <a:t>("</a:t>
            </a:r>
            <a:r>
              <a:rPr lang="en-US" altLang="zh-CN" dirty="0" err="1"/>
              <a:t>msg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Log.e</a:t>
            </a:r>
            <a:r>
              <a:rPr lang="en-US" altLang="zh-CN" dirty="0"/>
              <a:t>("</a:t>
            </a:r>
            <a:r>
              <a:rPr lang="en-US" altLang="zh-CN" dirty="0" err="1"/>
              <a:t>MyReceiver</a:t>
            </a:r>
            <a:r>
              <a:rPr lang="en-US" altLang="zh-CN" dirty="0"/>
              <a:t>", "</a:t>
            </a:r>
            <a:r>
              <a:rPr lang="zh-CN" altLang="zh-CN" dirty="0"/>
              <a:t>接收的消息内容是：</a:t>
            </a:r>
            <a:r>
              <a:rPr lang="en-US" altLang="zh-CN" dirty="0"/>
              <a:t>" + 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973" y="266550"/>
            <a:ext cx="1425858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广播消息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372973" y="654957"/>
            <a:ext cx="1118081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zh-CN" altLang="zh-CN" dirty="0"/>
              <a:t>发送广播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2973" y="1095665"/>
            <a:ext cx="113772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第二步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AndroidManifest.xml</a:t>
            </a:r>
            <a:r>
              <a:rPr lang="zh-CN" altLang="zh-CN" dirty="0"/>
              <a:t>中配置一下</a:t>
            </a:r>
            <a:r>
              <a:rPr lang="en-US" altLang="zh-CN" dirty="0"/>
              <a:t>Action</a:t>
            </a:r>
            <a:r>
              <a:rPr lang="zh-CN" altLang="zh-CN" dirty="0"/>
              <a:t>。代码如下所示：</a:t>
            </a:r>
          </a:p>
          <a:p>
            <a:r>
              <a:rPr lang="en-US" altLang="zh-CN" dirty="0"/>
              <a:t> &lt;receiver </a:t>
            </a:r>
            <a:r>
              <a:rPr lang="en-US" altLang="zh-CN" dirty="0" err="1"/>
              <a:t>android:name</a:t>
            </a:r>
            <a:r>
              <a:rPr lang="en-US" altLang="zh-CN" dirty="0"/>
              <a:t>="com.qsd.ch5_7_2.MyReceiver" &gt;</a:t>
            </a:r>
            <a:endParaRPr lang="zh-CN" altLang="zh-CN" dirty="0"/>
          </a:p>
          <a:p>
            <a:r>
              <a:rPr lang="en-US" altLang="zh-CN" dirty="0"/>
              <a:t>            &lt;intent-filter&gt; </a:t>
            </a:r>
            <a:endParaRPr lang="zh-CN" altLang="zh-CN" dirty="0"/>
          </a:p>
          <a:p>
            <a:r>
              <a:rPr lang="en-US" altLang="zh-CN" dirty="0"/>
              <a:t>	&lt;action </a:t>
            </a:r>
            <a:r>
              <a:rPr lang="en-US" altLang="zh-CN" dirty="0" err="1"/>
              <a:t>android:name</a:t>
            </a:r>
            <a:r>
              <a:rPr lang="en-US" altLang="zh-CN" dirty="0"/>
              <a:t>=" </a:t>
            </a:r>
            <a:r>
              <a:rPr lang="en-US" altLang="zh-CN" dirty="0" err="1"/>
              <a:t>njut.computer.hello</a:t>
            </a:r>
            <a:r>
              <a:rPr lang="en-US" altLang="zh-CN" dirty="0"/>
              <a:t> " &gt;  &lt;/action&gt;</a:t>
            </a:r>
            <a:endParaRPr lang="zh-CN" altLang="zh-CN" dirty="0"/>
          </a:p>
          <a:p>
            <a:r>
              <a:rPr lang="en-US" altLang="zh-CN" dirty="0"/>
              <a:t>            &lt;/intent-filter&gt;</a:t>
            </a:r>
            <a:endParaRPr lang="zh-CN" altLang="zh-CN" dirty="0"/>
          </a:p>
          <a:p>
            <a:r>
              <a:rPr lang="en-US" altLang="zh-CN" dirty="0"/>
              <a:t>  &lt;/receiver&gt;</a:t>
            </a:r>
          </a:p>
          <a:p>
            <a:endParaRPr lang="en-US" altLang="zh-CN" dirty="0"/>
          </a:p>
          <a:p>
            <a:r>
              <a:rPr lang="zh-CN" altLang="zh-CN" dirty="0"/>
              <a:t>第三步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zh-CN" dirty="0"/>
              <a:t>修改</a:t>
            </a:r>
            <a:r>
              <a:rPr lang="en-US" altLang="zh-CN" dirty="0" err="1"/>
              <a:t>MainActivity</a:t>
            </a:r>
            <a:r>
              <a:rPr lang="zh-CN" altLang="zh-CN" dirty="0"/>
              <a:t>中代码，添加一个</a:t>
            </a:r>
            <a:r>
              <a:rPr lang="en-US" altLang="zh-CN" dirty="0"/>
              <a:t>Button</a:t>
            </a:r>
            <a:r>
              <a:rPr lang="zh-CN" altLang="zh-CN" dirty="0"/>
              <a:t>并给它添加点击事件，我们再添加一个</a:t>
            </a:r>
            <a:r>
              <a:rPr lang="en-US" altLang="zh-CN" dirty="0"/>
              <a:t>MyReceiver1</a:t>
            </a:r>
            <a:r>
              <a:rPr lang="zh-CN" altLang="zh-CN" dirty="0"/>
              <a:t>类代码跟</a:t>
            </a:r>
            <a:r>
              <a:rPr lang="en-US" altLang="zh-CN" dirty="0" err="1"/>
              <a:t>MyReceiver</a:t>
            </a:r>
            <a:r>
              <a:rPr lang="zh-CN" altLang="zh-CN" dirty="0"/>
              <a:t>类一样，用于测试。代码如下所示：</a:t>
            </a:r>
          </a:p>
          <a:p>
            <a:r>
              <a:rPr lang="en-US" altLang="zh-CN" dirty="0"/>
              <a:t>…...</a:t>
            </a:r>
            <a:endParaRPr lang="zh-CN" altLang="zh-CN" dirty="0"/>
          </a:p>
          <a:p>
            <a:r>
              <a:rPr lang="en-US" altLang="zh-CN" dirty="0"/>
              <a:t>	@Override</a:t>
            </a:r>
            <a:endParaRPr lang="zh-CN" altLang="zh-CN" dirty="0"/>
          </a:p>
          <a:p>
            <a:r>
              <a:rPr lang="en-US" altLang="zh-CN" dirty="0"/>
              <a:t>	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		// TODO Auto-generated method stub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setContentView</a:t>
            </a:r>
            <a:r>
              <a:rPr lang="en-US" altLang="zh-CN" dirty="0"/>
              <a:t>(</a:t>
            </a:r>
            <a:r>
              <a:rPr lang="en-US" altLang="zh-CN" dirty="0" err="1"/>
              <a:t>R.layout.activity_main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	Button </a:t>
            </a:r>
            <a:r>
              <a:rPr lang="en-US" altLang="zh-CN" dirty="0" err="1"/>
              <a:t>button</a:t>
            </a:r>
            <a:r>
              <a:rPr lang="en-US" altLang="zh-CN" dirty="0"/>
              <a:t> = (Button)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R.id.btn_link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</a:t>
            </a:r>
            <a:endParaRPr lang="zh-CN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973" y="266550"/>
            <a:ext cx="1425858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广播消息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372973" y="654957"/>
            <a:ext cx="1118081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zh-CN" altLang="zh-CN" dirty="0"/>
              <a:t>发送广播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2973" y="1095665"/>
            <a:ext cx="113772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</a:t>
            </a:r>
            <a:r>
              <a:rPr lang="en-US" altLang="zh-CN" dirty="0" err="1"/>
              <a:t>button.setOnClickListener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r>
              <a:rPr lang="en-US" altLang="zh-CN" dirty="0"/>
              <a:t>			@Override</a:t>
            </a:r>
            <a:endParaRPr lang="zh-CN" altLang="zh-CN" dirty="0"/>
          </a:p>
          <a:p>
            <a:r>
              <a:rPr lang="en-US" altLang="zh-CN" dirty="0"/>
              <a:t>			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view) {</a:t>
            </a:r>
            <a:endParaRPr lang="zh-CN" altLang="zh-CN" dirty="0"/>
          </a:p>
          <a:p>
            <a:r>
              <a:rPr lang="en-US" altLang="zh-CN" dirty="0"/>
              <a:t>				// </a:t>
            </a:r>
            <a:r>
              <a:rPr lang="zh-CN" altLang="zh-CN" dirty="0"/>
              <a:t>创建</a:t>
            </a:r>
            <a:r>
              <a:rPr lang="en-US" altLang="zh-CN" dirty="0"/>
              <a:t>Intent</a:t>
            </a:r>
            <a:r>
              <a:rPr lang="zh-CN" altLang="zh-CN" dirty="0"/>
              <a:t>对象</a:t>
            </a:r>
          </a:p>
          <a:p>
            <a:r>
              <a:rPr lang="en-US" altLang="zh-CN" dirty="0"/>
              <a:t>				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Intent();</a:t>
            </a:r>
            <a:endParaRPr lang="zh-CN" altLang="zh-CN" dirty="0"/>
          </a:p>
          <a:p>
            <a:r>
              <a:rPr lang="en-US" altLang="zh-CN" dirty="0"/>
              <a:t>				// </a:t>
            </a:r>
            <a:r>
              <a:rPr lang="zh-CN" altLang="zh-CN" dirty="0"/>
              <a:t>设置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Action</a:t>
            </a:r>
            <a:r>
              <a:rPr lang="zh-CN" altLang="zh-CN" dirty="0"/>
              <a:t>属性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intent.setAction</a:t>
            </a:r>
            <a:r>
              <a:rPr lang="en-US" altLang="zh-CN" dirty="0"/>
              <a:t>(“</a:t>
            </a:r>
            <a:r>
              <a:rPr lang="en-US" altLang="zh-CN" dirty="0" err="1"/>
              <a:t>njut.computer.hello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				// </a:t>
            </a:r>
            <a:r>
              <a:rPr lang="zh-CN" altLang="zh-CN" dirty="0"/>
              <a:t>保存数据到</a:t>
            </a:r>
            <a:r>
              <a:rPr lang="en-US" altLang="zh-CN" dirty="0"/>
              <a:t>Intent</a:t>
            </a:r>
            <a:r>
              <a:rPr lang="zh-CN" altLang="zh-CN" dirty="0"/>
              <a:t>中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intent.putExtra</a:t>
            </a:r>
            <a:r>
              <a:rPr lang="en-US" altLang="zh-CN" dirty="0"/>
              <a:t>("</a:t>
            </a:r>
            <a:r>
              <a:rPr lang="en-US" altLang="zh-CN" dirty="0" err="1"/>
              <a:t>msg</a:t>
            </a:r>
            <a:r>
              <a:rPr lang="en-US" altLang="zh-CN" dirty="0"/>
              <a:t>", "</a:t>
            </a:r>
            <a:r>
              <a:rPr lang="zh-CN" altLang="zh-CN" dirty="0"/>
              <a:t>这是一条简单的广播消息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				// </a:t>
            </a:r>
            <a:r>
              <a:rPr lang="zh-CN" altLang="zh-CN" dirty="0"/>
              <a:t>发送广播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sendBroadcast</a:t>
            </a:r>
            <a:r>
              <a:rPr lang="en-US" altLang="zh-CN" dirty="0"/>
              <a:t>(intent);</a:t>
            </a:r>
            <a:endParaRPr lang="zh-CN" altLang="zh-CN" dirty="0"/>
          </a:p>
          <a:p>
            <a:r>
              <a:rPr lang="en-US" altLang="zh-CN" dirty="0"/>
              <a:t>			}</a:t>
            </a:r>
            <a:endParaRPr lang="zh-CN" altLang="zh-CN" dirty="0"/>
          </a:p>
          <a:p>
            <a:r>
              <a:rPr lang="en-US" altLang="zh-CN" dirty="0"/>
              <a:t>		});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zh-CN" dirty="0"/>
              <a:t>程序很简单，我们只是在最后一行中添加了</a:t>
            </a:r>
            <a:r>
              <a:rPr lang="en-US" altLang="zh-CN" dirty="0" err="1"/>
              <a:t>sendBroadcast</a:t>
            </a:r>
            <a:r>
              <a:rPr lang="en-US" altLang="zh-CN" dirty="0"/>
              <a:t>()</a:t>
            </a:r>
            <a:r>
              <a:rPr lang="zh-CN" altLang="zh-CN" dirty="0"/>
              <a:t>方法用于发送广播。运行之后效果如图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973" y="266550"/>
            <a:ext cx="1425858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广播消息</a:t>
            </a:r>
          </a:p>
        </p:txBody>
      </p:sp>
      <p:pic>
        <p:nvPicPr>
          <p:cNvPr id="24578" name="图片 18" descr="C:\Users\Administrator.jj-PC\Desktop\QQ截图20170218084745.pngQQ截图201702180847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59" y="6199211"/>
            <a:ext cx="52832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372973" y="654957"/>
            <a:ext cx="157974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zh-CN" altLang="zh-CN" dirty="0"/>
              <a:t>发送有序广播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2973" y="1095665"/>
            <a:ext cx="113772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有序广播是指接收是按一定的优先级顺序来接收的，优先级高的先收到，并可以对广播进行操作后，再传给下一个接收者，当然也可以不传，如果不传的话，后面的接收者就都收不到这个广播了。</a:t>
            </a:r>
          </a:p>
          <a:p>
            <a:r>
              <a:rPr lang="zh-CN" altLang="zh-CN" dirty="0"/>
              <a:t>之前的代码就是普通的广播，下边我们来说一下有序广播，修改</a:t>
            </a:r>
            <a:r>
              <a:rPr lang="en-US" altLang="zh-CN" dirty="0" err="1"/>
              <a:t>MainActivity</a:t>
            </a:r>
            <a:r>
              <a:rPr lang="zh-CN" altLang="zh-CN" dirty="0"/>
              <a:t>中的程序，代码如下：</a:t>
            </a:r>
          </a:p>
          <a:p>
            <a:r>
              <a:rPr lang="en-US" altLang="zh-CN" dirty="0"/>
              <a:t>……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setContentView</a:t>
            </a:r>
            <a:r>
              <a:rPr lang="en-US" altLang="zh-CN" dirty="0"/>
              <a:t>(</a:t>
            </a:r>
            <a:r>
              <a:rPr lang="en-US" altLang="zh-CN" dirty="0" err="1"/>
              <a:t>R.layout.activity_main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	Button </a:t>
            </a:r>
            <a:r>
              <a:rPr lang="en-US" altLang="zh-CN" dirty="0" err="1"/>
              <a:t>button</a:t>
            </a:r>
            <a:r>
              <a:rPr lang="en-US" altLang="zh-CN" dirty="0"/>
              <a:t> = (Button)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R.id.btn_link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button.setOnClickListener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r>
              <a:rPr lang="en-US" altLang="zh-CN" dirty="0"/>
              <a:t>			@Override</a:t>
            </a:r>
            <a:endParaRPr lang="zh-CN" altLang="zh-CN" dirty="0"/>
          </a:p>
          <a:p>
            <a:r>
              <a:rPr lang="en-US" altLang="zh-CN" dirty="0"/>
              <a:t>			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view) {</a:t>
            </a:r>
            <a:endParaRPr lang="zh-CN" altLang="zh-CN" dirty="0"/>
          </a:p>
          <a:p>
            <a:r>
              <a:rPr lang="en-US" altLang="zh-CN" dirty="0"/>
              <a:t>				// </a:t>
            </a:r>
            <a:r>
              <a:rPr lang="zh-CN" altLang="zh-CN" dirty="0"/>
              <a:t>创建一个</a:t>
            </a:r>
            <a:r>
              <a:rPr lang="en-US" altLang="zh-CN" dirty="0"/>
              <a:t>Intent</a:t>
            </a:r>
            <a:r>
              <a:rPr lang="zh-CN" altLang="zh-CN" dirty="0"/>
              <a:t>对象</a:t>
            </a:r>
          </a:p>
          <a:p>
            <a:r>
              <a:rPr lang="en-US" altLang="zh-CN" dirty="0"/>
              <a:t>				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Intent();</a:t>
            </a:r>
            <a:endParaRPr lang="zh-CN" altLang="zh-CN" dirty="0"/>
          </a:p>
          <a:p>
            <a:r>
              <a:rPr lang="en-US" altLang="zh-CN" dirty="0"/>
              <a:t>				// </a:t>
            </a:r>
            <a:r>
              <a:rPr lang="zh-CN" altLang="zh-CN" dirty="0"/>
              <a:t>设置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Action</a:t>
            </a:r>
            <a:r>
              <a:rPr lang="zh-CN" altLang="zh-CN" dirty="0"/>
              <a:t>属性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intent.setAction</a:t>
            </a:r>
            <a:r>
              <a:rPr lang="en-US" altLang="zh-CN" dirty="0"/>
              <a:t>("</a:t>
            </a:r>
            <a:r>
              <a:rPr lang="en-US" altLang="zh-CN" dirty="0" err="1"/>
              <a:t>com.qsd.MY_RECEIVER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				// </a:t>
            </a:r>
            <a:r>
              <a:rPr lang="zh-CN" altLang="zh-CN" dirty="0"/>
              <a:t>保存数据到</a:t>
            </a:r>
            <a:r>
              <a:rPr lang="en-US" altLang="zh-CN" dirty="0"/>
              <a:t>Intent</a:t>
            </a:r>
            <a:r>
              <a:rPr lang="zh-CN" altLang="zh-CN" dirty="0"/>
              <a:t>中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intent.putExtra</a:t>
            </a:r>
            <a:r>
              <a:rPr lang="en-US" altLang="zh-CN" dirty="0"/>
              <a:t>("</a:t>
            </a:r>
            <a:r>
              <a:rPr lang="en-US" altLang="zh-CN" dirty="0" err="1"/>
              <a:t>msg</a:t>
            </a:r>
            <a:r>
              <a:rPr lang="en-US" altLang="zh-CN" dirty="0"/>
              <a:t>", "</a:t>
            </a:r>
            <a:r>
              <a:rPr lang="zh-CN" altLang="zh-CN" dirty="0"/>
              <a:t>这是一条简单的广播消息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				// </a:t>
            </a:r>
            <a:r>
              <a:rPr lang="zh-CN" altLang="zh-CN" dirty="0"/>
              <a:t>发送有序广播</a:t>
            </a:r>
          </a:p>
          <a:p>
            <a:r>
              <a:rPr lang="en-US" altLang="zh-CN" dirty="0"/>
              <a:t>				</a:t>
            </a:r>
            <a:r>
              <a:rPr lang="en-US" altLang="zh-CN" dirty="0" err="1">
                <a:solidFill>
                  <a:srgbClr val="FF0000"/>
                </a:solidFill>
              </a:rPr>
              <a:t>sendOrderedBroadcast</a:t>
            </a:r>
            <a:r>
              <a:rPr lang="en-US" altLang="zh-CN" dirty="0">
                <a:solidFill>
                  <a:srgbClr val="FF0000"/>
                </a:solidFill>
              </a:rPr>
              <a:t>(intent, null);    </a:t>
            </a:r>
            <a:r>
              <a:rPr lang="en-US" altLang="zh-CN" dirty="0"/>
              <a:t>//</a:t>
            </a:r>
            <a:r>
              <a:rPr lang="zh-CN" altLang="en-US" dirty="0"/>
              <a:t>发送有序广播</a:t>
            </a:r>
            <a:endParaRPr lang="zh-CN" altLang="zh-CN" dirty="0"/>
          </a:p>
          <a:p>
            <a:r>
              <a:rPr lang="en-US" altLang="zh-CN" dirty="0"/>
              <a:t>			}</a:t>
            </a:r>
            <a:endParaRPr lang="zh-CN" altLang="zh-CN" dirty="0"/>
          </a:p>
          <a:p>
            <a:r>
              <a:rPr lang="en-US" altLang="zh-CN" dirty="0"/>
              <a:t>		});</a:t>
            </a:r>
            <a:endParaRPr lang="zh-CN" altLang="zh-CN" dirty="0"/>
          </a:p>
          <a:p>
            <a:r>
              <a:rPr lang="en-US" altLang="zh-CN" dirty="0"/>
              <a:t> ……</a:t>
            </a:r>
            <a:endParaRPr lang="zh-CN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973" y="266550"/>
            <a:ext cx="1425858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广播消息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372973" y="654957"/>
            <a:ext cx="157974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zh-CN" altLang="zh-CN" dirty="0"/>
              <a:t>发送有序广播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2973" y="1095665"/>
            <a:ext cx="11377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运行之后大家会看到跟标准的广播是一样的，看上去没有区别，但是有序广播接收我们可以截断，只需写一个方法就行：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MyReceiver</a:t>
            </a:r>
            <a:r>
              <a:rPr lang="en-US" altLang="zh-CN" dirty="0"/>
              <a:t> extends </a:t>
            </a:r>
            <a:r>
              <a:rPr lang="en-US" altLang="zh-CN" dirty="0" err="1"/>
              <a:t>BroadcastReceiver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@Override</a:t>
            </a:r>
            <a:endParaRPr lang="zh-CN" altLang="zh-CN" dirty="0"/>
          </a:p>
          <a:p>
            <a:r>
              <a:rPr lang="en-US" altLang="zh-CN" dirty="0"/>
              <a:t>	public void </a:t>
            </a:r>
            <a:r>
              <a:rPr lang="en-US" altLang="zh-CN" dirty="0" err="1"/>
              <a:t>onReceive</a:t>
            </a:r>
            <a:r>
              <a:rPr lang="en-US" altLang="zh-CN" dirty="0"/>
              <a:t>(Context </a:t>
            </a:r>
            <a:r>
              <a:rPr lang="en-US" altLang="zh-CN" dirty="0" err="1"/>
              <a:t>context</a:t>
            </a:r>
            <a:r>
              <a:rPr lang="en-US" altLang="zh-CN" dirty="0"/>
              <a:t>, Intent intent) {</a:t>
            </a:r>
            <a:endParaRPr lang="zh-CN" altLang="zh-CN" dirty="0"/>
          </a:p>
          <a:p>
            <a:r>
              <a:rPr lang="en-US" altLang="zh-CN" dirty="0"/>
              <a:t>		String </a:t>
            </a:r>
            <a:r>
              <a:rPr lang="en-US" altLang="zh-CN" dirty="0" err="1"/>
              <a:t>msg</a:t>
            </a:r>
            <a:r>
              <a:rPr lang="en-US" altLang="zh-CN" dirty="0"/>
              <a:t> = </a:t>
            </a:r>
            <a:r>
              <a:rPr lang="en-US" altLang="zh-CN" dirty="0" err="1"/>
              <a:t>intent.getStringExtra</a:t>
            </a:r>
            <a:r>
              <a:rPr lang="en-US" altLang="zh-CN" dirty="0"/>
              <a:t>("</a:t>
            </a:r>
            <a:r>
              <a:rPr lang="en-US" altLang="zh-CN" dirty="0" err="1"/>
              <a:t>msg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Log.e</a:t>
            </a:r>
            <a:r>
              <a:rPr lang="en-US" altLang="zh-CN" dirty="0"/>
              <a:t>("</a:t>
            </a:r>
            <a:r>
              <a:rPr lang="en-US" altLang="zh-CN" dirty="0" err="1"/>
              <a:t>MyReceiver</a:t>
            </a:r>
            <a:r>
              <a:rPr lang="en-US" altLang="zh-CN" dirty="0"/>
              <a:t>", "</a:t>
            </a:r>
            <a:r>
              <a:rPr lang="zh-CN" altLang="zh-CN" dirty="0"/>
              <a:t>接收的消息内容是：</a:t>
            </a:r>
            <a:r>
              <a:rPr lang="en-US" altLang="zh-CN" dirty="0"/>
              <a:t>" + 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	// </a:t>
            </a:r>
            <a:r>
              <a:rPr lang="zh-CN" altLang="zh-CN" dirty="0"/>
              <a:t>取消</a:t>
            </a:r>
            <a:r>
              <a:rPr lang="en-US" altLang="zh-CN" dirty="0"/>
              <a:t>Broadcast</a:t>
            </a:r>
            <a:r>
              <a:rPr lang="zh-CN" altLang="zh-CN" dirty="0"/>
              <a:t>的继续传播</a:t>
            </a:r>
          </a:p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abortBroadcast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973" y="266550"/>
            <a:ext cx="1425858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广播消息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2973" y="1095665"/>
            <a:ext cx="11377264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267970"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+mn-ea"/>
              <a:cs typeface="宋体" panose="02010600030101010101" pitchFamily="2" charset="-122"/>
            </a:endParaRPr>
          </a:p>
          <a:p>
            <a:pPr marL="0" indent="26797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本章主要讲了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Intent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与组件的通信，掌握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Intent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Component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Action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Category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Type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各种属性及其用法，掌握如何在清单文件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AndroidMainfest.xml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文件中添加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&lt;intent-filer&gt;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节点。</a:t>
            </a:r>
            <a:endParaRPr lang="en-US" altLang="zh-CN" sz="2400" dirty="0">
              <a:solidFill>
                <a:srgbClr val="000000"/>
              </a:solidFill>
              <a:latin typeface="+mn-ea"/>
              <a:cs typeface="宋体" panose="02010600030101010101" pitchFamily="2" charset="-122"/>
            </a:endParaRPr>
          </a:p>
          <a:p>
            <a:pPr marL="0" indent="26797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掌握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BroadcastReceiver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的创建以及如何配置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BroadcastReceiver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组件，还需要掌握在程序中发送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的方法。</a:t>
            </a:r>
            <a:endParaRPr lang="zh-CN" altLang="en-US" sz="2400" dirty="0">
              <a:latin typeface="+mn-ea"/>
            </a:endParaRPr>
          </a:p>
          <a:p>
            <a:pPr lvl="0" indent="266700" eaLnBrk="0" hangingPunct="0">
              <a:lnSpc>
                <a:spcPct val="150000"/>
              </a:lnSpc>
            </a:pPr>
            <a:endParaRPr lang="en-US" altLang="zh-CN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973" y="423766"/>
            <a:ext cx="2383994" cy="528263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indent="267970"/>
            <a:r>
              <a:rPr lang="zh-CN" altLang="en-US" sz="2800" b="1" dirty="0">
                <a:latin typeface="+mn-ea"/>
                <a:cs typeface="方正黑体简体" charset="0"/>
                <a:sym typeface="+mn-ea"/>
              </a:rPr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226173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1681377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4633" y="1233073"/>
            <a:ext cx="115633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Intent</a:t>
            </a:r>
            <a:r>
              <a:rPr lang="zh-CN" altLang="zh-CN" dirty="0"/>
              <a:t>（意图）</a:t>
            </a:r>
            <a:r>
              <a:rPr lang="zh-CN" altLang="en-US" dirty="0"/>
              <a:t>是一个将要执行操作的抽象描述，</a:t>
            </a:r>
            <a:r>
              <a:rPr lang="zh-CN" altLang="zh-CN" dirty="0"/>
              <a:t>对于运行时绑定不同的组件是很方便的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传递</a:t>
            </a:r>
            <a:r>
              <a:rPr lang="en-US" altLang="zh-CN" dirty="0"/>
              <a:t>intent</a:t>
            </a:r>
            <a:r>
              <a:rPr lang="zh-CN" altLang="zh-CN" dirty="0"/>
              <a:t>到不同组件的机制是互不相同的。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Activity</a:t>
            </a:r>
            <a:r>
              <a:rPr lang="zh-CN" altLang="zh-CN" dirty="0"/>
              <a:t>、</a:t>
            </a:r>
            <a:r>
              <a:rPr lang="en-US" altLang="zh-CN" dirty="0"/>
              <a:t>Service</a:t>
            </a:r>
            <a:r>
              <a:rPr lang="zh-CN" altLang="zh-CN" dirty="0"/>
              <a:t>、</a:t>
            </a:r>
            <a:r>
              <a:rPr lang="en-US" altLang="zh-CN" dirty="0" err="1"/>
              <a:t>BroadcastReceiver</a:t>
            </a:r>
            <a:r>
              <a:rPr lang="en-US" altLang="zh-CN" dirty="0"/>
              <a:t>——</a:t>
            </a:r>
            <a:r>
              <a:rPr lang="zh-CN" altLang="zh-CN" dirty="0"/>
              <a:t>是通过</a:t>
            </a:r>
            <a:r>
              <a:rPr lang="en-US" altLang="zh-CN" dirty="0"/>
              <a:t>intent</a:t>
            </a:r>
            <a:r>
              <a:rPr lang="zh-CN" altLang="zh-CN" dirty="0"/>
              <a:t>传递消息的，而另外一个组件</a:t>
            </a:r>
            <a:r>
              <a:rPr lang="en-US" altLang="zh-CN" dirty="0" err="1"/>
              <a:t>ContentProvider</a:t>
            </a:r>
            <a:r>
              <a:rPr lang="zh-CN" altLang="zh-CN" dirty="0"/>
              <a:t>本身就是一种通信机制，不需要通过</a:t>
            </a:r>
            <a:r>
              <a:rPr lang="en-US" altLang="zh-CN" dirty="0"/>
              <a:t>Intent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图片 19" descr="C:\Users\Administrator.jj-PC\Desktop\QQ截图20170217110552.pngQQ截图201702171105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75" y="3616325"/>
            <a:ext cx="609243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3104844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r>
              <a:rPr lang="en-US" altLang="zh-CN" sz="2400" dirty="0" err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启动组件的方法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4633" y="1233073"/>
            <a:ext cx="1156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对于向这三种组件发送</a:t>
            </a:r>
            <a:r>
              <a:rPr lang="en-US" altLang="zh-CN" dirty="0"/>
              <a:t>intent</a:t>
            </a:r>
            <a:r>
              <a:rPr lang="zh-CN" altLang="zh-CN" dirty="0"/>
              <a:t>有不同的机制，如表所示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57514"/>
              </p:ext>
            </p:extLst>
          </p:nvPr>
        </p:nvGraphicFramePr>
        <p:xfrm>
          <a:off x="559227" y="1724658"/>
          <a:ext cx="11342756" cy="3168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5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574">
                <a:tc>
                  <a:txBody>
                    <a:bodyPr/>
                    <a:lstStyle/>
                    <a:p>
                      <a:pPr indent="26797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组件名称</a:t>
                      </a:r>
                      <a:endParaRPr lang="zh-CN" sz="18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indent="26797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方法描述</a:t>
                      </a:r>
                      <a:endParaRPr lang="zh-CN" sz="18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47">
                <a:tc>
                  <a:txBody>
                    <a:bodyPr/>
                    <a:lstStyle/>
                    <a:p>
                      <a:pPr indent="26670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>
                          <a:effectLst/>
                        </a:rPr>
                        <a:t>Activity</a:t>
                      </a:r>
                      <a:endParaRPr lang="zh-CN" sz="18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startActvity</a:t>
                      </a:r>
                      <a:r>
                        <a:rPr lang="en-US" sz="1800" kern="100" dirty="0">
                          <a:effectLst/>
                        </a:rPr>
                        <a:t>( </a:t>
                      </a:r>
                      <a:r>
                        <a:rPr lang="en-US" altLang="zh-CN" sz="1800" kern="100" dirty="0">
                          <a:effectLst/>
                        </a:rPr>
                        <a:t>Intent intent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en-US" sz="1800" kern="105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startActivityForResult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altLang="zh-CN" sz="1800" kern="100" dirty="0">
                          <a:effectLst/>
                        </a:rPr>
                        <a:t>( Intent </a:t>
                      </a:r>
                      <a:r>
                        <a:rPr lang="en-US" altLang="zh-CN" sz="1800" kern="100" dirty="0" err="1">
                          <a:effectLst/>
                        </a:rPr>
                        <a:t>intent</a:t>
                      </a:r>
                      <a:r>
                        <a:rPr lang="en-US" altLang="zh-CN" sz="1800" kern="100" dirty="0">
                          <a:effectLst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effectLst/>
                        </a:rPr>
                        <a:t> int </a:t>
                      </a:r>
                      <a:r>
                        <a:rPr lang="en-US" sz="1800" kern="100" dirty="0" err="1">
                          <a:effectLst/>
                        </a:rPr>
                        <a:t>requestCode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8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118">
                <a:tc>
                  <a:txBody>
                    <a:bodyPr/>
                    <a:lstStyle/>
                    <a:p>
                      <a:pPr indent="26670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>
                          <a:effectLst/>
                        </a:rPr>
                        <a:t>Service</a:t>
                      </a:r>
                      <a:endParaRPr lang="zh-CN" sz="18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startService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altLang="zh-CN" sz="1800" kern="100" dirty="0">
                          <a:effectLst/>
                        </a:rPr>
                        <a:t>Intent </a:t>
                      </a:r>
                      <a:r>
                        <a:rPr lang="en-US" altLang="zh-CN" sz="1800" kern="100" dirty="0" err="1">
                          <a:effectLst/>
                        </a:rPr>
                        <a:t>intent</a:t>
                      </a:r>
                      <a:r>
                        <a:rPr lang="en-US" sz="1800" kern="100" dirty="0">
                          <a:effectLst/>
                        </a:rPr>
                        <a:t> )</a:t>
                      </a:r>
                      <a:endParaRPr lang="zh-CN" sz="1800" kern="105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bindService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altLang="zh-CN" sz="1800" kern="100" dirty="0">
                          <a:effectLst/>
                        </a:rPr>
                        <a:t>Intent </a:t>
                      </a:r>
                      <a:r>
                        <a:rPr lang="en-US" altLang="zh-CN" sz="1800" kern="100" dirty="0" err="1">
                          <a:effectLst/>
                        </a:rPr>
                        <a:t>intent,ServiceConnection</a:t>
                      </a:r>
                      <a:r>
                        <a:rPr lang="en-US" altLang="zh-CN" sz="1800" kern="100" dirty="0">
                          <a:effectLst/>
                        </a:rPr>
                        <a:t> </a:t>
                      </a:r>
                      <a:r>
                        <a:rPr lang="en-US" altLang="zh-CN" sz="1800" kern="100" dirty="0" err="1">
                          <a:effectLst/>
                        </a:rPr>
                        <a:t>conn,int</a:t>
                      </a:r>
                      <a:r>
                        <a:rPr lang="en-US" altLang="zh-CN" sz="1800" kern="100" dirty="0">
                          <a:effectLst/>
                        </a:rPr>
                        <a:t> flags</a:t>
                      </a:r>
                      <a:r>
                        <a:rPr lang="en-US" sz="1800" kern="100" dirty="0">
                          <a:effectLst/>
                        </a:rPr>
                        <a:t> )</a:t>
                      </a:r>
                      <a:endParaRPr lang="zh-CN" sz="1800" kern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662">
                <a:tc>
                  <a:txBody>
                    <a:bodyPr/>
                    <a:lstStyle/>
                    <a:p>
                      <a:pPr indent="26670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Broadcasts</a:t>
                      </a:r>
                      <a:endParaRPr lang="zh-CN" sz="18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sendBroadcasts</a:t>
                      </a:r>
                      <a:r>
                        <a:rPr lang="en-US" sz="1800" kern="100" dirty="0">
                          <a:effectLst/>
                        </a:rPr>
                        <a:t>(Intent </a:t>
                      </a:r>
                      <a:r>
                        <a:rPr lang="en-US" sz="1800" kern="100" dirty="0" err="1">
                          <a:effectLst/>
                        </a:rPr>
                        <a:t>intent</a:t>
                      </a:r>
                      <a:r>
                        <a:rPr lang="en-US" sz="1800" kern="100" dirty="0">
                          <a:effectLst/>
                        </a:rPr>
                        <a:t> )</a:t>
                      </a:r>
                      <a:endParaRPr lang="zh-CN" sz="1800" kern="105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sendOrderedBroadcasts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altLang="zh-CN" sz="1800" kern="100" dirty="0">
                          <a:effectLst/>
                        </a:rPr>
                        <a:t>Intent </a:t>
                      </a:r>
                      <a:r>
                        <a:rPr lang="en-US" altLang="zh-CN" sz="1800" kern="100" dirty="0" err="1">
                          <a:effectLst/>
                        </a:rPr>
                        <a:t>intent,String</a:t>
                      </a:r>
                      <a:r>
                        <a:rPr lang="en-US" altLang="zh-CN" sz="1800" kern="100" dirty="0">
                          <a:effectLst/>
                        </a:rPr>
                        <a:t> </a:t>
                      </a:r>
                      <a:r>
                        <a:rPr lang="en-US" altLang="zh-CN" sz="1800" kern="100" dirty="0" err="1">
                          <a:effectLst/>
                        </a:rPr>
                        <a:t>receiverPermission</a:t>
                      </a:r>
                      <a:r>
                        <a:rPr lang="en-US" sz="1800" kern="100" dirty="0">
                          <a:effectLst/>
                        </a:rPr>
                        <a:t> ,</a:t>
                      </a:r>
                      <a:r>
                        <a:rPr lang="en-US" sz="1800" kern="100" dirty="0" err="1">
                          <a:effectLst/>
                        </a:rPr>
                        <a:t>BroadcastReceiver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resultReceiver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800" kern="1050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9" b="18362"/>
          <a:stretch>
            <a:fillRect/>
          </a:stretch>
        </p:blipFill>
        <p:spPr>
          <a:xfrm>
            <a:off x="7564234" y="3760341"/>
            <a:ext cx="5293723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0457" y="2684679"/>
            <a:ext cx="4859673" cy="564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及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相关属性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0456" y="3600967"/>
            <a:ext cx="3490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0456" y="4056455"/>
            <a:ext cx="3490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component(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组件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)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：目的组件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0456" y="4511944"/>
            <a:ext cx="4717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Action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（动作）：用来体现意图的行动</a:t>
            </a:r>
          </a:p>
        </p:txBody>
      </p:sp>
      <p:sp>
        <p:nvSpPr>
          <p:cNvPr id="15" name="矩形 14"/>
          <p:cNvSpPr/>
          <p:nvPr/>
        </p:nvSpPr>
        <p:spPr>
          <a:xfrm>
            <a:off x="2050456" y="4967433"/>
            <a:ext cx="5400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category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（类别）：用来体现动作的类别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035827" y="3438033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30613" y="5393298"/>
            <a:ext cx="5400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data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（数据）：表示与动作要操纵的数据</a:t>
            </a:r>
          </a:p>
        </p:txBody>
      </p:sp>
      <p:sp>
        <p:nvSpPr>
          <p:cNvPr id="16" name="矩形 15"/>
          <p:cNvSpPr/>
          <p:nvPr/>
        </p:nvSpPr>
        <p:spPr>
          <a:xfrm>
            <a:off x="2030613" y="5808503"/>
            <a:ext cx="5400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type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（数据类型）：对于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data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范例的描写</a:t>
            </a:r>
          </a:p>
        </p:txBody>
      </p:sp>
      <p:sp>
        <p:nvSpPr>
          <p:cNvPr id="17" name="矩形 16"/>
          <p:cNvSpPr/>
          <p:nvPr/>
        </p:nvSpPr>
        <p:spPr>
          <a:xfrm>
            <a:off x="2036751" y="6185386"/>
            <a:ext cx="5400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extras</a:t>
            </a: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（扩展信息）：扩展信息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1" grpId="0"/>
      <p:bldP spid="12" grpId="0"/>
      <p:bldP spid="13" grpId="0"/>
      <p:bldP spid="15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4091331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相关属性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65641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dirty="0">
                <a:solidFill>
                  <a:srgbClr val="E7E6E6">
                    <a:lumMod val="25000"/>
                  </a:srgbClr>
                </a:solidFill>
                <a:cs typeface="+mn-ea"/>
                <a:sym typeface="+mn-lt"/>
              </a:rPr>
              <a:t>概述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8695" y="1168053"/>
            <a:ext cx="11321900" cy="5459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Intent</a:t>
            </a:r>
            <a:r>
              <a:rPr lang="zh-CN" altLang="zh-CN" dirty="0"/>
              <a:t>由以下各个组成部分：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component(</a:t>
            </a:r>
            <a:r>
              <a:rPr lang="zh-CN" altLang="zh-CN" dirty="0"/>
              <a:t>组件</a:t>
            </a:r>
            <a:r>
              <a:rPr lang="en-US" altLang="zh-CN" dirty="0"/>
              <a:t>)</a:t>
            </a:r>
            <a:r>
              <a:rPr lang="zh-CN" altLang="zh-CN" dirty="0"/>
              <a:t>：目的组件；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action</a:t>
            </a:r>
            <a:r>
              <a:rPr lang="zh-CN" altLang="zh-CN" dirty="0"/>
              <a:t>（动作）：用来表现意图的行动；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category</a:t>
            </a:r>
            <a:r>
              <a:rPr lang="zh-CN" altLang="zh-CN" dirty="0"/>
              <a:t>（类别）：用来表现动作的类别；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data</a:t>
            </a:r>
            <a:r>
              <a:rPr lang="zh-CN" altLang="zh-CN" dirty="0"/>
              <a:t>（数据）：表示与动作要操纵的数据；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type</a:t>
            </a:r>
            <a:r>
              <a:rPr lang="zh-CN" altLang="zh-CN" dirty="0"/>
              <a:t>（数据类型）：对于</a:t>
            </a:r>
            <a:r>
              <a:rPr lang="en-US" altLang="zh-CN" dirty="0"/>
              <a:t>data</a:t>
            </a:r>
            <a:r>
              <a:rPr lang="zh-CN" altLang="zh-CN" dirty="0"/>
              <a:t>范例的描写；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extras</a:t>
            </a:r>
            <a:r>
              <a:rPr lang="zh-CN" altLang="zh-CN" dirty="0"/>
              <a:t>（扩展信息）：扩展信息；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Intent</a:t>
            </a:r>
            <a:r>
              <a:rPr lang="zh-CN" altLang="zh-CN" dirty="0"/>
              <a:t>可以分为两类：显式</a:t>
            </a:r>
            <a:r>
              <a:rPr lang="en-US" altLang="zh-CN" dirty="0"/>
              <a:t>Intent</a:t>
            </a:r>
            <a:r>
              <a:rPr lang="zh-CN" altLang="zh-CN" dirty="0"/>
              <a:t>和隐式</a:t>
            </a:r>
            <a:r>
              <a:rPr lang="en-US" altLang="zh-CN" dirty="0"/>
              <a:t>Intent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显式</a:t>
            </a:r>
            <a:r>
              <a:rPr lang="en-US" altLang="zh-CN" dirty="0"/>
              <a:t>Intent</a:t>
            </a:r>
            <a:r>
              <a:rPr lang="zh-CN" altLang="zh-CN" dirty="0"/>
              <a:t>是通过名字指定目标组件。其它程序的开发人员不需要知道组件名，显式</a:t>
            </a:r>
            <a:r>
              <a:rPr lang="en-US" altLang="zh-CN" dirty="0"/>
              <a:t>Intent</a:t>
            </a:r>
            <a:r>
              <a:rPr lang="zh-CN" altLang="zh-CN" dirty="0"/>
              <a:t>用于程序内部消息</a:t>
            </a:r>
            <a:r>
              <a:rPr lang="en-US" altLang="zh-CN" dirty="0"/>
              <a:t>——</a:t>
            </a:r>
            <a:r>
              <a:rPr lang="zh-CN" altLang="zh-CN" dirty="0"/>
              <a:t>如：</a:t>
            </a:r>
            <a:r>
              <a:rPr lang="en-US" altLang="zh-CN" dirty="0"/>
              <a:t>Activity</a:t>
            </a:r>
            <a:r>
              <a:rPr lang="zh-CN" altLang="zh-CN" dirty="0"/>
              <a:t>启动一个下属服务或启动一个姊妹</a:t>
            </a:r>
            <a:r>
              <a:rPr lang="en-US" altLang="zh-CN" dirty="0"/>
              <a:t>Activity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隐式</a:t>
            </a:r>
            <a:r>
              <a:rPr lang="en-US" altLang="zh-CN" dirty="0"/>
              <a:t>intent</a:t>
            </a:r>
            <a:r>
              <a:rPr lang="zh-CN" altLang="zh-CN" dirty="0"/>
              <a:t>没有命名一个目标（组件名是空的），隐式</a:t>
            </a:r>
            <a:r>
              <a:rPr lang="en-US" altLang="zh-CN" dirty="0"/>
              <a:t>intent</a:t>
            </a:r>
            <a:r>
              <a:rPr lang="zh-CN" altLang="zh-CN" dirty="0"/>
              <a:t>通常用来激活其它程序的组件。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Activity </a:t>
            </a:r>
            <a:r>
              <a:rPr lang="zh-CN" altLang="zh-CN" dirty="0"/>
              <a:t>中</a:t>
            </a:r>
            <a:r>
              <a:rPr lang="en-US" altLang="zh-CN" dirty="0"/>
              <a:t> Intent Filter </a:t>
            </a:r>
            <a:r>
              <a:rPr lang="zh-CN" altLang="zh-CN" dirty="0"/>
              <a:t>的匹配过程 ：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8032" y="1240061"/>
            <a:ext cx="6429375" cy="253274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隐式</a:t>
            </a:r>
            <a:r>
              <a:rPr lang="en-US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zh-CN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需要不同的策略。</a:t>
            </a:r>
            <a:endParaRPr lang="en-US" altLang="zh-CN" kern="10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通过</a:t>
            </a:r>
            <a:r>
              <a:rPr lang="en-US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zh-CN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对象的内容，判断那个组件是潜在的接收者。</a:t>
            </a:r>
            <a:r>
              <a:rPr lang="zh-CN" altLang="zh-CN" kern="1050" dirty="0">
                <a:solidFill>
                  <a:srgbClr val="FF0000"/>
                </a:solidFill>
                <a:latin typeface="Times New Roman" panose="02020603050405020304" pitchFamily="18" charset="0"/>
              </a:rPr>
              <a:t>过滤器</a:t>
            </a:r>
            <a:r>
              <a:rPr lang="zh-CN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提供组件的能力并且划定它可以处理的</a:t>
            </a:r>
            <a:r>
              <a:rPr lang="en-US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zh-CN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。它开启可以接收隐式</a:t>
            </a:r>
            <a:r>
              <a:rPr lang="en-US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zh-CN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的组件类型。如果组件没有</a:t>
            </a:r>
            <a:r>
              <a:rPr lang="en-US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zh-CN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过滤器，它仅仅可以接收显式的</a:t>
            </a:r>
            <a:r>
              <a:rPr lang="en-US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zh-CN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。含有过滤器的组件既可以接收隐式</a:t>
            </a:r>
            <a:r>
              <a:rPr lang="en-US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zh-CN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也可以接收显式</a:t>
            </a:r>
            <a:r>
              <a:rPr lang="en-US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zh-CN" altLang="zh-CN" kern="105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2D34DA-30DA-46C2-88BA-CFB02BD4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732" y="1181695"/>
            <a:ext cx="5248275" cy="531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4091331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相关属性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3031234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dirty="0">
                <a:solidFill>
                  <a:srgbClr val="FF0000"/>
                </a:solidFill>
              </a:rPr>
              <a:t>component</a:t>
            </a:r>
            <a:r>
              <a:rPr lang="en-US" altLang="zh-CN" dirty="0"/>
              <a:t>(</a:t>
            </a:r>
            <a:r>
              <a:rPr lang="zh-CN" altLang="zh-CN" dirty="0"/>
              <a:t>组件</a:t>
            </a:r>
            <a:r>
              <a:rPr lang="en-US" altLang="zh-CN" dirty="0"/>
              <a:t>)</a:t>
            </a:r>
            <a:r>
              <a:rPr lang="zh-CN" altLang="zh-CN" dirty="0"/>
              <a:t>：目的组件</a:t>
            </a:r>
            <a:endParaRPr lang="zh-CN" altLang="en-US" dirty="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2711" y="1250843"/>
            <a:ext cx="113772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Component</a:t>
            </a:r>
            <a:r>
              <a:rPr lang="zh-CN" altLang="zh-CN" dirty="0"/>
              <a:t>属性明确指定</a:t>
            </a:r>
            <a:r>
              <a:rPr lang="en-US" altLang="zh-CN" dirty="0" err="1"/>
              <a:t>ComponentName</a:t>
            </a:r>
            <a:r>
              <a:rPr lang="zh-CN" altLang="zh-CN" dirty="0"/>
              <a:t>对象。</a:t>
            </a:r>
          </a:p>
          <a:p>
            <a:r>
              <a:rPr lang="zh-CN" altLang="zh-CN" dirty="0"/>
              <a:t>组件名是可选的。如果设置了，</a:t>
            </a:r>
            <a:r>
              <a:rPr lang="en-US" altLang="zh-CN" dirty="0"/>
              <a:t>intent</a:t>
            </a:r>
            <a:r>
              <a:rPr lang="zh-CN" altLang="zh-CN" dirty="0"/>
              <a:t>对象分派到目的类的实例。如果不设置，</a:t>
            </a:r>
            <a:r>
              <a:rPr lang="en-US" altLang="zh-CN" dirty="0"/>
              <a:t>Android</a:t>
            </a:r>
            <a:r>
              <a:rPr lang="zh-CN" altLang="zh-CN" dirty="0"/>
              <a:t>使用</a:t>
            </a:r>
            <a:r>
              <a:rPr lang="en-US" altLang="zh-CN" dirty="0"/>
              <a:t>intent</a:t>
            </a:r>
            <a:r>
              <a:rPr lang="zh-CN" altLang="zh-CN" dirty="0"/>
              <a:t>的其它信息来本地化合适的目标。</a:t>
            </a:r>
          </a:p>
          <a:p>
            <a:r>
              <a:rPr lang="zh-CN" altLang="zh-CN" dirty="0"/>
              <a:t>例如，启动第二个</a:t>
            </a:r>
            <a:r>
              <a:rPr lang="en-US" altLang="zh-CN" dirty="0"/>
              <a:t>Activity</a:t>
            </a:r>
            <a:r>
              <a:rPr lang="zh-CN" altLang="zh-CN" dirty="0"/>
              <a:t>时，我们可以这样来写：</a:t>
            </a:r>
          </a:p>
          <a:p>
            <a:r>
              <a:rPr lang="en-US" altLang="zh-CN" dirty="0"/>
              <a:t>//</a:t>
            </a:r>
            <a:r>
              <a:rPr lang="zh-CN" altLang="zh-CN" dirty="0"/>
              <a:t>创建一个意图对象</a:t>
            </a:r>
            <a:br>
              <a:rPr lang="en-US" altLang="zh-CN" dirty="0"/>
            </a:br>
            <a:r>
              <a:rPr lang="en-US" altLang="zh-CN" dirty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Intent();</a:t>
            </a:r>
            <a:br>
              <a:rPr lang="en-US" altLang="zh-CN" dirty="0"/>
            </a:br>
            <a:r>
              <a:rPr lang="en-US" altLang="zh-CN" dirty="0"/>
              <a:t>//</a:t>
            </a:r>
            <a:r>
              <a:rPr lang="zh-CN" altLang="zh-CN" dirty="0"/>
              <a:t>创建组件，通过组件来响应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ComponentName</a:t>
            </a:r>
            <a:r>
              <a:rPr lang="en-US" altLang="zh-CN" dirty="0"/>
              <a:t> component = new </a:t>
            </a:r>
            <a:r>
              <a:rPr lang="en-US" altLang="zh-CN" dirty="0" err="1"/>
              <a:t>ComponentName</a:t>
            </a:r>
            <a:r>
              <a:rPr lang="en-US" altLang="zh-CN" dirty="0"/>
              <a:t>(</a:t>
            </a:r>
            <a:r>
              <a:rPr lang="en-US" altLang="zh-CN" dirty="0" err="1"/>
              <a:t>MainActivity.this</a:t>
            </a:r>
            <a:r>
              <a:rPr lang="en-US" altLang="zh-CN" dirty="0"/>
              <a:t>, 	</a:t>
            </a:r>
            <a:r>
              <a:rPr lang="en-US" altLang="zh-CN" dirty="0" err="1"/>
              <a:t>SecondActivity.class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intent.setComponent</a:t>
            </a:r>
            <a:r>
              <a:rPr lang="en-US" altLang="zh-CN" dirty="0"/>
              <a:t>(component);</a:t>
            </a:r>
            <a:br>
              <a:rPr lang="en-US" altLang="zh-CN" dirty="0"/>
            </a:br>
            <a:r>
              <a:rPr lang="en-US" altLang="zh-CN" dirty="0" err="1"/>
              <a:t>startActivity</a:t>
            </a:r>
            <a:r>
              <a:rPr lang="en-US" altLang="zh-CN" dirty="0"/>
              <a:t>(intent);</a:t>
            </a:r>
          </a:p>
          <a:p>
            <a:r>
              <a:rPr lang="zh-CN" altLang="zh-CN" dirty="0"/>
              <a:t>如果写的简单一点，监听事件</a:t>
            </a:r>
            <a:r>
              <a:rPr lang="en-US" altLang="zh-CN" dirty="0" err="1"/>
              <a:t>onClick</a:t>
            </a:r>
            <a:r>
              <a:rPr lang="en-US" altLang="zh-CN" dirty="0"/>
              <a:t>()</a:t>
            </a:r>
            <a:r>
              <a:rPr lang="zh-CN" altLang="zh-CN" dirty="0"/>
              <a:t>方法里可以这样写：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en-US" altLang="zh-CN" dirty="0" err="1"/>
              <a:t>setClass</a:t>
            </a:r>
            <a:r>
              <a:rPr lang="zh-CN" altLang="zh-CN" dirty="0"/>
              <a:t>函数的第一个参数是一个</a:t>
            </a:r>
            <a:r>
              <a:rPr lang="en-US" altLang="zh-CN" dirty="0"/>
              <a:t>Context</a:t>
            </a:r>
            <a:r>
              <a:rPr lang="zh-CN" altLang="zh-CN" dirty="0"/>
              <a:t>对象；</a:t>
            </a:r>
            <a:br>
              <a:rPr lang="en-US" altLang="zh-CN" dirty="0"/>
            </a:br>
            <a:r>
              <a:rPr lang="en-US" altLang="zh-CN" dirty="0"/>
              <a:t>    //Context</a:t>
            </a:r>
            <a:r>
              <a:rPr lang="zh-CN" altLang="zh-CN" dirty="0"/>
              <a:t>是一个类，</a:t>
            </a:r>
            <a:r>
              <a:rPr lang="en-US" altLang="zh-CN" dirty="0"/>
              <a:t>Activity</a:t>
            </a:r>
            <a:r>
              <a:rPr lang="zh-CN" altLang="zh-CN" dirty="0"/>
              <a:t>是</a:t>
            </a:r>
            <a:r>
              <a:rPr lang="en-US" altLang="zh-CN" dirty="0"/>
              <a:t>Context</a:t>
            </a:r>
            <a:r>
              <a:rPr lang="zh-CN" altLang="zh-CN" dirty="0"/>
              <a:t>类的子类，也就是说，所有的</a:t>
            </a:r>
            <a:r>
              <a:rPr lang="en-US" altLang="zh-CN" dirty="0"/>
              <a:t>Activity</a:t>
            </a:r>
            <a:r>
              <a:rPr lang="zh-CN" altLang="zh-CN" dirty="0"/>
              <a:t>对象，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都可以向上转型为</a:t>
            </a:r>
            <a:r>
              <a:rPr lang="en-US" altLang="zh-CN" dirty="0"/>
              <a:t>Context</a:t>
            </a:r>
            <a:r>
              <a:rPr lang="zh-CN" altLang="zh-CN" dirty="0"/>
              <a:t>对象；</a:t>
            </a:r>
            <a:br>
              <a:rPr lang="en-US" altLang="zh-CN" dirty="0"/>
            </a:br>
            <a:r>
              <a:rPr lang="en-US" altLang="zh-CN" dirty="0"/>
              <a:t>    //</a:t>
            </a:r>
            <a:r>
              <a:rPr lang="en-US" altLang="zh-CN" dirty="0" err="1"/>
              <a:t>setClass</a:t>
            </a:r>
            <a:r>
              <a:rPr lang="zh-CN" altLang="zh-CN" dirty="0"/>
              <a:t>函数的第二个参数是一个</a:t>
            </a:r>
            <a:r>
              <a:rPr lang="en-US" altLang="zh-CN" dirty="0"/>
              <a:t>Class</a:t>
            </a:r>
            <a:r>
              <a:rPr lang="zh-CN" altLang="zh-CN" dirty="0"/>
              <a:t>对象，在当前场景下，应该传入需要被启动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的</a:t>
            </a:r>
            <a:r>
              <a:rPr lang="en-US" altLang="zh-CN" dirty="0"/>
              <a:t>Activity</a:t>
            </a:r>
            <a:r>
              <a:rPr lang="zh-CN" altLang="zh-CN" dirty="0"/>
              <a:t>类的</a:t>
            </a:r>
            <a:r>
              <a:rPr lang="en-US" altLang="zh-CN" dirty="0"/>
              <a:t>class</a:t>
            </a:r>
            <a:r>
              <a:rPr lang="zh-CN" altLang="zh-CN" dirty="0"/>
              <a:t>对象；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intent.setClass</a:t>
            </a:r>
            <a:r>
              <a:rPr lang="en-US" altLang="zh-CN" dirty="0"/>
              <a:t>(</a:t>
            </a:r>
            <a:r>
              <a:rPr lang="en-US" altLang="zh-CN" dirty="0" err="1"/>
              <a:t>MainActivity.this</a:t>
            </a:r>
            <a:r>
              <a:rPr lang="en-US" altLang="zh-CN" dirty="0"/>
              <a:t>, </a:t>
            </a:r>
            <a:r>
              <a:rPr lang="en-US" altLang="zh-CN" dirty="0" err="1"/>
              <a:t>SecondActivity.class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(intent); </a:t>
            </a:r>
            <a:endParaRPr lang="zh-CN" altLang="zh-CN" dirty="0"/>
          </a:p>
          <a:p>
            <a:r>
              <a:rPr lang="zh-CN" altLang="zh-CN" dirty="0"/>
              <a:t>再简单一点，可以这样写：（当然，也是最常见的写法）</a:t>
            </a:r>
          </a:p>
          <a:p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Intent </a:t>
            </a:r>
            <a:r>
              <a:rPr lang="en-US" altLang="zh-CN" dirty="0" err="1">
                <a:solidFill>
                  <a:srgbClr val="FF0000"/>
                </a:solidFill>
              </a:rPr>
              <a:t>intent</a:t>
            </a:r>
            <a:r>
              <a:rPr lang="en-US" altLang="zh-CN" dirty="0">
                <a:solidFill>
                  <a:srgbClr val="FF0000"/>
                </a:solidFill>
              </a:rPr>
              <a:t> = new Intent(</a:t>
            </a:r>
            <a:r>
              <a:rPr lang="en-US" altLang="zh-CN" dirty="0" err="1">
                <a:solidFill>
                  <a:srgbClr val="FF0000"/>
                </a:solidFill>
              </a:rPr>
              <a:t>MainActivity.this,SecondActivity.class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startActivity</a:t>
            </a:r>
            <a:r>
              <a:rPr lang="en-US" altLang="zh-CN" dirty="0"/>
              <a:t>(intent);</a:t>
            </a:r>
            <a:endParaRPr lang="zh-CN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4091331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相关属性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4030738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zh-CN" dirty="0"/>
              <a:t>（动作）：用来体现意图的行动</a:t>
            </a:r>
            <a:endParaRPr lang="zh-CN" altLang="en-US" dirty="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994" y="1250843"/>
            <a:ext cx="11377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Intent</a:t>
            </a:r>
            <a:r>
              <a:rPr lang="zh-CN" altLang="zh-CN" dirty="0"/>
              <a:t>中，</a:t>
            </a:r>
            <a:r>
              <a:rPr lang="en-US" altLang="zh-CN" dirty="0"/>
              <a:t>Action</a:t>
            </a:r>
            <a:r>
              <a:rPr lang="zh-CN" altLang="zh-CN" dirty="0"/>
              <a:t>用于描述动作，当指明了一个</a:t>
            </a:r>
            <a:r>
              <a:rPr lang="en-US" altLang="zh-CN" dirty="0"/>
              <a:t>Action</a:t>
            </a:r>
            <a:r>
              <a:rPr lang="zh-CN" altLang="zh-CN" dirty="0"/>
              <a:t>，执行者就会依照这个动作的指示，接受相关输入，表现对应行为，产生符合的输出。在</a:t>
            </a:r>
            <a:r>
              <a:rPr lang="en-US" altLang="zh-CN" dirty="0"/>
              <a:t>Intent</a:t>
            </a:r>
            <a:r>
              <a:rPr lang="zh-CN" altLang="zh-CN" dirty="0"/>
              <a:t>类中，定义了一批动作，比如</a:t>
            </a:r>
            <a:r>
              <a:rPr lang="en-US" altLang="zh-CN" dirty="0"/>
              <a:t>ACTION_VIEW</a:t>
            </a:r>
            <a:r>
              <a:rPr lang="zh-CN" altLang="zh-CN" dirty="0"/>
              <a:t>，</a:t>
            </a:r>
            <a:r>
              <a:rPr lang="en-US" altLang="zh-CN" dirty="0"/>
              <a:t>ACTION_PICK</a:t>
            </a:r>
            <a:r>
              <a:rPr lang="zh-CN" altLang="zh-CN" dirty="0"/>
              <a:t>等， 基本涵盖了常用动作。</a:t>
            </a:r>
            <a:endParaRPr lang="en-US" altLang="zh-CN" dirty="0"/>
          </a:p>
          <a:p>
            <a:r>
              <a:rPr lang="zh-CN" altLang="zh-CN" dirty="0"/>
              <a:t>在清单文件</a:t>
            </a:r>
            <a:r>
              <a:rPr lang="en-US" altLang="zh-CN" dirty="0"/>
              <a:t>AndroidManifest.xml </a:t>
            </a:r>
            <a:r>
              <a:rPr lang="zh-CN" altLang="zh-CN" dirty="0"/>
              <a:t>的</a:t>
            </a:r>
            <a:r>
              <a:rPr lang="en-US" altLang="zh-CN" dirty="0"/>
              <a:t>Activity </a:t>
            </a:r>
            <a:r>
              <a:rPr lang="zh-CN" altLang="zh-CN" dirty="0"/>
              <a:t>定义时，可以在其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&lt;intent-filter &gt;</a:t>
            </a:r>
            <a:r>
              <a:rPr lang="zh-CN" altLang="zh-CN" dirty="0"/>
              <a:t>节点指定一个</a:t>
            </a:r>
            <a:r>
              <a:rPr lang="en-US" altLang="zh-CN" dirty="0"/>
              <a:t> Action</a:t>
            </a:r>
            <a:r>
              <a:rPr lang="zh-CN" altLang="zh-CN" dirty="0"/>
              <a:t>列表用于标识</a:t>
            </a:r>
            <a:r>
              <a:rPr lang="en-US" altLang="zh-CN" dirty="0"/>
              <a:t> Activity </a:t>
            </a:r>
            <a:r>
              <a:rPr lang="zh-CN" altLang="zh-CN" dirty="0"/>
              <a:t>所能接受的“动作”</a:t>
            </a:r>
            <a:r>
              <a:rPr lang="zh-CN" altLang="en-US" dirty="0"/>
              <a:t>，</a:t>
            </a:r>
            <a:r>
              <a:rPr lang="zh-CN" altLang="zh-CN" dirty="0"/>
              <a:t>一个</a:t>
            </a:r>
            <a:r>
              <a:rPr lang="en-US" altLang="zh-CN" dirty="0"/>
              <a:t> Intent Filter </a:t>
            </a:r>
            <a:r>
              <a:rPr lang="zh-CN" altLang="zh-CN" dirty="0"/>
              <a:t>可以包含多个</a:t>
            </a:r>
            <a:r>
              <a:rPr lang="en-US" altLang="zh-CN" dirty="0"/>
              <a:t> Action </a:t>
            </a:r>
            <a:r>
              <a:rPr lang="zh-CN" altLang="zh-CN" dirty="0"/>
              <a:t>。</a:t>
            </a:r>
          </a:p>
          <a:p>
            <a:endParaRPr lang="zh-CN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843D95-2D3B-4B9D-B9BD-A4FF843B4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20502"/>
              </p:ext>
            </p:extLst>
          </p:nvPr>
        </p:nvGraphicFramePr>
        <p:xfrm>
          <a:off x="596728" y="3639083"/>
          <a:ext cx="11593288" cy="3433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6986">
                  <a:extLst>
                    <a:ext uri="{9D8B030D-6E8A-4147-A177-3AD203B41FA5}">
                      <a16:colId xmlns:a16="http://schemas.microsoft.com/office/drawing/2014/main" val="3688351084"/>
                    </a:ext>
                  </a:extLst>
                </a:gridCol>
                <a:gridCol w="3949773">
                  <a:extLst>
                    <a:ext uri="{9D8B030D-6E8A-4147-A177-3AD203B41FA5}">
                      <a16:colId xmlns:a16="http://schemas.microsoft.com/office/drawing/2014/main" val="693718039"/>
                    </a:ext>
                  </a:extLst>
                </a:gridCol>
                <a:gridCol w="4426529">
                  <a:extLst>
                    <a:ext uri="{9D8B030D-6E8A-4147-A177-3AD203B41FA5}">
                      <a16:colId xmlns:a16="http://schemas.microsoft.com/office/drawing/2014/main" val="1249798635"/>
                    </a:ext>
                  </a:extLst>
                </a:gridCol>
              </a:tblGrid>
              <a:tr h="206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Action</a:t>
                      </a:r>
                      <a:r>
                        <a:rPr lang="zh-CN" sz="1800" kern="100" baseline="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常量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对应字符串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描述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602710357"/>
                  </a:ext>
                </a:extLst>
              </a:tr>
              <a:tr h="206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ACTION_MAIN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android.intent.action.MAIN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应用程序入口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788153449"/>
                  </a:ext>
                </a:extLst>
              </a:tr>
              <a:tr h="206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ACTION_VIEW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android.intent.action.VIEW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显示指定数据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3837121380"/>
                  </a:ext>
                </a:extLst>
              </a:tr>
              <a:tr h="413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ACTION_ATTACH_DATA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android.intent.action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ATTACH_DATA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指定某块数据将被附加到其他地方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1934966819"/>
                  </a:ext>
                </a:extLst>
              </a:tr>
              <a:tr h="206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ACTION_EDIT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android.intent.action.EDIT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编辑指定数据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3993918708"/>
                  </a:ext>
                </a:extLst>
              </a:tr>
              <a:tr h="413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ACTION_PICK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android.intent.action.PICK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从列表中选择某项，并返回所选的数据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850210938"/>
                  </a:ext>
                </a:extLst>
              </a:tr>
              <a:tr h="206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ACTION_CHOOSER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android.intent.action.CHOOSER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显示一个</a:t>
                      </a:r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Activity</a:t>
                      </a:r>
                      <a:r>
                        <a:rPr lang="zh-CN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选择器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536352537"/>
                  </a:ext>
                </a:extLst>
              </a:tr>
              <a:tr h="413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ACTION_GET_CONTENT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android.intent.action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 GET_CONTENT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让用户选择数据，并返回所选数据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915031379"/>
                  </a:ext>
                </a:extLst>
              </a:tr>
              <a:tr h="206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ACTION_DIAL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android.intent.action.DIAL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显示拨号面板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4213057134"/>
                  </a:ext>
                </a:extLst>
              </a:tr>
              <a:tr h="206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ACTION_CALL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android.intent.action.CALL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直接向指定用户打电话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586957322"/>
                  </a:ext>
                </a:extLst>
              </a:tr>
              <a:tr h="206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ACTION_SEND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android.intent.action.SEND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baseline="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向其他人发送数据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312359804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BE22ED72-CF10-434C-AC86-A83DDD44411E}"/>
              </a:ext>
            </a:extLst>
          </p:cNvPr>
          <p:cNvSpPr/>
          <p:nvPr/>
        </p:nvSpPr>
        <p:spPr>
          <a:xfrm>
            <a:off x="4125119" y="3174985"/>
            <a:ext cx="4770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Intent</a:t>
            </a:r>
            <a:r>
              <a:rPr lang="zh-CN" altLang="en-US" dirty="0"/>
              <a:t>类中定义的用于启动</a:t>
            </a:r>
            <a:r>
              <a:rPr lang="en-US" altLang="zh-CN" dirty="0"/>
              <a:t>Activity</a:t>
            </a:r>
            <a:r>
              <a:rPr lang="zh-CN" altLang="en-US" dirty="0"/>
              <a:t>的标准动作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72973" y="266550"/>
            <a:ext cx="4091331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Intent</a:t>
            </a:r>
            <a:r>
              <a:rPr lang="zh-CN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相关属性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973" y="654957"/>
            <a:ext cx="4030738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zh-CN" dirty="0"/>
              <a:t>（动作）：用来体现意图的行动</a:t>
            </a:r>
            <a:endParaRPr lang="zh-CN" altLang="en-US" dirty="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994" y="1250843"/>
            <a:ext cx="1137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Intent</a:t>
            </a:r>
            <a:r>
              <a:rPr lang="zh-CN" altLang="zh-CN" dirty="0"/>
              <a:t>中，</a:t>
            </a:r>
            <a:r>
              <a:rPr lang="en-US" altLang="zh-CN" dirty="0"/>
              <a:t>Action</a:t>
            </a:r>
            <a:r>
              <a:rPr lang="zh-CN" altLang="zh-CN" dirty="0"/>
              <a:t>用于描述动作，当指明了一个</a:t>
            </a:r>
            <a:r>
              <a:rPr lang="en-US" altLang="zh-CN" dirty="0"/>
              <a:t>Action</a:t>
            </a:r>
            <a:r>
              <a:rPr lang="zh-CN" altLang="zh-CN" dirty="0"/>
              <a:t>，执行者就会依照这个动作的指示，接受相关输入，表现对应行为，产生符合的输出。在</a:t>
            </a:r>
            <a:r>
              <a:rPr lang="en-US" altLang="zh-CN" dirty="0"/>
              <a:t>Intent</a:t>
            </a:r>
            <a:r>
              <a:rPr lang="zh-CN" altLang="zh-CN" dirty="0"/>
              <a:t>类中，定义了一批动作，比如</a:t>
            </a:r>
            <a:r>
              <a:rPr lang="en-US" altLang="zh-CN" dirty="0"/>
              <a:t>ACTION_VIEW</a:t>
            </a:r>
            <a:r>
              <a:rPr lang="zh-CN" altLang="zh-CN" dirty="0"/>
              <a:t>，</a:t>
            </a:r>
            <a:r>
              <a:rPr lang="en-US" altLang="zh-CN" dirty="0"/>
              <a:t>ACTION_PICK</a:t>
            </a:r>
            <a:r>
              <a:rPr lang="zh-CN" altLang="zh-CN" dirty="0"/>
              <a:t>等， 基本涵盖了常用动作。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7755" y="1033439"/>
            <a:ext cx="1173025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D03A912-847E-4AC7-B868-A62F652B5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33164"/>
              </p:ext>
            </p:extLst>
          </p:nvPr>
        </p:nvGraphicFramePr>
        <p:xfrm>
          <a:off x="308696" y="2824237"/>
          <a:ext cx="12313367" cy="306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553478887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301743522"/>
                    </a:ext>
                  </a:extLst>
                </a:gridCol>
                <a:gridCol w="3888431">
                  <a:extLst>
                    <a:ext uri="{9D8B030D-6E8A-4147-A177-3AD203B41FA5}">
                      <a16:colId xmlns:a16="http://schemas.microsoft.com/office/drawing/2014/main" val="1329314126"/>
                    </a:ext>
                  </a:extLst>
                </a:gridCol>
              </a:tblGrid>
              <a:tr h="195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Action</a:t>
                      </a:r>
                      <a:r>
                        <a:rPr lang="zh-CN" sz="2000" kern="100" dirty="0">
                          <a:effectLst/>
                        </a:rPr>
                        <a:t>常量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对应字符串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2796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ACTION_TIME_TICK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android.intent.action.TIME_TICK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每分钟通知一次当前时间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6215823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ACTION_TIME_CHANGED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android.intent.action.TIME_CHANGED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通知时间被修改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6532903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ACTION_TIMEZONE_CHANGED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android.intent.action.TIMEZONE_CHANGED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通知时区被修改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009876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ACTION_BOOT_COMPLETED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android.intent.action.BOOT_COMPLETED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在系统启动完成后发出一次通知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411544"/>
                  </a:ext>
                </a:extLst>
              </a:tr>
              <a:tr h="3900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ACTION_PACKAGE_ADDED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android.intent.action.PACKAGE_ADDED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通知新应用程序包已经安装到设备上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643989"/>
                  </a:ext>
                </a:extLst>
              </a:tr>
              <a:tr h="3900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ACTION_PACKAGE_CHANGED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android.intent.action.PACKAGE_CHANGED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通知已经安装的应用程序包已经被修改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142698"/>
                  </a:ext>
                </a:extLst>
              </a:tr>
              <a:tr h="321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ACTION_PACKAGE_REMOVED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android.intent.action.PACKAGE_REMOVED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通知从设备中删除应用程序包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64342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E01002A2-1A77-4AF2-B41D-588400669A70}"/>
              </a:ext>
            </a:extLst>
          </p:cNvPr>
          <p:cNvSpPr/>
          <p:nvPr/>
        </p:nvSpPr>
        <p:spPr>
          <a:xfrm>
            <a:off x="4989215" y="2392189"/>
            <a:ext cx="4526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Intent</a:t>
            </a:r>
            <a:r>
              <a:rPr lang="zh-CN" altLang="en-US" dirty="0"/>
              <a:t>类中定义的用于接收广播的标准动作</a:t>
            </a:r>
          </a:p>
        </p:txBody>
      </p:sp>
    </p:spTree>
    <p:extLst>
      <p:ext uri="{BB962C8B-B14F-4D97-AF65-F5344CB8AC3E}">
        <p14:creationId xmlns:p14="http://schemas.microsoft.com/office/powerpoint/2010/main" val="25128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OTHERS"/>
  <p:tag name="ID" val="5535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OTHERS"/>
  <p:tag name="ID" val="5535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1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5D76"/>
      </a:accent1>
      <a:accent2>
        <a:srgbClr val="FE8D2F"/>
      </a:accent2>
      <a:accent3>
        <a:srgbClr val="165D76"/>
      </a:accent3>
      <a:accent4>
        <a:srgbClr val="FE8D2F"/>
      </a:accent4>
      <a:accent5>
        <a:srgbClr val="165D76"/>
      </a:accent5>
      <a:accent6>
        <a:srgbClr val="FE8D2F"/>
      </a:accent6>
      <a:hlink>
        <a:srgbClr val="165D76"/>
      </a:hlink>
      <a:folHlink>
        <a:srgbClr val="FE8D2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3705</Words>
  <Application>Microsoft Office PowerPoint</Application>
  <PresentationFormat>自定义</PresentationFormat>
  <Paragraphs>427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华文细黑</vt:lpstr>
      <vt:lpstr>宋体</vt:lpstr>
      <vt:lpstr>微软雅黑</vt:lpstr>
      <vt:lpstr>Arial</vt:lpstr>
      <vt:lpstr>Calibri</vt:lpstr>
      <vt:lpstr>Calibri Light</vt:lpstr>
      <vt:lpstr>Times New Roman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2016-10-17T14:00:00Z</dcterms:created>
  <dcterms:modified xsi:type="dcterms:W3CDTF">2020-04-08T23:39:13Z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