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8" r:id="rId3"/>
    <p:sldId id="273" r:id="rId4"/>
    <p:sldId id="272" r:id="rId5"/>
    <p:sldId id="265" r:id="rId6"/>
    <p:sldId id="264" r:id="rId7"/>
    <p:sldId id="266" r:id="rId8"/>
    <p:sldId id="274" r:id="rId9"/>
    <p:sldId id="256" r:id="rId10"/>
    <p:sldId id="25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490" autoAdjust="0"/>
  </p:normalViewPr>
  <p:slideViewPr>
    <p:cSldViewPr snapToGrid="0">
      <p:cViewPr varScale="1">
        <p:scale>
          <a:sx n="116" d="100"/>
          <a:sy n="116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38DDF-F277-4574-A12D-882F88A0B694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0FEE7-EE35-4BC1-8674-B241C6B3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0FEE7-EE35-4BC1-8674-B241C6B3B0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5968-4AEB-4FDF-96CB-DF6050BFF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1599F-DFE9-461A-8CC8-61D29D6B0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9317-174D-4C30-8B8D-15564532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0F54-23C1-45ED-873B-8E8B4F42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01CB-51E4-4FAE-9FD7-BF9C3A0E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7CC8-95A7-4A6A-A021-C04536C2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0CBBA-6D04-4216-A667-9651827F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EB8C-0990-4F0A-B71A-32277821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6AB5-C570-4514-B196-CA7DF14A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7698-2CE6-4485-A632-F22D0602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87940-E52C-48D9-9725-09AB66AA6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7319B-BEBF-499E-BB4D-160B40BBC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1824-9F49-4478-88DA-0B2E0844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C50A-7AF7-452C-9D5B-E1C4C6F6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C1BB-DF59-418A-8DB0-3F721315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A11A-67E6-4627-A568-C222265D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C21B-B0CD-410F-A2F7-C5DC47D2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DAA7-E01C-41E6-94BD-F8E330C7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A91-EF28-43AA-BB8B-569AC958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69F3-251C-4FC3-B729-7F9B0D26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EF5E-4A2D-477F-9AB9-30E67D2C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6532-48A5-4197-95CD-402DEB04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9165-B1C0-4727-95DE-25D76B47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EB2E-87DB-4240-BF3D-49537372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907B-85E4-4620-B81C-9BA39CAC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5A31-4C89-4B46-B464-9A1A6566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2DAC-4FE4-4CAC-A6CA-6C206A9B7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A5E1A-719E-46DE-AD38-848F2AA5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B9599-2232-48E7-83A2-B6C38CA5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3738-B2E4-4FFF-9689-88D5D2D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E2BD-405E-4538-8ECD-C9AE2B8B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C5DD-DDC8-4029-A228-8A50A7FE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6520-0BEF-4B24-BE18-F587CD6B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2170C-C918-4E83-9C28-91C64C91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9DE43-783D-4620-93FC-483D575D1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71AA-5CD6-4C41-AA84-0D4849896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B6995-4A1A-4C68-8F44-C688C12F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F05A4-3164-4F2D-847E-0504A4D3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1746E-7604-49E3-BF5B-986646FA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4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D58A-366A-4B7F-90C6-40ABB4EA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58BE0-E626-4FDA-8CD4-CCE3BC66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3F2BB-C8DB-4146-9B8F-602C379E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2905-9D5F-41A9-8487-8700F3F8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48699-B26D-4F25-86D7-31196B3E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560B0-B0EC-4D42-9CDD-3A60D96D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3D90-D822-494D-AC17-47B0A215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1526-359B-4554-8ED5-FA9922C9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0DED-F641-4ED8-B3EF-D701AA6E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60A41-309E-4C0D-B758-98E101F4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569A1-8A79-4FE4-A8AA-28393FA2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DD7B0-18D8-487D-9EC1-2171715F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1A3D-2873-4912-973E-25BE26AB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24EB-985A-434E-80E6-00971617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59698-2420-4CBB-8A65-BAE595F71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F94E9-0D73-4705-BB7D-1BC100A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71B4-69D1-4A27-AC01-8F7BC772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A49ED-07D9-49D2-B156-EBECC92B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AEEE-EE3B-43E1-811F-B3CD41F2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E1B0B-DED9-405E-919F-7927F5C9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18C9-BECC-4BAD-8835-A48F86AE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7B50-97FD-4828-9019-61B94ADA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E0A1-977E-4A8B-BB64-C1B78A3D2455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E256-11EF-4173-B050-8EA71C5F9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50EF-B74A-412D-9C68-F652C861F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282B-FD95-45B4-A77D-4DB78774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5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D6061-A965-44CA-82C1-8B54322A572E}"/>
              </a:ext>
            </a:extLst>
          </p:cNvPr>
          <p:cNvSpPr/>
          <p:nvPr/>
        </p:nvSpPr>
        <p:spPr>
          <a:xfrm>
            <a:off x="2462223" y="1978634"/>
            <a:ext cx="729757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Tutorial for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JUnit &amp;</a:t>
            </a:r>
            <a:b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Software Testing Contest</a:t>
            </a:r>
          </a:p>
        </p:txBody>
      </p:sp>
    </p:spTree>
    <p:extLst>
      <p:ext uri="{BB962C8B-B14F-4D97-AF65-F5344CB8AC3E}">
        <p14:creationId xmlns:p14="http://schemas.microsoft.com/office/powerpoint/2010/main" val="275680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104" y="510262"/>
            <a:ext cx="10786369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assertEquals</a:t>
            </a:r>
            <a:r>
              <a:rPr lang="en-US" b="1" dirty="0"/>
              <a:t>(expected, actual)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488" y="2530057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Checks that two objects are equal.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744810" y="3428999"/>
            <a:ext cx="4684956" cy="2175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str1 = </a:t>
            </a:r>
            <a:r>
              <a:rPr lang="en-US" sz="2000" dirty="0">
                <a:solidFill>
                  <a:schemeClr val="accent1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("</a:t>
            </a:r>
            <a:r>
              <a:rPr lang="en-US" sz="2000" dirty="0" err="1">
                <a:solidFill>
                  <a:schemeClr val="accent6"/>
                </a:solidFill>
              </a:rPr>
              <a:t>abc</a:t>
            </a:r>
            <a:r>
              <a:rPr lang="en-US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str2 = </a:t>
            </a:r>
            <a:r>
              <a:rPr lang="en-US" sz="2000" dirty="0">
                <a:solidFill>
                  <a:schemeClr val="accent1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("</a:t>
            </a:r>
            <a:r>
              <a:rPr lang="en-US" sz="2000" dirty="0" err="1">
                <a:solidFill>
                  <a:schemeClr val="accent6"/>
                </a:solidFill>
              </a:rPr>
              <a:t>abc</a:t>
            </a:r>
            <a:r>
              <a:rPr lang="en-US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str3 = </a:t>
            </a:r>
            <a:r>
              <a:rPr lang="en-US" sz="2000" dirty="0">
                <a:solidFill>
                  <a:schemeClr val="accent1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 ("</a:t>
            </a:r>
            <a:r>
              <a:rPr lang="en-US" sz="2000" dirty="0" err="1">
                <a:solidFill>
                  <a:schemeClr val="accent6"/>
                </a:solidFill>
              </a:rPr>
              <a:t>cba</a:t>
            </a:r>
            <a:r>
              <a:rPr lang="en-US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assertEquals</a:t>
            </a:r>
            <a:r>
              <a:rPr lang="en-US" sz="2000" dirty="0"/>
              <a:t>(str1, str2);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assertEquals</a:t>
            </a:r>
            <a:r>
              <a:rPr lang="en-US" sz="2000" dirty="0"/>
              <a:t>(str1, str3); </a:t>
            </a:r>
            <a:r>
              <a:rPr lang="en-US" sz="2000" dirty="0">
                <a:solidFill>
                  <a:srgbClr val="FF0000"/>
                </a:solidFill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will fail the 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11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77" y="510261"/>
            <a:ext cx="10786369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assertTrue</a:t>
            </a:r>
            <a:r>
              <a:rPr lang="en-US" b="1" dirty="0"/>
              <a:t>() &amp; </a:t>
            </a:r>
            <a:r>
              <a:rPr lang="en-US" b="1" dirty="0" err="1"/>
              <a:t>assertFalse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180" y="2532640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Test a single variable to see if its value is either true, or false.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764530" y="3431582"/>
            <a:ext cx="4626662" cy="1783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chemeClr val="accent1"/>
                </a:solidFill>
              </a:rPr>
              <a:t>int</a:t>
            </a:r>
            <a:r>
              <a:rPr lang="nn-NO" sz="2000" dirty="0"/>
              <a:t> val1 = </a:t>
            </a:r>
            <a:r>
              <a:rPr lang="nn-NO" sz="2000" dirty="0">
                <a:solidFill>
                  <a:schemeClr val="accent1"/>
                </a:solidFill>
              </a:rPr>
              <a:t>5</a:t>
            </a:r>
            <a:r>
              <a:rPr lang="nn-NO" sz="20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chemeClr val="accent1"/>
                </a:solidFill>
              </a:rPr>
              <a:t>int</a:t>
            </a:r>
            <a:r>
              <a:rPr lang="nn-NO" sz="2000" dirty="0"/>
              <a:t> val2 = </a:t>
            </a:r>
            <a:r>
              <a:rPr lang="nn-NO" sz="2000" dirty="0">
                <a:solidFill>
                  <a:schemeClr val="accent1"/>
                </a:solidFill>
              </a:rPr>
              <a:t>6</a:t>
            </a:r>
            <a:r>
              <a:rPr lang="nn-NO" sz="20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nn-NO" sz="2000" dirty="0"/>
              <a:t>assertTrue (val1 &lt; val2);</a:t>
            </a:r>
            <a:r>
              <a:rPr lang="en-US" sz="2000" dirty="0">
                <a:solidFill>
                  <a:schemeClr val="accent6"/>
                </a:solidFill>
              </a:rPr>
              <a:t> 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endParaRPr lang="nn-NO" sz="2000" dirty="0"/>
          </a:p>
          <a:p>
            <a:pPr algn="just">
              <a:lnSpc>
                <a:spcPct val="110000"/>
              </a:lnSpc>
            </a:pPr>
            <a:r>
              <a:rPr lang="nn-NO" sz="2000" dirty="0"/>
              <a:t>assertFalse(val1 &gt; val2);</a:t>
            </a:r>
            <a:r>
              <a:rPr lang="en-US" sz="2000" dirty="0">
                <a:solidFill>
                  <a:schemeClr val="accent6"/>
                </a:solidFill>
              </a:rPr>
              <a:t> 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r>
              <a:rPr lang="nn-NO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707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92" y="510262"/>
            <a:ext cx="10786369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assertNull</a:t>
            </a:r>
            <a:r>
              <a:rPr lang="en-US" b="1" dirty="0"/>
              <a:t>() &amp; </a:t>
            </a:r>
            <a:r>
              <a:rPr lang="en-US" b="1" dirty="0" err="1"/>
              <a:t>assertNotNull</a:t>
            </a:r>
            <a:r>
              <a:rPr lang="en-US" b="1" dirty="0"/>
              <a:t>()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069" y="2532093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Test a single variable to see if it is null or not null.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933417" y="3431035"/>
            <a:ext cx="4270033" cy="1783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str1 = </a:t>
            </a:r>
            <a:r>
              <a:rPr lang="nn-NO" sz="2000" dirty="0">
                <a:solidFill>
                  <a:schemeClr val="accent1"/>
                </a:solidFill>
              </a:rPr>
              <a:t>new</a:t>
            </a:r>
            <a:r>
              <a:rPr lang="nn-NO" sz="2000" dirty="0"/>
              <a:t> </a:t>
            </a: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("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str2 = </a:t>
            </a:r>
            <a:r>
              <a:rPr lang="nn-NO" sz="2000" dirty="0">
                <a:solidFill>
                  <a:schemeClr val="accent1"/>
                </a:solidFill>
              </a:rPr>
              <a:t>null</a:t>
            </a:r>
            <a:r>
              <a:rPr lang="nn-NO" sz="2000" dirty="0"/>
              <a:t>;</a:t>
            </a:r>
          </a:p>
          <a:p>
            <a:pPr algn="just">
              <a:lnSpc>
                <a:spcPct val="110000"/>
              </a:lnSpc>
            </a:pPr>
            <a:r>
              <a:rPr lang="nn-NO" sz="2000" dirty="0"/>
              <a:t>assertNotNull(str1);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endParaRPr lang="nn-NO" sz="2000" dirty="0"/>
          </a:p>
          <a:p>
            <a:pPr algn="just">
              <a:lnSpc>
                <a:spcPct val="110000"/>
              </a:lnSpc>
            </a:pPr>
            <a:r>
              <a:rPr lang="nn-NO" sz="2000" dirty="0"/>
              <a:t>assertNull(str2);      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r>
              <a:rPr lang="nn-NO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650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11" y="500394"/>
            <a:ext cx="10786369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assertSame</a:t>
            </a:r>
            <a:r>
              <a:rPr lang="en-US" b="1" dirty="0"/>
              <a:t>() &amp; </a:t>
            </a:r>
            <a:r>
              <a:rPr lang="en-US" b="1" dirty="0" err="1"/>
              <a:t>assertNotSame</a:t>
            </a:r>
            <a:r>
              <a:rPr lang="en-US" b="1" dirty="0"/>
              <a:t>()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113" y="2530056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Test if two object references point to the same object or not.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655173" y="3428998"/>
            <a:ext cx="4939644" cy="2696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str1 = </a:t>
            </a:r>
            <a:r>
              <a:rPr lang="nn-NO" sz="2000" dirty="0">
                <a:solidFill>
                  <a:schemeClr val="accent1"/>
                </a:solidFill>
              </a:rPr>
              <a:t>new</a:t>
            </a:r>
            <a:r>
              <a:rPr lang="nn-NO" sz="2000" dirty="0"/>
              <a:t> </a:t>
            </a: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("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str2 = </a:t>
            </a:r>
            <a:r>
              <a:rPr lang="nn-NO" sz="2000" dirty="0">
                <a:solidFill>
                  <a:schemeClr val="accent1"/>
                </a:solidFill>
              </a:rPr>
              <a:t>new</a:t>
            </a:r>
            <a:r>
              <a:rPr lang="nn-NO" sz="2000" dirty="0"/>
              <a:t> </a:t>
            </a: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("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");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str3 = 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";</a:t>
            </a:r>
          </a:p>
          <a:p>
            <a:pPr algn="just">
              <a:lnSpc>
                <a:spcPct val="110000"/>
              </a:lnSpc>
            </a:pPr>
            <a:r>
              <a:rPr lang="nn-NO" sz="2000" dirty="0">
                <a:solidFill>
                  <a:srgbClr val="CC0000"/>
                </a:solidFill>
              </a:rPr>
              <a:t>String</a:t>
            </a:r>
            <a:r>
              <a:rPr lang="nn-NO" sz="2000" dirty="0"/>
              <a:t> str4 = "</a:t>
            </a:r>
            <a:r>
              <a:rPr lang="nn-NO" sz="2000" dirty="0">
                <a:solidFill>
                  <a:schemeClr val="accent6"/>
                </a:solidFill>
              </a:rPr>
              <a:t>abc</a:t>
            </a:r>
            <a:r>
              <a:rPr lang="nn-NO" sz="2000" dirty="0"/>
              <a:t>";</a:t>
            </a:r>
          </a:p>
          <a:p>
            <a:pPr algn="just">
              <a:lnSpc>
                <a:spcPct val="110000"/>
              </a:lnSpc>
            </a:pPr>
            <a:r>
              <a:rPr lang="nn-NO" sz="2000" dirty="0"/>
              <a:t>assertSame(str3, str4);       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endParaRPr lang="nn-NO" sz="2000" dirty="0"/>
          </a:p>
          <a:p>
            <a:pPr algn="just">
              <a:lnSpc>
                <a:spcPct val="110000"/>
              </a:lnSpc>
            </a:pPr>
            <a:r>
              <a:rPr lang="nn-NO" sz="2000" dirty="0"/>
              <a:t>assertNotSame(str1, str2); 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1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Do You Need to Do In the Contest?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974DE-332F-4C0F-9A0F-C7B66E421BB9}"/>
              </a:ext>
            </a:extLst>
          </p:cNvPr>
          <p:cNvSpPr/>
          <p:nvPr/>
        </p:nvSpPr>
        <p:spPr>
          <a:xfrm>
            <a:off x="4081377" y="1690688"/>
            <a:ext cx="40292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Read &amp; understand the subject programs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565E4-D24F-480B-B9DC-EC6ADF5B33EB}"/>
              </a:ext>
            </a:extLst>
          </p:cNvPr>
          <p:cNvSpPr/>
          <p:nvPr/>
        </p:nvSpPr>
        <p:spPr>
          <a:xfrm>
            <a:off x="3635582" y="2527890"/>
            <a:ext cx="49208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Write the JUnit test cases for the subject programs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D5D7B-87D8-4F5A-84E8-4A7AFC5090C0}"/>
              </a:ext>
            </a:extLst>
          </p:cNvPr>
          <p:cNvSpPr/>
          <p:nvPr/>
        </p:nvSpPr>
        <p:spPr>
          <a:xfrm>
            <a:off x="5010396" y="3385583"/>
            <a:ext cx="22433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Execute the test cases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E8809DA-A2A9-4E8A-BB04-7D84A2BC2603}"/>
              </a:ext>
            </a:extLst>
          </p:cNvPr>
          <p:cNvSpPr/>
          <p:nvPr/>
        </p:nvSpPr>
        <p:spPr>
          <a:xfrm>
            <a:off x="6034428" y="2093051"/>
            <a:ext cx="195308" cy="418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2124FC6-4F7C-4ECD-85EC-ED9A944F8D60}"/>
              </a:ext>
            </a:extLst>
          </p:cNvPr>
          <p:cNvSpPr/>
          <p:nvPr/>
        </p:nvSpPr>
        <p:spPr>
          <a:xfrm>
            <a:off x="6034428" y="2913460"/>
            <a:ext cx="195308" cy="418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A46BB5-D6EE-464D-B118-9EEE70F3A252}"/>
              </a:ext>
            </a:extLst>
          </p:cNvPr>
          <p:cNvGrpSpPr/>
          <p:nvPr/>
        </p:nvGrpSpPr>
        <p:grpSpPr>
          <a:xfrm>
            <a:off x="2752078" y="1806074"/>
            <a:ext cx="2148396" cy="1824437"/>
            <a:chOff x="2876365" y="1768522"/>
            <a:chExt cx="2148396" cy="18244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1541D1-6CB0-42FF-B2AA-642F907DC5F1}"/>
                </a:ext>
              </a:extLst>
            </p:cNvPr>
            <p:cNvSpPr/>
            <p:nvPr/>
          </p:nvSpPr>
          <p:spPr>
            <a:xfrm>
              <a:off x="2876365" y="3518030"/>
              <a:ext cx="2148396" cy="74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65417E-90B7-4111-BF31-72FB415E8113}"/>
                </a:ext>
              </a:extLst>
            </p:cNvPr>
            <p:cNvSpPr/>
            <p:nvPr/>
          </p:nvSpPr>
          <p:spPr>
            <a:xfrm rot="5400000">
              <a:off x="2070980" y="2649014"/>
              <a:ext cx="1674223" cy="63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ACFA325-6121-4A04-B4FC-5CA090423543}"/>
                </a:ext>
              </a:extLst>
            </p:cNvPr>
            <p:cNvSpPr/>
            <p:nvPr/>
          </p:nvSpPr>
          <p:spPr>
            <a:xfrm>
              <a:off x="2876365" y="1768522"/>
              <a:ext cx="1205012" cy="1529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40D2C96-C8B7-48CC-B58B-3C008495B5B3}"/>
              </a:ext>
            </a:extLst>
          </p:cNvPr>
          <p:cNvSpPr/>
          <p:nvPr/>
        </p:nvSpPr>
        <p:spPr>
          <a:xfrm>
            <a:off x="2984148" y="4928630"/>
            <a:ext cx="576215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Your Rank = 50% * branch coverage + 50% * mutation score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AA6D9-C502-4AFD-8A69-CE5307CAD5C6}"/>
              </a:ext>
            </a:extLst>
          </p:cNvPr>
          <p:cNvSpPr/>
          <p:nvPr/>
        </p:nvSpPr>
        <p:spPr>
          <a:xfrm>
            <a:off x="4781785" y="4928630"/>
            <a:ext cx="159526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6E6C6A-3D10-4747-BCA1-E8759228B489}"/>
              </a:ext>
            </a:extLst>
          </p:cNvPr>
          <p:cNvSpPr/>
          <p:nvPr/>
        </p:nvSpPr>
        <p:spPr>
          <a:xfrm>
            <a:off x="7158765" y="4921915"/>
            <a:ext cx="145062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C530E534-535F-47CF-902E-118B24089AA8}"/>
              </a:ext>
            </a:extLst>
          </p:cNvPr>
          <p:cNvSpPr/>
          <p:nvPr/>
        </p:nvSpPr>
        <p:spPr>
          <a:xfrm>
            <a:off x="5456488" y="5372823"/>
            <a:ext cx="221942" cy="36398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8D9789-63F8-4155-993C-41095E8CD499}"/>
              </a:ext>
            </a:extLst>
          </p:cNvPr>
          <p:cNvSpPr txBox="1"/>
          <p:nvPr/>
        </p:nvSpPr>
        <p:spPr>
          <a:xfrm>
            <a:off x="4251073" y="5786323"/>
            <a:ext cx="285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check it via the tool you use in the contest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E1532-1B5F-403F-9AF4-59F10218DED6}"/>
              </a:ext>
            </a:extLst>
          </p:cNvPr>
          <p:cNvSpPr txBox="1"/>
          <p:nvPr/>
        </p:nvSpPr>
        <p:spPr>
          <a:xfrm>
            <a:off x="6575034" y="3840045"/>
            <a:ext cx="261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Computed by MOOCTEST </a:t>
            </a:r>
          </a:p>
          <a:p>
            <a:r>
              <a:rPr lang="en-US" dirty="0"/>
              <a:t>after contest finishes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CD6760DA-1699-47E3-95A2-679A19DF11AE}"/>
              </a:ext>
            </a:extLst>
          </p:cNvPr>
          <p:cNvSpPr/>
          <p:nvPr/>
        </p:nvSpPr>
        <p:spPr>
          <a:xfrm rot="10800000">
            <a:off x="7759735" y="4477245"/>
            <a:ext cx="221942" cy="3639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5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is Branch Coverage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88F2-10F1-45F8-97AE-2BE23BCBCC1E}"/>
              </a:ext>
            </a:extLst>
          </p:cNvPr>
          <p:cNvSpPr/>
          <p:nvPr/>
        </p:nvSpPr>
        <p:spPr>
          <a:xfrm>
            <a:off x="3644098" y="182390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i="1" dirty="0"/>
              <a:t>if</a:t>
            </a:r>
            <a:r>
              <a:rPr lang="en-US" sz="2800" dirty="0"/>
              <a:t> (x == 1 &amp;&amp; y ==1)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3C981E-7666-4449-ADC4-12A34C504CFB}"/>
              </a:ext>
            </a:extLst>
          </p:cNvPr>
          <p:cNvCxnSpPr>
            <a:cxnSpLocks/>
          </p:cNvCxnSpPr>
          <p:nvPr/>
        </p:nvCxnSpPr>
        <p:spPr>
          <a:xfrm flipH="1">
            <a:off x="4252404" y="2403110"/>
            <a:ext cx="396537" cy="61529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D711CA-0864-4FD9-AB21-92358FCDB33B}"/>
              </a:ext>
            </a:extLst>
          </p:cNvPr>
          <p:cNvCxnSpPr>
            <a:cxnSpLocks/>
          </p:cNvCxnSpPr>
          <p:nvPr/>
        </p:nvCxnSpPr>
        <p:spPr>
          <a:xfrm>
            <a:off x="4648940" y="2403110"/>
            <a:ext cx="393576" cy="615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1C4EDC-CE36-4D45-9B45-36F3A4131722}"/>
              </a:ext>
            </a:extLst>
          </p:cNvPr>
          <p:cNvCxnSpPr>
            <a:cxnSpLocks/>
          </p:cNvCxnSpPr>
          <p:nvPr/>
        </p:nvCxnSpPr>
        <p:spPr>
          <a:xfrm flipH="1">
            <a:off x="5709822" y="2403110"/>
            <a:ext cx="396537" cy="61529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537CB1-5FD9-444E-AA83-0AE051AD7167}"/>
              </a:ext>
            </a:extLst>
          </p:cNvPr>
          <p:cNvCxnSpPr>
            <a:cxnSpLocks/>
          </p:cNvCxnSpPr>
          <p:nvPr/>
        </p:nvCxnSpPr>
        <p:spPr>
          <a:xfrm>
            <a:off x="6106358" y="2403110"/>
            <a:ext cx="393576" cy="615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B1A6E5-F907-45E2-8D91-BCE1B449A051}"/>
              </a:ext>
            </a:extLst>
          </p:cNvPr>
          <p:cNvSpPr txBox="1"/>
          <p:nvPr/>
        </p:nvSpPr>
        <p:spPr>
          <a:xfrm>
            <a:off x="4091278" y="301840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CC29E-C7EB-415B-8936-4432A1FFBEAA}"/>
              </a:ext>
            </a:extLst>
          </p:cNvPr>
          <p:cNvSpPr txBox="1"/>
          <p:nvPr/>
        </p:nvSpPr>
        <p:spPr>
          <a:xfrm>
            <a:off x="4813327" y="300896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CC5BE5-4216-42AA-8FB6-D14B1E01557C}"/>
              </a:ext>
            </a:extLst>
          </p:cNvPr>
          <p:cNvSpPr txBox="1"/>
          <p:nvPr/>
        </p:nvSpPr>
        <p:spPr>
          <a:xfrm>
            <a:off x="5574661" y="301840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401FCD-DE8A-4816-9197-160F3FF91B06}"/>
              </a:ext>
            </a:extLst>
          </p:cNvPr>
          <p:cNvSpPr txBox="1"/>
          <p:nvPr/>
        </p:nvSpPr>
        <p:spPr>
          <a:xfrm>
            <a:off x="6296710" y="300896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5ABC6532-9427-462A-A0BB-24B5AE520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828049"/>
              </p:ext>
            </p:extLst>
          </p:nvPr>
        </p:nvGraphicFramePr>
        <p:xfrm>
          <a:off x="1337868" y="4138040"/>
          <a:ext cx="4570222" cy="98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3" imgW="1828800" imgH="393480" progId="Equation.DSMT4">
                  <p:embed/>
                </p:oleObj>
              </mc:Choice>
              <mc:Fallback>
                <p:oleObj name="Equation" r:id="rId3" imgW="1828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7868" y="4138040"/>
                        <a:ext cx="4570222" cy="98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CC8027F-155E-48E9-848D-ECDCACC4FA94}"/>
              </a:ext>
            </a:extLst>
          </p:cNvPr>
          <p:cNvSpPr/>
          <p:nvPr/>
        </p:nvSpPr>
        <p:spPr>
          <a:xfrm>
            <a:off x="6512583" y="3937475"/>
            <a:ext cx="34628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i="1" dirty="0"/>
              <a:t>x=1, y=1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2/4 = 50%</a:t>
            </a:r>
          </a:p>
          <a:p>
            <a:r>
              <a:rPr lang="en-US" sz="2800" dirty="0"/>
              <a:t> </a:t>
            </a:r>
            <a:r>
              <a:rPr lang="en-US" sz="2800" i="1" dirty="0"/>
              <a:t>x=1, y=0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2/4 = 50%</a:t>
            </a:r>
          </a:p>
          <a:p>
            <a:r>
              <a:rPr lang="en-US" sz="2800" i="1" dirty="0">
                <a:sym typeface="Wingdings" panose="05000000000000000000" pitchFamily="2" charset="2"/>
              </a:rPr>
              <a:t> x=0, y=0 </a:t>
            </a:r>
            <a:r>
              <a:rPr lang="en-US" sz="2800" dirty="0">
                <a:sym typeface="Wingdings" panose="05000000000000000000" pitchFamily="2" charset="2"/>
              </a:rPr>
              <a:t> 1/4 = 25%</a:t>
            </a:r>
            <a:endParaRPr lang="en-US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17CAF-F1BB-4D3B-AD84-C00A92D46655}"/>
              </a:ext>
            </a:extLst>
          </p:cNvPr>
          <p:cNvCxnSpPr>
            <a:cxnSpLocks/>
          </p:cNvCxnSpPr>
          <p:nvPr/>
        </p:nvCxnSpPr>
        <p:spPr>
          <a:xfrm flipH="1">
            <a:off x="6818119" y="3281038"/>
            <a:ext cx="12606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E6F28C-2DC3-4CE8-9E0F-E15558A49470}"/>
              </a:ext>
            </a:extLst>
          </p:cNvPr>
          <p:cNvSpPr txBox="1"/>
          <p:nvPr/>
        </p:nvSpPr>
        <p:spPr>
          <a:xfrm>
            <a:off x="8091864" y="2983917"/>
            <a:ext cx="1783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Branches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7286" y="1889329"/>
            <a:ext cx="875229" cy="407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24705" y="1885574"/>
            <a:ext cx="875229" cy="407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6F28C-2DC3-4CE8-9E0F-E15558A49470}"/>
              </a:ext>
            </a:extLst>
          </p:cNvPr>
          <p:cNvSpPr txBox="1"/>
          <p:nvPr/>
        </p:nvSpPr>
        <p:spPr>
          <a:xfrm>
            <a:off x="4139826" y="1331821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Con 1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E6F28C-2DC3-4CE8-9E0F-E15558A49470}"/>
              </a:ext>
            </a:extLst>
          </p:cNvPr>
          <p:cNvSpPr txBox="1"/>
          <p:nvPr/>
        </p:nvSpPr>
        <p:spPr>
          <a:xfrm>
            <a:off x="5553205" y="1340382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 2</a:t>
            </a:r>
          </a:p>
        </p:txBody>
      </p:sp>
    </p:spTree>
    <p:extLst>
      <p:ext uri="{BB962C8B-B14F-4D97-AF65-F5344CB8AC3E}">
        <p14:creationId xmlns:p14="http://schemas.microsoft.com/office/powerpoint/2010/main" val="13407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is Mutation Score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2B30F-F497-4C3F-9EC8-E9B537401644}"/>
              </a:ext>
            </a:extLst>
          </p:cNvPr>
          <p:cNvSpPr/>
          <p:nvPr/>
        </p:nvSpPr>
        <p:spPr>
          <a:xfrm>
            <a:off x="1066646" y="2446755"/>
            <a:ext cx="198002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if</a:t>
            </a:r>
            <a:r>
              <a:rPr lang="en-US" dirty="0"/>
              <a:t> (x == 1 &amp;&amp; y ==1)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B4202-5CDD-4B9D-8270-D7B6FFEE0981}"/>
              </a:ext>
            </a:extLst>
          </p:cNvPr>
          <p:cNvSpPr txBox="1"/>
          <p:nvPr/>
        </p:nvSpPr>
        <p:spPr>
          <a:xfrm>
            <a:off x="1173469" y="2077423"/>
            <a:ext cx="17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220E3-FF47-4479-A784-59C6EB2ADA34}"/>
              </a:ext>
            </a:extLst>
          </p:cNvPr>
          <p:cNvSpPr/>
          <p:nvPr/>
        </p:nvSpPr>
        <p:spPr>
          <a:xfrm>
            <a:off x="3607139" y="2446755"/>
            <a:ext cx="19800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if</a:t>
            </a:r>
            <a:r>
              <a:rPr lang="en-US" dirty="0"/>
              <a:t> (x ==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&amp;&amp; y ==1)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3DB87-9B71-44FD-A5ED-5398937B8B6B}"/>
              </a:ext>
            </a:extLst>
          </p:cNvPr>
          <p:cNvSpPr txBox="1"/>
          <p:nvPr/>
        </p:nvSpPr>
        <p:spPr>
          <a:xfrm>
            <a:off x="4091108" y="2077423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Mutant </a:t>
            </a:r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35D44-E023-4CBE-9526-AF325A53D1FF}"/>
              </a:ext>
            </a:extLst>
          </p:cNvPr>
          <p:cNvSpPr/>
          <p:nvPr/>
        </p:nvSpPr>
        <p:spPr>
          <a:xfrm>
            <a:off x="6047514" y="2446755"/>
            <a:ext cx="19399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if</a:t>
            </a:r>
            <a:r>
              <a:rPr lang="en-US" dirty="0"/>
              <a:t> (x </a:t>
            </a:r>
            <a:r>
              <a:rPr lang="en-US" dirty="0">
                <a:solidFill>
                  <a:srgbClr val="FF0000"/>
                </a:solidFill>
              </a:rPr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&amp;&amp; y ==1)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11FC4-B523-4806-97B0-3AAD81CE5B17}"/>
              </a:ext>
            </a:extLst>
          </p:cNvPr>
          <p:cNvSpPr txBox="1"/>
          <p:nvPr/>
        </p:nvSpPr>
        <p:spPr>
          <a:xfrm>
            <a:off x="6495739" y="208991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Mutant </a:t>
            </a:r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4F04F0-419B-4655-BFD3-31B55304B0FA}"/>
              </a:ext>
            </a:extLst>
          </p:cNvPr>
          <p:cNvSpPr/>
          <p:nvPr/>
        </p:nvSpPr>
        <p:spPr>
          <a:xfrm>
            <a:off x="8476907" y="2446755"/>
            <a:ext cx="18774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if</a:t>
            </a:r>
            <a:r>
              <a:rPr lang="en-US" dirty="0"/>
              <a:t> (x == 1 </a:t>
            </a:r>
            <a:r>
              <a:rPr lang="en-US" dirty="0">
                <a:solidFill>
                  <a:srgbClr val="FF0000"/>
                </a:solidFill>
              </a:rPr>
              <a:t>||</a:t>
            </a:r>
            <a:r>
              <a:rPr lang="en-US" dirty="0"/>
              <a:t> y ==1)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5E22D-4A6D-42FC-8C24-59D7E96A5D15}"/>
              </a:ext>
            </a:extLst>
          </p:cNvPr>
          <p:cNvSpPr txBox="1"/>
          <p:nvPr/>
        </p:nvSpPr>
        <p:spPr>
          <a:xfrm>
            <a:off x="8939518" y="2077423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Mutant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A052D-2C6A-4021-95E2-FA21C128D1C2}"/>
              </a:ext>
            </a:extLst>
          </p:cNvPr>
          <p:cNvSpPr txBox="1"/>
          <p:nvPr/>
        </p:nvSpPr>
        <p:spPr>
          <a:xfrm>
            <a:off x="10759263" y="207742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1E8D06A-EBE7-4265-A00A-4A98A7D1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47731"/>
              </p:ext>
            </p:extLst>
          </p:nvPr>
        </p:nvGraphicFramePr>
        <p:xfrm>
          <a:off x="3677919" y="5218924"/>
          <a:ext cx="42211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3" imgW="1688760" imgH="393480" progId="Equation.DSMT4">
                  <p:embed/>
                </p:oleObj>
              </mc:Choice>
              <mc:Fallback>
                <p:oleObj name="Equation" r:id="rId3" imgW="1688760" imgH="3934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5ABC6532-9427-462A-A0BB-24B5AE520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7919" y="5218924"/>
                        <a:ext cx="4221162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4B7D8A1-E9B5-4E35-A7C2-AA6F574B668B}"/>
              </a:ext>
            </a:extLst>
          </p:cNvPr>
          <p:cNvSpPr/>
          <p:nvPr/>
        </p:nvSpPr>
        <p:spPr>
          <a:xfrm>
            <a:off x="1512279" y="1385136"/>
            <a:ext cx="10887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X=1, y = 1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9779BBC-E855-4CBF-9F7C-D0AC931CCF0B}"/>
              </a:ext>
            </a:extLst>
          </p:cNvPr>
          <p:cNvSpPr/>
          <p:nvPr/>
        </p:nvSpPr>
        <p:spPr>
          <a:xfrm>
            <a:off x="1959005" y="1795350"/>
            <a:ext cx="189392" cy="3458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FD4D22-F6A3-4FDB-8132-8A3FC4540E40}"/>
              </a:ext>
            </a:extLst>
          </p:cNvPr>
          <p:cNvSpPr/>
          <p:nvPr/>
        </p:nvSpPr>
        <p:spPr>
          <a:xfrm>
            <a:off x="4079304" y="1383681"/>
            <a:ext cx="10887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X=1, y = 1</a:t>
            </a:r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D6B95B4-2CE7-45F0-9B15-7658C1084DC0}"/>
              </a:ext>
            </a:extLst>
          </p:cNvPr>
          <p:cNvSpPr/>
          <p:nvPr/>
        </p:nvSpPr>
        <p:spPr>
          <a:xfrm>
            <a:off x="4526030" y="1793895"/>
            <a:ext cx="189392" cy="345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6E5AC5-E654-471F-9656-727217884DC1}"/>
              </a:ext>
            </a:extLst>
          </p:cNvPr>
          <p:cNvSpPr/>
          <p:nvPr/>
        </p:nvSpPr>
        <p:spPr>
          <a:xfrm>
            <a:off x="6462076" y="1383681"/>
            <a:ext cx="10887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X=1, y = 1</a:t>
            </a:r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F62D8A0-8B47-44EE-BD2D-BE335A130334}"/>
              </a:ext>
            </a:extLst>
          </p:cNvPr>
          <p:cNvSpPr/>
          <p:nvPr/>
        </p:nvSpPr>
        <p:spPr>
          <a:xfrm>
            <a:off x="6908802" y="1793895"/>
            <a:ext cx="189392" cy="345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A067C8-CA56-4A36-9436-4D1FF7CEF87E}"/>
              </a:ext>
            </a:extLst>
          </p:cNvPr>
          <p:cNvSpPr/>
          <p:nvPr/>
        </p:nvSpPr>
        <p:spPr>
          <a:xfrm>
            <a:off x="8905431" y="1383681"/>
            <a:ext cx="10887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X=1, y = 1</a:t>
            </a:r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8232476-A3AE-4DB2-8D15-83CAF3A9A64E}"/>
              </a:ext>
            </a:extLst>
          </p:cNvPr>
          <p:cNvSpPr/>
          <p:nvPr/>
        </p:nvSpPr>
        <p:spPr>
          <a:xfrm>
            <a:off x="9352157" y="1793895"/>
            <a:ext cx="189392" cy="345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68D67-0CE4-4290-B14D-86B6341A9E72}"/>
              </a:ext>
            </a:extLst>
          </p:cNvPr>
          <p:cNvSpPr/>
          <p:nvPr/>
        </p:nvSpPr>
        <p:spPr>
          <a:xfrm>
            <a:off x="1757896" y="3323708"/>
            <a:ext cx="59362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True</a:t>
            </a:r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DC87E9A-490A-4CCB-8CA4-EA5E0459D895}"/>
              </a:ext>
            </a:extLst>
          </p:cNvPr>
          <p:cNvSpPr/>
          <p:nvPr/>
        </p:nvSpPr>
        <p:spPr>
          <a:xfrm>
            <a:off x="1959005" y="2880388"/>
            <a:ext cx="189392" cy="3458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0B720D-E845-4854-BAB6-FEDEBE1B6765}"/>
              </a:ext>
            </a:extLst>
          </p:cNvPr>
          <p:cNvSpPr/>
          <p:nvPr/>
        </p:nvSpPr>
        <p:spPr>
          <a:xfrm>
            <a:off x="4291116" y="3323708"/>
            <a:ext cx="65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False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ECA8EB1-7818-495F-A2E5-073754751183}"/>
              </a:ext>
            </a:extLst>
          </p:cNvPr>
          <p:cNvSpPr/>
          <p:nvPr/>
        </p:nvSpPr>
        <p:spPr>
          <a:xfrm>
            <a:off x="4526030" y="2878933"/>
            <a:ext cx="189392" cy="345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64481-D276-43F0-9118-2C08537C6F93}"/>
              </a:ext>
            </a:extLst>
          </p:cNvPr>
          <p:cNvSpPr/>
          <p:nvPr/>
        </p:nvSpPr>
        <p:spPr>
          <a:xfrm>
            <a:off x="6673888" y="3323708"/>
            <a:ext cx="659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False</a:t>
            </a:r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29FE7B5-802C-40D3-B819-03B14ADECDA9}"/>
              </a:ext>
            </a:extLst>
          </p:cNvPr>
          <p:cNvSpPr/>
          <p:nvPr/>
        </p:nvSpPr>
        <p:spPr>
          <a:xfrm>
            <a:off x="6908802" y="2878933"/>
            <a:ext cx="189392" cy="345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57524A-C5AD-419E-A3A2-91F10A24FC7E}"/>
              </a:ext>
            </a:extLst>
          </p:cNvPr>
          <p:cNvSpPr/>
          <p:nvPr/>
        </p:nvSpPr>
        <p:spPr>
          <a:xfrm>
            <a:off x="9150041" y="3323708"/>
            <a:ext cx="5936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/>
              <a:t>True</a:t>
            </a:r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CF525DE-64B9-41F8-AAF6-594D0B339F50}"/>
              </a:ext>
            </a:extLst>
          </p:cNvPr>
          <p:cNvSpPr/>
          <p:nvPr/>
        </p:nvSpPr>
        <p:spPr>
          <a:xfrm>
            <a:off x="9352157" y="2878933"/>
            <a:ext cx="189392" cy="345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229AB6-268C-4270-869C-C165378590AD}"/>
              </a:ext>
            </a:extLst>
          </p:cNvPr>
          <p:cNvSpPr/>
          <p:nvPr/>
        </p:nvSpPr>
        <p:spPr>
          <a:xfrm>
            <a:off x="2601039" y="4093786"/>
            <a:ext cx="675111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/>
              <a:t>If the output of a mutant is different from that of the original program, we say that mutant has been killed</a:t>
            </a:r>
            <a:endParaRPr 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377630-DA14-49DB-BFAD-1E2711DE6A2B}"/>
              </a:ext>
            </a:extLst>
          </p:cNvPr>
          <p:cNvSpPr/>
          <p:nvPr/>
        </p:nvSpPr>
        <p:spPr>
          <a:xfrm>
            <a:off x="4069252" y="3229457"/>
            <a:ext cx="1098811" cy="57018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11D30B-61B7-4B6E-95A8-EB53B713AEA5}"/>
              </a:ext>
            </a:extLst>
          </p:cNvPr>
          <p:cNvSpPr/>
          <p:nvPr/>
        </p:nvSpPr>
        <p:spPr>
          <a:xfrm>
            <a:off x="6462076" y="3223280"/>
            <a:ext cx="1098811" cy="57018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Mooctest &amp; JUnit in </a:t>
            </a:r>
            <a:r>
              <a:rPr lang="en-US" altLang="zh-CN" b="1" dirty="0"/>
              <a:t>Our</a:t>
            </a:r>
            <a:r>
              <a:rPr lang="en-US" b="1" dirty="0"/>
              <a:t> Contest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8C74-E578-4B9C-95D0-30200E9D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50" y="1834898"/>
            <a:ext cx="9518132" cy="587787"/>
          </a:xfrm>
        </p:spPr>
        <p:txBody>
          <a:bodyPr>
            <a:normAutofit/>
          </a:bodyPr>
          <a:lstStyle/>
          <a:p>
            <a:r>
              <a:rPr lang="en-US" dirty="0"/>
              <a:t>Each contestant need</a:t>
            </a:r>
            <a:r>
              <a:rPr lang="en-US" altLang="zh-CN" dirty="0"/>
              <a:t>s</a:t>
            </a:r>
            <a:r>
              <a:rPr lang="en-US" dirty="0"/>
              <a:t> to use JUnit to write test cases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EFD48-6251-4531-8A05-49BDD2D71B70}"/>
              </a:ext>
            </a:extLst>
          </p:cNvPr>
          <p:cNvSpPr/>
          <p:nvPr/>
        </p:nvSpPr>
        <p:spPr>
          <a:xfrm>
            <a:off x="1196050" y="2585234"/>
            <a:ext cx="87435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/>
              <a:t>Mooctest will execute these submitted JUnit test cases to </a:t>
            </a:r>
            <a:r>
              <a:rPr lang="en-US" sz="2800"/>
              <a:t>evaluate the accumulative </a:t>
            </a:r>
            <a:r>
              <a:rPr lang="en-US" sz="2800" dirty="0"/>
              <a:t>branch coverage and mutation score</a:t>
            </a:r>
          </a:p>
        </p:txBody>
      </p:sp>
    </p:spTree>
    <p:extLst>
      <p:ext uri="{BB962C8B-B14F-4D97-AF65-F5344CB8AC3E}">
        <p14:creationId xmlns:p14="http://schemas.microsoft.com/office/powerpoint/2010/main" val="413071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How to write a JUnit test case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41F3E6-4466-41F0-9AC0-3B2189803F69}"/>
              </a:ext>
            </a:extLst>
          </p:cNvPr>
          <p:cNvSpPr txBox="1">
            <a:spLocks/>
          </p:cNvSpPr>
          <p:nvPr/>
        </p:nvSpPr>
        <p:spPr>
          <a:xfrm>
            <a:off x="2966931" y="2096046"/>
            <a:ext cx="6310234" cy="2815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algn="just">
              <a:lnSpc>
                <a:spcPct val="110000"/>
              </a:lnSpc>
            </a:pP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/>
              <a:t> a = </a:t>
            </a:r>
            <a:r>
              <a:rPr lang="en-US" sz="2000" dirty="0">
                <a:solidFill>
                  <a:schemeClr val="accent1"/>
                </a:solidFill>
              </a:rPr>
              <a:t>1</a:t>
            </a:r>
            <a:r>
              <a:rPr lang="en-US" sz="2000" dirty="0"/>
              <a:t>;</a:t>
            </a:r>
          </a:p>
          <a:p>
            <a:pPr marL="227013" algn="just">
              <a:lnSpc>
                <a:spcPct val="110000"/>
              </a:lnSpc>
            </a:pP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/>
              <a:t> b = </a:t>
            </a:r>
            <a:r>
              <a:rPr lang="en-US" sz="2000" dirty="0">
                <a:solidFill>
                  <a:schemeClr val="accent1"/>
                </a:solidFill>
              </a:rPr>
              <a:t>2</a:t>
            </a:r>
            <a:r>
              <a:rPr lang="en-US" sz="2000" dirty="0"/>
              <a:t>;</a:t>
            </a:r>
          </a:p>
          <a:p>
            <a:pPr marL="227013" algn="just">
              <a:lnSpc>
                <a:spcPct val="110000"/>
              </a:lnSpc>
              <a:spcBef>
                <a:spcPts val="0"/>
              </a:spcBef>
            </a:pPr>
            <a:endParaRPr lang="en-US" sz="2000" dirty="0">
              <a:solidFill>
                <a:schemeClr val="accent1"/>
              </a:solidFill>
            </a:endParaRPr>
          </a:p>
          <a:p>
            <a:pPr marL="227013" algn="just">
              <a:lnSpc>
                <a:spcPct val="110000"/>
              </a:lnSpc>
            </a:pP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/>
              <a:t> sum = add(a, b);</a:t>
            </a:r>
          </a:p>
          <a:p>
            <a:pPr marL="227013"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accent6"/>
              </a:solidFill>
            </a:endParaRPr>
          </a:p>
          <a:p>
            <a:pPr marL="227013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dirty="0">
                <a:solidFill>
                  <a:schemeClr val="accent6"/>
                </a:solidFill>
              </a:rPr>
              <a:t>// whether the function “add” returns the correct output</a:t>
            </a:r>
          </a:p>
          <a:p>
            <a:pPr marL="227013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assertEquals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3</a:t>
            </a:r>
            <a:r>
              <a:rPr lang="en-US" sz="2000" dirty="0"/>
              <a:t>, sum);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2427D-CC86-48EC-9A39-2B0D3957B769}"/>
              </a:ext>
            </a:extLst>
          </p:cNvPr>
          <p:cNvSpPr/>
          <p:nvPr/>
        </p:nvSpPr>
        <p:spPr>
          <a:xfrm>
            <a:off x="2966931" y="1979634"/>
            <a:ext cx="6310234" cy="291288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A4C1-F5E2-423A-BE2E-C932AB8B7334}"/>
              </a:ext>
            </a:extLst>
          </p:cNvPr>
          <p:cNvCxnSpPr>
            <a:cxnSpLocks/>
          </p:cNvCxnSpPr>
          <p:nvPr/>
        </p:nvCxnSpPr>
        <p:spPr>
          <a:xfrm flipV="1">
            <a:off x="6109117" y="5038638"/>
            <a:ext cx="0" cy="546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09A117-0EF3-4560-8D5F-867EFD3F77B8}"/>
              </a:ext>
            </a:extLst>
          </p:cNvPr>
          <p:cNvSpPr txBox="1"/>
          <p:nvPr/>
        </p:nvSpPr>
        <p:spPr>
          <a:xfrm>
            <a:off x="5514531" y="5651378"/>
            <a:ext cx="118917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test case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17DE6-0BE6-45A2-BAF5-8068896FD0DE}"/>
              </a:ext>
            </a:extLst>
          </p:cNvPr>
          <p:cNvSpPr/>
          <p:nvPr/>
        </p:nvSpPr>
        <p:spPr>
          <a:xfrm>
            <a:off x="3110843" y="2105473"/>
            <a:ext cx="1234912" cy="9205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F0A37A-6833-4AD0-A6B3-ABB63B7EAA8A}"/>
              </a:ext>
            </a:extLst>
          </p:cNvPr>
          <p:cNvCxnSpPr>
            <a:cxnSpLocks/>
          </p:cNvCxnSpPr>
          <p:nvPr/>
        </p:nvCxnSpPr>
        <p:spPr>
          <a:xfrm flipH="1">
            <a:off x="4513715" y="2611230"/>
            <a:ext cx="93482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0CCB5-DF53-4DF5-900A-A7817408837B}"/>
              </a:ext>
            </a:extLst>
          </p:cNvPr>
          <p:cNvSpPr txBox="1"/>
          <p:nvPr/>
        </p:nvSpPr>
        <p:spPr>
          <a:xfrm>
            <a:off x="5588369" y="2407711"/>
            <a:ext cx="13686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Initialization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4124-B513-430B-BCE5-9FE0CE8F8120}"/>
              </a:ext>
            </a:extLst>
          </p:cNvPr>
          <p:cNvCxnSpPr>
            <a:cxnSpLocks/>
          </p:cNvCxnSpPr>
          <p:nvPr/>
        </p:nvCxnSpPr>
        <p:spPr>
          <a:xfrm flipH="1">
            <a:off x="5533383" y="3573605"/>
            <a:ext cx="91455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C4FEAE-9DEA-4CB4-8DB7-5A78850D0F05}"/>
              </a:ext>
            </a:extLst>
          </p:cNvPr>
          <p:cNvSpPr txBox="1"/>
          <p:nvPr/>
        </p:nvSpPr>
        <p:spPr>
          <a:xfrm>
            <a:off x="6579756" y="3388939"/>
            <a:ext cx="11125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94CC2-8AE8-4447-B7B9-343D9DFD8A63}"/>
              </a:ext>
            </a:extLst>
          </p:cNvPr>
          <p:cNvCxnSpPr>
            <a:cxnSpLocks/>
          </p:cNvCxnSpPr>
          <p:nvPr/>
        </p:nvCxnSpPr>
        <p:spPr>
          <a:xfrm flipH="1">
            <a:off x="5550662" y="4572006"/>
            <a:ext cx="8972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95DCFE-52FD-45BB-8702-C412EE7D8BF6}"/>
              </a:ext>
            </a:extLst>
          </p:cNvPr>
          <p:cNvSpPr txBox="1"/>
          <p:nvPr/>
        </p:nvSpPr>
        <p:spPr>
          <a:xfrm>
            <a:off x="6591929" y="4378758"/>
            <a:ext cx="2028489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Verification</a:t>
            </a:r>
          </a:p>
        </p:txBody>
      </p:sp>
    </p:spTree>
    <p:extLst>
      <p:ext uri="{BB962C8B-B14F-4D97-AF65-F5344CB8AC3E}">
        <p14:creationId xmlns:p14="http://schemas.microsoft.com/office/powerpoint/2010/main" val="55225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6FF-F715-4F88-B30E-2C961ABD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Common Assertion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8C74-E578-4B9C-95D0-30200E9D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246" y="2413928"/>
            <a:ext cx="5287508" cy="2712063"/>
          </a:xfrm>
        </p:spPr>
        <p:txBody>
          <a:bodyPr>
            <a:noAutofit/>
          </a:bodyPr>
          <a:lstStyle/>
          <a:p>
            <a:r>
              <a:rPr lang="en-US" dirty="0" err="1"/>
              <a:t>assertArrayEquals</a:t>
            </a:r>
            <a:r>
              <a:rPr lang="en-US" dirty="0"/>
              <a:t>()</a:t>
            </a:r>
          </a:p>
          <a:p>
            <a:r>
              <a:rPr lang="en-US" dirty="0" err="1"/>
              <a:t>assertEquals</a:t>
            </a:r>
            <a:r>
              <a:rPr lang="en-US" dirty="0"/>
              <a:t>()</a:t>
            </a:r>
          </a:p>
          <a:p>
            <a:r>
              <a:rPr lang="en-US" dirty="0" err="1"/>
              <a:t>assertTrue</a:t>
            </a:r>
            <a:r>
              <a:rPr lang="en-US" dirty="0"/>
              <a:t>() &amp; </a:t>
            </a:r>
            <a:r>
              <a:rPr lang="en-US" dirty="0" err="1"/>
              <a:t>assertFalse</a:t>
            </a:r>
            <a:r>
              <a:rPr lang="en-US" dirty="0"/>
              <a:t>()</a:t>
            </a:r>
          </a:p>
          <a:p>
            <a:r>
              <a:rPr lang="en-US" dirty="0" err="1"/>
              <a:t>assertNull</a:t>
            </a:r>
            <a:r>
              <a:rPr lang="en-US" dirty="0"/>
              <a:t>() &amp; </a:t>
            </a:r>
            <a:r>
              <a:rPr lang="en-US" dirty="0" err="1"/>
              <a:t>assertNotNull</a:t>
            </a:r>
            <a:r>
              <a:rPr lang="en-US" dirty="0"/>
              <a:t>()</a:t>
            </a:r>
          </a:p>
          <a:p>
            <a:r>
              <a:rPr lang="en-US" dirty="0" err="1"/>
              <a:t>assertSame</a:t>
            </a:r>
            <a:r>
              <a:rPr lang="en-US" dirty="0"/>
              <a:t>() &amp; </a:t>
            </a:r>
            <a:r>
              <a:rPr lang="en-US" dirty="0" err="1"/>
              <a:t>assertNotSame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34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58B9-2F1B-4CF5-A872-9051BD14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2761-29DD-41A7-9CEF-4B9C45F7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JUnit code can pass all the assertions. Otherwise your branch coverage and mutation score will not be updated</a:t>
            </a:r>
          </a:p>
          <a:p>
            <a:endParaRPr lang="en-US" dirty="0"/>
          </a:p>
          <a:p>
            <a:r>
              <a:rPr lang="en-US" dirty="0"/>
              <a:t>Make sure you submit your code to the </a:t>
            </a:r>
            <a:r>
              <a:rPr lang="en-US" dirty="0" err="1"/>
              <a:t>Mooctest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9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78D2-422C-49DB-BF0B-F59F9572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50" y="406566"/>
            <a:ext cx="10786369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assertArrayEquals</a:t>
            </a:r>
            <a:r>
              <a:rPr lang="en-US" b="1" dirty="0"/>
              <a:t>(expected, actual)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33ED-7D27-483A-99C4-A5616ECA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484" y="2300592"/>
            <a:ext cx="8800731" cy="898942"/>
          </a:xfrm>
        </p:spPr>
        <p:txBody>
          <a:bodyPr/>
          <a:lstStyle/>
          <a:p>
            <a:pPr algn="just"/>
            <a:r>
              <a:rPr lang="en-US" dirty="0"/>
              <a:t>Test whether two arrays are equal to each other.</a:t>
            </a:r>
          </a:p>
          <a:p>
            <a:pPr algn="just"/>
            <a:r>
              <a:rPr lang="en-US" dirty="0"/>
              <a:t>It compares based on the order, if mismatch in order results in failure.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5DD095-ACD7-4FE2-B8B5-859C3828B595}"/>
              </a:ext>
            </a:extLst>
          </p:cNvPr>
          <p:cNvSpPr txBox="1">
            <a:spLocks/>
          </p:cNvSpPr>
          <p:nvPr/>
        </p:nvSpPr>
        <p:spPr>
          <a:xfrm>
            <a:off x="3243267" y="3416345"/>
            <a:ext cx="5650334" cy="2237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[] </a:t>
            </a:r>
            <a:r>
              <a:rPr lang="en-US" altLang="zh-CN" sz="2000" dirty="0"/>
              <a:t>str1</a:t>
            </a:r>
            <a:r>
              <a:rPr lang="en-US" sz="2000" dirty="0"/>
              <a:t> = {"</a:t>
            </a:r>
            <a:r>
              <a:rPr lang="en-US" sz="2000" dirty="0">
                <a:solidFill>
                  <a:schemeClr val="accent6"/>
                </a:solidFill>
              </a:rPr>
              <a:t>apple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mango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grape</a:t>
            </a:r>
            <a:r>
              <a:rPr lang="en-US" sz="2000" dirty="0"/>
              <a:t>"};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[] str2 = {"</a:t>
            </a:r>
            <a:r>
              <a:rPr lang="en-US" sz="2000" dirty="0">
                <a:solidFill>
                  <a:schemeClr val="accent6"/>
                </a:solidFill>
              </a:rPr>
              <a:t>apple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mango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grape</a:t>
            </a:r>
            <a:r>
              <a:rPr lang="en-US" sz="2000" dirty="0"/>
              <a:t>"};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rgbClr val="CC0000"/>
                </a:solidFill>
              </a:rPr>
              <a:t>String</a:t>
            </a:r>
            <a:r>
              <a:rPr lang="en-US" sz="2000" dirty="0"/>
              <a:t>[] str3 = {“</a:t>
            </a:r>
            <a:r>
              <a:rPr lang="en-US" sz="2000" dirty="0">
                <a:solidFill>
                  <a:schemeClr val="accent6"/>
                </a:solidFill>
              </a:rPr>
              <a:t>banana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mango</a:t>
            </a:r>
            <a:r>
              <a:rPr lang="en-US" sz="2000" dirty="0"/>
              <a:t>", "</a:t>
            </a:r>
            <a:r>
              <a:rPr lang="en-US" sz="2000" dirty="0">
                <a:solidFill>
                  <a:schemeClr val="accent6"/>
                </a:solidFill>
              </a:rPr>
              <a:t>grape</a:t>
            </a:r>
            <a:r>
              <a:rPr lang="en-US" sz="2000" dirty="0"/>
              <a:t>"};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assertArrayEquals</a:t>
            </a:r>
            <a:r>
              <a:rPr lang="en-US" sz="2000" dirty="0"/>
              <a:t>(str1, str2); </a:t>
            </a:r>
            <a:r>
              <a:rPr lang="en-US" sz="2000" dirty="0">
                <a:solidFill>
                  <a:schemeClr val="accent6"/>
                </a:solidFill>
              </a:rPr>
              <a:t>//</a:t>
            </a:r>
            <a:r>
              <a:rPr lang="en-US" altLang="zh-CN" sz="2000" dirty="0">
                <a:solidFill>
                  <a:schemeClr val="accent6"/>
                </a:solidFill>
              </a:rPr>
              <a:t>will pass the test</a:t>
            </a:r>
          </a:p>
          <a:p>
            <a:pPr algn="just">
              <a:lnSpc>
                <a:spcPct val="110000"/>
              </a:lnSpc>
            </a:pPr>
            <a:r>
              <a:rPr lang="en-US" sz="2000" dirty="0" err="1"/>
              <a:t>assertArrayEquals</a:t>
            </a:r>
            <a:r>
              <a:rPr lang="en-US" sz="2000" dirty="0"/>
              <a:t>(str1, str3); </a:t>
            </a:r>
            <a:r>
              <a:rPr lang="en-US" sz="2000" dirty="0">
                <a:solidFill>
                  <a:srgbClr val="FF0000"/>
                </a:solidFill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will fail the test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697</Words>
  <Application>Microsoft Macintosh PowerPoint</Application>
  <PresentationFormat>Widescreen</PresentationFormat>
  <Paragraphs>101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Equation</vt:lpstr>
      <vt:lpstr>PowerPoint Presentation</vt:lpstr>
      <vt:lpstr>What Do You Need to Do In the Contest?</vt:lpstr>
      <vt:lpstr>What is Branch Coverage</vt:lpstr>
      <vt:lpstr>What is Mutation Score</vt:lpstr>
      <vt:lpstr>Mooctest &amp; JUnit in Our Contest</vt:lpstr>
      <vt:lpstr>How to write a JUnit test case</vt:lpstr>
      <vt:lpstr>Common Assertion Methods</vt:lpstr>
      <vt:lpstr>Be Careful</vt:lpstr>
      <vt:lpstr>assertArrayEquals(expected, actual) </vt:lpstr>
      <vt:lpstr>assertEquals(expected, actual) </vt:lpstr>
      <vt:lpstr>assertTrue() &amp; assertFalse() </vt:lpstr>
      <vt:lpstr>assertNull() &amp; assertNotNull() </vt:lpstr>
      <vt:lpstr>assertSame() &amp; assertNotSame()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assertArrayEquals() </dc:title>
  <dc:creator>Wang, Haoliang</dc:creator>
  <cp:lastModifiedBy>Hu, Linghuan</cp:lastModifiedBy>
  <cp:revision>61</cp:revision>
  <dcterms:created xsi:type="dcterms:W3CDTF">2018-01-23T20:37:21Z</dcterms:created>
  <dcterms:modified xsi:type="dcterms:W3CDTF">2019-08-18T04:57:55Z</dcterms:modified>
</cp:coreProperties>
</file>