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slides/slide90.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9" r:id="rId4"/>
    <p:sldId id="258" r:id="rId5"/>
    <p:sldId id="260" r:id="rId6"/>
    <p:sldId id="262" r:id="rId7"/>
    <p:sldId id="264" r:id="rId8"/>
    <p:sldId id="261" r:id="rId9"/>
    <p:sldId id="265" r:id="rId10"/>
  </p:sldIdLst>
  <p:sldSz cx="12192000" cy="6858000"/>
  <p:notesSz cx="6858000" cy="9144000"/>
  <p:embeddedFontLst>
    <p:embeddedFont>
      <p:font typeface="Arial Rounded MT Bold" panose="020F0704030504030204" pitchFamily="34" charset="0"/>
      <p:regular r:id="rId12"/>
    </p:embeddedFont>
    <p:embeddedFont>
      <p:font typeface="Baskerville Old Face" panose="02020602080505020303" pitchFamily="18" charset="0"/>
      <p:regular r:id="rId13"/>
    </p:embeddedFont>
    <p:embeddedFont>
      <p:font typeface="Calibri" panose="020F0502020204030204" pitchFamily="34" charset="0"/>
      <p:regular r:id="rId14"/>
      <p:bold r:id="rId15"/>
      <p:italic r:id="rId16"/>
      <p:boldItalic r:id="rId17"/>
    </p:embeddedFont>
    <p:embeddedFont>
      <p:font typeface="Comic Sans MS" panose="030F0702030302020204" pitchFamily="66" charset="0"/>
      <p:regular r:id="rId18"/>
      <p:bold r:id="rId19"/>
      <p:italic r:id="rId20"/>
      <p:boldItalic r:id="rId21"/>
    </p:embeddedFont>
    <p:embeddedFont>
      <p:font typeface="Consolas" panose="020B0609020204030204" pitchFamily="49"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D5ED9BF-1652-4E62-9EFA-43EB6561B971}">
          <p14:sldIdLst>
            <p14:sldId id="256"/>
            <p14:sldId id="257"/>
          </p14:sldIdLst>
        </p14:section>
        <p14:section name="Section 1" id="{176C615F-27E7-4A46-A23A-BB9676853CE9}">
          <p14:sldIdLst>
            <p14:sldId id="259"/>
            <p14:sldId id="258"/>
          </p14:sldIdLst>
        </p14:section>
        <p14:section name="Summary Section" id="{3B36225C-A63C-424F-9C8D-C3E51B3B8E22}">
          <p14:sldIdLst>
            <p14:sldId id="260"/>
            <p14:sldId id="262"/>
          </p14:sldIdLst>
        </p14:section>
        <p14:section name="MD5 VS IHA" id="{2A6B380A-FC1A-43E7-9C97-9DC759B4663C}">
          <p14:sldIdLst>
            <p14:sldId id="264"/>
            <p14:sldId id="261"/>
          </p14:sldIdLst>
        </p14:section>
        <p14:section name="Conclusion Section" id="{3049BD97-1767-42AA-BBF9-85CBF46A9819}">
          <p14:sldIdLst>
            <p14:sldId id="265"/>
          </p14:sldIdLst>
        </p14:section>
      </p14:sectionLst>
    </p:ex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BkiwJ81L/fe03/R7KOx83BsBWF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52281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70426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67876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91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a:spLocks noGrp="1"/>
          </p:cNvSpPr>
          <p:nvPr>
            <p:ph type="pic" idx="2"/>
          </p:nvPr>
        </p:nvSpPr>
        <p:spPr>
          <a:xfrm>
            <a:off x="5183188" y="987425"/>
            <a:ext cx="6172200" cy="4873625"/>
          </a:xfrm>
          <a:prstGeom prst="rect">
            <a:avLst/>
          </a:prstGeom>
          <a:noFill/>
          <a:ln>
            <a:noFill/>
          </a:ln>
        </p:spPr>
      </p:sp>
      <p:sp>
        <p:nvSpPr>
          <p:cNvPr id="64" name="Google Shape;64;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svg"/><Relationship Id="rId18" Type="http://schemas.openxmlformats.org/officeDocument/2006/relationships/image" Target="../media/image7.png"/><Relationship Id="rId26" Type="http://schemas.openxmlformats.org/officeDocument/2006/relationships/image" Target="../media/image9.png"/><Relationship Id="rId3" Type="http://schemas.openxmlformats.org/officeDocument/2006/relationships/image" Target="../media/image2.png"/><Relationship Id="rId21" Type="http://schemas.openxmlformats.org/officeDocument/2006/relationships/image" Target="../media/image7.png"/><Relationship Id="rId7" Type="http://schemas.openxmlformats.org/officeDocument/2006/relationships/image" Target="../media/image3.png"/><Relationship Id="rId17" Type="http://schemas.openxmlformats.org/officeDocument/2006/relationships/image" Target="../media/image6.svg"/><Relationship Id="rId25" Type="http://schemas.openxmlformats.org/officeDocument/2006/relationships/slide" Target="slide7.xml"/><Relationship Id="rId2" Type="http://schemas.openxmlformats.org/officeDocument/2006/relationships/notesSlide" Target="../notesSlides/notesSlide2.xml"/><Relationship Id="rId16" Type="http://schemas.openxmlformats.org/officeDocument/2006/relationships/image" Target="../media/image5.png"/><Relationship Id="rId20"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5.xml"/><Relationship Id="rId24"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slide" Target="slide90.xml"/><Relationship Id="rId23" Type="http://schemas.openxmlformats.org/officeDocument/2006/relationships/image" Target="../media/image9.png"/><Relationship Id="rId10" Type="http://schemas.openxmlformats.org/officeDocument/2006/relationships/image" Target="../media/image6.svg"/><Relationship Id="rId19" Type="http://schemas.openxmlformats.org/officeDocument/2006/relationships/image" Target="../media/image8.svg"/><Relationship Id="rId4" Type="http://schemas.openxmlformats.org/officeDocument/2006/relationships/image" Target="../media/image3.png"/><Relationship Id="rId9" Type="http://schemas.openxmlformats.org/officeDocument/2006/relationships/image" Target="../media/image5.png"/><Relationship Id="rId22" Type="http://schemas.openxmlformats.org/officeDocument/2006/relationships/image" Target="../media/image8.svg"/><Relationship Id="rId27" Type="http://schemas.openxmlformats.org/officeDocument/2006/relationships/image" Target="../media/image10.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22129" y="-54865"/>
            <a:ext cx="12224627" cy="6904821"/>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
          <p:cNvSpPr txBox="1"/>
          <p:nvPr/>
        </p:nvSpPr>
        <p:spPr>
          <a:xfrm>
            <a:off x="706113" y="1415987"/>
            <a:ext cx="760207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rgbClr val="0AA60A"/>
                </a:solidFill>
                <a:latin typeface="Comic Sans MS" panose="030F0702030302020204" pitchFamily="66" charset="0"/>
                <a:ea typeface="Book Antiqua"/>
                <a:cs typeface="Book Antiqua"/>
                <a:sym typeface="Book Antiqua"/>
              </a:rPr>
              <a:t>ICONIC HASHING </a:t>
            </a:r>
          </a:p>
          <a:p>
            <a:pPr marL="0" marR="0" lvl="0" indent="0" algn="l" rtl="0">
              <a:spcBef>
                <a:spcPts val="0"/>
              </a:spcBef>
              <a:spcAft>
                <a:spcPts val="0"/>
              </a:spcAft>
              <a:buNone/>
            </a:pPr>
            <a:r>
              <a:rPr lang="en-US" sz="3600" b="1" dirty="0">
                <a:solidFill>
                  <a:srgbClr val="0AA60A"/>
                </a:solidFill>
                <a:latin typeface="Comic Sans MS" panose="030F0702030302020204" pitchFamily="66" charset="0"/>
                <a:ea typeface="Book Antiqua"/>
                <a:cs typeface="Book Antiqua"/>
                <a:sym typeface="Book Antiqua"/>
              </a:rPr>
              <a:t>			ALGORITHM</a:t>
            </a:r>
            <a:endParaRPr sz="3600" b="1" dirty="0">
              <a:solidFill>
                <a:srgbClr val="0AA60A"/>
              </a:solidFill>
              <a:latin typeface="Comic Sans MS" panose="030F0702030302020204" pitchFamily="66" charset="0"/>
              <a:ea typeface="Book Antiqua"/>
              <a:cs typeface="Book Antiqua"/>
              <a:sym typeface="Book Antiqua"/>
            </a:endParaRPr>
          </a:p>
        </p:txBody>
      </p:sp>
      <p:sp>
        <p:nvSpPr>
          <p:cNvPr id="90" name="Google Shape;90;p1"/>
          <p:cNvSpPr txBox="1"/>
          <p:nvPr/>
        </p:nvSpPr>
        <p:spPr>
          <a:xfrm>
            <a:off x="611281" y="4274808"/>
            <a:ext cx="442569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F2F2F2"/>
                </a:solidFill>
                <a:latin typeface="Baskerville Old Face" panose="02020602080505020303" pitchFamily="18" charset="0"/>
                <a:ea typeface="Arial Rounded"/>
                <a:cs typeface="Arial Rounded"/>
                <a:sym typeface="Arial Rounded"/>
              </a:rPr>
              <a:t>MPBI PROJECT BY:</a:t>
            </a:r>
            <a:endParaRPr sz="2400" b="1" dirty="0">
              <a:solidFill>
                <a:srgbClr val="F2F2F2"/>
              </a:solidFill>
              <a:latin typeface="Baskerville Old Face" panose="02020602080505020303" pitchFamily="18" charset="0"/>
              <a:ea typeface="Arial Rounded"/>
              <a:cs typeface="Arial Rounded"/>
              <a:sym typeface="Arial Rounded"/>
            </a:endParaRPr>
          </a:p>
        </p:txBody>
      </p:sp>
      <p:sp>
        <p:nvSpPr>
          <p:cNvPr id="91" name="Google Shape;91;p1"/>
          <p:cNvSpPr txBox="1"/>
          <p:nvPr/>
        </p:nvSpPr>
        <p:spPr>
          <a:xfrm>
            <a:off x="706113" y="4910328"/>
            <a:ext cx="3216663"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F2F2F2"/>
                </a:solidFill>
                <a:latin typeface="Arial Rounded MT Bold" panose="020F0704030504030204" pitchFamily="34" charset="0"/>
                <a:ea typeface="Calibri"/>
                <a:cs typeface="Calibri"/>
                <a:sym typeface="Calibri"/>
              </a:rPr>
              <a:t>NAME: DEEP DHAKATE</a:t>
            </a:r>
            <a:endParaRPr dirty="0">
              <a:latin typeface="Arial Rounded MT Bold" panose="020F0704030504030204" pitchFamily="34" charset="0"/>
            </a:endParaRPr>
          </a:p>
          <a:p>
            <a:pPr marL="0" marR="0" lvl="0" indent="0" algn="l" rtl="0">
              <a:spcBef>
                <a:spcPts val="0"/>
              </a:spcBef>
              <a:spcAft>
                <a:spcPts val="0"/>
              </a:spcAft>
              <a:buNone/>
            </a:pPr>
            <a:r>
              <a:rPr lang="en-US" sz="1800" dirty="0">
                <a:solidFill>
                  <a:srgbClr val="F2F2F2"/>
                </a:solidFill>
                <a:latin typeface="Arial Rounded MT Bold" panose="020F0704030504030204" pitchFamily="34" charset="0"/>
                <a:ea typeface="Calibri"/>
                <a:cs typeface="Calibri"/>
                <a:sym typeface="Calibri"/>
              </a:rPr>
              <a:t>ROLL NO: FY21A133</a:t>
            </a:r>
            <a:endParaRPr dirty="0">
              <a:latin typeface="Arial Rounded MT Bold" panose="020F0704030504030204" pitchFamily="34" charset="0"/>
            </a:endParaRPr>
          </a:p>
          <a:p>
            <a:pPr marL="0" marR="0" lvl="0" indent="0" algn="l" rtl="0">
              <a:spcBef>
                <a:spcPts val="0"/>
              </a:spcBef>
              <a:spcAft>
                <a:spcPts val="0"/>
              </a:spcAft>
              <a:buNone/>
            </a:pPr>
            <a:r>
              <a:rPr lang="en-US" sz="1800" dirty="0">
                <a:solidFill>
                  <a:srgbClr val="F2F2F2"/>
                </a:solidFill>
                <a:latin typeface="Arial Rounded MT Bold" panose="020F0704030504030204" pitchFamily="34" charset="0"/>
                <a:ea typeface="Calibri"/>
                <a:cs typeface="Calibri"/>
                <a:sym typeface="Calibri"/>
              </a:rPr>
              <a:t>DIV: A</a:t>
            </a:r>
            <a:endParaRPr sz="1800" dirty="0">
              <a:solidFill>
                <a:srgbClr val="F2F2F2"/>
              </a:solidFill>
              <a:latin typeface="Arial Rounded MT Bold" panose="020F0704030504030204" pitchFamily="34" charset="0"/>
              <a:ea typeface="Calibri"/>
              <a:cs typeface="Calibri"/>
              <a:sym typeface="Calibri"/>
            </a:endParaRPr>
          </a:p>
        </p:txBody>
      </p:sp>
      <p:cxnSp>
        <p:nvCxnSpPr>
          <p:cNvPr id="12" name="Straight Connector 11">
            <a:extLst>
              <a:ext uri="{FF2B5EF4-FFF2-40B4-BE49-F238E27FC236}">
                <a16:creationId xmlns:a16="http://schemas.microsoft.com/office/drawing/2014/main" id="{1826ABF8-DAF3-1C51-CE88-FC718DB5EA27}"/>
              </a:ext>
            </a:extLst>
          </p:cNvPr>
          <p:cNvCxnSpPr/>
          <p:nvPr/>
        </p:nvCxnSpPr>
        <p:spPr>
          <a:xfrm>
            <a:off x="-22128" y="337351"/>
            <a:ext cx="633409" cy="0"/>
          </a:xfrm>
          <a:prstGeom prst="line">
            <a:avLst/>
          </a:prstGeom>
          <a:ln>
            <a:solidFill>
              <a:schemeClr val="accent6">
                <a:lumMod val="75000"/>
              </a:schemeClr>
            </a:solidFill>
          </a:ln>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9F125CDE-8356-1DB5-E462-6A0804157149}"/>
              </a:ext>
            </a:extLst>
          </p:cNvPr>
          <p:cNvCxnSpPr>
            <a:cxnSpLocks/>
          </p:cNvCxnSpPr>
          <p:nvPr/>
        </p:nvCxnSpPr>
        <p:spPr>
          <a:xfrm>
            <a:off x="611281" y="337351"/>
            <a:ext cx="0" cy="3091649"/>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90D131-9668-8E6B-5E9B-F511035E813C}"/>
              </a:ext>
            </a:extLst>
          </p:cNvPr>
          <p:cNvCxnSpPr/>
          <p:nvPr/>
        </p:nvCxnSpPr>
        <p:spPr>
          <a:xfrm>
            <a:off x="611281" y="3429000"/>
            <a:ext cx="5558700"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FB00244-E49A-83C2-D199-630177210013}"/>
              </a:ext>
            </a:extLst>
          </p:cNvPr>
          <p:cNvCxnSpPr/>
          <p:nvPr/>
        </p:nvCxnSpPr>
        <p:spPr>
          <a:xfrm>
            <a:off x="6169981" y="3429000"/>
            <a:ext cx="0" cy="350446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406E4E-BFAE-27C5-45B7-1B0BFD66DD3C}"/>
              </a:ext>
            </a:extLst>
          </p:cNvPr>
          <p:cNvCxnSpPr>
            <a:cxnSpLocks/>
          </p:cNvCxnSpPr>
          <p:nvPr/>
        </p:nvCxnSpPr>
        <p:spPr>
          <a:xfrm>
            <a:off x="-22128" y="3932808"/>
            <a:ext cx="7177153" cy="8042"/>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FA4FB5-AFA3-25DB-A946-0D5CAB21304C}"/>
              </a:ext>
            </a:extLst>
          </p:cNvPr>
          <p:cNvCxnSpPr/>
          <p:nvPr/>
        </p:nvCxnSpPr>
        <p:spPr>
          <a:xfrm flipV="1">
            <a:off x="7155024" y="570180"/>
            <a:ext cx="0" cy="3362629"/>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943ADC1-603B-842E-F93E-6D8B8F1EB5E7}"/>
              </a:ext>
            </a:extLst>
          </p:cNvPr>
          <p:cNvCxnSpPr/>
          <p:nvPr/>
        </p:nvCxnSpPr>
        <p:spPr>
          <a:xfrm>
            <a:off x="7155025" y="56817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0BB8AB-0B18-228F-5CB8-BB458647ED31}"/>
              </a:ext>
            </a:extLst>
          </p:cNvPr>
          <p:cNvCxnSpPr>
            <a:cxnSpLocks/>
          </p:cNvCxnSpPr>
          <p:nvPr/>
        </p:nvCxnSpPr>
        <p:spPr>
          <a:xfrm>
            <a:off x="7155024" y="570180"/>
            <a:ext cx="5121059"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E4E163C-94C0-0D44-B98F-EEE7AAAC1C02}"/>
              </a:ext>
            </a:extLst>
          </p:cNvPr>
          <p:cNvCxnSpPr>
            <a:cxnSpLocks/>
          </p:cNvCxnSpPr>
          <p:nvPr/>
        </p:nvCxnSpPr>
        <p:spPr>
          <a:xfrm flipV="1">
            <a:off x="7710488" y="248575"/>
            <a:ext cx="0" cy="660942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8980DB6-EFEF-50BF-F93F-35D42971D0E0}"/>
              </a:ext>
            </a:extLst>
          </p:cNvPr>
          <p:cNvCxnSpPr/>
          <p:nvPr/>
        </p:nvCxnSpPr>
        <p:spPr>
          <a:xfrm flipH="1">
            <a:off x="-452761" y="248575"/>
            <a:ext cx="8163249"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7397957-6F18-9537-9265-CD1978972B41}"/>
              </a:ext>
            </a:extLst>
          </p:cNvPr>
          <p:cNvPicPr>
            <a:picLocks noChangeAspect="1"/>
          </p:cNvPicPr>
          <p:nvPr/>
        </p:nvPicPr>
        <p:blipFill>
          <a:blip r:embed="rId3"/>
          <a:stretch>
            <a:fillRect/>
          </a:stretch>
        </p:blipFill>
        <p:spPr>
          <a:xfrm>
            <a:off x="8064675" y="2294967"/>
            <a:ext cx="3664005" cy="19174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1000"/>
                                        <p:tgtEl>
                                          <p:spTgt spid="39"/>
                                        </p:tgtEl>
                                      </p:cBhvr>
                                    </p:animEffect>
                                  </p:childTnLst>
                                </p:cTn>
                              </p:par>
                              <p:par>
                                <p:cTn id="8" presetID="22" presetClass="entr" presetSubtype="2"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right)">
                                      <p:cBhvr>
                                        <p:cTn id="10" dur="1000"/>
                                        <p:tgtEl>
                                          <p:spTgt spid="30"/>
                                        </p:tgtEl>
                                      </p:cBhvr>
                                    </p:animEffect>
                                  </p:childTnLst>
                                </p:cTn>
                              </p:par>
                              <p:par>
                                <p:cTn id="11" presetID="2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par>
                                <p:cTn id="14" presetID="22" presetClass="entr" presetSubtype="1" fill="hold" nodeType="withEffect">
                                  <p:stCondLst>
                                    <p:cond delay="50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750"/>
                                        <p:tgtEl>
                                          <p:spTgt spid="19"/>
                                        </p:tgtEl>
                                      </p:cBhvr>
                                    </p:animEffect>
                                  </p:childTnLst>
                                </p:cTn>
                              </p:par>
                              <p:par>
                                <p:cTn id="20" presetID="10" presetClass="entr" presetSubtype="0" fill="hold" nodeType="withEffect">
                                  <p:stCondLst>
                                    <p:cond delay="500"/>
                                  </p:stCondLst>
                                  <p:childTnLst>
                                    <p:set>
                                      <p:cBhvr>
                                        <p:cTn id="21" dur="1" fill="hold">
                                          <p:stCondLst>
                                            <p:cond delay="0"/>
                                          </p:stCondLst>
                                        </p:cTn>
                                        <p:tgtEl>
                                          <p:spTgt spid="86">
                                            <p:txEl>
                                              <p:pRg st="0" end="0"/>
                                            </p:txEl>
                                          </p:spTgt>
                                        </p:tgtEl>
                                        <p:attrNameLst>
                                          <p:attrName>style.visibility</p:attrName>
                                        </p:attrNameLst>
                                      </p:cBhvr>
                                      <p:to>
                                        <p:strVal val="visible"/>
                                      </p:to>
                                    </p:set>
                                    <p:animEffect transition="in" filter="fade">
                                      <p:cBhvr>
                                        <p:cTn id="22" dur="3000"/>
                                        <p:tgtEl>
                                          <p:spTgt spid="86">
                                            <p:txEl>
                                              <p:pRg st="0" end="0"/>
                                            </p:txEl>
                                          </p:spTgt>
                                        </p:tgtEl>
                                      </p:cBhvr>
                                    </p:animEffect>
                                  </p:childTnLst>
                                </p:cTn>
                              </p:par>
                              <p:par>
                                <p:cTn id="23" presetID="10" presetClass="entr" presetSubtype="0" fill="hold" nodeType="withEffect">
                                  <p:stCondLst>
                                    <p:cond delay="50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3000"/>
                                        <p:tgtEl>
                                          <p:spTgt spid="3"/>
                                        </p:tgtEl>
                                      </p:cBhvr>
                                    </p:animEffect>
                                  </p:childTnLst>
                                </p:cTn>
                              </p:par>
                              <p:par>
                                <p:cTn id="26" presetID="10" presetClass="entr" presetSubtype="0" fill="hold" nodeType="withEffect">
                                  <p:stCondLst>
                                    <p:cond delay="500"/>
                                  </p:stCondLst>
                                  <p:childTnLst>
                                    <p:set>
                                      <p:cBhvr>
                                        <p:cTn id="27" dur="1" fill="hold">
                                          <p:stCondLst>
                                            <p:cond delay="0"/>
                                          </p:stCondLst>
                                        </p:cTn>
                                        <p:tgtEl>
                                          <p:spTgt spid="86">
                                            <p:txEl>
                                              <p:pRg st="1" end="1"/>
                                            </p:txEl>
                                          </p:spTgt>
                                        </p:tgtEl>
                                        <p:attrNameLst>
                                          <p:attrName>style.visibility</p:attrName>
                                        </p:attrNameLst>
                                      </p:cBhvr>
                                      <p:to>
                                        <p:strVal val="visible"/>
                                      </p:to>
                                    </p:set>
                                    <p:animEffect transition="in" filter="fade">
                                      <p:cBhvr>
                                        <p:cTn id="28" dur="3000"/>
                                        <p:tgtEl>
                                          <p:spTgt spid="86">
                                            <p:txEl>
                                              <p:pRg st="1" end="1"/>
                                            </p:txEl>
                                          </p:spTgt>
                                        </p:tgtEl>
                                      </p:cBhvr>
                                    </p:animEffect>
                                  </p:childTnLst>
                                </p:cTn>
                              </p:par>
                              <p:par>
                                <p:cTn id="29" presetID="22" presetClass="entr" presetSubtype="1" fill="hold" nodeType="withEffect">
                                  <p:stCondLst>
                                    <p:cond delay="500"/>
                                  </p:stCondLst>
                                  <p:childTnLst>
                                    <p:set>
                                      <p:cBhvr>
                                        <p:cTn id="30" dur="1" fill="hold">
                                          <p:stCondLst>
                                            <p:cond delay="0"/>
                                          </p:stCondLst>
                                        </p:cTn>
                                        <p:tgtEl>
                                          <p:spTgt spid="37"/>
                                        </p:tgtEl>
                                        <p:attrNameLst>
                                          <p:attrName>style.visibility</p:attrName>
                                        </p:attrNameLst>
                                      </p:cBhvr>
                                      <p:to>
                                        <p:strVal val="visible"/>
                                      </p:to>
                                    </p:set>
                                    <p:animEffect transition="in" filter="wipe(up)">
                                      <p:cBhvr>
                                        <p:cTn id="31" dur="1000"/>
                                        <p:tgtEl>
                                          <p:spTgt spid="37"/>
                                        </p:tgtEl>
                                      </p:cBhvr>
                                    </p:animEffect>
                                  </p:childTnLst>
                                </p:cTn>
                              </p:par>
                              <p:par>
                                <p:cTn id="32" presetID="22" presetClass="entr" presetSubtype="1" fill="hold" nodeType="withEffect">
                                  <p:stCondLst>
                                    <p:cond delay="50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750"/>
                                        <p:tgtEl>
                                          <p:spTgt spid="26"/>
                                        </p:tgtEl>
                                      </p:cBhvr>
                                    </p:animEffect>
                                  </p:childTnLst>
                                </p:cTn>
                              </p:par>
                              <p:par>
                                <p:cTn id="35" presetID="22" presetClass="entr" presetSubtype="1" fill="hold" nodeType="withEffect">
                                  <p:stCondLst>
                                    <p:cond delay="50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par>
                                <p:cTn id="38" presetID="22" presetClass="entr" presetSubtype="2" fill="hold" nodeType="withEffect">
                                  <p:stCondLst>
                                    <p:cond delay="1400"/>
                                  </p:stCondLst>
                                  <p:childTnLst>
                                    <p:set>
                                      <p:cBhvr>
                                        <p:cTn id="39" dur="1" fill="hold">
                                          <p:stCondLst>
                                            <p:cond delay="0"/>
                                          </p:stCondLst>
                                        </p:cTn>
                                        <p:tgtEl>
                                          <p:spTgt spid="23"/>
                                        </p:tgtEl>
                                        <p:attrNameLst>
                                          <p:attrName>style.visibility</p:attrName>
                                        </p:attrNameLst>
                                      </p:cBhvr>
                                      <p:to>
                                        <p:strVal val="visible"/>
                                      </p:to>
                                    </p:set>
                                    <p:animEffect transition="in" filter="wipe(right)">
                                      <p:cBhvr>
                                        <p:cTn id="40" dur="1000"/>
                                        <p:tgtEl>
                                          <p:spTgt spid="23"/>
                                        </p:tgtEl>
                                      </p:cBhvr>
                                    </p:animEffect>
                                  </p:childTnLst>
                                </p:cTn>
                              </p:par>
                              <p:par>
                                <p:cTn id="41" presetID="10" presetClass="entr" presetSubtype="0" fill="hold" nodeType="withEffect">
                                  <p:stCondLst>
                                    <p:cond delay="1400"/>
                                  </p:stCondLst>
                                  <p:childTnLst>
                                    <p:set>
                                      <p:cBhvr>
                                        <p:cTn id="42" dur="1" fill="hold">
                                          <p:stCondLst>
                                            <p:cond delay="0"/>
                                          </p:stCondLst>
                                        </p:cTn>
                                        <p:tgtEl>
                                          <p:spTgt spid="90"/>
                                        </p:tgtEl>
                                        <p:attrNameLst>
                                          <p:attrName>style.visibility</p:attrName>
                                        </p:attrNameLst>
                                      </p:cBhvr>
                                      <p:to>
                                        <p:strVal val="visible"/>
                                      </p:to>
                                    </p:set>
                                    <p:animEffect transition="in" filter="fade">
                                      <p:cBhvr>
                                        <p:cTn id="43" dur="750"/>
                                        <p:tgtEl>
                                          <p:spTgt spid="90"/>
                                        </p:tgtEl>
                                      </p:cBhvr>
                                    </p:animEffect>
                                  </p:childTnLst>
                                </p:cTn>
                              </p:par>
                              <p:par>
                                <p:cTn id="44" presetID="10" presetClass="entr" presetSubtype="0" fill="hold" grpId="0" nodeType="withEffect">
                                  <p:stCondLst>
                                    <p:cond delay="2300"/>
                                  </p:stCondLst>
                                  <p:childTnLst>
                                    <p:set>
                                      <p:cBhvr>
                                        <p:cTn id="45" dur="1" fill="hold">
                                          <p:stCondLst>
                                            <p:cond delay="0"/>
                                          </p:stCondLst>
                                        </p:cTn>
                                        <p:tgtEl>
                                          <p:spTgt spid="91"/>
                                        </p:tgtEl>
                                        <p:attrNameLst>
                                          <p:attrName>style.visibility</p:attrName>
                                        </p:attrNameLst>
                                      </p:cBhvr>
                                      <p:to>
                                        <p:strVal val="visible"/>
                                      </p:to>
                                    </p:set>
                                    <p:animEffect transition="in" filter="fade">
                                      <p:cBhvr>
                                        <p:cTn id="46" dur="1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p:nvPr/>
        </p:nvSpPr>
        <p:spPr>
          <a:xfrm>
            <a:off x="0" y="-3570"/>
            <a:ext cx="12192000" cy="68580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 name="Straight Connector 4">
            <a:extLst>
              <a:ext uri="{FF2B5EF4-FFF2-40B4-BE49-F238E27FC236}">
                <a16:creationId xmlns:a16="http://schemas.microsoft.com/office/drawing/2014/main" id="{8447DEEB-8B1E-604A-E502-E982EC5D4723}"/>
              </a:ext>
            </a:extLst>
          </p:cNvPr>
          <p:cNvCxnSpPr/>
          <p:nvPr/>
        </p:nvCxnSpPr>
        <p:spPr>
          <a:xfrm>
            <a:off x="6205491" y="-337351"/>
            <a:ext cx="6205491" cy="586814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8E4E813-2C16-0C33-E30E-CD437CAED14C}"/>
              </a:ext>
            </a:extLst>
          </p:cNvPr>
          <p:cNvCxnSpPr>
            <a:cxnSpLocks/>
          </p:cNvCxnSpPr>
          <p:nvPr/>
        </p:nvCxnSpPr>
        <p:spPr>
          <a:xfrm>
            <a:off x="4890472" y="-190519"/>
            <a:ext cx="2823868" cy="7402934"/>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F6360C-BEC3-DF53-C750-708885A1A563}"/>
              </a:ext>
            </a:extLst>
          </p:cNvPr>
          <p:cNvCxnSpPr>
            <a:cxnSpLocks/>
          </p:cNvCxnSpPr>
          <p:nvPr/>
        </p:nvCxnSpPr>
        <p:spPr>
          <a:xfrm>
            <a:off x="0" y="4892040"/>
            <a:ext cx="2993254" cy="2019929"/>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8E3CAF1-4F50-2D55-012D-26B0C667F4C7}"/>
              </a:ext>
            </a:extLst>
          </p:cNvPr>
          <p:cNvCxnSpPr>
            <a:cxnSpLocks/>
          </p:cNvCxnSpPr>
          <p:nvPr/>
        </p:nvCxnSpPr>
        <p:spPr>
          <a:xfrm>
            <a:off x="-351688" y="-3570"/>
            <a:ext cx="12543688" cy="1743593"/>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0BD5F5-49FA-FC33-A53C-669F5D24D119}"/>
              </a:ext>
            </a:extLst>
          </p:cNvPr>
          <p:cNvCxnSpPr>
            <a:cxnSpLocks/>
          </p:cNvCxnSpPr>
          <p:nvPr/>
        </p:nvCxnSpPr>
        <p:spPr>
          <a:xfrm>
            <a:off x="42909" y="2438401"/>
            <a:ext cx="12518994" cy="3481701"/>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2BCD10D-C058-1C60-9A2F-882F664441FB}"/>
              </a:ext>
            </a:extLst>
          </p:cNvPr>
          <p:cNvCxnSpPr>
            <a:cxnSpLocks/>
          </p:cNvCxnSpPr>
          <p:nvPr/>
        </p:nvCxnSpPr>
        <p:spPr>
          <a:xfrm>
            <a:off x="7415784" y="-49437"/>
            <a:ext cx="4885707" cy="1142259"/>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FDF216-142B-01AE-AFAD-05AF49F292C0}"/>
              </a:ext>
            </a:extLst>
          </p:cNvPr>
          <p:cNvCxnSpPr>
            <a:cxnSpLocks/>
          </p:cNvCxnSpPr>
          <p:nvPr/>
        </p:nvCxnSpPr>
        <p:spPr>
          <a:xfrm>
            <a:off x="9464040" y="0"/>
            <a:ext cx="2880360" cy="2999232"/>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BF79B10-043C-8370-860B-BBCD371FB053}"/>
              </a:ext>
            </a:extLst>
          </p:cNvPr>
          <p:cNvCxnSpPr>
            <a:cxnSpLocks/>
          </p:cNvCxnSpPr>
          <p:nvPr/>
        </p:nvCxnSpPr>
        <p:spPr>
          <a:xfrm flipH="1">
            <a:off x="-79529" y="-17145"/>
            <a:ext cx="3538891" cy="2831366"/>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96BEEC-C2F3-4FDB-E885-D94728655450}"/>
              </a:ext>
            </a:extLst>
          </p:cNvPr>
          <p:cNvCxnSpPr/>
          <p:nvPr/>
        </p:nvCxnSpPr>
        <p:spPr>
          <a:xfrm>
            <a:off x="-109491" y="1092823"/>
            <a:ext cx="6205491" cy="586814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92F4FC05-1149-79EF-A0FF-D6A9C2713354}"/>
              </a:ext>
            </a:extLst>
          </p:cNvPr>
          <p:cNvPicPr>
            <a:picLocks noChangeAspect="1"/>
          </p:cNvPicPr>
          <p:nvPr/>
        </p:nvPicPr>
        <p:blipFill>
          <a:blip r:embed="rId3"/>
          <a:srcRect/>
          <a:stretch/>
        </p:blipFill>
        <p:spPr>
          <a:xfrm>
            <a:off x="3608364" y="2431614"/>
            <a:ext cx="4933021" cy="1800430"/>
          </a:xfrm>
          <a:prstGeom prst="rect">
            <a:avLst/>
          </a:prstGeom>
          <a:effectLst>
            <a:outerShdw blurRad="50800" dist="38100" dir="2700000" algn="tl" rotWithShape="0">
              <a:prstClr val="black">
                <a:alpha val="40000"/>
              </a:prstClr>
            </a:outerShdw>
            <a:softEdge rad="63500"/>
          </a:effectLst>
        </p:spPr>
      </p:pic>
      <p:sp>
        <p:nvSpPr>
          <p:cNvPr id="17" name="TextBox 16">
            <a:extLst>
              <a:ext uri="{FF2B5EF4-FFF2-40B4-BE49-F238E27FC236}">
                <a16:creationId xmlns:a16="http://schemas.microsoft.com/office/drawing/2014/main" id="{F1988FE1-7381-D3C0-F78B-ADC535B293E3}"/>
              </a:ext>
            </a:extLst>
          </p:cNvPr>
          <p:cNvSpPr txBox="1"/>
          <p:nvPr/>
        </p:nvSpPr>
        <p:spPr>
          <a:xfrm>
            <a:off x="958984" y="2224971"/>
            <a:ext cx="1949545" cy="584775"/>
          </a:xfrm>
          <a:prstGeom prst="rect">
            <a:avLst/>
          </a:prstGeom>
          <a:noFill/>
        </p:spPr>
        <p:txBody>
          <a:bodyPr wrap="square" rtlCol="0">
            <a:spAutoFit/>
          </a:bodyPr>
          <a:lstStyle/>
          <a:p>
            <a:pPr algn="ctr"/>
            <a:r>
              <a:rPr lang="en-US" sz="1600" dirty="0">
                <a:solidFill>
                  <a:schemeClr val="bg1"/>
                </a:solidFill>
                <a:latin typeface="Arial Rounded MT Bold" panose="020F0704030504030204" pitchFamily="34" charset="0"/>
              </a:rPr>
              <a:t>HASHING ALGORITHM</a:t>
            </a:r>
            <a:endParaRPr lang="en-IN" sz="1600" dirty="0">
              <a:solidFill>
                <a:schemeClr val="bg1"/>
              </a:solidFill>
              <a:latin typeface="Arial Rounded MT Bold" panose="020F0704030504030204" pitchFamily="34" charset="0"/>
            </a:endParaRPr>
          </a:p>
        </p:txBody>
      </p:sp>
      <p:sp>
        <p:nvSpPr>
          <p:cNvPr id="21" name="TextBox 20">
            <a:extLst>
              <a:ext uri="{FF2B5EF4-FFF2-40B4-BE49-F238E27FC236}">
                <a16:creationId xmlns:a16="http://schemas.microsoft.com/office/drawing/2014/main" id="{F8D249AF-0A40-B75D-923A-A9D8BF34E439}"/>
              </a:ext>
            </a:extLst>
          </p:cNvPr>
          <p:cNvSpPr txBox="1"/>
          <p:nvPr/>
        </p:nvSpPr>
        <p:spPr>
          <a:xfrm>
            <a:off x="903978" y="4461226"/>
            <a:ext cx="1725055" cy="338554"/>
          </a:xfrm>
          <a:prstGeom prst="rect">
            <a:avLst/>
          </a:prstGeom>
          <a:noFill/>
        </p:spPr>
        <p:txBody>
          <a:bodyPr wrap="square" rtlCol="0">
            <a:spAutoFit/>
          </a:bodyPr>
          <a:lstStyle/>
          <a:p>
            <a:pPr algn="ctr"/>
            <a:r>
              <a:rPr lang="en-US" sz="1600" dirty="0">
                <a:solidFill>
                  <a:schemeClr val="bg1"/>
                </a:solidFill>
                <a:latin typeface="Arial Rounded MT Bold" panose="020F0704030504030204" pitchFamily="34" charset="0"/>
              </a:rPr>
              <a:t>MD5 VS IHA</a:t>
            </a:r>
            <a:endParaRPr lang="en-IN" sz="1600" dirty="0">
              <a:solidFill>
                <a:schemeClr val="bg1"/>
              </a:solidFill>
              <a:latin typeface="Arial Rounded MT Bold" panose="020F0704030504030204" pitchFamily="34" charset="0"/>
            </a:endParaRPr>
          </a:p>
        </p:txBody>
      </p:sp>
      <mc:AlternateContent xmlns:mc="http://schemas.openxmlformats.org/markup-compatibility/2006" xmlns:psez="http://schemas.microsoft.com/office/powerpoint/2016/sectionzoom">
        <mc:Choice Requires="psez">
          <p:graphicFrame>
            <p:nvGraphicFramePr>
              <p:cNvPr id="3" name="Section Zoom 2">
                <a:extLst>
                  <a:ext uri="{FF2B5EF4-FFF2-40B4-BE49-F238E27FC236}">
                    <a16:creationId xmlns:a16="http://schemas.microsoft.com/office/drawing/2014/main" id="{C10E2A49-2A9A-F0FA-41DC-C90BF1B89C1B}"/>
                  </a:ext>
                </a:extLst>
              </p:cNvPr>
              <p:cNvGraphicFramePr>
                <a:graphicFrameLocks noChangeAspect="1"/>
              </p:cNvGraphicFramePr>
              <p:nvPr>
                <p:extLst>
                  <p:ext uri="{D42A27DB-BD31-4B8C-83A1-F6EECF244321}">
                    <p14:modId xmlns:p14="http://schemas.microsoft.com/office/powerpoint/2010/main" val="3296936948"/>
                  </p:ext>
                </p:extLst>
              </p:nvPr>
            </p:nvGraphicFramePr>
            <p:xfrm>
              <a:off x="9464040" y="592201"/>
              <a:ext cx="1390555" cy="1390555"/>
            </p:xfrm>
            <a:graphic>
              <a:graphicData uri="http://schemas.microsoft.com/office/powerpoint/2016/sectionzoom">
                <psez:sectionZm>
                  <psez:sectionZmObj sectionId="{3B36225C-A63C-424F-9C8D-C3E51B3B8E22}">
                    <psez:zmPr id="{113048DB-D01F-4942-A231-75B054AF0F61}" returnToParent="0" imageType="cover" transitionDur="1000">
                      <p166:blipFill xmlns:p166="http://schemas.microsoft.com/office/powerpoint/2016/6/main">
                        <a:blip r:embed="rId4">
                          <a:extLst>
                            <a:ext uri="{96DAC541-7B7A-43D3-8B79-37D633B846F1}">
                              <asvg:svgBlip xmlns:asvg="http://schemas.microsoft.com/office/drawing/2016/SVG/main" r:embed="rId5"/>
                            </a:ext>
                          </a:extLst>
                        </a:blip>
                        <a:stretch>
                          <a:fillRect/>
                        </a:stretch>
                      </p166:blipFill>
                      <p166:spPr xmlns:p166="http://schemas.microsoft.com/office/powerpoint/2016/6/main">
                        <a:xfrm>
                          <a:off x="0" y="0"/>
                          <a:ext cx="1390555" cy="1390555"/>
                        </a:xfrm>
                        <a:prstGeom prst="ellipse">
                          <a:avLst/>
                        </a:prstGeom>
                        <a:solidFill>
                          <a:schemeClr val="bg1"/>
                        </a:solidFill>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166:spPr>
                    </psez:zmPr>
                  </psez:sectionZmObj>
                </psez:sectionZm>
              </a:graphicData>
            </a:graphic>
          </p:graphicFrame>
        </mc:Choice>
        <mc:Fallback xmlns="">
          <p:pic>
            <p:nvPicPr>
              <p:cNvPr id="3" name="Section Zoom 2">
                <a:hlinkClick r:id="rId6" action="ppaction://hlinksldjump"/>
                <a:extLst>
                  <a:ext uri="{FF2B5EF4-FFF2-40B4-BE49-F238E27FC236}">
                    <a16:creationId xmlns:a16="http://schemas.microsoft.com/office/drawing/2014/main" id="{C10E2A49-2A9A-F0FA-41DC-C90BF1B89C1B}"/>
                  </a:ext>
                </a:extLst>
              </p:cNvPr>
              <p:cNvPicPr>
                <a:picLocks noGrp="1" noRot="1" noChangeAspect="1" noMove="1" noResize="1" noEditPoints="1" noAdjustHandles="1" noChangeArrowheads="1" noChangeShapeType="1"/>
              </p:cNvPicPr>
              <p:nvPr/>
            </p:nvPicPr>
            <p:blipFill>
              <a:blip r:embed="rId7">
                <a:extLst>
                  <a:ext uri="{96DAC541-7B7A-43D3-8B79-37D633B846F1}">
                    <asvg:svgBlip xmlns:asvg="http://schemas.microsoft.com/office/drawing/2016/SVG/main" r:embed="rId8"/>
                  </a:ext>
                </a:extLst>
              </a:blip>
              <a:stretch>
                <a:fillRect/>
              </a:stretch>
            </p:blipFill>
            <p:spPr>
              <a:xfrm>
                <a:off x="9464040" y="592201"/>
                <a:ext cx="1390555" cy="1390555"/>
              </a:xfrm>
              <a:prstGeom prst="ellipse">
                <a:avLst/>
              </a:prstGeom>
              <a:solidFill>
                <a:schemeClr val="bg1"/>
              </a:solidFill>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mc:Fallback>
      </mc:AlternateContent>
      <p:sp>
        <p:nvSpPr>
          <p:cNvPr id="20" name="TextBox 19">
            <a:extLst>
              <a:ext uri="{FF2B5EF4-FFF2-40B4-BE49-F238E27FC236}">
                <a16:creationId xmlns:a16="http://schemas.microsoft.com/office/drawing/2014/main" id="{80B3B087-BE50-A722-BF36-C07DA9AAFA3F}"/>
              </a:ext>
            </a:extLst>
          </p:cNvPr>
          <p:cNvSpPr txBox="1"/>
          <p:nvPr/>
        </p:nvSpPr>
        <p:spPr>
          <a:xfrm>
            <a:off x="9184544" y="2093060"/>
            <a:ext cx="1949545" cy="338554"/>
          </a:xfrm>
          <a:prstGeom prst="rect">
            <a:avLst/>
          </a:prstGeom>
          <a:noFill/>
        </p:spPr>
        <p:txBody>
          <a:bodyPr wrap="square" rtlCol="0">
            <a:spAutoFit/>
          </a:bodyPr>
          <a:lstStyle/>
          <a:p>
            <a:pPr algn="ctr"/>
            <a:r>
              <a:rPr lang="en-US" sz="1600" dirty="0">
                <a:solidFill>
                  <a:schemeClr val="bg1"/>
                </a:solidFill>
                <a:latin typeface="Arial Rounded MT Bold" panose="020F0704030504030204" pitchFamily="34" charset="0"/>
              </a:rPr>
              <a:t>IH-ALGORITHM</a:t>
            </a:r>
          </a:p>
        </p:txBody>
      </p:sp>
      <mc:AlternateContent xmlns:mc="http://schemas.openxmlformats.org/markup-compatibility/2006" xmlns:psez="http://schemas.microsoft.com/office/powerpoint/2016/sectionzoom">
        <mc:Choice Requires="psez">
          <p:graphicFrame>
            <p:nvGraphicFramePr>
              <p:cNvPr id="4" name="Section Zoom 3">
                <a:extLst>
                  <a:ext uri="{FF2B5EF4-FFF2-40B4-BE49-F238E27FC236}">
                    <a16:creationId xmlns:a16="http://schemas.microsoft.com/office/drawing/2014/main" id="{3B71F999-DFE0-E8C5-0935-C078C5B4D82C}"/>
                  </a:ext>
                </a:extLst>
              </p:cNvPr>
              <p:cNvGraphicFramePr>
                <a:graphicFrameLocks noChangeAspect="1"/>
              </p:cNvGraphicFramePr>
              <p:nvPr>
                <p:extLst>
                  <p:ext uri="{D42A27DB-BD31-4B8C-83A1-F6EECF244321}">
                    <p14:modId xmlns:p14="http://schemas.microsoft.com/office/powerpoint/2010/main" val="1208491961"/>
                  </p:ext>
                </p:extLst>
              </p:nvPr>
            </p:nvGraphicFramePr>
            <p:xfrm>
              <a:off x="9464040" y="4877876"/>
              <a:ext cx="1440000" cy="1440000"/>
            </p:xfrm>
            <a:graphic>
              <a:graphicData uri="http://schemas.microsoft.com/office/powerpoint/2016/sectionzoom">
                <psez:sectionZm>
                  <psez:sectionZmObj sectionId="{3049BD97-1767-42AA-BBF9-85CBF46A9819}">
                    <psez:zmPr id="{F0145B50-5259-4433-BDAF-0B654D8E3DE2}" returnToParent="0" imageType="cover" transitionDur="1000">
                      <p166:blipFill xmlns:p166="http://schemas.microsoft.com/office/powerpoint/2016/6/main">
                        <a:blip r:embed="rId9">
                          <a:extLst>
                            <a:ext uri="{96DAC541-7B7A-43D3-8B79-37D633B846F1}">
                              <asvg:svgBlip xmlns:asvg="http://schemas.microsoft.com/office/drawing/2016/SVG/main" r:embed="rId10"/>
                            </a:ext>
                          </a:extLst>
                        </a:blip>
                        <a:stretch>
                          <a:fillRect/>
                        </a:stretch>
                      </p166:blipFill>
                      <p166:spPr xmlns:p166="http://schemas.microsoft.com/office/powerpoint/2016/6/main">
                        <a:xfrm>
                          <a:off x="0" y="0"/>
                          <a:ext cx="1440000" cy="1440000"/>
                        </a:xfrm>
                        <a:prstGeom prst="ellipse">
                          <a:avLst/>
                        </a:prstGeom>
                        <a:solidFill>
                          <a:schemeClr val="bg1"/>
                        </a:solidFill>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166:spPr>
                    </psez:zmPr>
                  </psez:sectionZmObj>
                </psez:sectionZm>
              </a:graphicData>
            </a:graphic>
          </p:graphicFrame>
        </mc:Choice>
        <mc:Fallback xmlns="">
          <p:pic>
            <p:nvPicPr>
              <p:cNvPr id="4" name="Section Zoom 3">
                <a:hlinkClick r:id="rId15" action="ppaction://hlinksldjump"/>
                <a:extLst>
                  <a:ext uri="{FF2B5EF4-FFF2-40B4-BE49-F238E27FC236}">
                    <a16:creationId xmlns:a16="http://schemas.microsoft.com/office/drawing/2014/main" id="{3B71F999-DFE0-E8C5-0935-C078C5B4D82C}"/>
                  </a:ext>
                </a:extLst>
              </p:cNvPr>
              <p:cNvPicPr>
                <a:picLocks noGrp="1" noRot="1" noChangeAspect="1" noMove="1" noResize="1" noEditPoints="1" noAdjustHandles="1" noChangeArrowheads="1" noChangeShapeType="1"/>
              </p:cNvPicPr>
              <p:nvPr/>
            </p:nvPicPr>
            <p:blipFill>
              <a:blip r:embed="rId16">
                <a:extLst>
                  <a:ext uri="{96DAC541-7B7A-43D3-8B79-37D633B846F1}">
                    <asvg:svgBlip xmlns:asvg="http://schemas.microsoft.com/office/drawing/2016/SVG/main" r:embed="rId17"/>
                  </a:ext>
                </a:extLst>
              </a:blip>
              <a:stretch>
                <a:fillRect/>
              </a:stretch>
            </p:blipFill>
            <p:spPr>
              <a:xfrm>
                <a:off x="9464040" y="4877876"/>
                <a:ext cx="1440000" cy="1440000"/>
              </a:xfrm>
              <a:prstGeom prst="ellipse">
                <a:avLst/>
              </a:prstGeom>
              <a:solidFill>
                <a:schemeClr val="bg1"/>
              </a:solidFill>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mc:Fallback>
      </mc:AlternateContent>
      <p:sp>
        <p:nvSpPr>
          <p:cNvPr id="22" name="TextBox 21">
            <a:extLst>
              <a:ext uri="{FF2B5EF4-FFF2-40B4-BE49-F238E27FC236}">
                <a16:creationId xmlns:a16="http://schemas.microsoft.com/office/drawing/2014/main" id="{B33A5431-A348-4CBB-4131-6D876726D35B}"/>
              </a:ext>
            </a:extLst>
          </p:cNvPr>
          <p:cNvSpPr txBox="1"/>
          <p:nvPr/>
        </p:nvSpPr>
        <p:spPr>
          <a:xfrm>
            <a:off x="9209267" y="4461226"/>
            <a:ext cx="1949545" cy="338554"/>
          </a:xfrm>
          <a:prstGeom prst="rect">
            <a:avLst/>
          </a:prstGeom>
          <a:noFill/>
        </p:spPr>
        <p:txBody>
          <a:bodyPr wrap="square" rtlCol="0">
            <a:spAutoFit/>
          </a:bodyPr>
          <a:lstStyle/>
          <a:p>
            <a:pPr algn="ctr"/>
            <a:r>
              <a:rPr lang="en-US" sz="1600" dirty="0">
                <a:solidFill>
                  <a:schemeClr val="bg1"/>
                </a:solidFill>
                <a:latin typeface="Arial Rounded MT Bold" panose="020F0704030504030204" pitchFamily="34" charset="0"/>
              </a:rPr>
              <a:t>CONCLUSION</a:t>
            </a:r>
            <a:endParaRPr lang="en-IN" sz="1600" dirty="0">
              <a:solidFill>
                <a:schemeClr val="bg1"/>
              </a:solidFill>
              <a:latin typeface="Arial Rounded MT Bold" panose="020F0704030504030204" pitchFamily="34" charset="0"/>
            </a:endParaRPr>
          </a:p>
        </p:txBody>
      </p:sp>
      <mc:AlternateContent xmlns:mc="http://schemas.openxmlformats.org/markup-compatibility/2006" xmlns:psez="http://schemas.microsoft.com/office/powerpoint/2016/sectionzoom">
        <mc:Choice Requires="psez">
          <p:graphicFrame>
            <p:nvGraphicFramePr>
              <p:cNvPr id="7" name="Section Zoom 6">
                <a:extLst>
                  <a:ext uri="{FF2B5EF4-FFF2-40B4-BE49-F238E27FC236}">
                    <a16:creationId xmlns:a16="http://schemas.microsoft.com/office/drawing/2014/main" id="{5C148B45-C8D0-7EFD-5C69-B7805DB06D71}"/>
                  </a:ext>
                </a:extLst>
              </p:cNvPr>
              <p:cNvGraphicFramePr>
                <a:graphicFrameLocks noChangeAspect="1"/>
              </p:cNvGraphicFramePr>
              <p:nvPr>
                <p:extLst>
                  <p:ext uri="{D42A27DB-BD31-4B8C-83A1-F6EECF244321}">
                    <p14:modId xmlns:p14="http://schemas.microsoft.com/office/powerpoint/2010/main" val="2120817416"/>
                  </p:ext>
                </p:extLst>
              </p:nvPr>
            </p:nvGraphicFramePr>
            <p:xfrm>
              <a:off x="1175536" y="767416"/>
              <a:ext cx="1389600" cy="1389600"/>
            </p:xfrm>
            <a:graphic>
              <a:graphicData uri="http://schemas.microsoft.com/office/powerpoint/2016/sectionzoom">
                <psez:sectionZm>
                  <psez:sectionZmObj sectionId="{176C615F-27E7-4A46-A23A-BB9676853CE9}">
                    <psez:zmPr id="{26E56B17-B1FA-4007-8B5B-B4C27D19F288}" returnToParent="0" imageType="cover" transitionDur="1000">
                      <p166:blipFill xmlns:p166="http://schemas.microsoft.com/office/powerpoint/2016/6/main">
                        <a:blip r:embed="rId18">
                          <a:extLst>
                            <a:ext uri="{96DAC541-7B7A-43D3-8B79-37D633B846F1}">
                              <asvg:svgBlip xmlns:asvg="http://schemas.microsoft.com/office/drawing/2016/SVG/main" r:embed="rId19"/>
                            </a:ext>
                          </a:extLst>
                        </a:blip>
                        <a:stretch>
                          <a:fillRect/>
                        </a:stretch>
                      </p166:blipFill>
                      <p166:spPr xmlns:p166="http://schemas.microsoft.com/office/powerpoint/2016/6/main">
                        <a:xfrm>
                          <a:off x="0" y="0"/>
                          <a:ext cx="1389600" cy="1389600"/>
                        </a:xfrm>
                        <a:prstGeom prst="ellipse">
                          <a:avLst/>
                        </a:prstGeom>
                        <a:solidFill>
                          <a:schemeClr val="bg1"/>
                        </a:solidFill>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166:spPr>
                    </psez:zmPr>
                  </psez:sectionZmObj>
                </psez:sectionZm>
              </a:graphicData>
            </a:graphic>
          </p:graphicFrame>
        </mc:Choice>
        <mc:Fallback xmlns="">
          <p:pic>
            <p:nvPicPr>
              <p:cNvPr id="7" name="Section Zoom 6">
                <a:hlinkClick r:id="rId20" action="ppaction://hlinksldjump"/>
                <a:extLst>
                  <a:ext uri="{FF2B5EF4-FFF2-40B4-BE49-F238E27FC236}">
                    <a16:creationId xmlns:a16="http://schemas.microsoft.com/office/drawing/2014/main" id="{5C148B45-C8D0-7EFD-5C69-B7805DB06D71}"/>
                  </a:ext>
                </a:extLst>
              </p:cNvPr>
              <p:cNvPicPr>
                <a:picLocks noGrp="1" noRot="1" noChangeAspect="1" noMove="1" noResize="1" noEditPoints="1" noAdjustHandles="1" noChangeArrowheads="1" noChangeShapeType="1"/>
              </p:cNvPicPr>
              <p:nvPr/>
            </p:nvPicPr>
            <p:blipFill>
              <a:blip r:embed="rId21">
                <a:extLst>
                  <a:ext uri="{96DAC541-7B7A-43D3-8B79-37D633B846F1}">
                    <asvg:svgBlip xmlns:asvg="http://schemas.microsoft.com/office/drawing/2016/SVG/main" r:embed="rId22"/>
                  </a:ext>
                </a:extLst>
              </a:blip>
              <a:stretch>
                <a:fillRect/>
              </a:stretch>
            </p:blipFill>
            <p:spPr>
              <a:xfrm>
                <a:off x="1175536" y="767416"/>
                <a:ext cx="1389600" cy="1389600"/>
              </a:xfrm>
              <a:prstGeom prst="ellipse">
                <a:avLst/>
              </a:prstGeom>
              <a:solidFill>
                <a:schemeClr val="bg1"/>
              </a:solidFill>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mc:Fallback>
      </mc:AlternateContent>
      <mc:AlternateContent xmlns:mc="http://schemas.openxmlformats.org/markup-compatibility/2006" xmlns:psez="http://schemas.microsoft.com/office/powerpoint/2016/sectionzoom">
        <mc:Choice Requires="psez">
          <p:graphicFrame>
            <p:nvGraphicFramePr>
              <p:cNvPr id="19" name="Section Zoom 18">
                <a:extLst>
                  <a:ext uri="{FF2B5EF4-FFF2-40B4-BE49-F238E27FC236}">
                    <a16:creationId xmlns:a16="http://schemas.microsoft.com/office/drawing/2014/main" id="{406AED1E-645F-33DB-C897-4FF3A84BF190}"/>
                  </a:ext>
                </a:extLst>
              </p:cNvPr>
              <p:cNvGraphicFramePr>
                <a:graphicFrameLocks noChangeAspect="1"/>
              </p:cNvGraphicFramePr>
              <p:nvPr>
                <p:extLst>
                  <p:ext uri="{D42A27DB-BD31-4B8C-83A1-F6EECF244321}">
                    <p14:modId xmlns:p14="http://schemas.microsoft.com/office/powerpoint/2010/main" val="630636291"/>
                  </p:ext>
                </p:extLst>
              </p:nvPr>
            </p:nvGraphicFramePr>
            <p:xfrm>
              <a:off x="958984" y="4877876"/>
              <a:ext cx="1389600" cy="1389600"/>
            </p:xfrm>
            <a:graphic>
              <a:graphicData uri="http://schemas.microsoft.com/office/powerpoint/2016/sectionzoom">
                <psez:sectionZm>
                  <psez:sectionZmObj sectionId="{2A6B380A-FC1A-43E7-9C97-9DC759B4663C}">
                    <psez:zmPr id="{EC8FDDCE-453C-4C12-BEAF-1695191A597D}" returnToParent="0" imageType="cover" transitionDur="1000">
                      <p166:blipFill xmlns:p166="http://schemas.microsoft.com/office/powerpoint/2016/6/main">
                        <a:blip r:embed="rId23">
                          <a:extLst>
                            <a:ext uri="{96DAC541-7B7A-43D3-8B79-37D633B846F1}">
                              <asvg:svgBlip xmlns:asvg="http://schemas.microsoft.com/office/drawing/2016/SVG/main" r:embed="rId24"/>
                            </a:ext>
                          </a:extLst>
                        </a:blip>
                        <a:stretch>
                          <a:fillRect/>
                        </a:stretch>
                      </p166:blipFill>
                      <p166:spPr xmlns:p166="http://schemas.microsoft.com/office/powerpoint/2016/6/main">
                        <a:xfrm>
                          <a:off x="0" y="0"/>
                          <a:ext cx="1389600" cy="1389600"/>
                        </a:xfrm>
                        <a:prstGeom prst="ellipse">
                          <a:avLst/>
                        </a:prstGeom>
                        <a:solidFill>
                          <a:schemeClr val="lt1"/>
                        </a:solidFill>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166:spPr>
                    </psez:zmPr>
                  </psez:sectionZmObj>
                </psez:sectionZm>
              </a:graphicData>
            </a:graphic>
          </p:graphicFrame>
        </mc:Choice>
        <mc:Fallback xmlns="">
          <p:pic>
            <p:nvPicPr>
              <p:cNvPr id="19" name="Section Zoom 18">
                <a:hlinkClick r:id="rId25" action="ppaction://hlinksldjump"/>
                <a:extLst>
                  <a:ext uri="{FF2B5EF4-FFF2-40B4-BE49-F238E27FC236}">
                    <a16:creationId xmlns:a16="http://schemas.microsoft.com/office/drawing/2014/main" id="{406AED1E-645F-33DB-C897-4FF3A84BF190}"/>
                  </a:ext>
                </a:extLst>
              </p:cNvPr>
              <p:cNvPicPr>
                <a:picLocks noGrp="1" noRot="1" noChangeAspect="1" noMove="1" noResize="1" noEditPoints="1" noAdjustHandles="1" noChangeArrowheads="1" noChangeShapeType="1"/>
              </p:cNvPicPr>
              <p:nvPr/>
            </p:nvPicPr>
            <p:blipFill>
              <a:blip r:embed="rId26">
                <a:extLst>
                  <a:ext uri="{96DAC541-7B7A-43D3-8B79-37D633B846F1}">
                    <asvg:svgBlip xmlns:asvg="http://schemas.microsoft.com/office/drawing/2016/SVG/main" r:embed="rId27"/>
                  </a:ext>
                </a:extLst>
              </a:blip>
              <a:stretch>
                <a:fillRect/>
              </a:stretch>
            </p:blipFill>
            <p:spPr>
              <a:xfrm>
                <a:off x="958984" y="4877876"/>
                <a:ext cx="1389600" cy="1389600"/>
              </a:xfrm>
              <a:prstGeom prst="ellipse">
                <a:avLst/>
              </a:prstGeom>
              <a:solidFill>
                <a:schemeClr val="lt1"/>
              </a:solidFill>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750"/>
                                        <p:tgtEl>
                                          <p:spTgt spid="13"/>
                                        </p:tgtEl>
                                      </p:cBhvr>
                                    </p:animEffect>
                                  </p:childTnLst>
                                </p:cTn>
                              </p:par>
                            </p:childTnLst>
                          </p:cTn>
                        </p:par>
                        <p:par>
                          <p:cTn id="8" fill="hold">
                            <p:stCondLst>
                              <p:cond delay="75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750"/>
                                        <p:tgtEl>
                                          <p:spTgt spid="11"/>
                                        </p:tgtEl>
                                      </p:cBhvr>
                                    </p:animEffect>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750"/>
                                        <p:tgtEl>
                                          <p:spTgt spid="8"/>
                                        </p:tgtEl>
                                      </p:cBhvr>
                                    </p:animEffect>
                                  </p:childTnLst>
                                </p:cTn>
                              </p:par>
                              <p:par>
                                <p:cTn id="16" presetID="22" presetClass="entr" presetSubtype="1"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750"/>
                                        <p:tgtEl>
                                          <p:spTgt spid="10"/>
                                        </p:tgtEl>
                                      </p:cBhvr>
                                    </p:animEffect>
                                  </p:childTnLst>
                                </p:cTn>
                              </p:par>
                              <p:par>
                                <p:cTn id="19" presetID="22" presetClass="entr" presetSubtype="1"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750"/>
                                        <p:tgtEl>
                                          <p:spTgt spid="15"/>
                                        </p:tgtEl>
                                      </p:cBhvr>
                                    </p:animEffect>
                                  </p:childTnLst>
                                </p:cTn>
                              </p:par>
                              <p:par>
                                <p:cTn id="22" presetID="22" presetClass="entr" presetSubtype="1"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par>
                          <p:cTn id="25" fill="hold">
                            <p:stCondLst>
                              <p:cond delay="225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1000"/>
                                        <p:tgtEl>
                                          <p:spTgt spid="5"/>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1000"/>
                                        <p:tgtEl>
                                          <p:spTgt spid="39"/>
                                        </p:tgtEl>
                                      </p:cBhvr>
                                    </p:animEffect>
                                  </p:childTnLst>
                                </p:cTn>
                              </p:par>
                              <p:par>
                                <p:cTn id="33" presetID="22" presetClass="entr" presetSubtype="1"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1" fill="hold" nodeType="withEffect">
                                  <p:stCondLst>
                                    <p:cond delay="450"/>
                                  </p:stCondLst>
                                  <p:childTnLst>
                                    <p:set>
                                      <p:cBhvr>
                                        <p:cTn id="37" dur="1" fill="hold">
                                          <p:stCondLst>
                                            <p:cond delay="0"/>
                                          </p:stCondLst>
                                        </p:cTn>
                                        <p:tgtEl>
                                          <p:spTgt spid="9"/>
                                        </p:tgtEl>
                                        <p:attrNameLst>
                                          <p:attrName>style.visibility</p:attrName>
                                        </p:attrNameLst>
                                      </p:cBhvr>
                                      <p:to>
                                        <p:strVal val="visible"/>
                                      </p:to>
                                    </p:set>
                                    <p:animEffect transition="in" filter="wipe(up)">
                                      <p:cBhvr>
                                        <p:cTn id="38" dur="500"/>
                                        <p:tgtEl>
                                          <p:spTgt spid="9"/>
                                        </p:tgtEl>
                                      </p:cBhvr>
                                    </p:animEffect>
                                  </p:childTnLst>
                                </p:cTn>
                              </p:par>
                              <p:par>
                                <p:cTn id="39" presetID="10" presetClass="entr" presetSubtype="0" fill="hold" nodeType="withEffect">
                                  <p:stCondLst>
                                    <p:cond delay="45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750"/>
                                        <p:tgtEl>
                                          <p:spTgt spid="3"/>
                                        </p:tgtEl>
                                      </p:cBhvr>
                                    </p:animEffect>
                                  </p:childTnLst>
                                </p:cTn>
                              </p:par>
                              <p:par>
                                <p:cTn id="42" presetID="10" presetClass="entr" presetSubtype="0" fill="hold" nodeType="withEffect">
                                  <p:stCondLst>
                                    <p:cond delay="45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750"/>
                                        <p:tgtEl>
                                          <p:spTgt spid="7"/>
                                        </p:tgtEl>
                                      </p:cBhvr>
                                    </p:animEffect>
                                  </p:childTnLst>
                                </p:cTn>
                              </p:par>
                              <p:par>
                                <p:cTn id="45" presetID="10" presetClass="entr" presetSubtype="0" fill="hold" nodeType="withEffect">
                                  <p:stCondLst>
                                    <p:cond delay="45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750"/>
                                        <p:tgtEl>
                                          <p:spTgt spid="19"/>
                                        </p:tgtEl>
                                      </p:cBhvr>
                                    </p:animEffect>
                                  </p:childTnLst>
                                </p:cTn>
                              </p:par>
                              <p:par>
                                <p:cTn id="48" presetID="10" presetClass="entr" presetSubtype="0" fill="hold" nodeType="withEffect">
                                  <p:stCondLst>
                                    <p:cond delay="45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750"/>
                                        <p:tgtEl>
                                          <p:spTgt spid="4"/>
                                        </p:tgtEl>
                                      </p:cBhvr>
                                    </p:animEffect>
                                  </p:childTnLst>
                                </p:cTn>
                              </p:par>
                            </p:childTnLst>
                          </p:cTn>
                        </p:par>
                        <p:par>
                          <p:cTn id="51" fill="hold">
                            <p:stCondLst>
                              <p:cond delay="4450"/>
                            </p:stCondLst>
                            <p:childTnLst>
                              <p:par>
                                <p:cTn id="52" presetID="10"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0"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6C99EE-E881-14BF-B664-461199DACAE0}"/>
              </a:ext>
            </a:extLst>
          </p:cNvPr>
          <p:cNvSpPr/>
          <p:nvPr/>
        </p:nvSpPr>
        <p:spPr>
          <a:xfrm>
            <a:off x="0" y="0"/>
            <a:ext cx="12191998"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cxnSp>
        <p:nvCxnSpPr>
          <p:cNvPr id="20" name="Straight Connector 19">
            <a:extLst>
              <a:ext uri="{FF2B5EF4-FFF2-40B4-BE49-F238E27FC236}">
                <a16:creationId xmlns:a16="http://schemas.microsoft.com/office/drawing/2014/main" id="{9E28D36F-CE88-1E25-022A-04FBA4F2404A}"/>
              </a:ext>
            </a:extLst>
          </p:cNvPr>
          <p:cNvCxnSpPr>
            <a:cxnSpLocks/>
          </p:cNvCxnSpPr>
          <p:nvPr/>
        </p:nvCxnSpPr>
        <p:spPr>
          <a:xfrm>
            <a:off x="665018" y="3694544"/>
            <a:ext cx="2687782"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D0E06DE3-A388-50F8-4C03-BF5D4EF5A982}"/>
              </a:ext>
            </a:extLst>
          </p:cNvPr>
          <p:cNvCxnSpPr>
            <a:cxnSpLocks/>
          </p:cNvCxnSpPr>
          <p:nvPr/>
        </p:nvCxnSpPr>
        <p:spPr>
          <a:xfrm>
            <a:off x="9042400" y="2854036"/>
            <a:ext cx="2355273"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EFEA7A37-0B7F-61DE-460C-266D99C70713}"/>
              </a:ext>
            </a:extLst>
          </p:cNvPr>
          <p:cNvCxnSpPr>
            <a:cxnSpLocks/>
          </p:cNvCxnSpPr>
          <p:nvPr/>
        </p:nvCxnSpPr>
        <p:spPr>
          <a:xfrm>
            <a:off x="3352800" y="3694544"/>
            <a:ext cx="0" cy="2133601"/>
          </a:xfrm>
          <a:prstGeom prst="line">
            <a:avLst/>
          </a:prstGeom>
        </p:spPr>
        <p:style>
          <a:lnRef idx="1">
            <a:schemeClr val="accent6"/>
          </a:lnRef>
          <a:fillRef idx="0">
            <a:schemeClr val="accent6"/>
          </a:fillRef>
          <a:effectRef idx="0">
            <a:schemeClr val="accent6"/>
          </a:effectRef>
          <a:fontRef idx="minor">
            <a:schemeClr val="tx1"/>
          </a:fontRef>
        </p:style>
      </p:cxnSp>
      <p:cxnSp>
        <p:nvCxnSpPr>
          <p:cNvPr id="32" name="Straight Connector 31">
            <a:extLst>
              <a:ext uri="{FF2B5EF4-FFF2-40B4-BE49-F238E27FC236}">
                <a16:creationId xmlns:a16="http://schemas.microsoft.com/office/drawing/2014/main" id="{1C4C4BC5-2910-AFFD-C280-E039174959CD}"/>
              </a:ext>
            </a:extLst>
          </p:cNvPr>
          <p:cNvCxnSpPr>
            <a:cxnSpLocks/>
          </p:cNvCxnSpPr>
          <p:nvPr/>
        </p:nvCxnSpPr>
        <p:spPr>
          <a:xfrm>
            <a:off x="9042400" y="858981"/>
            <a:ext cx="0" cy="1995055"/>
          </a:xfrm>
          <a:prstGeom prst="line">
            <a:avLst/>
          </a:prstGeom>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45C35B1E-1B13-DE5D-1CBE-C3B530A1F9F8}"/>
              </a:ext>
            </a:extLst>
          </p:cNvPr>
          <p:cNvCxnSpPr>
            <a:cxnSpLocks/>
          </p:cNvCxnSpPr>
          <p:nvPr/>
        </p:nvCxnSpPr>
        <p:spPr>
          <a:xfrm flipH="1">
            <a:off x="3352800" y="858981"/>
            <a:ext cx="56896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36" name="Straight Connector 35">
            <a:extLst>
              <a:ext uri="{FF2B5EF4-FFF2-40B4-BE49-F238E27FC236}">
                <a16:creationId xmlns:a16="http://schemas.microsoft.com/office/drawing/2014/main" id="{523BA227-D33F-0A32-B19F-DE82CC538491}"/>
              </a:ext>
            </a:extLst>
          </p:cNvPr>
          <p:cNvCxnSpPr>
            <a:cxnSpLocks/>
          </p:cNvCxnSpPr>
          <p:nvPr/>
        </p:nvCxnSpPr>
        <p:spPr>
          <a:xfrm flipV="1">
            <a:off x="3352800" y="858981"/>
            <a:ext cx="0" cy="2835563"/>
          </a:xfrm>
          <a:prstGeom prst="line">
            <a:avLst/>
          </a:prstGeom>
        </p:spPr>
        <p:style>
          <a:lnRef idx="1">
            <a:schemeClr val="accent6"/>
          </a:lnRef>
          <a:fillRef idx="0">
            <a:schemeClr val="accent6"/>
          </a:fillRef>
          <a:effectRef idx="0">
            <a:schemeClr val="accent6"/>
          </a:effectRef>
          <a:fontRef idx="minor">
            <a:schemeClr val="tx1"/>
          </a:fontRef>
        </p:style>
      </p:cxnSp>
      <p:cxnSp>
        <p:nvCxnSpPr>
          <p:cNvPr id="38" name="Straight Connector 37">
            <a:extLst>
              <a:ext uri="{FF2B5EF4-FFF2-40B4-BE49-F238E27FC236}">
                <a16:creationId xmlns:a16="http://schemas.microsoft.com/office/drawing/2014/main" id="{DAB5C737-B8D7-8D51-4DF9-196734B5B27D}"/>
              </a:ext>
            </a:extLst>
          </p:cNvPr>
          <p:cNvCxnSpPr>
            <a:cxnSpLocks/>
          </p:cNvCxnSpPr>
          <p:nvPr/>
        </p:nvCxnSpPr>
        <p:spPr>
          <a:xfrm flipH="1">
            <a:off x="3352800" y="5828145"/>
            <a:ext cx="56896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39" name="Straight Connector 38">
            <a:extLst>
              <a:ext uri="{FF2B5EF4-FFF2-40B4-BE49-F238E27FC236}">
                <a16:creationId xmlns:a16="http://schemas.microsoft.com/office/drawing/2014/main" id="{1AF6CB46-0B9F-45CC-7C20-8AEA15B601F2}"/>
              </a:ext>
            </a:extLst>
          </p:cNvPr>
          <p:cNvCxnSpPr>
            <a:cxnSpLocks/>
          </p:cNvCxnSpPr>
          <p:nvPr/>
        </p:nvCxnSpPr>
        <p:spPr>
          <a:xfrm flipV="1">
            <a:off x="9042400" y="2854036"/>
            <a:ext cx="4617" cy="2974109"/>
          </a:xfrm>
          <a:prstGeom prst="line">
            <a:avLst/>
          </a:prstGeom>
        </p:spPr>
        <p:style>
          <a:lnRef idx="1">
            <a:schemeClr val="accent6"/>
          </a:lnRef>
          <a:fillRef idx="0">
            <a:schemeClr val="accent6"/>
          </a:fillRef>
          <a:effectRef idx="0">
            <a:schemeClr val="accent6"/>
          </a:effectRef>
          <a:fontRef idx="minor">
            <a:schemeClr val="tx1"/>
          </a:fontRef>
        </p:style>
      </p:cxnSp>
      <p:sp>
        <p:nvSpPr>
          <p:cNvPr id="41" name="TextBox 40">
            <a:extLst>
              <a:ext uri="{FF2B5EF4-FFF2-40B4-BE49-F238E27FC236}">
                <a16:creationId xmlns:a16="http://schemas.microsoft.com/office/drawing/2014/main" id="{05211F49-C688-8DD4-C268-A96B735BE637}"/>
              </a:ext>
            </a:extLst>
          </p:cNvPr>
          <p:cNvSpPr txBox="1"/>
          <p:nvPr/>
        </p:nvSpPr>
        <p:spPr>
          <a:xfrm>
            <a:off x="4073236" y="1071679"/>
            <a:ext cx="4248728" cy="523220"/>
          </a:xfrm>
          <a:prstGeom prst="rect">
            <a:avLst/>
          </a:prstGeom>
          <a:noFill/>
        </p:spPr>
        <p:txBody>
          <a:bodyPr wrap="square" rtlCol="0">
            <a:spAutoFit/>
          </a:bodyPr>
          <a:lstStyle/>
          <a:p>
            <a:pPr algn="ctr"/>
            <a:r>
              <a:rPr lang="en-IN" sz="2800" b="1" dirty="0">
                <a:solidFill>
                  <a:schemeClr val="accent5">
                    <a:lumMod val="60000"/>
                    <a:lumOff val="40000"/>
                  </a:schemeClr>
                </a:solidFill>
                <a:latin typeface="Baskerville Old Face" panose="02020602080505020303" pitchFamily="18" charset="0"/>
              </a:rPr>
              <a:t>What is Hashing ?</a:t>
            </a:r>
          </a:p>
        </p:txBody>
      </p:sp>
      <p:cxnSp>
        <p:nvCxnSpPr>
          <p:cNvPr id="45" name="Straight Connector 44">
            <a:extLst>
              <a:ext uri="{FF2B5EF4-FFF2-40B4-BE49-F238E27FC236}">
                <a16:creationId xmlns:a16="http://schemas.microsoft.com/office/drawing/2014/main" id="{4B6F1974-5193-DCFD-04AB-BCAD083FDA21}"/>
              </a:ext>
            </a:extLst>
          </p:cNvPr>
          <p:cNvCxnSpPr/>
          <p:nvPr/>
        </p:nvCxnSpPr>
        <p:spPr>
          <a:xfrm>
            <a:off x="665018" y="0"/>
            <a:ext cx="0" cy="3694544"/>
          </a:xfrm>
          <a:prstGeom prst="line">
            <a:avLst/>
          </a:prstGeom>
        </p:spPr>
        <p:style>
          <a:lnRef idx="1">
            <a:schemeClr val="accent6"/>
          </a:lnRef>
          <a:fillRef idx="0">
            <a:schemeClr val="accent6"/>
          </a:fillRef>
          <a:effectRef idx="0">
            <a:schemeClr val="accent6"/>
          </a:effectRef>
          <a:fontRef idx="minor">
            <a:schemeClr val="tx1"/>
          </a:fontRef>
        </p:style>
      </p:cxnSp>
      <p:cxnSp>
        <p:nvCxnSpPr>
          <p:cNvPr id="46" name="Straight Connector 45">
            <a:extLst>
              <a:ext uri="{FF2B5EF4-FFF2-40B4-BE49-F238E27FC236}">
                <a16:creationId xmlns:a16="http://schemas.microsoft.com/office/drawing/2014/main" id="{63DCC6C2-1736-7269-B26C-2B467B0B5A21}"/>
              </a:ext>
            </a:extLst>
          </p:cNvPr>
          <p:cNvCxnSpPr>
            <a:cxnSpLocks/>
          </p:cNvCxnSpPr>
          <p:nvPr/>
        </p:nvCxnSpPr>
        <p:spPr>
          <a:xfrm>
            <a:off x="11397673" y="2854036"/>
            <a:ext cx="0" cy="4003964"/>
          </a:xfrm>
          <a:prstGeom prst="line">
            <a:avLst/>
          </a:prstGeom>
        </p:spPr>
        <p:style>
          <a:lnRef idx="1">
            <a:schemeClr val="accent6"/>
          </a:lnRef>
          <a:fillRef idx="0">
            <a:schemeClr val="accent6"/>
          </a:fillRef>
          <a:effectRef idx="0">
            <a:schemeClr val="accent6"/>
          </a:effectRef>
          <a:fontRef idx="minor">
            <a:schemeClr val="tx1"/>
          </a:fontRef>
        </p:style>
      </p:cxnSp>
      <p:sp>
        <p:nvSpPr>
          <p:cNvPr id="50" name="TextBox 49">
            <a:extLst>
              <a:ext uri="{FF2B5EF4-FFF2-40B4-BE49-F238E27FC236}">
                <a16:creationId xmlns:a16="http://schemas.microsoft.com/office/drawing/2014/main" id="{BCD0ABE4-98BF-C6B8-877E-13029D2A0BF2}"/>
              </a:ext>
            </a:extLst>
          </p:cNvPr>
          <p:cNvSpPr txBox="1"/>
          <p:nvPr/>
        </p:nvSpPr>
        <p:spPr>
          <a:xfrm>
            <a:off x="3932389" y="1709385"/>
            <a:ext cx="4525806" cy="3970318"/>
          </a:xfrm>
          <a:prstGeom prst="rect">
            <a:avLst/>
          </a:prstGeom>
          <a:noFill/>
        </p:spPr>
        <p:txBody>
          <a:bodyPr wrap="square" rtlCol="0">
            <a:spAutoFit/>
          </a:bodyPr>
          <a:lstStyle/>
          <a:p>
            <a:r>
              <a:rPr lang="en-US" sz="1800" dirty="0">
                <a:solidFill>
                  <a:schemeClr val="bg1"/>
                </a:solidFill>
                <a:latin typeface="Baskerville Old Face" panose="02020602080505020303" pitchFamily="18" charset="0"/>
              </a:rPr>
              <a:t>Hashing is the process of transforming any given key or a string of characters into another value. This is usually represented by a shorter, fixed-length value or key that represents and makes it easier to find or employ the original string. A hash function generates new values according to a mathematical hashing algorithm, known as a hash value or simply a hash. To prevent the conversion of hash back into the original key, a good hash always uses a one-way hashing algorithm. Hashing is relevant to -- but not limited to -- data indexing and retrieval, digital signatures, cybersecurity and cryptography. </a:t>
            </a:r>
            <a:endParaRPr lang="en-IN" sz="1800" dirty="0">
              <a:solidFill>
                <a:schemeClr val="bg1"/>
              </a:solidFill>
              <a:latin typeface="Baskerville Old Face" panose="02020602080505020303" pitchFamily="18" charset="0"/>
            </a:endParaRPr>
          </a:p>
        </p:txBody>
      </p:sp>
    </p:spTree>
    <p:extLst>
      <p:ext uri="{BB962C8B-B14F-4D97-AF65-F5344CB8AC3E}">
        <p14:creationId xmlns:p14="http://schemas.microsoft.com/office/powerpoint/2010/main" val="336091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500"/>
                                        <p:tgtEl>
                                          <p:spTgt spid="45"/>
                                        </p:tgtEl>
                                      </p:cBhvr>
                                    </p:animEffect>
                                  </p:childTnLst>
                                </p:cTn>
                              </p:par>
                              <p:par>
                                <p:cTn id="8" presetID="22" presetClass="entr" presetSubtype="4"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wipe(down)">
                                      <p:cBhvr>
                                        <p:cTn id="10" dur="500"/>
                                        <p:tgtEl>
                                          <p:spTgt spid="4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500"/>
                                        <p:tgtEl>
                                          <p:spTgt spid="20"/>
                                        </p:tgtEl>
                                      </p:cBhvr>
                                    </p:animEffect>
                                  </p:childTnLst>
                                </p:cTn>
                              </p:par>
                              <p:par>
                                <p:cTn id="15" presetID="22" presetClass="entr" presetSubtype="2"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right)">
                                      <p:cBhvr>
                                        <p:cTn id="17" dur="500"/>
                                        <p:tgtEl>
                                          <p:spTgt spid="24"/>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up)">
                                      <p:cBhvr>
                                        <p:cTn id="21" dur="500"/>
                                        <p:tgtEl>
                                          <p:spTgt spid="31"/>
                                        </p:tgtEl>
                                      </p:cBhvr>
                                    </p:animEffect>
                                  </p:childTnLst>
                                </p:cTn>
                              </p:par>
                              <p:par>
                                <p:cTn id="22" presetID="22" presetClass="entr" presetSubtype="4"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down)">
                                      <p:cBhvr>
                                        <p:cTn id="24" dur="500"/>
                                        <p:tgtEl>
                                          <p:spTgt spid="32"/>
                                        </p:tgtEl>
                                      </p:cBhvr>
                                    </p:animEffect>
                                  </p:childTnLst>
                                </p:cTn>
                              </p:par>
                              <p:par>
                                <p:cTn id="25" presetID="10" presetClass="entr" presetSubtype="0" fill="hold" nodeType="withEffect">
                                  <p:stCondLst>
                                    <p:cond delay="0"/>
                                  </p:stCondLst>
                                  <p:childTnLst>
                                    <p:set>
                                      <p:cBhvr>
                                        <p:cTn id="26" dur="1" fill="hold">
                                          <p:stCondLst>
                                            <p:cond delay="0"/>
                                          </p:stCondLst>
                                        </p:cTn>
                                        <p:tgtEl>
                                          <p:spTgt spid="41">
                                            <p:txEl>
                                              <p:pRg st="0" end="0"/>
                                            </p:txEl>
                                          </p:spTgt>
                                        </p:tgtEl>
                                        <p:attrNameLst>
                                          <p:attrName>style.visibility</p:attrName>
                                        </p:attrNameLst>
                                      </p:cBhvr>
                                      <p:to>
                                        <p:strVal val="visible"/>
                                      </p:to>
                                    </p:set>
                                    <p:animEffect transition="in" filter="fade">
                                      <p:cBhvr>
                                        <p:cTn id="27" dur="500"/>
                                        <p:tgtEl>
                                          <p:spTgt spid="41">
                                            <p:txEl>
                                              <p:pRg st="0" end="0"/>
                                            </p:txEl>
                                          </p:spTgt>
                                        </p:tgtEl>
                                      </p:cBhvr>
                                    </p:animEffect>
                                  </p:childTnLst>
                                </p:cTn>
                              </p:par>
                            </p:childTnLst>
                          </p:cTn>
                        </p:par>
                        <p:par>
                          <p:cTn id="28" fill="hold">
                            <p:stCondLst>
                              <p:cond delay="1500"/>
                            </p:stCondLst>
                            <p:childTnLst>
                              <p:par>
                                <p:cTn id="29" presetID="22" presetClass="entr" presetSubtype="2" fill="hold"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right)">
                                      <p:cBhvr>
                                        <p:cTn id="31" dur="750"/>
                                        <p:tgtEl>
                                          <p:spTgt spid="3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750"/>
                                        <p:tgtEl>
                                          <p:spTgt spid="38"/>
                                        </p:tgtEl>
                                      </p:cBhvr>
                                    </p:animEffect>
                                  </p:childTnLst>
                                </p:cTn>
                              </p:par>
                            </p:childTnLst>
                          </p:cTn>
                        </p:par>
                        <p:par>
                          <p:cTn id="38" fill="hold">
                            <p:stCondLst>
                              <p:cond delay="2250"/>
                            </p:stCondLst>
                            <p:childTnLst>
                              <p:par>
                                <p:cTn id="39" presetID="22" presetClass="entr" presetSubtype="1" fill="hold"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up)">
                                      <p:cBhvr>
                                        <p:cTn id="41" dur="500"/>
                                        <p:tgtEl>
                                          <p:spTgt spid="36"/>
                                        </p:tgtEl>
                                      </p:cBhvr>
                                    </p:animEffect>
                                  </p:childTnLst>
                                </p:cTn>
                              </p:par>
                              <p:par>
                                <p:cTn id="42" presetID="22" presetClass="entr" presetSubtype="4" fill="hold"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down)">
                                      <p:cBhvr>
                                        <p:cTn id="4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04F1CC-A5E5-1FEF-FDBE-3028A97C5846}"/>
              </a:ext>
            </a:extLst>
          </p:cNvPr>
          <p:cNvSpPr/>
          <p:nvPr/>
        </p:nvSpPr>
        <p:spPr>
          <a:xfrm>
            <a:off x="0" y="-4"/>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cxnSp>
        <p:nvCxnSpPr>
          <p:cNvPr id="14" name="Straight Connector 13">
            <a:extLst>
              <a:ext uri="{FF2B5EF4-FFF2-40B4-BE49-F238E27FC236}">
                <a16:creationId xmlns:a16="http://schemas.microsoft.com/office/drawing/2014/main" id="{C7BDB692-8181-6EE1-085B-EBA057E4F970}"/>
              </a:ext>
            </a:extLst>
          </p:cNvPr>
          <p:cNvCxnSpPr/>
          <p:nvPr/>
        </p:nvCxnSpPr>
        <p:spPr>
          <a:xfrm flipV="1">
            <a:off x="11056883" y="5938345"/>
            <a:ext cx="0" cy="919655"/>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5" name="Straight Connector 14">
            <a:extLst>
              <a:ext uri="{FF2B5EF4-FFF2-40B4-BE49-F238E27FC236}">
                <a16:creationId xmlns:a16="http://schemas.microsoft.com/office/drawing/2014/main" id="{0F4A0519-D0F5-E3BA-7EC9-6E707C17F61D}"/>
              </a:ext>
            </a:extLst>
          </p:cNvPr>
          <p:cNvCxnSpPr>
            <a:cxnSpLocks/>
          </p:cNvCxnSpPr>
          <p:nvPr/>
        </p:nvCxnSpPr>
        <p:spPr>
          <a:xfrm>
            <a:off x="11056883" y="5938345"/>
            <a:ext cx="1135117"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92381B49-10B6-F775-B882-80F92A007A09}"/>
              </a:ext>
            </a:extLst>
          </p:cNvPr>
          <p:cNvCxnSpPr/>
          <p:nvPr/>
        </p:nvCxnSpPr>
        <p:spPr>
          <a:xfrm flipV="1">
            <a:off x="9921766" y="5938342"/>
            <a:ext cx="0" cy="919655"/>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9" name="Straight Connector 18">
            <a:extLst>
              <a:ext uri="{FF2B5EF4-FFF2-40B4-BE49-F238E27FC236}">
                <a16:creationId xmlns:a16="http://schemas.microsoft.com/office/drawing/2014/main" id="{3C8ED961-0D1F-8EF7-C4E7-B9C2A6E19933}"/>
              </a:ext>
            </a:extLst>
          </p:cNvPr>
          <p:cNvCxnSpPr/>
          <p:nvPr/>
        </p:nvCxnSpPr>
        <p:spPr>
          <a:xfrm flipV="1">
            <a:off x="8791903" y="5938345"/>
            <a:ext cx="0" cy="919655"/>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20" name="Straight Connector 19">
            <a:extLst>
              <a:ext uri="{FF2B5EF4-FFF2-40B4-BE49-F238E27FC236}">
                <a16:creationId xmlns:a16="http://schemas.microsoft.com/office/drawing/2014/main" id="{D7769679-A302-1331-992F-F539CBEE9497}"/>
              </a:ext>
            </a:extLst>
          </p:cNvPr>
          <p:cNvCxnSpPr/>
          <p:nvPr/>
        </p:nvCxnSpPr>
        <p:spPr>
          <a:xfrm flipV="1">
            <a:off x="7656788" y="5938341"/>
            <a:ext cx="0" cy="919655"/>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26" name="Straight Connector 25">
            <a:extLst>
              <a:ext uri="{FF2B5EF4-FFF2-40B4-BE49-F238E27FC236}">
                <a16:creationId xmlns:a16="http://schemas.microsoft.com/office/drawing/2014/main" id="{F0BAFA0C-5933-8C5C-DA67-ED42752EC5F6}"/>
              </a:ext>
            </a:extLst>
          </p:cNvPr>
          <p:cNvCxnSpPr>
            <a:cxnSpLocks/>
          </p:cNvCxnSpPr>
          <p:nvPr/>
        </p:nvCxnSpPr>
        <p:spPr>
          <a:xfrm>
            <a:off x="9921766" y="5943597"/>
            <a:ext cx="1135117"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E222F66A-16D5-6D5C-D817-5A390AF0D8EC}"/>
              </a:ext>
            </a:extLst>
          </p:cNvPr>
          <p:cNvCxnSpPr>
            <a:cxnSpLocks/>
          </p:cNvCxnSpPr>
          <p:nvPr/>
        </p:nvCxnSpPr>
        <p:spPr>
          <a:xfrm>
            <a:off x="8786649" y="5938342"/>
            <a:ext cx="1135117"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28" name="Straight Connector 27">
            <a:extLst>
              <a:ext uri="{FF2B5EF4-FFF2-40B4-BE49-F238E27FC236}">
                <a16:creationId xmlns:a16="http://schemas.microsoft.com/office/drawing/2014/main" id="{14A65AC6-792E-FE48-6C07-3AEE0E37FCDE}"/>
              </a:ext>
            </a:extLst>
          </p:cNvPr>
          <p:cNvCxnSpPr>
            <a:cxnSpLocks/>
          </p:cNvCxnSpPr>
          <p:nvPr/>
        </p:nvCxnSpPr>
        <p:spPr>
          <a:xfrm>
            <a:off x="7651532" y="5938342"/>
            <a:ext cx="1135117"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29" name="Straight Connector 28">
            <a:extLst>
              <a:ext uri="{FF2B5EF4-FFF2-40B4-BE49-F238E27FC236}">
                <a16:creationId xmlns:a16="http://schemas.microsoft.com/office/drawing/2014/main" id="{E65191F0-67FF-DC59-B83A-B248F1B64B64}"/>
              </a:ext>
            </a:extLst>
          </p:cNvPr>
          <p:cNvCxnSpPr/>
          <p:nvPr/>
        </p:nvCxnSpPr>
        <p:spPr>
          <a:xfrm flipV="1">
            <a:off x="8786649" y="5018686"/>
            <a:ext cx="0" cy="919655"/>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30" name="Straight Connector 29">
            <a:extLst>
              <a:ext uri="{FF2B5EF4-FFF2-40B4-BE49-F238E27FC236}">
                <a16:creationId xmlns:a16="http://schemas.microsoft.com/office/drawing/2014/main" id="{CD75D3CD-1A91-1BE8-7ED6-EB254EE83087}"/>
              </a:ext>
            </a:extLst>
          </p:cNvPr>
          <p:cNvCxnSpPr/>
          <p:nvPr/>
        </p:nvCxnSpPr>
        <p:spPr>
          <a:xfrm flipV="1">
            <a:off x="9921766" y="5018686"/>
            <a:ext cx="0" cy="919655"/>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7D7A5FD3-6CE9-2049-A1F9-971F6D60D7AE}"/>
              </a:ext>
            </a:extLst>
          </p:cNvPr>
          <p:cNvCxnSpPr>
            <a:cxnSpLocks/>
          </p:cNvCxnSpPr>
          <p:nvPr/>
        </p:nvCxnSpPr>
        <p:spPr>
          <a:xfrm flipV="1">
            <a:off x="11056883" y="5018686"/>
            <a:ext cx="0" cy="945926"/>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32" name="Straight Connector 31">
            <a:extLst>
              <a:ext uri="{FF2B5EF4-FFF2-40B4-BE49-F238E27FC236}">
                <a16:creationId xmlns:a16="http://schemas.microsoft.com/office/drawing/2014/main" id="{224C9E1A-D0A0-5EF9-7C35-A8309C1FDC1A}"/>
              </a:ext>
            </a:extLst>
          </p:cNvPr>
          <p:cNvCxnSpPr>
            <a:cxnSpLocks/>
          </p:cNvCxnSpPr>
          <p:nvPr/>
        </p:nvCxnSpPr>
        <p:spPr>
          <a:xfrm>
            <a:off x="8786649" y="5018686"/>
            <a:ext cx="1135117"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33" name="Straight Connector 32">
            <a:extLst>
              <a:ext uri="{FF2B5EF4-FFF2-40B4-BE49-F238E27FC236}">
                <a16:creationId xmlns:a16="http://schemas.microsoft.com/office/drawing/2014/main" id="{EECF7165-BF03-A74F-9377-639F67B64107}"/>
              </a:ext>
            </a:extLst>
          </p:cNvPr>
          <p:cNvCxnSpPr>
            <a:cxnSpLocks/>
          </p:cNvCxnSpPr>
          <p:nvPr/>
        </p:nvCxnSpPr>
        <p:spPr>
          <a:xfrm>
            <a:off x="9921766" y="5018686"/>
            <a:ext cx="1135117"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36" name="Straight Connector 35">
            <a:extLst>
              <a:ext uri="{FF2B5EF4-FFF2-40B4-BE49-F238E27FC236}">
                <a16:creationId xmlns:a16="http://schemas.microsoft.com/office/drawing/2014/main" id="{10A305C8-B97E-A0A4-D631-7A3E416CF525}"/>
              </a:ext>
            </a:extLst>
          </p:cNvPr>
          <p:cNvCxnSpPr>
            <a:cxnSpLocks/>
          </p:cNvCxnSpPr>
          <p:nvPr/>
        </p:nvCxnSpPr>
        <p:spPr>
          <a:xfrm>
            <a:off x="11056883" y="5018686"/>
            <a:ext cx="1135117"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37" name="Straight Connector 36">
            <a:extLst>
              <a:ext uri="{FF2B5EF4-FFF2-40B4-BE49-F238E27FC236}">
                <a16:creationId xmlns:a16="http://schemas.microsoft.com/office/drawing/2014/main" id="{821DB32D-6D63-D6FD-11C0-871DC761DAEE}"/>
              </a:ext>
            </a:extLst>
          </p:cNvPr>
          <p:cNvCxnSpPr/>
          <p:nvPr/>
        </p:nvCxnSpPr>
        <p:spPr>
          <a:xfrm flipV="1">
            <a:off x="9921766" y="4099031"/>
            <a:ext cx="0" cy="919655"/>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38" name="Straight Connector 37">
            <a:extLst>
              <a:ext uri="{FF2B5EF4-FFF2-40B4-BE49-F238E27FC236}">
                <a16:creationId xmlns:a16="http://schemas.microsoft.com/office/drawing/2014/main" id="{9B39393B-9A84-7ADB-FF70-32A1089C2F2C}"/>
              </a:ext>
            </a:extLst>
          </p:cNvPr>
          <p:cNvCxnSpPr/>
          <p:nvPr/>
        </p:nvCxnSpPr>
        <p:spPr>
          <a:xfrm flipV="1">
            <a:off x="11056883" y="4099030"/>
            <a:ext cx="0" cy="919655"/>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39" name="Straight Connector 38">
            <a:extLst>
              <a:ext uri="{FF2B5EF4-FFF2-40B4-BE49-F238E27FC236}">
                <a16:creationId xmlns:a16="http://schemas.microsoft.com/office/drawing/2014/main" id="{44D40570-8467-BFAE-8853-EA395D83DDC6}"/>
              </a:ext>
            </a:extLst>
          </p:cNvPr>
          <p:cNvCxnSpPr>
            <a:cxnSpLocks/>
          </p:cNvCxnSpPr>
          <p:nvPr/>
        </p:nvCxnSpPr>
        <p:spPr>
          <a:xfrm>
            <a:off x="9921766" y="4099030"/>
            <a:ext cx="1135117"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40" name="Straight Connector 39">
            <a:extLst>
              <a:ext uri="{FF2B5EF4-FFF2-40B4-BE49-F238E27FC236}">
                <a16:creationId xmlns:a16="http://schemas.microsoft.com/office/drawing/2014/main" id="{C0CA98C5-B45B-06DC-02FF-48DBA08672B2}"/>
              </a:ext>
            </a:extLst>
          </p:cNvPr>
          <p:cNvCxnSpPr>
            <a:cxnSpLocks/>
          </p:cNvCxnSpPr>
          <p:nvPr/>
        </p:nvCxnSpPr>
        <p:spPr>
          <a:xfrm>
            <a:off x="11056882" y="4099030"/>
            <a:ext cx="1135117"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41" name="Straight Connector 40">
            <a:extLst>
              <a:ext uri="{FF2B5EF4-FFF2-40B4-BE49-F238E27FC236}">
                <a16:creationId xmlns:a16="http://schemas.microsoft.com/office/drawing/2014/main" id="{41AB04A9-6F21-BF47-F3EB-2FB82940CDDF}"/>
              </a:ext>
            </a:extLst>
          </p:cNvPr>
          <p:cNvCxnSpPr/>
          <p:nvPr/>
        </p:nvCxnSpPr>
        <p:spPr>
          <a:xfrm flipV="1">
            <a:off x="11056882" y="3179375"/>
            <a:ext cx="0" cy="919655"/>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42" name="Straight Connector 41">
            <a:extLst>
              <a:ext uri="{FF2B5EF4-FFF2-40B4-BE49-F238E27FC236}">
                <a16:creationId xmlns:a16="http://schemas.microsoft.com/office/drawing/2014/main" id="{76BDD9ED-09BE-47D5-F51F-9FCFA6B066D6}"/>
              </a:ext>
            </a:extLst>
          </p:cNvPr>
          <p:cNvCxnSpPr>
            <a:cxnSpLocks/>
          </p:cNvCxnSpPr>
          <p:nvPr/>
        </p:nvCxnSpPr>
        <p:spPr>
          <a:xfrm>
            <a:off x="11056883" y="3179375"/>
            <a:ext cx="1135117" cy="0"/>
          </a:xfrm>
          <a:prstGeom prst="line">
            <a:avLst/>
          </a:prstGeom>
          <a:ln/>
        </p:spPr>
        <p:style>
          <a:lnRef idx="1">
            <a:schemeClr val="accent6"/>
          </a:lnRef>
          <a:fillRef idx="0">
            <a:schemeClr val="accent6"/>
          </a:fillRef>
          <a:effectRef idx="0">
            <a:schemeClr val="accent6"/>
          </a:effectRef>
          <a:fontRef idx="minor">
            <a:schemeClr val="tx1"/>
          </a:fontRef>
        </p:style>
      </p:cxnSp>
      <p:sp>
        <p:nvSpPr>
          <p:cNvPr id="60" name="TextBox 59">
            <a:extLst>
              <a:ext uri="{FF2B5EF4-FFF2-40B4-BE49-F238E27FC236}">
                <a16:creationId xmlns:a16="http://schemas.microsoft.com/office/drawing/2014/main" id="{75F4FBE5-5914-83B7-5C86-821A0D778F0E}"/>
              </a:ext>
            </a:extLst>
          </p:cNvPr>
          <p:cNvSpPr txBox="1"/>
          <p:nvPr/>
        </p:nvSpPr>
        <p:spPr>
          <a:xfrm>
            <a:off x="516758" y="235191"/>
            <a:ext cx="5782442" cy="584775"/>
          </a:xfrm>
          <a:prstGeom prst="rect">
            <a:avLst/>
          </a:prstGeom>
          <a:noFill/>
        </p:spPr>
        <p:txBody>
          <a:bodyPr wrap="square" rtlCol="0">
            <a:spAutoFit/>
          </a:bodyPr>
          <a:lstStyle/>
          <a:p>
            <a:r>
              <a:rPr lang="en-IN" sz="3200" b="1" dirty="0">
                <a:solidFill>
                  <a:schemeClr val="bg1"/>
                </a:solidFill>
                <a:latin typeface="Arial Rounded MT Bold" panose="020F0704030504030204" pitchFamily="34" charset="0"/>
              </a:rPr>
              <a:t>Why Is Hashing Necessary?</a:t>
            </a:r>
          </a:p>
        </p:txBody>
      </p:sp>
      <p:sp>
        <p:nvSpPr>
          <p:cNvPr id="2" name="TextBox 1">
            <a:extLst>
              <a:ext uri="{FF2B5EF4-FFF2-40B4-BE49-F238E27FC236}">
                <a16:creationId xmlns:a16="http://schemas.microsoft.com/office/drawing/2014/main" id="{869C742E-D85F-DACA-31BB-0146170F03A4}"/>
              </a:ext>
            </a:extLst>
          </p:cNvPr>
          <p:cNvSpPr txBox="1"/>
          <p:nvPr/>
        </p:nvSpPr>
        <p:spPr>
          <a:xfrm>
            <a:off x="803168" y="1055161"/>
            <a:ext cx="6050213" cy="2964914"/>
          </a:xfrm>
          <a:prstGeom prst="rect">
            <a:avLst/>
          </a:prstGeom>
          <a:noFill/>
        </p:spPr>
        <p:txBody>
          <a:bodyPr wrap="square" rtlCol="0">
            <a:spAutoFit/>
          </a:bodyPr>
          <a:lstStyle/>
          <a:p>
            <a:pPr>
              <a:spcBef>
                <a:spcPts val="100"/>
              </a:spcBef>
              <a:spcAft>
                <a:spcPts val="100"/>
              </a:spcAft>
            </a:pPr>
            <a:r>
              <a:rPr lang="en-US" sz="1800" dirty="0">
                <a:solidFill>
                  <a:schemeClr val="bg1"/>
                </a:solidFill>
                <a:latin typeface="Baskerville Old Face" panose="02020602080505020303" pitchFamily="18" charset="0"/>
              </a:rPr>
              <a:t>&gt; Hashing gives a more secure and adjustable method of retrieving data compared to any other data structure.</a:t>
            </a:r>
          </a:p>
          <a:p>
            <a:pPr>
              <a:spcBef>
                <a:spcPts val="100"/>
              </a:spcBef>
              <a:spcAft>
                <a:spcPts val="100"/>
              </a:spcAft>
            </a:pPr>
            <a:endParaRPr lang="en-US" sz="1800" dirty="0">
              <a:solidFill>
                <a:schemeClr val="bg1"/>
              </a:solidFill>
              <a:latin typeface="Baskerville Old Face" panose="02020602080505020303" pitchFamily="18" charset="0"/>
            </a:endParaRPr>
          </a:p>
          <a:p>
            <a:pPr>
              <a:spcBef>
                <a:spcPts val="100"/>
              </a:spcBef>
              <a:spcAft>
                <a:spcPts val="100"/>
              </a:spcAft>
            </a:pPr>
            <a:r>
              <a:rPr lang="en-IN" sz="1800" dirty="0">
                <a:solidFill>
                  <a:schemeClr val="bg1"/>
                </a:solidFill>
                <a:latin typeface="Baskerville Old Face" panose="02020602080505020303" pitchFamily="18" charset="0"/>
              </a:rPr>
              <a:t>&gt; </a:t>
            </a:r>
            <a:r>
              <a:rPr lang="en-US" sz="1800" dirty="0">
                <a:solidFill>
                  <a:schemeClr val="bg1"/>
                </a:solidFill>
                <a:latin typeface="Baskerville Old Face" panose="02020602080505020303" pitchFamily="18" charset="0"/>
              </a:rPr>
              <a:t>Hashed passwords cannot be modified, stolen, or jeopardized. No well-recognized and efficient key or encryption scheme exists that can be misused. Also, there is no need to worry if a hash code is stolen since it cannot be applied anywhere else.</a:t>
            </a:r>
          </a:p>
          <a:p>
            <a:pPr>
              <a:spcBef>
                <a:spcPts val="100"/>
              </a:spcBef>
              <a:spcAft>
                <a:spcPts val="100"/>
              </a:spcAft>
            </a:pPr>
            <a:endParaRPr lang="en-IN" sz="1800" dirty="0">
              <a:solidFill>
                <a:schemeClr val="bg1"/>
              </a:solidFill>
              <a:latin typeface="Baskerville Old Face" panose="02020602080505020303" pitchFamily="18" charset="0"/>
            </a:endParaRPr>
          </a:p>
          <a:p>
            <a:pPr>
              <a:spcBef>
                <a:spcPts val="100"/>
              </a:spcBef>
              <a:spcAft>
                <a:spcPts val="100"/>
              </a:spcAft>
            </a:pPr>
            <a:r>
              <a:rPr lang="en-IN" sz="1800" dirty="0">
                <a:solidFill>
                  <a:schemeClr val="bg1"/>
                </a:solidFill>
                <a:latin typeface="Baskerville Old Face" panose="02020602080505020303" pitchFamily="18" charset="0"/>
              </a:rPr>
              <a:t>&gt; </a:t>
            </a:r>
            <a:r>
              <a:rPr lang="en-US" sz="1800" dirty="0">
                <a:solidFill>
                  <a:schemeClr val="bg1"/>
                </a:solidFill>
                <a:latin typeface="Baskerville Old Face" panose="02020602080505020303" pitchFamily="18" charset="0"/>
              </a:rPr>
              <a:t>Two files can be compared for equality easily through hashing. There is no need to open the two documents individually.</a:t>
            </a:r>
          </a:p>
        </p:txBody>
      </p:sp>
      <p:sp>
        <p:nvSpPr>
          <p:cNvPr id="6" name="TextBox 5">
            <a:extLst>
              <a:ext uri="{FF2B5EF4-FFF2-40B4-BE49-F238E27FC236}">
                <a16:creationId xmlns:a16="http://schemas.microsoft.com/office/drawing/2014/main" id="{34063197-F75B-BDDF-7F40-305492F5F8F9}"/>
              </a:ext>
            </a:extLst>
          </p:cNvPr>
          <p:cNvSpPr txBox="1"/>
          <p:nvPr/>
        </p:nvSpPr>
        <p:spPr>
          <a:xfrm>
            <a:off x="803168" y="4093585"/>
            <a:ext cx="3521411" cy="2598147"/>
          </a:xfrm>
          <a:prstGeom prst="rect">
            <a:avLst/>
          </a:prstGeom>
          <a:noFill/>
        </p:spPr>
        <p:txBody>
          <a:bodyPr wrap="square" rtlCol="0">
            <a:spAutoFit/>
          </a:bodyPr>
          <a:lstStyle/>
          <a:p>
            <a:pPr>
              <a:spcBef>
                <a:spcPts val="100"/>
              </a:spcBef>
              <a:spcAft>
                <a:spcPts val="100"/>
              </a:spcAft>
            </a:pPr>
            <a:endParaRPr lang="en-IN" sz="1800" dirty="0">
              <a:solidFill>
                <a:schemeClr val="bg1"/>
              </a:solidFill>
              <a:latin typeface="Baskerville Old Face" panose="02020602080505020303" pitchFamily="18" charset="0"/>
            </a:endParaRPr>
          </a:p>
          <a:p>
            <a:r>
              <a:rPr lang="en-IN" sz="1800" dirty="0">
                <a:solidFill>
                  <a:schemeClr val="bg1"/>
                </a:solidFill>
                <a:latin typeface="Baskerville Old Face" panose="02020602080505020303" pitchFamily="18" charset="0"/>
              </a:rPr>
              <a:t>Application of Hashing:</a:t>
            </a:r>
          </a:p>
          <a:p>
            <a:endParaRPr lang="en-IN" sz="1800" dirty="0">
              <a:solidFill>
                <a:schemeClr val="bg1"/>
              </a:solidFill>
              <a:latin typeface="Baskerville Old Face" panose="02020602080505020303" pitchFamily="18" charset="0"/>
            </a:endParaRPr>
          </a:p>
          <a:p>
            <a:r>
              <a:rPr lang="en-IN" sz="1800" dirty="0">
                <a:solidFill>
                  <a:schemeClr val="bg1"/>
                </a:solidFill>
                <a:latin typeface="Baskerville Old Face" panose="02020602080505020303" pitchFamily="18" charset="0"/>
              </a:rPr>
              <a:t>  &gt; Password Verification</a:t>
            </a:r>
          </a:p>
          <a:p>
            <a:r>
              <a:rPr lang="en-IN" sz="1800" dirty="0">
                <a:solidFill>
                  <a:schemeClr val="bg1"/>
                </a:solidFill>
                <a:latin typeface="Baskerville Old Face" panose="02020602080505020303" pitchFamily="18" charset="0"/>
              </a:rPr>
              <a:t>  &gt; Compiler Operation</a:t>
            </a:r>
          </a:p>
          <a:p>
            <a:r>
              <a:rPr lang="en-IN" sz="1800" dirty="0">
                <a:solidFill>
                  <a:schemeClr val="bg1"/>
                </a:solidFill>
                <a:latin typeface="Baskerville Old Face" panose="02020602080505020303" pitchFamily="18" charset="0"/>
              </a:rPr>
              <a:t>  &gt; Rabin-Karp Algorithm</a:t>
            </a:r>
          </a:p>
          <a:p>
            <a:r>
              <a:rPr lang="en-IN" sz="1800" dirty="0">
                <a:solidFill>
                  <a:schemeClr val="bg1"/>
                </a:solidFill>
                <a:latin typeface="Baskerville Old Face" panose="02020602080505020303" pitchFamily="18" charset="0"/>
              </a:rPr>
              <a:t>  &gt; Data Structures</a:t>
            </a:r>
          </a:p>
          <a:p>
            <a:r>
              <a:rPr lang="en-IN" sz="1800" dirty="0">
                <a:solidFill>
                  <a:schemeClr val="bg1"/>
                </a:solidFill>
                <a:latin typeface="Baskerville Old Face" panose="02020602080505020303" pitchFamily="18" charset="0"/>
              </a:rPr>
              <a:t>  &gt; Message Digest</a:t>
            </a:r>
          </a:p>
          <a:p>
            <a:endParaRPr lang="en-IN" sz="1800" dirty="0"/>
          </a:p>
        </p:txBody>
      </p:sp>
      <p:pic>
        <p:nvPicPr>
          <p:cNvPr id="10" name="Graphic 9" descr="Statistics">
            <a:extLst>
              <a:ext uri="{FF2B5EF4-FFF2-40B4-BE49-F238E27FC236}">
                <a16:creationId xmlns:a16="http://schemas.microsoft.com/office/drawing/2014/main" id="{D00906DD-09EA-C8E7-9394-8108570B918A}"/>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8664248" y="700394"/>
            <a:ext cx="2138193" cy="2138193"/>
          </a:xfrm>
          <a:prstGeom prst="rect">
            <a:avLst/>
          </a:prstGeom>
        </p:spPr>
      </p:pic>
    </p:spTree>
    <p:extLst>
      <p:ext uri="{BB962C8B-B14F-4D97-AF65-F5344CB8AC3E}">
        <p14:creationId xmlns:p14="http://schemas.microsoft.com/office/powerpoint/2010/main" val="344197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par>
                                <p:cTn id="11" presetID="22" presetClass="entr" presetSubtype="4"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par>
                                <p:cTn id="21" presetID="22" presetClass="entr" presetSubtype="8"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par>
                                <p:cTn id="24" presetID="22" presetClass="entr" presetSubtype="8"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animEffect transition="in" filter="fade">
                                      <p:cBhvr>
                                        <p:cTn id="29" dur="500"/>
                                        <p:tgtEl>
                                          <p:spTgt spid="60"/>
                                        </p:tgtEl>
                                      </p:cBhvr>
                                    </p:animEffect>
                                  </p:childTnLst>
                                </p:cTn>
                              </p:par>
                              <p:par>
                                <p:cTn id="30" presetID="22" presetClass="entr" presetSubtype="8"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par>
                          <p:cTn id="33" fill="hold">
                            <p:stCondLst>
                              <p:cond delay="1000"/>
                            </p:stCondLst>
                            <p:childTnLst>
                              <p:par>
                                <p:cTn id="34" presetID="22" presetClass="entr" presetSubtype="4" fill="hold"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down)">
                                      <p:cBhvr>
                                        <p:cTn id="36" dur="500"/>
                                        <p:tgtEl>
                                          <p:spTgt spid="29"/>
                                        </p:tgtEl>
                                      </p:cBhvr>
                                    </p:animEffect>
                                  </p:childTnLst>
                                </p:cTn>
                              </p:par>
                              <p:par>
                                <p:cTn id="37" presetID="22" presetClass="entr" presetSubtype="4"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down)">
                                      <p:cBhvr>
                                        <p:cTn id="39" dur="500"/>
                                        <p:tgtEl>
                                          <p:spTgt spid="30"/>
                                        </p:tgtEl>
                                      </p:cBhvr>
                                    </p:animEffect>
                                  </p:childTnLst>
                                </p:cTn>
                              </p:par>
                              <p:par>
                                <p:cTn id="40" presetID="22" presetClass="entr" presetSubtype="4" fill="hold"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childTnLst>
                          </p:cTn>
                        </p:par>
                        <p:par>
                          <p:cTn id="43" fill="hold">
                            <p:stCondLst>
                              <p:cond delay="1500"/>
                            </p:stCondLst>
                            <p:childTnLst>
                              <p:par>
                                <p:cTn id="44" presetID="22" presetClass="entr" presetSubtype="8" fill="hold"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left)">
                                      <p:cBhvr>
                                        <p:cTn id="46" dur="500"/>
                                        <p:tgtEl>
                                          <p:spTgt spid="32"/>
                                        </p:tgtEl>
                                      </p:cBhvr>
                                    </p:animEffect>
                                  </p:childTnLst>
                                </p:cTn>
                              </p:par>
                              <p:par>
                                <p:cTn id="47" presetID="22" presetClass="entr" presetSubtype="8"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ipe(left)">
                                      <p:cBhvr>
                                        <p:cTn id="49" dur="500"/>
                                        <p:tgtEl>
                                          <p:spTgt spid="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750"/>
                                        <p:tgtEl>
                                          <p:spTgt spid="2"/>
                                        </p:tgtEl>
                                      </p:cBhvr>
                                    </p:animEffect>
                                  </p:childTnLst>
                                </p:cTn>
                              </p:par>
                              <p:par>
                                <p:cTn id="53" presetID="22" presetClass="entr" presetSubtype="8"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wipe(left)">
                                      <p:cBhvr>
                                        <p:cTn id="55" dur="500"/>
                                        <p:tgtEl>
                                          <p:spTgt spid="36"/>
                                        </p:tgtEl>
                                      </p:cBhvr>
                                    </p:animEffect>
                                  </p:childTnLst>
                                </p:cTn>
                              </p:par>
                            </p:childTnLst>
                          </p:cTn>
                        </p:par>
                        <p:par>
                          <p:cTn id="56" fill="hold">
                            <p:stCondLst>
                              <p:cond delay="2250"/>
                            </p:stCondLst>
                            <p:childTnLst>
                              <p:par>
                                <p:cTn id="57" presetID="22" presetClass="entr" presetSubtype="4" fill="hold"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wipe(down)">
                                      <p:cBhvr>
                                        <p:cTn id="59" dur="500"/>
                                        <p:tgtEl>
                                          <p:spTgt spid="37"/>
                                        </p:tgtEl>
                                      </p:cBhvr>
                                    </p:animEffect>
                                  </p:childTnLst>
                                </p:cTn>
                              </p:par>
                              <p:par>
                                <p:cTn id="60" presetID="22" presetClass="entr" presetSubtype="4" fill="hold" nodeType="with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wipe(down)">
                                      <p:cBhvr>
                                        <p:cTn id="62" dur="500"/>
                                        <p:tgtEl>
                                          <p:spTgt spid="38"/>
                                        </p:tgtEl>
                                      </p:cBhvr>
                                    </p:animEffect>
                                  </p:childTnLst>
                                </p:cTn>
                              </p:par>
                            </p:childTnLst>
                          </p:cTn>
                        </p:par>
                        <p:par>
                          <p:cTn id="63" fill="hold">
                            <p:stCondLst>
                              <p:cond delay="2750"/>
                            </p:stCondLst>
                            <p:childTnLst>
                              <p:par>
                                <p:cTn id="64" presetID="22" presetClass="entr" presetSubtype="8" fill="hold" nodeType="after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left)">
                                      <p:cBhvr>
                                        <p:cTn id="66" dur="500"/>
                                        <p:tgtEl>
                                          <p:spTgt spid="3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par>
                                <p:cTn id="70" presetID="22" presetClass="entr" presetSubtype="8" fill="hold" nodeType="with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wipe(left)">
                                      <p:cBhvr>
                                        <p:cTn id="72" dur="500"/>
                                        <p:tgtEl>
                                          <p:spTgt spid="40"/>
                                        </p:tgtEl>
                                      </p:cBhvr>
                                    </p:animEffect>
                                  </p:childTnLst>
                                </p:cTn>
                              </p:par>
                              <p:par>
                                <p:cTn id="73" presetID="10" presetClass="entr" presetSubtype="0" fill="hold" nodeType="with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fade">
                                      <p:cBhvr>
                                        <p:cTn id="75" dur="500"/>
                                        <p:tgtEl>
                                          <p:spTgt spid="10"/>
                                        </p:tgtEl>
                                      </p:cBhvr>
                                    </p:animEffect>
                                  </p:childTnLst>
                                </p:cTn>
                              </p:par>
                            </p:childTnLst>
                          </p:cTn>
                        </p:par>
                        <p:par>
                          <p:cTn id="76" fill="hold">
                            <p:stCondLst>
                              <p:cond delay="3250"/>
                            </p:stCondLst>
                            <p:childTnLst>
                              <p:par>
                                <p:cTn id="77" presetID="22" presetClass="entr" presetSubtype="4" fill="hold" nodeType="after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wipe(down)">
                                      <p:cBhvr>
                                        <p:cTn id="79" dur="500"/>
                                        <p:tgtEl>
                                          <p:spTgt spid="41"/>
                                        </p:tgtEl>
                                      </p:cBhvr>
                                    </p:animEffect>
                                  </p:childTnLst>
                                </p:cTn>
                              </p:par>
                            </p:childTnLst>
                          </p:cTn>
                        </p:par>
                        <p:par>
                          <p:cTn id="80" fill="hold">
                            <p:stCondLst>
                              <p:cond delay="3750"/>
                            </p:stCondLst>
                            <p:childTnLst>
                              <p:par>
                                <p:cTn id="81" presetID="22" presetClass="entr" presetSubtype="8" fill="hold" nodeType="after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wipe(left)">
                                      <p:cBhvr>
                                        <p:cTn id="8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1508F2-C858-E21D-1513-918AEF5D7B1D}"/>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51" name="Straight Connector 50">
            <a:extLst>
              <a:ext uri="{FF2B5EF4-FFF2-40B4-BE49-F238E27FC236}">
                <a16:creationId xmlns:a16="http://schemas.microsoft.com/office/drawing/2014/main" id="{B51A38E2-1395-8EB8-E5E6-A653DB2DB35D}"/>
              </a:ext>
            </a:extLst>
          </p:cNvPr>
          <p:cNvCxnSpPr/>
          <p:nvPr/>
        </p:nvCxnSpPr>
        <p:spPr>
          <a:xfrm>
            <a:off x="1034473" y="0"/>
            <a:ext cx="0" cy="6858000"/>
          </a:xfrm>
          <a:prstGeom prst="line">
            <a:avLst/>
          </a:prstGeom>
        </p:spPr>
        <p:style>
          <a:lnRef idx="1">
            <a:schemeClr val="accent6"/>
          </a:lnRef>
          <a:fillRef idx="0">
            <a:schemeClr val="accent6"/>
          </a:fillRef>
          <a:effectRef idx="0">
            <a:schemeClr val="accent6"/>
          </a:effectRef>
          <a:fontRef idx="minor">
            <a:schemeClr val="tx1"/>
          </a:fontRef>
        </p:style>
      </p:cxnSp>
      <p:cxnSp>
        <p:nvCxnSpPr>
          <p:cNvPr id="53" name="Straight Connector 52">
            <a:extLst>
              <a:ext uri="{FF2B5EF4-FFF2-40B4-BE49-F238E27FC236}">
                <a16:creationId xmlns:a16="http://schemas.microsoft.com/office/drawing/2014/main" id="{2A66A6A6-8EAD-C739-2CA0-51A2E55EBC64}"/>
              </a:ext>
            </a:extLst>
          </p:cNvPr>
          <p:cNvCxnSpPr>
            <a:cxnSpLocks/>
          </p:cNvCxnSpPr>
          <p:nvPr/>
        </p:nvCxnSpPr>
        <p:spPr>
          <a:xfrm>
            <a:off x="0" y="701964"/>
            <a:ext cx="121920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55" name="Straight Connector 54">
            <a:extLst>
              <a:ext uri="{FF2B5EF4-FFF2-40B4-BE49-F238E27FC236}">
                <a16:creationId xmlns:a16="http://schemas.microsoft.com/office/drawing/2014/main" id="{B9E17524-49B4-6DFB-9FF7-99C7AE26D15D}"/>
              </a:ext>
            </a:extLst>
          </p:cNvPr>
          <p:cNvCxnSpPr/>
          <p:nvPr/>
        </p:nvCxnSpPr>
        <p:spPr>
          <a:xfrm>
            <a:off x="11157527" y="0"/>
            <a:ext cx="0" cy="6858000"/>
          </a:xfrm>
          <a:prstGeom prst="line">
            <a:avLst/>
          </a:prstGeom>
        </p:spPr>
        <p:style>
          <a:lnRef idx="1">
            <a:schemeClr val="accent6"/>
          </a:lnRef>
          <a:fillRef idx="0">
            <a:schemeClr val="accent6"/>
          </a:fillRef>
          <a:effectRef idx="0">
            <a:schemeClr val="accent6"/>
          </a:effectRef>
          <a:fontRef idx="minor">
            <a:schemeClr val="tx1"/>
          </a:fontRef>
        </p:style>
      </p:cxnSp>
      <p:cxnSp>
        <p:nvCxnSpPr>
          <p:cNvPr id="56" name="Straight Connector 55">
            <a:extLst>
              <a:ext uri="{FF2B5EF4-FFF2-40B4-BE49-F238E27FC236}">
                <a16:creationId xmlns:a16="http://schemas.microsoft.com/office/drawing/2014/main" id="{15BCF47B-8ABC-89D3-C64A-B74009ABB7C7}"/>
              </a:ext>
            </a:extLst>
          </p:cNvPr>
          <p:cNvCxnSpPr>
            <a:cxnSpLocks/>
          </p:cNvCxnSpPr>
          <p:nvPr/>
        </p:nvCxnSpPr>
        <p:spPr>
          <a:xfrm>
            <a:off x="0" y="6156036"/>
            <a:ext cx="12192000" cy="0"/>
          </a:xfrm>
          <a:prstGeom prst="line">
            <a:avLst/>
          </a:prstGeom>
        </p:spPr>
        <p:style>
          <a:lnRef idx="1">
            <a:schemeClr val="accent6"/>
          </a:lnRef>
          <a:fillRef idx="0">
            <a:schemeClr val="accent6"/>
          </a:fillRef>
          <a:effectRef idx="0">
            <a:schemeClr val="accent6"/>
          </a:effectRef>
          <a:fontRef idx="minor">
            <a:schemeClr val="tx1"/>
          </a:fontRef>
        </p:style>
      </p:cxnSp>
      <p:sp>
        <p:nvSpPr>
          <p:cNvPr id="59" name="TextBox 58">
            <a:extLst>
              <a:ext uri="{FF2B5EF4-FFF2-40B4-BE49-F238E27FC236}">
                <a16:creationId xmlns:a16="http://schemas.microsoft.com/office/drawing/2014/main" id="{5A59BC4B-DD79-4622-354B-01AED0481C0D}"/>
              </a:ext>
            </a:extLst>
          </p:cNvPr>
          <p:cNvSpPr txBox="1"/>
          <p:nvPr/>
        </p:nvSpPr>
        <p:spPr>
          <a:xfrm>
            <a:off x="1571298" y="1109973"/>
            <a:ext cx="5420627" cy="430887"/>
          </a:xfrm>
          <a:prstGeom prst="rect">
            <a:avLst/>
          </a:prstGeom>
          <a:noFill/>
        </p:spPr>
        <p:txBody>
          <a:bodyPr wrap="square" rtlCol="0">
            <a:spAutoFit/>
          </a:bodyPr>
          <a:lstStyle/>
          <a:p>
            <a:r>
              <a:rPr lang="en-US" sz="2200" b="1" dirty="0">
                <a:solidFill>
                  <a:schemeClr val="bg1"/>
                </a:solidFill>
                <a:latin typeface="Baskerville Old Face" panose="02020602080505020303" pitchFamily="18" charset="0"/>
              </a:rPr>
              <a:t>What is Iconic Hashing Algorithm(IHA)?</a:t>
            </a:r>
            <a:endParaRPr lang="en-IN" sz="2200" b="1" dirty="0">
              <a:solidFill>
                <a:schemeClr val="bg1"/>
              </a:solidFill>
              <a:latin typeface="Baskerville Old Face" panose="02020602080505020303" pitchFamily="18" charset="0"/>
            </a:endParaRPr>
          </a:p>
        </p:txBody>
      </p:sp>
      <p:sp>
        <p:nvSpPr>
          <p:cNvPr id="60" name="TextBox 59">
            <a:extLst>
              <a:ext uri="{FF2B5EF4-FFF2-40B4-BE49-F238E27FC236}">
                <a16:creationId xmlns:a16="http://schemas.microsoft.com/office/drawing/2014/main" id="{3816C3FA-54A1-B9AF-9B33-B7EE32D65164}"/>
              </a:ext>
            </a:extLst>
          </p:cNvPr>
          <p:cNvSpPr txBox="1"/>
          <p:nvPr/>
        </p:nvSpPr>
        <p:spPr>
          <a:xfrm>
            <a:off x="6991927" y="301853"/>
            <a:ext cx="4165600" cy="400110"/>
          </a:xfrm>
          <a:prstGeom prst="rect">
            <a:avLst/>
          </a:prstGeom>
          <a:noFill/>
        </p:spPr>
        <p:txBody>
          <a:bodyPr wrap="square" rtlCol="0">
            <a:spAutoFit/>
          </a:bodyPr>
          <a:lstStyle/>
          <a:p>
            <a:pPr algn="r"/>
            <a:r>
              <a:rPr lang="en-US" sz="2000" dirty="0">
                <a:solidFill>
                  <a:schemeClr val="bg1"/>
                </a:solidFill>
                <a:latin typeface="Arial Rounded MT Bold" panose="020F0704030504030204" pitchFamily="34" charset="0"/>
              </a:rPr>
              <a:t>ICONIC HASHING ALGORITHM</a:t>
            </a:r>
            <a:endParaRPr lang="en-IN" sz="2000" dirty="0">
              <a:solidFill>
                <a:schemeClr val="bg1"/>
              </a:solidFill>
              <a:latin typeface="Arial Rounded MT Bold" panose="020F0704030504030204" pitchFamily="34" charset="0"/>
            </a:endParaRPr>
          </a:p>
        </p:txBody>
      </p:sp>
      <p:sp>
        <p:nvSpPr>
          <p:cNvPr id="61" name="TextBox 60">
            <a:extLst>
              <a:ext uri="{FF2B5EF4-FFF2-40B4-BE49-F238E27FC236}">
                <a16:creationId xmlns:a16="http://schemas.microsoft.com/office/drawing/2014/main" id="{5BFA9A77-EF3F-364C-31AE-DB8670306C8F}"/>
              </a:ext>
            </a:extLst>
          </p:cNvPr>
          <p:cNvSpPr txBox="1"/>
          <p:nvPr/>
        </p:nvSpPr>
        <p:spPr>
          <a:xfrm>
            <a:off x="1571298" y="1669397"/>
            <a:ext cx="9133647" cy="1477328"/>
          </a:xfrm>
          <a:prstGeom prst="rect">
            <a:avLst/>
          </a:prstGeom>
          <a:noFill/>
        </p:spPr>
        <p:txBody>
          <a:bodyPr wrap="square" rtlCol="0">
            <a:spAutoFit/>
          </a:bodyPr>
          <a:lstStyle/>
          <a:p>
            <a:r>
              <a:rPr lang="en-US" sz="1800" dirty="0">
                <a:solidFill>
                  <a:schemeClr val="bg1"/>
                </a:solidFill>
                <a:latin typeface="Baskerville Old Face" panose="02020602080505020303" pitchFamily="18" charset="0"/>
              </a:rPr>
              <a:t>IHA is a unique hashing algorithm which works on the base 10 digits for hashing. </a:t>
            </a:r>
            <a:r>
              <a:rPr lang="en-US" sz="1800">
                <a:solidFill>
                  <a:schemeClr val="bg1"/>
                </a:solidFill>
                <a:latin typeface="Baskerville Old Face" panose="02020602080505020303" pitchFamily="18" charset="0"/>
              </a:rPr>
              <a:t>This algorithm </a:t>
            </a:r>
            <a:r>
              <a:rPr lang="en-US" sz="1800" dirty="0">
                <a:solidFill>
                  <a:schemeClr val="bg1"/>
                </a:solidFill>
                <a:latin typeface="Baskerville Old Face" panose="02020602080505020303" pitchFamily="18" charset="0"/>
              </a:rPr>
              <a:t>works on each of these digits to convert them into an unpredictable format. The overall size of the hash is 38, 6 greater than the size of MD5 hashing algorithm. The algorithm is designed such that operations made on the digits is almost impossible to reverse, and its really hard even for a machine to reverse it using all the possible digits.  </a:t>
            </a:r>
            <a:endParaRPr lang="en-IN" sz="1800" dirty="0">
              <a:solidFill>
                <a:schemeClr val="bg1"/>
              </a:solidFill>
              <a:latin typeface="Baskerville Old Face" panose="02020602080505020303" pitchFamily="18" charset="0"/>
            </a:endParaRPr>
          </a:p>
        </p:txBody>
      </p:sp>
      <p:sp>
        <p:nvSpPr>
          <p:cNvPr id="2" name="TextBox 1">
            <a:extLst>
              <a:ext uri="{FF2B5EF4-FFF2-40B4-BE49-F238E27FC236}">
                <a16:creationId xmlns:a16="http://schemas.microsoft.com/office/drawing/2014/main" id="{848004C1-6BB2-B980-6CC2-C41869532B89}"/>
              </a:ext>
            </a:extLst>
          </p:cNvPr>
          <p:cNvSpPr txBox="1"/>
          <p:nvPr/>
        </p:nvSpPr>
        <p:spPr>
          <a:xfrm>
            <a:off x="1571298" y="3204830"/>
            <a:ext cx="9476507" cy="2893100"/>
          </a:xfrm>
          <a:prstGeom prst="rect">
            <a:avLst/>
          </a:prstGeom>
          <a:noFill/>
        </p:spPr>
        <p:txBody>
          <a:bodyPr wrap="square" rtlCol="0">
            <a:spAutoFit/>
          </a:bodyPr>
          <a:lstStyle/>
          <a:p>
            <a:r>
              <a:rPr lang="en-IN" b="0" dirty="0" err="1">
                <a:solidFill>
                  <a:srgbClr val="657B83"/>
                </a:solidFill>
                <a:effectLst/>
                <a:latin typeface="Consolas" panose="020B0609020204030204" pitchFamily="49" charset="0"/>
              </a:rPr>
              <a:t>upper_case</a:t>
            </a:r>
            <a:r>
              <a:rPr lang="en-IN" b="0" dirty="0">
                <a:solidFill>
                  <a:srgbClr val="657B83"/>
                </a:solidFill>
                <a:effectLst/>
                <a:latin typeface="Consolas" panose="020B0609020204030204" pitchFamily="49" charset="0"/>
              </a:rPr>
              <a:t> </a:t>
            </a:r>
            <a:r>
              <a:rPr lang="en-IN" b="0" dirty="0">
                <a:solidFill>
                  <a:srgbClr val="859900"/>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"01"</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"B"</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"02"</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"C"</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"03"</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"D"</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"04"</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"E"</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"05"</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"F"</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"06"</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"G"</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"07"</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"H"</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"08"</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"I"</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"09"</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"J"</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"11"</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"K"</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"22"</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"L"</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"33"</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"M"</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"44"</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"N"</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"55"</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"O"</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"66"</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"P"</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"77"</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"Q"</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"88"</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"R"</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"99"</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"S"</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"12"</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"13"</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"U"</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"14"</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"V"</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"15"</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"W"</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"16"</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"X"</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"17"</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"Y"</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"18"</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"Z"</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"19"</a:t>
            </a:r>
            <a:r>
              <a:rPr lang="en-IN" b="0" dirty="0">
                <a:solidFill>
                  <a:srgbClr val="657B83"/>
                </a:solidFill>
                <a:effectLst/>
                <a:latin typeface="Consolas" panose="020B0609020204030204" pitchFamily="49" charset="0"/>
              </a:rPr>
              <a:t>]]</a:t>
            </a:r>
          </a:p>
          <a:p>
            <a:endParaRPr lang="en-IN" b="0" dirty="0">
              <a:solidFill>
                <a:srgbClr val="657B83"/>
              </a:solidFill>
              <a:effectLst/>
              <a:latin typeface="Consolas" panose="020B0609020204030204" pitchFamily="49" charset="0"/>
            </a:endParaRPr>
          </a:p>
          <a:p>
            <a:r>
              <a:rPr lang="en-IN" b="0" dirty="0">
                <a:solidFill>
                  <a:srgbClr val="657B83"/>
                </a:solidFill>
                <a:effectLst/>
                <a:latin typeface="Consolas" panose="020B0609020204030204" pitchFamily="49" charset="0"/>
              </a:rPr>
              <a:t>number </a:t>
            </a:r>
            <a:r>
              <a:rPr lang="en-IN" b="0" dirty="0">
                <a:solidFill>
                  <a:srgbClr val="859900"/>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"601"</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"2"</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"602"</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"3"</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"603"</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"4"</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"604"</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"5"</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"605"</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"6"</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"606"</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"7"</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"607"</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"8"</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"608"</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"9"</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"609"</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"0"</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"610"</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 "</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"00"</a:t>
            </a:r>
            <a:r>
              <a:rPr lang="en-IN" b="0" dirty="0">
                <a:solidFill>
                  <a:srgbClr val="657B83"/>
                </a:solidFill>
                <a:effectLst/>
                <a:latin typeface="Consolas" panose="020B0609020204030204" pitchFamily="49" charset="0"/>
              </a:rPr>
              <a:t>]]</a:t>
            </a:r>
          </a:p>
          <a:p>
            <a:endParaRPr lang="en-IN" b="0" dirty="0">
              <a:solidFill>
                <a:srgbClr val="657B83"/>
              </a:solidFill>
              <a:effectLst/>
              <a:latin typeface="Consolas" panose="020B0609020204030204" pitchFamily="49" charset="0"/>
            </a:endParaRPr>
          </a:p>
          <a:p>
            <a:r>
              <a:rPr lang="en-IN" b="0" dirty="0">
                <a:solidFill>
                  <a:srgbClr val="657B83"/>
                </a:solidFill>
                <a:effectLst/>
                <a:latin typeface="Consolas" panose="020B0609020204030204" pitchFamily="49" charset="0"/>
              </a:rPr>
              <a:t>symbols </a:t>
            </a:r>
            <a:r>
              <a:rPr lang="en-IN" b="0" dirty="0">
                <a:solidFill>
                  <a:srgbClr val="859900"/>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"1000"</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"1001"</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"1002"</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"1003"</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"1004"</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"1005"</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"1006"</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"&amp;"</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"1007"</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"1008"</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"1009"</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"1010"</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"1011"</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"_"</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"1012"</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"1013"</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"1014"</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"1015"</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"1016"</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"1017"</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"1018"</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"1019"</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"1020"</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"1021"</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"1022"</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"1023"</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t>
            </a:r>
            <a:r>
              <a:rPr lang="en-IN" b="0" dirty="0">
                <a:solidFill>
                  <a:srgbClr val="CB4B16"/>
                </a:solidFill>
                <a:effectLst/>
                <a:latin typeface="Consolas" panose="020B0609020204030204" pitchFamily="49" charset="0"/>
              </a:rPr>
              <a:t>\\</a:t>
            </a:r>
            <a:r>
              <a:rPr lang="en-IN" b="0" dirty="0">
                <a:solidFill>
                  <a:srgbClr val="2AA198"/>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"1024"</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"&lt;"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"1025"</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a:t>
            </a:r>
            <a:r>
              <a:rPr lang="en-IN" b="0" dirty="0">
                <a:solidFill>
                  <a:srgbClr val="657B83"/>
                </a:solidFill>
                <a:effectLst/>
                <a:latin typeface="Consolas" panose="020B0609020204030204" pitchFamily="49" charset="0"/>
              </a:rPr>
              <a:t>, </a:t>
            </a:r>
            <a:r>
              <a:rPr lang="en-IN" b="0" dirty="0">
                <a:solidFill>
                  <a:srgbClr val="2AA198"/>
                </a:solidFill>
                <a:effectLst/>
                <a:latin typeface="Consolas" panose="020B0609020204030204" pitchFamily="49" charset="0"/>
              </a:rPr>
              <a:t>"1026"</a:t>
            </a:r>
            <a:r>
              <a:rPr lang="en-IN" b="0" dirty="0">
                <a:solidFill>
                  <a:srgbClr val="657B83"/>
                </a:solidFill>
                <a:effectLst/>
                <a:latin typeface="Consolas" panose="020B0609020204030204" pitchFamily="49" charset="0"/>
              </a:rPr>
              <a:t>]]</a:t>
            </a:r>
          </a:p>
        </p:txBody>
      </p:sp>
    </p:spTree>
    <p:extLst>
      <p:ext uri="{BB962C8B-B14F-4D97-AF65-F5344CB8AC3E}">
        <p14:creationId xmlns:p14="http://schemas.microsoft.com/office/powerpoint/2010/main" val="180177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750"/>
                                        <p:tgtEl>
                                          <p:spTgt spid="51"/>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wipe(down)">
                                      <p:cBhvr>
                                        <p:cTn id="11" dur="750"/>
                                        <p:tgtEl>
                                          <p:spTgt spid="5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500"/>
                                        <p:tgtEl>
                                          <p:spTgt spid="60"/>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ipe(left)">
                                      <p:cBhvr>
                                        <p:cTn id="18" dur="750"/>
                                        <p:tgtEl>
                                          <p:spTgt spid="5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fade">
                                      <p:cBhvr>
                                        <p:cTn id="21" dur="500"/>
                                        <p:tgtEl>
                                          <p:spTgt spid="59"/>
                                        </p:tgtEl>
                                      </p:cBhvr>
                                    </p:animEffect>
                                  </p:childTnLst>
                                </p:cTn>
                              </p:par>
                            </p:childTnLst>
                          </p:cTn>
                        </p:par>
                        <p:par>
                          <p:cTn id="22" fill="hold">
                            <p:stCondLst>
                              <p:cond delay="2250"/>
                            </p:stCondLst>
                            <p:childTnLst>
                              <p:par>
                                <p:cTn id="23" presetID="22" presetClass="entr" presetSubtype="2" fill="hold" nodeType="after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wipe(right)">
                                      <p:cBhvr>
                                        <p:cTn id="25" dur="750"/>
                                        <p:tgtEl>
                                          <p:spTgt spid="5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20C0C6-B1A6-2B3B-6E68-C0E21F423B75}"/>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C906AD3F-7B5A-E2B4-F86B-E68FE8010202}"/>
              </a:ext>
            </a:extLst>
          </p:cNvPr>
          <p:cNvCxnSpPr>
            <a:cxnSpLocks/>
          </p:cNvCxnSpPr>
          <p:nvPr/>
        </p:nvCxnSpPr>
        <p:spPr>
          <a:xfrm>
            <a:off x="-101600" y="1036781"/>
            <a:ext cx="2272145" cy="2392218"/>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8" name="Straight Connector 7">
            <a:extLst>
              <a:ext uri="{FF2B5EF4-FFF2-40B4-BE49-F238E27FC236}">
                <a16:creationId xmlns:a16="http://schemas.microsoft.com/office/drawing/2014/main" id="{08E09DEF-2E1E-CF22-A954-BAF18F0BCA8A}"/>
              </a:ext>
            </a:extLst>
          </p:cNvPr>
          <p:cNvCxnSpPr>
            <a:cxnSpLocks/>
          </p:cNvCxnSpPr>
          <p:nvPr/>
        </p:nvCxnSpPr>
        <p:spPr>
          <a:xfrm flipH="1">
            <a:off x="-184728" y="3398980"/>
            <a:ext cx="2355272" cy="2422239"/>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9" name="Straight Connector 18">
            <a:extLst>
              <a:ext uri="{FF2B5EF4-FFF2-40B4-BE49-F238E27FC236}">
                <a16:creationId xmlns:a16="http://schemas.microsoft.com/office/drawing/2014/main" id="{FB54FBDA-CA7B-255C-4659-C3F30C2CD2B9}"/>
              </a:ext>
            </a:extLst>
          </p:cNvPr>
          <p:cNvCxnSpPr>
            <a:cxnSpLocks/>
          </p:cNvCxnSpPr>
          <p:nvPr/>
        </p:nvCxnSpPr>
        <p:spPr>
          <a:xfrm>
            <a:off x="-101601" y="1542473"/>
            <a:ext cx="1731819" cy="1856507"/>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52E7C742-1B25-44BB-C8EA-079FA1C8C737}"/>
              </a:ext>
            </a:extLst>
          </p:cNvPr>
          <p:cNvCxnSpPr>
            <a:cxnSpLocks/>
          </p:cNvCxnSpPr>
          <p:nvPr/>
        </p:nvCxnSpPr>
        <p:spPr>
          <a:xfrm flipH="1">
            <a:off x="-184727" y="3378195"/>
            <a:ext cx="1824181" cy="1937332"/>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25" name="Straight Connector 24">
            <a:extLst>
              <a:ext uri="{FF2B5EF4-FFF2-40B4-BE49-F238E27FC236}">
                <a16:creationId xmlns:a16="http://schemas.microsoft.com/office/drawing/2014/main" id="{5AD23D80-56EF-52DD-737B-9F71E396DFBB}"/>
              </a:ext>
            </a:extLst>
          </p:cNvPr>
          <p:cNvCxnSpPr>
            <a:cxnSpLocks/>
          </p:cNvCxnSpPr>
          <p:nvPr/>
        </p:nvCxnSpPr>
        <p:spPr>
          <a:xfrm>
            <a:off x="-120073" y="2068946"/>
            <a:ext cx="1209962" cy="1320798"/>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0" name="Straight Connector 29">
            <a:extLst>
              <a:ext uri="{FF2B5EF4-FFF2-40B4-BE49-F238E27FC236}">
                <a16:creationId xmlns:a16="http://schemas.microsoft.com/office/drawing/2014/main" id="{0E530FD0-8390-BF94-9907-F6BD2E760F20}"/>
              </a:ext>
            </a:extLst>
          </p:cNvPr>
          <p:cNvCxnSpPr>
            <a:cxnSpLocks/>
          </p:cNvCxnSpPr>
          <p:nvPr/>
        </p:nvCxnSpPr>
        <p:spPr>
          <a:xfrm flipH="1">
            <a:off x="-277091" y="3373578"/>
            <a:ext cx="1366981" cy="1462809"/>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5" name="Straight Connector 34">
            <a:extLst>
              <a:ext uri="{FF2B5EF4-FFF2-40B4-BE49-F238E27FC236}">
                <a16:creationId xmlns:a16="http://schemas.microsoft.com/office/drawing/2014/main" id="{932D61DE-8389-4B38-B67F-9E0B4E633136}"/>
              </a:ext>
            </a:extLst>
          </p:cNvPr>
          <p:cNvCxnSpPr>
            <a:cxnSpLocks/>
          </p:cNvCxnSpPr>
          <p:nvPr/>
        </p:nvCxnSpPr>
        <p:spPr>
          <a:xfrm flipH="1">
            <a:off x="9836728" y="849745"/>
            <a:ext cx="2456872" cy="2549235"/>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6" name="Straight Connector 35">
            <a:extLst>
              <a:ext uri="{FF2B5EF4-FFF2-40B4-BE49-F238E27FC236}">
                <a16:creationId xmlns:a16="http://schemas.microsoft.com/office/drawing/2014/main" id="{58ECD855-5F48-98F3-9A7A-D526FCBDD138}"/>
              </a:ext>
            </a:extLst>
          </p:cNvPr>
          <p:cNvCxnSpPr>
            <a:cxnSpLocks/>
          </p:cNvCxnSpPr>
          <p:nvPr/>
        </p:nvCxnSpPr>
        <p:spPr>
          <a:xfrm>
            <a:off x="9836727" y="3373578"/>
            <a:ext cx="2456873" cy="2507681"/>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8" name="Straight Connector 37">
            <a:extLst>
              <a:ext uri="{FF2B5EF4-FFF2-40B4-BE49-F238E27FC236}">
                <a16:creationId xmlns:a16="http://schemas.microsoft.com/office/drawing/2014/main" id="{E9D2DF25-E10D-A503-989B-14946D9B5AC7}"/>
              </a:ext>
            </a:extLst>
          </p:cNvPr>
          <p:cNvCxnSpPr>
            <a:cxnSpLocks/>
          </p:cNvCxnSpPr>
          <p:nvPr/>
        </p:nvCxnSpPr>
        <p:spPr>
          <a:xfrm>
            <a:off x="10450944" y="3358562"/>
            <a:ext cx="1879600" cy="182317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9" name="Straight Connector 38">
            <a:extLst>
              <a:ext uri="{FF2B5EF4-FFF2-40B4-BE49-F238E27FC236}">
                <a16:creationId xmlns:a16="http://schemas.microsoft.com/office/drawing/2014/main" id="{B5327132-F346-12DA-0090-8D5A234880D9}"/>
              </a:ext>
            </a:extLst>
          </p:cNvPr>
          <p:cNvCxnSpPr>
            <a:cxnSpLocks/>
          </p:cNvCxnSpPr>
          <p:nvPr/>
        </p:nvCxnSpPr>
        <p:spPr>
          <a:xfrm flipH="1">
            <a:off x="10437091" y="1366982"/>
            <a:ext cx="1856509" cy="2011213"/>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0" name="Straight Connector 39">
            <a:extLst>
              <a:ext uri="{FF2B5EF4-FFF2-40B4-BE49-F238E27FC236}">
                <a16:creationId xmlns:a16="http://schemas.microsoft.com/office/drawing/2014/main" id="{C070B77E-E747-EEE8-2923-3953C0588C15}"/>
              </a:ext>
            </a:extLst>
          </p:cNvPr>
          <p:cNvCxnSpPr>
            <a:cxnSpLocks/>
          </p:cNvCxnSpPr>
          <p:nvPr/>
        </p:nvCxnSpPr>
        <p:spPr>
          <a:xfrm flipH="1">
            <a:off x="10986655" y="1991422"/>
            <a:ext cx="1256146" cy="135039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2" name="Straight Connector 41">
            <a:extLst>
              <a:ext uri="{FF2B5EF4-FFF2-40B4-BE49-F238E27FC236}">
                <a16:creationId xmlns:a16="http://schemas.microsoft.com/office/drawing/2014/main" id="{FD8B9AF2-AA87-A50B-5614-BBB9504DDEA3}"/>
              </a:ext>
            </a:extLst>
          </p:cNvPr>
          <p:cNvCxnSpPr>
            <a:cxnSpLocks/>
          </p:cNvCxnSpPr>
          <p:nvPr/>
        </p:nvCxnSpPr>
        <p:spPr>
          <a:xfrm>
            <a:off x="11000508" y="3332582"/>
            <a:ext cx="1260764" cy="1183851"/>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20" name="TextBox 19">
            <a:extLst>
              <a:ext uri="{FF2B5EF4-FFF2-40B4-BE49-F238E27FC236}">
                <a16:creationId xmlns:a16="http://schemas.microsoft.com/office/drawing/2014/main" id="{52D4576B-95EA-79A0-09CC-5AF537E3AFAE}"/>
              </a:ext>
            </a:extLst>
          </p:cNvPr>
          <p:cNvSpPr txBox="1"/>
          <p:nvPr/>
        </p:nvSpPr>
        <p:spPr>
          <a:xfrm>
            <a:off x="2272145" y="943368"/>
            <a:ext cx="3648644" cy="400110"/>
          </a:xfrm>
          <a:prstGeom prst="rect">
            <a:avLst/>
          </a:prstGeom>
          <a:noFill/>
        </p:spPr>
        <p:txBody>
          <a:bodyPr wrap="square" rtlCol="0">
            <a:spAutoFit/>
          </a:bodyPr>
          <a:lstStyle/>
          <a:p>
            <a:r>
              <a:rPr lang="en-IN" sz="2000" b="1" dirty="0">
                <a:solidFill>
                  <a:schemeClr val="bg1"/>
                </a:solidFill>
                <a:latin typeface="Baskerville Old Face" panose="02020602080505020303" pitchFamily="18" charset="0"/>
              </a:rPr>
              <a:t>WORKING OF IHA</a:t>
            </a:r>
          </a:p>
        </p:txBody>
      </p:sp>
      <p:sp>
        <p:nvSpPr>
          <p:cNvPr id="22" name="TextBox 21">
            <a:extLst>
              <a:ext uri="{FF2B5EF4-FFF2-40B4-BE49-F238E27FC236}">
                <a16:creationId xmlns:a16="http://schemas.microsoft.com/office/drawing/2014/main" id="{82B4CF31-3C08-F70E-CF41-8F59A7B679A2}"/>
              </a:ext>
            </a:extLst>
          </p:cNvPr>
          <p:cNvSpPr txBox="1"/>
          <p:nvPr/>
        </p:nvSpPr>
        <p:spPr>
          <a:xfrm>
            <a:off x="2517514" y="1557987"/>
            <a:ext cx="4032661" cy="4401205"/>
          </a:xfrm>
          <a:prstGeom prst="rect">
            <a:avLst/>
          </a:prstGeom>
          <a:noFill/>
        </p:spPr>
        <p:txBody>
          <a:bodyPr wrap="square" rtlCol="0">
            <a:spAutoFit/>
          </a:bodyPr>
          <a:lstStyle/>
          <a:p>
            <a:r>
              <a:rPr lang="en-US" sz="2000" dirty="0">
                <a:solidFill>
                  <a:schemeClr val="bg1"/>
                </a:solidFill>
                <a:latin typeface="Baskerville Old Face" panose="02020602080505020303" pitchFamily="18" charset="0"/>
              </a:rPr>
              <a:t>In IH each characters are represented by a unique digit and the combination of this digits is called cipher array. Similar to MD5, the cipher array is padded depending upon its length. Three keys are generated in order to hash the cipher array. Key 1, sums out twice of all the numbers present in array, key 2 is the middle element present in array and key 3 is generated by taking sum of first and last element. The array is hashed using special formula. At last the hash is again padded to transform its length into 38.</a:t>
            </a:r>
            <a:endParaRPr lang="en-IN" sz="2000" dirty="0">
              <a:solidFill>
                <a:schemeClr val="bg1"/>
              </a:solidFill>
              <a:latin typeface="Baskerville Old Face" panose="02020602080505020303" pitchFamily="18" charset="0"/>
            </a:endParaRPr>
          </a:p>
        </p:txBody>
      </p:sp>
      <p:pic>
        <p:nvPicPr>
          <p:cNvPr id="23" name="Graphic 22" descr="Lightbulb and gear with solid fill">
            <a:extLst>
              <a:ext uri="{FF2B5EF4-FFF2-40B4-BE49-F238E27FC236}">
                <a16:creationId xmlns:a16="http://schemas.microsoft.com/office/drawing/2014/main" id="{A9463DE3-52A2-B31C-176B-7B19577EC2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88199" y="1197262"/>
            <a:ext cx="2546928" cy="2546928"/>
          </a:xfrm>
          <a:prstGeom prst="rect">
            <a:avLst/>
          </a:prstGeom>
        </p:spPr>
      </p:pic>
    </p:spTree>
    <p:extLst>
      <p:ext uri="{BB962C8B-B14F-4D97-AF65-F5344CB8AC3E}">
        <p14:creationId xmlns:p14="http://schemas.microsoft.com/office/powerpoint/2010/main" val="245639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par>
                                <p:cTn id="8" presetID="22" presetClass="entr" presetSubtype="4"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down)">
                                      <p:cBhvr>
                                        <p:cTn id="10" dur="500"/>
                                        <p:tgtEl>
                                          <p:spTgt spid="30"/>
                                        </p:tgtEl>
                                      </p:cBhvr>
                                    </p:animEffect>
                                  </p:childTnLst>
                                </p:cTn>
                              </p:par>
                              <p:par>
                                <p:cTn id="11" presetID="22" presetClass="entr" presetSubtype="1"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up)">
                                      <p:cBhvr>
                                        <p:cTn id="13" dur="500"/>
                                        <p:tgtEl>
                                          <p:spTgt spid="40"/>
                                        </p:tgtEl>
                                      </p:cBhvr>
                                    </p:animEffect>
                                  </p:childTnLst>
                                </p:cTn>
                              </p:par>
                              <p:par>
                                <p:cTn id="14" presetID="22" presetClass="entr" presetSubtype="4"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down)">
                                      <p:cBhvr>
                                        <p:cTn id="16" dur="500"/>
                                        <p:tgtEl>
                                          <p:spTgt spid="4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500"/>
                                        <p:tgtEl>
                                          <p:spTgt spid="19"/>
                                        </p:tgtEl>
                                      </p:cBhvr>
                                    </p:animEffect>
                                  </p:childTnLst>
                                </p:cTn>
                              </p:par>
                              <p:par>
                                <p:cTn id="21" presetID="22" presetClass="entr" presetSubtype="4"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00"/>
                                        <p:tgtEl>
                                          <p:spTgt spid="21"/>
                                        </p:tgtEl>
                                      </p:cBhvr>
                                    </p:animEffect>
                                  </p:childTnLst>
                                </p:cTn>
                              </p:par>
                              <p:par>
                                <p:cTn id="24" presetID="22" presetClass="entr" presetSubtype="1" fill="hold"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up)">
                                      <p:cBhvr>
                                        <p:cTn id="26" dur="500"/>
                                        <p:tgtEl>
                                          <p:spTgt spid="39"/>
                                        </p:tgtEl>
                                      </p:cBhvr>
                                    </p:animEffect>
                                  </p:childTnLst>
                                </p:cTn>
                              </p:par>
                              <p:par>
                                <p:cTn id="27" presetID="22" presetClass="entr" presetSubtype="4"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down)">
                                      <p:cBhvr>
                                        <p:cTn id="29" dur="500"/>
                                        <p:tgtEl>
                                          <p:spTgt spid="38"/>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up)">
                                      <p:cBhvr>
                                        <p:cTn id="33" dur="500"/>
                                        <p:tgtEl>
                                          <p:spTgt spid="6"/>
                                        </p:tgtEl>
                                      </p:cBhvr>
                                    </p:animEffect>
                                  </p:childTnLst>
                                </p:cTn>
                              </p:par>
                              <p:par>
                                <p:cTn id="34" presetID="22" presetClass="entr" presetSubtype="4"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par>
                                <p:cTn id="37" presetID="22" presetClass="entr" presetSubtype="1"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up)">
                                      <p:cBhvr>
                                        <p:cTn id="39" dur="500"/>
                                        <p:tgtEl>
                                          <p:spTgt spid="35"/>
                                        </p:tgtEl>
                                      </p:cBhvr>
                                    </p:animEffect>
                                  </p:childTnLst>
                                </p:cTn>
                              </p:par>
                              <p:par>
                                <p:cTn id="40" presetID="22" presetClass="entr" presetSubtype="4"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down)">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750"/>
                                        <p:tgtEl>
                                          <p:spTgt spid="22"/>
                                        </p:tgtEl>
                                      </p:cBhvr>
                                    </p:animEffect>
                                  </p:childTnLst>
                                </p:cTn>
                              </p:par>
                            </p:childTnLst>
                          </p:cTn>
                        </p:par>
                        <p:par>
                          <p:cTn id="49" fill="hold">
                            <p:stCondLst>
                              <p:cond delay="1750"/>
                            </p:stCondLst>
                            <p:childTnLst>
                              <p:par>
                                <p:cTn id="50" presetID="10" presetClass="entr" presetSubtype="0" fill="hold"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E99B4D-1F7C-985E-21D9-116D1150DF80}"/>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cxnSp>
        <p:nvCxnSpPr>
          <p:cNvPr id="7" name="Straight Connector 6">
            <a:extLst>
              <a:ext uri="{FF2B5EF4-FFF2-40B4-BE49-F238E27FC236}">
                <a16:creationId xmlns:a16="http://schemas.microsoft.com/office/drawing/2014/main" id="{5707FF76-1FFE-4B87-0AD5-1FC5FFFBF3C5}"/>
              </a:ext>
            </a:extLst>
          </p:cNvPr>
          <p:cNvCxnSpPr>
            <a:cxnSpLocks/>
          </p:cNvCxnSpPr>
          <p:nvPr/>
        </p:nvCxnSpPr>
        <p:spPr>
          <a:xfrm flipH="1">
            <a:off x="1911926" y="324429"/>
            <a:ext cx="1394691" cy="1219197"/>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6C99A37E-9B5D-7A38-AB50-C6DF71306DE7}"/>
              </a:ext>
            </a:extLst>
          </p:cNvPr>
          <p:cNvCxnSpPr>
            <a:cxnSpLocks/>
          </p:cNvCxnSpPr>
          <p:nvPr/>
        </p:nvCxnSpPr>
        <p:spPr>
          <a:xfrm flipV="1">
            <a:off x="3306617" y="308264"/>
            <a:ext cx="7148944" cy="16165"/>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BD35F953-9450-FD77-07FD-EDBDEF26DCF0}"/>
              </a:ext>
            </a:extLst>
          </p:cNvPr>
          <p:cNvCxnSpPr/>
          <p:nvPr/>
        </p:nvCxnSpPr>
        <p:spPr>
          <a:xfrm>
            <a:off x="1911927" y="1533236"/>
            <a:ext cx="7167417" cy="0"/>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51020314-38C5-4224-FD6F-E1AE41AA3B6A}"/>
              </a:ext>
            </a:extLst>
          </p:cNvPr>
          <p:cNvCxnSpPr>
            <a:cxnSpLocks/>
          </p:cNvCxnSpPr>
          <p:nvPr/>
        </p:nvCxnSpPr>
        <p:spPr>
          <a:xfrm flipH="1">
            <a:off x="9079344" y="308264"/>
            <a:ext cx="1376217" cy="1224972"/>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5" name="Straight Connector 14">
            <a:extLst>
              <a:ext uri="{FF2B5EF4-FFF2-40B4-BE49-F238E27FC236}">
                <a16:creationId xmlns:a16="http://schemas.microsoft.com/office/drawing/2014/main" id="{070AD61C-C221-FC3F-AA97-C215AA0898F9}"/>
              </a:ext>
            </a:extLst>
          </p:cNvPr>
          <p:cNvCxnSpPr>
            <a:cxnSpLocks/>
          </p:cNvCxnSpPr>
          <p:nvPr/>
        </p:nvCxnSpPr>
        <p:spPr>
          <a:xfrm flipH="1">
            <a:off x="9079343" y="5032088"/>
            <a:ext cx="1376218" cy="1224972"/>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6" name="Straight Connector 15">
            <a:extLst>
              <a:ext uri="{FF2B5EF4-FFF2-40B4-BE49-F238E27FC236}">
                <a16:creationId xmlns:a16="http://schemas.microsoft.com/office/drawing/2014/main" id="{CE0D0FA3-C6B0-DC10-F6EC-E66CC2A050BA}"/>
              </a:ext>
            </a:extLst>
          </p:cNvPr>
          <p:cNvCxnSpPr/>
          <p:nvPr/>
        </p:nvCxnSpPr>
        <p:spPr>
          <a:xfrm>
            <a:off x="1911927" y="6258791"/>
            <a:ext cx="7167417" cy="0"/>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7" name="Straight Connector 16">
            <a:extLst>
              <a:ext uri="{FF2B5EF4-FFF2-40B4-BE49-F238E27FC236}">
                <a16:creationId xmlns:a16="http://schemas.microsoft.com/office/drawing/2014/main" id="{0FC7EC48-9D16-8CC1-42BC-848E7C03AAA8}"/>
              </a:ext>
            </a:extLst>
          </p:cNvPr>
          <p:cNvCxnSpPr>
            <a:cxnSpLocks/>
          </p:cNvCxnSpPr>
          <p:nvPr/>
        </p:nvCxnSpPr>
        <p:spPr>
          <a:xfrm>
            <a:off x="10455561" y="308264"/>
            <a:ext cx="0" cy="4723824"/>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20" name="Straight Connector 19">
            <a:extLst>
              <a:ext uri="{FF2B5EF4-FFF2-40B4-BE49-F238E27FC236}">
                <a16:creationId xmlns:a16="http://schemas.microsoft.com/office/drawing/2014/main" id="{92DA20BF-9DAF-7786-AFD7-92EC509A43FD}"/>
              </a:ext>
            </a:extLst>
          </p:cNvPr>
          <p:cNvCxnSpPr>
            <a:cxnSpLocks/>
          </p:cNvCxnSpPr>
          <p:nvPr/>
        </p:nvCxnSpPr>
        <p:spPr>
          <a:xfrm>
            <a:off x="9079343" y="1511876"/>
            <a:ext cx="0" cy="4723824"/>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9D36B368-675F-2774-A75D-A0E58FAC326A}"/>
              </a:ext>
            </a:extLst>
          </p:cNvPr>
          <p:cNvCxnSpPr>
            <a:cxnSpLocks/>
          </p:cNvCxnSpPr>
          <p:nvPr/>
        </p:nvCxnSpPr>
        <p:spPr>
          <a:xfrm>
            <a:off x="1911927" y="1533236"/>
            <a:ext cx="0" cy="4723824"/>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 name="TextBox 1">
            <a:extLst>
              <a:ext uri="{FF2B5EF4-FFF2-40B4-BE49-F238E27FC236}">
                <a16:creationId xmlns:a16="http://schemas.microsoft.com/office/drawing/2014/main" id="{BD59234C-87E5-4343-BA25-D70AA4F8C792}"/>
              </a:ext>
            </a:extLst>
          </p:cNvPr>
          <p:cNvSpPr txBox="1"/>
          <p:nvPr/>
        </p:nvSpPr>
        <p:spPr>
          <a:xfrm>
            <a:off x="3676911" y="1142544"/>
            <a:ext cx="4060361" cy="369332"/>
          </a:xfrm>
          <a:prstGeom prst="rect">
            <a:avLst/>
          </a:prstGeom>
          <a:noFill/>
        </p:spPr>
        <p:txBody>
          <a:bodyPr wrap="square" rtlCol="0">
            <a:spAutoFit/>
            <a:flatTx/>
          </a:bodyPr>
          <a:lstStyle/>
          <a:p>
            <a:r>
              <a:rPr lang="en-IN" sz="1800" b="1" i="1" dirty="0">
                <a:solidFill>
                  <a:schemeClr val="bg1"/>
                </a:solidFill>
                <a:latin typeface="Baskerville Old Face" panose="02020602080505020303" pitchFamily="18" charset="0"/>
              </a:rPr>
              <a:t>VULNERABILITIES IN MD5</a:t>
            </a:r>
          </a:p>
        </p:txBody>
      </p:sp>
      <p:sp>
        <p:nvSpPr>
          <p:cNvPr id="5" name="TextBox 4">
            <a:extLst>
              <a:ext uri="{FF2B5EF4-FFF2-40B4-BE49-F238E27FC236}">
                <a16:creationId xmlns:a16="http://schemas.microsoft.com/office/drawing/2014/main" id="{9A4E4576-9DE1-4410-9EA9-A745BB5482CA}"/>
              </a:ext>
            </a:extLst>
          </p:cNvPr>
          <p:cNvSpPr txBox="1"/>
          <p:nvPr/>
        </p:nvSpPr>
        <p:spPr>
          <a:xfrm>
            <a:off x="2593910" y="2090057"/>
            <a:ext cx="5766318" cy="3477875"/>
          </a:xfrm>
          <a:prstGeom prst="rect">
            <a:avLst/>
          </a:prstGeom>
          <a:noFill/>
        </p:spPr>
        <p:txBody>
          <a:bodyPr wrap="square" rtlCol="0">
            <a:spAutoFit/>
          </a:bodyPr>
          <a:lstStyle/>
          <a:p>
            <a:r>
              <a:rPr lang="en-US" sz="2000" dirty="0">
                <a:solidFill>
                  <a:schemeClr val="bg1"/>
                </a:solidFill>
                <a:latin typeface="Baskerville Old Face" panose="02020602080505020303" pitchFamily="18" charset="0"/>
              </a:rPr>
              <a:t>MD5 is considered weak and insecure; an attacker can easily use an MD5 collision to forge valid digital certificates. The most well-known example of this type of attack is when attackers forged a Microsoft Windows code-signing certificate and used it to sign the Flame malware. As such, MD5 is not suitable for applications like SSL certificates or digital signatures that rely on this property for digital security. Researchers additionally discovered more serious flaws in MD5, and described a feasible collision attack -- a method to create a pair of inputs for which MD5 produces identical checksums.</a:t>
            </a:r>
            <a:endParaRPr lang="en-IN" sz="2000" dirty="0">
              <a:solidFill>
                <a:schemeClr val="bg1"/>
              </a:solidFill>
              <a:latin typeface="Baskerville Old Face" panose="02020602080505020303" pitchFamily="18" charset="0"/>
            </a:endParaRPr>
          </a:p>
        </p:txBody>
      </p:sp>
      <p:pic>
        <p:nvPicPr>
          <p:cNvPr id="8" name="Graphic 7" descr="Beetle">
            <a:extLst>
              <a:ext uri="{FF2B5EF4-FFF2-40B4-BE49-F238E27FC236}">
                <a16:creationId xmlns:a16="http://schemas.microsoft.com/office/drawing/2014/main" id="{5A8EB3C8-56C8-4EF4-8F26-63E2685F0D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47452" y="2562661"/>
            <a:ext cx="1440000" cy="1440000"/>
          </a:xfrm>
          <a:prstGeom prst="rect">
            <a:avLst/>
          </a:prstGeom>
        </p:spPr>
      </p:pic>
    </p:spTree>
    <p:extLst>
      <p:ext uri="{BB962C8B-B14F-4D97-AF65-F5344CB8AC3E}">
        <p14:creationId xmlns:p14="http://schemas.microsoft.com/office/powerpoint/2010/main" val="134167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750"/>
                                        <p:tgtEl>
                                          <p:spTgt spid="12"/>
                                        </p:tgtEl>
                                      </p:cBhvr>
                                    </p:animEffect>
                                  </p:childTnLst>
                                </p:cTn>
                              </p:par>
                              <p:par>
                                <p:cTn id="8" presetID="22" presetClass="entr" presetSubtype="2"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750"/>
                                        <p:tgtEl>
                                          <p:spTgt spid="14"/>
                                        </p:tgtEl>
                                      </p:cBhvr>
                                    </p:animEffect>
                                  </p:childTnLst>
                                </p:cTn>
                              </p:par>
                              <p:par>
                                <p:cTn id="11" presetID="22" presetClass="entr" presetSubtype="1"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750"/>
                                        <p:tgtEl>
                                          <p:spTgt spid="17"/>
                                        </p:tgtEl>
                                      </p:cBhvr>
                                    </p:animEffect>
                                  </p:childTnLst>
                                </p:cTn>
                              </p:par>
                              <p:par>
                                <p:cTn id="14" presetID="22" presetClass="entr" presetSubtype="2" fill="hold" nodeType="withEffect">
                                  <p:stCondLst>
                                    <p:cond delay="65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750"/>
                                        <p:tgtEl>
                                          <p:spTgt spid="7"/>
                                        </p:tgtEl>
                                      </p:cBhvr>
                                    </p:animEffect>
                                  </p:childTnLst>
                                </p:cTn>
                              </p:par>
                              <p:par>
                                <p:cTn id="17" presetID="22" presetClass="entr" presetSubtype="2" fill="hold" nodeType="withEffect">
                                  <p:stCondLst>
                                    <p:cond delay="650"/>
                                  </p:stCondLst>
                                  <p:childTnLst>
                                    <p:set>
                                      <p:cBhvr>
                                        <p:cTn id="18" dur="1" fill="hold">
                                          <p:stCondLst>
                                            <p:cond delay="0"/>
                                          </p:stCondLst>
                                        </p:cTn>
                                        <p:tgtEl>
                                          <p:spTgt spid="15"/>
                                        </p:tgtEl>
                                        <p:attrNameLst>
                                          <p:attrName>style.visibility</p:attrName>
                                        </p:attrNameLst>
                                      </p:cBhvr>
                                      <p:to>
                                        <p:strVal val="visible"/>
                                      </p:to>
                                    </p:set>
                                    <p:animEffect transition="in" filter="wipe(right)">
                                      <p:cBhvr>
                                        <p:cTn id="19" dur="750"/>
                                        <p:tgtEl>
                                          <p:spTgt spid="15"/>
                                        </p:tgtEl>
                                      </p:cBhvr>
                                    </p:animEffect>
                                  </p:childTnLst>
                                </p:cTn>
                              </p:par>
                              <p:par>
                                <p:cTn id="20" presetID="22" presetClass="entr" presetSubtype="2" fill="hold" nodeType="withEffect">
                                  <p:stCondLst>
                                    <p:cond delay="650"/>
                                  </p:stCondLst>
                                  <p:childTnLst>
                                    <p:set>
                                      <p:cBhvr>
                                        <p:cTn id="21" dur="1" fill="hold">
                                          <p:stCondLst>
                                            <p:cond delay="0"/>
                                          </p:stCondLst>
                                        </p:cTn>
                                        <p:tgtEl>
                                          <p:spTgt spid="13"/>
                                        </p:tgtEl>
                                        <p:attrNameLst>
                                          <p:attrName>style.visibility</p:attrName>
                                        </p:attrNameLst>
                                      </p:cBhvr>
                                      <p:to>
                                        <p:strVal val="visible"/>
                                      </p:to>
                                    </p:set>
                                    <p:animEffect transition="in" filter="wipe(right)">
                                      <p:cBhvr>
                                        <p:cTn id="22" dur="750"/>
                                        <p:tgtEl>
                                          <p:spTgt spid="13"/>
                                        </p:tgtEl>
                                      </p:cBhvr>
                                    </p:animEffect>
                                  </p:childTnLst>
                                </p:cTn>
                              </p:par>
                              <p:par>
                                <p:cTn id="23" presetID="22" presetClass="entr" presetSubtype="1" fill="hold" nodeType="withEffect">
                                  <p:stCondLst>
                                    <p:cond delay="650"/>
                                  </p:stCondLst>
                                  <p:childTnLst>
                                    <p:set>
                                      <p:cBhvr>
                                        <p:cTn id="24" dur="1" fill="hold">
                                          <p:stCondLst>
                                            <p:cond delay="0"/>
                                          </p:stCondLst>
                                        </p:cTn>
                                        <p:tgtEl>
                                          <p:spTgt spid="20"/>
                                        </p:tgtEl>
                                        <p:attrNameLst>
                                          <p:attrName>style.visibility</p:attrName>
                                        </p:attrNameLst>
                                      </p:cBhvr>
                                      <p:to>
                                        <p:strVal val="visible"/>
                                      </p:to>
                                    </p:set>
                                    <p:animEffect transition="in" filter="wipe(up)">
                                      <p:cBhvr>
                                        <p:cTn id="25" dur="750"/>
                                        <p:tgtEl>
                                          <p:spTgt spid="20"/>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par>
                                <p:cTn id="29" presetID="22" presetClass="entr" presetSubtype="1" fill="hold" nodeType="withEffect">
                                  <p:stCondLst>
                                    <p:cond delay="130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750"/>
                                        <p:tgtEl>
                                          <p:spTgt spid="21"/>
                                        </p:tgtEl>
                                      </p:cBhvr>
                                    </p:animEffect>
                                  </p:childTnLst>
                                </p:cTn>
                              </p:par>
                              <p:par>
                                <p:cTn id="32" presetID="22" presetClass="entr" presetSubtype="2" fill="hold" nodeType="withEffect">
                                  <p:stCondLst>
                                    <p:cond delay="1300"/>
                                  </p:stCondLst>
                                  <p:childTnLst>
                                    <p:set>
                                      <p:cBhvr>
                                        <p:cTn id="33" dur="1" fill="hold">
                                          <p:stCondLst>
                                            <p:cond delay="0"/>
                                          </p:stCondLst>
                                        </p:cTn>
                                        <p:tgtEl>
                                          <p:spTgt spid="16"/>
                                        </p:tgtEl>
                                        <p:attrNameLst>
                                          <p:attrName>style.visibility</p:attrName>
                                        </p:attrNameLst>
                                      </p:cBhvr>
                                      <p:to>
                                        <p:strVal val="visible"/>
                                      </p:to>
                                    </p:set>
                                    <p:animEffect transition="in" filter="wipe(right)">
                                      <p:cBhvr>
                                        <p:cTn id="34" dur="750"/>
                                        <p:tgtEl>
                                          <p:spTgt spid="16"/>
                                        </p:tgtEl>
                                      </p:cBhvr>
                                    </p:animEffect>
                                  </p:childTnLst>
                                </p:cTn>
                              </p:par>
                              <p:par>
                                <p:cTn id="35" presetID="10" presetClass="entr" presetSubtype="0" fill="hold" grpId="0" nodeType="withEffect">
                                  <p:stCondLst>
                                    <p:cond delay="160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par>
                          <p:cTn id="38" fill="hold">
                            <p:stCondLst>
                              <p:cond delay="2100"/>
                            </p:stCondLst>
                            <p:childTnLst>
                              <p:par>
                                <p:cTn id="39" presetID="10" presetClass="entr" presetSubtype="0"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EEDE24-EE48-6C89-EB80-3BCAC42BC2CF}"/>
              </a:ext>
            </a:extLst>
          </p:cNvPr>
          <p:cNvSpPr/>
          <p:nvPr/>
        </p:nvSpPr>
        <p:spPr>
          <a:xfrm>
            <a:off x="0" y="0"/>
            <a:ext cx="12221592"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8C41B76F-E394-2A23-B4EC-926B96F441D2}"/>
              </a:ext>
            </a:extLst>
          </p:cNvPr>
          <p:cNvCxnSpPr>
            <a:cxnSpLocks/>
          </p:cNvCxnSpPr>
          <p:nvPr/>
        </p:nvCxnSpPr>
        <p:spPr>
          <a:xfrm flipH="1">
            <a:off x="923278" y="0"/>
            <a:ext cx="1340528" cy="2368119"/>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8" name="Straight Connector 7">
            <a:extLst>
              <a:ext uri="{FF2B5EF4-FFF2-40B4-BE49-F238E27FC236}">
                <a16:creationId xmlns:a16="http://schemas.microsoft.com/office/drawing/2014/main" id="{9C6A177D-C978-9296-B6BA-11B959BE3D1F}"/>
              </a:ext>
            </a:extLst>
          </p:cNvPr>
          <p:cNvCxnSpPr/>
          <p:nvPr/>
        </p:nvCxnSpPr>
        <p:spPr>
          <a:xfrm flipV="1">
            <a:off x="923278" y="2039645"/>
            <a:ext cx="1340528" cy="328474"/>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4304ADC5-C06A-D1B9-437A-9F70BE4FB8C2}"/>
              </a:ext>
            </a:extLst>
          </p:cNvPr>
          <p:cNvCxnSpPr>
            <a:cxnSpLocks/>
          </p:cNvCxnSpPr>
          <p:nvPr/>
        </p:nvCxnSpPr>
        <p:spPr>
          <a:xfrm flipH="1">
            <a:off x="0" y="2039645"/>
            <a:ext cx="2263806" cy="4920447"/>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2CC9B13C-DF33-76C2-6229-2FB109A65AF4}"/>
              </a:ext>
            </a:extLst>
          </p:cNvPr>
          <p:cNvCxnSpPr>
            <a:cxnSpLocks/>
          </p:cNvCxnSpPr>
          <p:nvPr/>
        </p:nvCxnSpPr>
        <p:spPr>
          <a:xfrm flipH="1">
            <a:off x="9864571" y="4499869"/>
            <a:ext cx="1322773" cy="2358131"/>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7DB6A43D-F5C6-0517-83F9-CEADE2260FB9}"/>
              </a:ext>
            </a:extLst>
          </p:cNvPr>
          <p:cNvCxnSpPr>
            <a:cxnSpLocks/>
          </p:cNvCxnSpPr>
          <p:nvPr/>
        </p:nvCxnSpPr>
        <p:spPr>
          <a:xfrm flipV="1">
            <a:off x="9864571" y="4499868"/>
            <a:ext cx="1322773" cy="328475"/>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27B1A89C-C437-1148-EC39-7B6BC8650772}"/>
              </a:ext>
            </a:extLst>
          </p:cNvPr>
          <p:cNvCxnSpPr>
            <a:cxnSpLocks/>
          </p:cNvCxnSpPr>
          <p:nvPr/>
        </p:nvCxnSpPr>
        <p:spPr>
          <a:xfrm flipV="1">
            <a:off x="9864571" y="-102092"/>
            <a:ext cx="2357021" cy="4930435"/>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0D1867BD-997E-A684-70D0-CA3A4F5470BE}"/>
              </a:ext>
            </a:extLst>
          </p:cNvPr>
          <p:cNvSpPr txBox="1"/>
          <p:nvPr/>
        </p:nvSpPr>
        <p:spPr>
          <a:xfrm>
            <a:off x="2713935" y="968615"/>
            <a:ext cx="5143052" cy="430887"/>
          </a:xfrm>
          <a:prstGeom prst="rect">
            <a:avLst/>
          </a:prstGeom>
          <a:noFill/>
        </p:spPr>
        <p:txBody>
          <a:bodyPr wrap="square" rtlCol="0">
            <a:spAutoFit/>
          </a:bodyPr>
          <a:lstStyle/>
          <a:p>
            <a:r>
              <a:rPr lang="en-IN" sz="2200" b="1" dirty="0">
                <a:solidFill>
                  <a:schemeClr val="bg1"/>
                </a:solidFill>
                <a:latin typeface="Baskerville Old Face" panose="02020602080505020303" pitchFamily="18" charset="0"/>
              </a:rPr>
              <a:t>MD5 vs IHA</a:t>
            </a:r>
          </a:p>
        </p:txBody>
      </p:sp>
      <p:sp>
        <p:nvSpPr>
          <p:cNvPr id="16" name="TextBox 15">
            <a:extLst>
              <a:ext uri="{FF2B5EF4-FFF2-40B4-BE49-F238E27FC236}">
                <a16:creationId xmlns:a16="http://schemas.microsoft.com/office/drawing/2014/main" id="{9BE6805F-6409-E909-D8D5-7EC6B7E09F84}"/>
              </a:ext>
            </a:extLst>
          </p:cNvPr>
          <p:cNvSpPr txBox="1"/>
          <p:nvPr/>
        </p:nvSpPr>
        <p:spPr>
          <a:xfrm>
            <a:off x="2805886" y="1689022"/>
            <a:ext cx="3965629" cy="3139321"/>
          </a:xfrm>
          <a:prstGeom prst="rect">
            <a:avLst/>
          </a:prstGeom>
          <a:noFill/>
        </p:spPr>
        <p:txBody>
          <a:bodyPr wrap="square" rtlCol="0">
            <a:spAutoFit/>
          </a:bodyPr>
          <a:lstStyle/>
          <a:p>
            <a:r>
              <a:rPr lang="en-US" sz="1800" dirty="0">
                <a:solidFill>
                  <a:schemeClr val="bg1"/>
                </a:solidFill>
                <a:latin typeface="Baskerville Old Face" panose="02020602080505020303" pitchFamily="18" charset="0"/>
              </a:rPr>
              <a:t>MD5 is the most used hashing algorithm even though it has vulnerabilities. In IHA the probability of getting a same hash of two different is not possible. This is because MD5 works on binary digits(0, 1) and IHA works on base 10 digits. Even the length of IHA is greater than MD5. It is impossible to reverse IHA due to its mathematical algorithm. The formula works on three different keys with modulus of 11. </a:t>
            </a:r>
            <a:endParaRPr lang="en-IN" sz="1800" dirty="0">
              <a:solidFill>
                <a:schemeClr val="bg1"/>
              </a:solidFill>
              <a:latin typeface="Baskerville Old Face" panose="02020602080505020303" pitchFamily="18" charset="0"/>
            </a:endParaRPr>
          </a:p>
        </p:txBody>
      </p:sp>
      <p:pic>
        <p:nvPicPr>
          <p:cNvPr id="17" name="Graphic 16" descr="Devil face with solid fill with solid fill">
            <a:extLst>
              <a:ext uri="{FF2B5EF4-FFF2-40B4-BE49-F238E27FC236}">
                <a16:creationId xmlns:a16="http://schemas.microsoft.com/office/drawing/2014/main" id="{D4723F25-C113-7267-8981-B0695F34DE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13596" y="1078494"/>
            <a:ext cx="1856508" cy="1856508"/>
          </a:xfrm>
          <a:prstGeom prst="rect">
            <a:avLst/>
          </a:prstGeom>
        </p:spPr>
      </p:pic>
      <p:pic>
        <p:nvPicPr>
          <p:cNvPr id="18" name="Graphic 17" descr="Angel face outline with solid fill">
            <a:extLst>
              <a:ext uri="{FF2B5EF4-FFF2-40B4-BE49-F238E27FC236}">
                <a16:creationId xmlns:a16="http://schemas.microsoft.com/office/drawing/2014/main" id="{C9F983D9-89D0-CCDF-4944-4593AC6CD0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50828" y="3540230"/>
            <a:ext cx="1919276" cy="1919276"/>
          </a:xfrm>
          <a:prstGeom prst="rect">
            <a:avLst/>
          </a:prstGeom>
        </p:spPr>
      </p:pic>
    </p:spTree>
    <p:extLst>
      <p:ext uri="{BB962C8B-B14F-4D97-AF65-F5344CB8AC3E}">
        <p14:creationId xmlns:p14="http://schemas.microsoft.com/office/powerpoint/2010/main" val="352171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par>
                                <p:cTn id="15" presetID="22" presetClass="entr" presetSubtype="2"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right)">
                                      <p:cBhvr>
                                        <p:cTn id="17" dur="500"/>
                                        <p:tgtEl>
                                          <p:spTgt spid="13"/>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750"/>
                                        <p:tgtEl>
                                          <p:spTgt spid="14"/>
                                        </p:tgtEl>
                                      </p:cBhvr>
                                    </p:animEffect>
                                  </p:childTnLst>
                                </p:cTn>
                              </p:par>
                              <p:par>
                                <p:cTn id="22" presetID="22" presetClass="entr" presetSubtype="1"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75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3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1800"/>
                            </p:stCondLst>
                            <p:childTnLst>
                              <p:par>
                                <p:cTn id="32" presetID="10" presetClass="entr" presetSubtype="0"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B98D60-6D8C-5FA9-0A3B-6FFC5A71F43C}"/>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VI"/>
          </a:p>
        </p:txBody>
      </p:sp>
      <p:cxnSp>
        <p:nvCxnSpPr>
          <p:cNvPr id="9" name="Straight Connector 8">
            <a:extLst>
              <a:ext uri="{FF2B5EF4-FFF2-40B4-BE49-F238E27FC236}">
                <a16:creationId xmlns:a16="http://schemas.microsoft.com/office/drawing/2014/main" id="{E540B30C-D244-41B9-8290-7E6EB4A2D35D}"/>
              </a:ext>
            </a:extLst>
          </p:cNvPr>
          <p:cNvCxnSpPr/>
          <p:nvPr/>
        </p:nvCxnSpPr>
        <p:spPr>
          <a:xfrm>
            <a:off x="39186" y="1903446"/>
            <a:ext cx="4907902"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0" name="Straight Connector 9">
            <a:extLst>
              <a:ext uri="{FF2B5EF4-FFF2-40B4-BE49-F238E27FC236}">
                <a16:creationId xmlns:a16="http://schemas.microsoft.com/office/drawing/2014/main" id="{94A669D8-CA23-49D1-B53C-6EC5D1D4937D}"/>
              </a:ext>
            </a:extLst>
          </p:cNvPr>
          <p:cNvCxnSpPr/>
          <p:nvPr/>
        </p:nvCxnSpPr>
        <p:spPr>
          <a:xfrm>
            <a:off x="7293429" y="4948335"/>
            <a:ext cx="4907902"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C2C09EF9-8D6F-4C9E-BC84-E8F54B443474}"/>
              </a:ext>
            </a:extLst>
          </p:cNvPr>
          <p:cNvCxnSpPr/>
          <p:nvPr/>
        </p:nvCxnSpPr>
        <p:spPr>
          <a:xfrm flipV="1">
            <a:off x="4947088" y="1017038"/>
            <a:ext cx="895739" cy="886408"/>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79CD7C0F-A2E7-49A5-8DE6-FE9551A6F855}"/>
              </a:ext>
            </a:extLst>
          </p:cNvPr>
          <p:cNvCxnSpPr/>
          <p:nvPr/>
        </p:nvCxnSpPr>
        <p:spPr>
          <a:xfrm flipV="1">
            <a:off x="6397690" y="4948335"/>
            <a:ext cx="895739" cy="886408"/>
          </a:xfrm>
          <a:prstGeom prst="line">
            <a:avLst/>
          </a:prstGeom>
        </p:spPr>
        <p:style>
          <a:lnRef idx="1">
            <a:schemeClr val="accent6"/>
          </a:lnRef>
          <a:fillRef idx="0">
            <a:schemeClr val="accent6"/>
          </a:fillRef>
          <a:effectRef idx="0">
            <a:schemeClr val="accent6"/>
          </a:effectRef>
          <a:fontRef idx="minor">
            <a:schemeClr val="tx1"/>
          </a:fontRef>
        </p:style>
      </p:cxnSp>
      <p:cxnSp>
        <p:nvCxnSpPr>
          <p:cNvPr id="15" name="Straight Connector 14">
            <a:extLst>
              <a:ext uri="{FF2B5EF4-FFF2-40B4-BE49-F238E27FC236}">
                <a16:creationId xmlns:a16="http://schemas.microsoft.com/office/drawing/2014/main" id="{F546EF01-A064-4649-AAB5-7327ED69D079}"/>
              </a:ext>
            </a:extLst>
          </p:cNvPr>
          <p:cNvCxnSpPr>
            <a:cxnSpLocks/>
          </p:cNvCxnSpPr>
          <p:nvPr/>
        </p:nvCxnSpPr>
        <p:spPr>
          <a:xfrm>
            <a:off x="5803641" y="1017037"/>
            <a:ext cx="639769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7" name="Straight Connector 16">
            <a:extLst>
              <a:ext uri="{FF2B5EF4-FFF2-40B4-BE49-F238E27FC236}">
                <a16:creationId xmlns:a16="http://schemas.microsoft.com/office/drawing/2014/main" id="{4E7BBB25-9D30-46BA-B60D-FF49D4F29BF0}"/>
              </a:ext>
            </a:extLst>
          </p:cNvPr>
          <p:cNvCxnSpPr>
            <a:cxnSpLocks/>
          </p:cNvCxnSpPr>
          <p:nvPr/>
        </p:nvCxnSpPr>
        <p:spPr>
          <a:xfrm>
            <a:off x="-9331" y="5834743"/>
            <a:ext cx="6397690" cy="0"/>
          </a:xfrm>
          <a:prstGeom prst="line">
            <a:avLst/>
          </a:prstGeom>
        </p:spPr>
        <p:style>
          <a:lnRef idx="1">
            <a:schemeClr val="accent6"/>
          </a:lnRef>
          <a:fillRef idx="0">
            <a:schemeClr val="accent6"/>
          </a:fillRef>
          <a:effectRef idx="0">
            <a:schemeClr val="accent6"/>
          </a:effectRef>
          <a:fontRef idx="minor">
            <a:schemeClr val="tx1"/>
          </a:fontRef>
        </p:style>
      </p:cxnSp>
      <p:pic>
        <p:nvPicPr>
          <p:cNvPr id="19" name="Picture 18" descr="Key">
            <a:extLst>
              <a:ext uri="{FF2B5EF4-FFF2-40B4-BE49-F238E27FC236}">
                <a16:creationId xmlns:a16="http://schemas.microsoft.com/office/drawing/2014/main" id="{0D081470-4F66-4BCC-A2A7-82A08EB6CB1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154227" y="2590866"/>
            <a:ext cx="2567166" cy="2567166"/>
          </a:xfrm>
          <a:prstGeom prst="rect">
            <a:avLst/>
          </a:prstGeom>
        </p:spPr>
      </p:pic>
      <p:pic>
        <p:nvPicPr>
          <p:cNvPr id="21" name="Picture 20" descr="Lock">
            <a:extLst>
              <a:ext uri="{FF2B5EF4-FFF2-40B4-BE49-F238E27FC236}">
                <a16:creationId xmlns:a16="http://schemas.microsoft.com/office/drawing/2014/main" id="{783B68C3-32A9-464B-8798-D2C0D8741EB9}"/>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8853109" y="1688220"/>
            <a:ext cx="2585828" cy="2585828"/>
          </a:xfrm>
          <a:prstGeom prst="rect">
            <a:avLst/>
          </a:prstGeom>
        </p:spPr>
      </p:pic>
      <p:sp>
        <p:nvSpPr>
          <p:cNvPr id="22" name="TextBox 21">
            <a:extLst>
              <a:ext uri="{FF2B5EF4-FFF2-40B4-BE49-F238E27FC236}">
                <a16:creationId xmlns:a16="http://schemas.microsoft.com/office/drawing/2014/main" id="{DCA42826-C5D2-456D-BAEE-E795AFCD5920}"/>
              </a:ext>
            </a:extLst>
          </p:cNvPr>
          <p:cNvSpPr txBox="1"/>
          <p:nvPr/>
        </p:nvSpPr>
        <p:spPr>
          <a:xfrm>
            <a:off x="4726571" y="2418455"/>
            <a:ext cx="2567166" cy="646331"/>
          </a:xfrm>
          <a:prstGeom prst="rect">
            <a:avLst/>
          </a:prstGeom>
          <a:noFill/>
        </p:spPr>
        <p:txBody>
          <a:bodyPr wrap="square" rtlCol="0">
            <a:spAutoFit/>
          </a:bodyPr>
          <a:lstStyle/>
          <a:p>
            <a:r>
              <a:rPr lang="en-IN" sz="3600" dirty="0">
                <a:solidFill>
                  <a:schemeClr val="bg1"/>
                </a:solidFill>
                <a:latin typeface="Baskerville Old Face" panose="02020602080505020303" pitchFamily="18" charset="0"/>
              </a:rPr>
              <a:t>THANK</a:t>
            </a:r>
          </a:p>
        </p:txBody>
      </p:sp>
      <p:sp>
        <p:nvSpPr>
          <p:cNvPr id="23" name="TextBox 22">
            <a:extLst>
              <a:ext uri="{FF2B5EF4-FFF2-40B4-BE49-F238E27FC236}">
                <a16:creationId xmlns:a16="http://schemas.microsoft.com/office/drawing/2014/main" id="{FB00D3EB-46E0-4ADE-946B-503D8136734C}"/>
              </a:ext>
            </a:extLst>
          </p:cNvPr>
          <p:cNvSpPr txBox="1"/>
          <p:nvPr/>
        </p:nvSpPr>
        <p:spPr>
          <a:xfrm>
            <a:off x="6220407" y="3209381"/>
            <a:ext cx="1231641" cy="584775"/>
          </a:xfrm>
          <a:prstGeom prst="rect">
            <a:avLst/>
          </a:prstGeom>
          <a:noFill/>
        </p:spPr>
        <p:txBody>
          <a:bodyPr wrap="square" rtlCol="0">
            <a:spAutoFit/>
          </a:bodyPr>
          <a:lstStyle/>
          <a:p>
            <a:r>
              <a:rPr lang="en-IN" sz="3200" dirty="0">
                <a:solidFill>
                  <a:schemeClr val="bg1"/>
                </a:solidFill>
                <a:latin typeface="Baskerville Old Face" panose="02020602080505020303" pitchFamily="18" charset="0"/>
              </a:rPr>
              <a:t>YOU</a:t>
            </a:r>
          </a:p>
        </p:txBody>
      </p:sp>
      <p:cxnSp>
        <p:nvCxnSpPr>
          <p:cNvPr id="29" name="Straight Connector 28">
            <a:extLst>
              <a:ext uri="{FF2B5EF4-FFF2-40B4-BE49-F238E27FC236}">
                <a16:creationId xmlns:a16="http://schemas.microsoft.com/office/drawing/2014/main" id="{80589F3E-8AA8-42BF-92DE-3DAF149BFE5B}"/>
              </a:ext>
            </a:extLst>
          </p:cNvPr>
          <p:cNvCxnSpPr>
            <a:cxnSpLocks/>
          </p:cNvCxnSpPr>
          <p:nvPr/>
        </p:nvCxnSpPr>
        <p:spPr>
          <a:xfrm flipH="1">
            <a:off x="2" y="5834743"/>
            <a:ext cx="1079701" cy="1034786"/>
          </a:xfrm>
          <a:prstGeom prst="line">
            <a:avLst/>
          </a:prstGeom>
        </p:spPr>
        <p:style>
          <a:lnRef idx="1">
            <a:schemeClr val="accent6"/>
          </a:lnRef>
          <a:fillRef idx="0">
            <a:schemeClr val="accent6"/>
          </a:fillRef>
          <a:effectRef idx="0">
            <a:schemeClr val="accent6"/>
          </a:effectRef>
          <a:fontRef idx="minor">
            <a:schemeClr val="tx1"/>
          </a:fontRef>
        </p:style>
      </p:cxnSp>
      <p:cxnSp>
        <p:nvCxnSpPr>
          <p:cNvPr id="33" name="Straight Connector 32">
            <a:extLst>
              <a:ext uri="{FF2B5EF4-FFF2-40B4-BE49-F238E27FC236}">
                <a16:creationId xmlns:a16="http://schemas.microsoft.com/office/drawing/2014/main" id="{BA7178AA-52FB-4D29-895E-18796589D4D3}"/>
              </a:ext>
            </a:extLst>
          </p:cNvPr>
          <p:cNvCxnSpPr>
            <a:cxnSpLocks/>
          </p:cNvCxnSpPr>
          <p:nvPr/>
        </p:nvCxnSpPr>
        <p:spPr>
          <a:xfrm flipH="1">
            <a:off x="1358109" y="5823214"/>
            <a:ext cx="1079701" cy="1034786"/>
          </a:xfrm>
          <a:prstGeom prst="line">
            <a:avLst/>
          </a:prstGeom>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2D10FA52-10C8-45DD-AF00-0003C065537A}"/>
              </a:ext>
            </a:extLst>
          </p:cNvPr>
          <p:cNvCxnSpPr>
            <a:cxnSpLocks/>
          </p:cNvCxnSpPr>
          <p:nvPr/>
        </p:nvCxnSpPr>
        <p:spPr>
          <a:xfrm flipH="1">
            <a:off x="881711" y="5840508"/>
            <a:ext cx="1079701" cy="1034786"/>
          </a:xfrm>
          <a:prstGeom prst="line">
            <a:avLst/>
          </a:prstGeom>
        </p:spPr>
        <p:style>
          <a:lnRef idx="1">
            <a:schemeClr val="accent6"/>
          </a:lnRef>
          <a:fillRef idx="0">
            <a:schemeClr val="accent6"/>
          </a:fillRef>
          <a:effectRef idx="0">
            <a:schemeClr val="accent6"/>
          </a:effectRef>
          <a:fontRef idx="minor">
            <a:schemeClr val="tx1"/>
          </a:fontRef>
        </p:style>
      </p:cxnSp>
      <p:cxnSp>
        <p:nvCxnSpPr>
          <p:cNvPr id="35" name="Straight Connector 34">
            <a:extLst>
              <a:ext uri="{FF2B5EF4-FFF2-40B4-BE49-F238E27FC236}">
                <a16:creationId xmlns:a16="http://schemas.microsoft.com/office/drawing/2014/main" id="{36637AEF-1CEA-40DE-8E4B-84692A9CC691}"/>
              </a:ext>
            </a:extLst>
          </p:cNvPr>
          <p:cNvCxnSpPr>
            <a:cxnSpLocks/>
          </p:cNvCxnSpPr>
          <p:nvPr/>
        </p:nvCxnSpPr>
        <p:spPr>
          <a:xfrm flipH="1">
            <a:off x="432730" y="5840508"/>
            <a:ext cx="1079701" cy="1034786"/>
          </a:xfrm>
          <a:prstGeom prst="line">
            <a:avLst/>
          </a:prstGeom>
        </p:spPr>
        <p:style>
          <a:lnRef idx="1">
            <a:schemeClr val="accent6"/>
          </a:lnRef>
          <a:fillRef idx="0">
            <a:schemeClr val="accent6"/>
          </a:fillRef>
          <a:effectRef idx="0">
            <a:schemeClr val="accent6"/>
          </a:effectRef>
          <a:fontRef idx="minor">
            <a:schemeClr val="tx1"/>
          </a:fontRef>
        </p:style>
      </p:cxnSp>
      <p:cxnSp>
        <p:nvCxnSpPr>
          <p:cNvPr id="36" name="Straight Connector 35">
            <a:extLst>
              <a:ext uri="{FF2B5EF4-FFF2-40B4-BE49-F238E27FC236}">
                <a16:creationId xmlns:a16="http://schemas.microsoft.com/office/drawing/2014/main" id="{170E852B-86EB-4195-804F-370CC10D3315}"/>
              </a:ext>
            </a:extLst>
          </p:cNvPr>
          <p:cNvCxnSpPr>
            <a:cxnSpLocks/>
          </p:cNvCxnSpPr>
          <p:nvPr/>
        </p:nvCxnSpPr>
        <p:spPr>
          <a:xfrm flipH="1">
            <a:off x="1802857" y="5840508"/>
            <a:ext cx="1079701" cy="1034786"/>
          </a:xfrm>
          <a:prstGeom prst="line">
            <a:avLst/>
          </a:prstGeom>
        </p:spPr>
        <p:style>
          <a:lnRef idx="1">
            <a:schemeClr val="accent6"/>
          </a:lnRef>
          <a:fillRef idx="0">
            <a:schemeClr val="accent6"/>
          </a:fillRef>
          <a:effectRef idx="0">
            <a:schemeClr val="accent6"/>
          </a:effectRef>
          <a:fontRef idx="minor">
            <a:schemeClr val="tx1"/>
          </a:fontRef>
        </p:style>
      </p:cxnSp>
      <p:cxnSp>
        <p:nvCxnSpPr>
          <p:cNvPr id="37" name="Straight Connector 36">
            <a:extLst>
              <a:ext uri="{FF2B5EF4-FFF2-40B4-BE49-F238E27FC236}">
                <a16:creationId xmlns:a16="http://schemas.microsoft.com/office/drawing/2014/main" id="{1B1B1893-0E41-4C81-B419-FEDF540B57B3}"/>
              </a:ext>
            </a:extLst>
          </p:cNvPr>
          <p:cNvCxnSpPr>
            <a:cxnSpLocks/>
          </p:cNvCxnSpPr>
          <p:nvPr/>
        </p:nvCxnSpPr>
        <p:spPr>
          <a:xfrm flipH="1">
            <a:off x="11106617" y="-35043"/>
            <a:ext cx="1079701" cy="1034786"/>
          </a:xfrm>
          <a:prstGeom prst="line">
            <a:avLst/>
          </a:prstGeom>
        </p:spPr>
        <p:style>
          <a:lnRef idx="1">
            <a:schemeClr val="accent6"/>
          </a:lnRef>
          <a:fillRef idx="0">
            <a:schemeClr val="accent6"/>
          </a:fillRef>
          <a:effectRef idx="0">
            <a:schemeClr val="accent6"/>
          </a:effectRef>
          <a:fontRef idx="minor">
            <a:schemeClr val="tx1"/>
          </a:fontRef>
        </p:style>
      </p:cxnSp>
      <p:cxnSp>
        <p:nvCxnSpPr>
          <p:cNvPr id="38" name="Straight Connector 37">
            <a:extLst>
              <a:ext uri="{FF2B5EF4-FFF2-40B4-BE49-F238E27FC236}">
                <a16:creationId xmlns:a16="http://schemas.microsoft.com/office/drawing/2014/main" id="{4D5EA3A7-D52F-4FC3-8F9D-022CCEE1EC86}"/>
              </a:ext>
            </a:extLst>
          </p:cNvPr>
          <p:cNvCxnSpPr>
            <a:cxnSpLocks/>
          </p:cNvCxnSpPr>
          <p:nvPr/>
        </p:nvCxnSpPr>
        <p:spPr>
          <a:xfrm flipH="1">
            <a:off x="10587809" y="-5765"/>
            <a:ext cx="1079701" cy="1034786"/>
          </a:xfrm>
          <a:prstGeom prst="line">
            <a:avLst/>
          </a:prstGeom>
        </p:spPr>
        <p:style>
          <a:lnRef idx="1">
            <a:schemeClr val="accent6"/>
          </a:lnRef>
          <a:fillRef idx="0">
            <a:schemeClr val="accent6"/>
          </a:fillRef>
          <a:effectRef idx="0">
            <a:schemeClr val="accent6"/>
          </a:effectRef>
          <a:fontRef idx="minor">
            <a:schemeClr val="tx1"/>
          </a:fontRef>
        </p:style>
      </p:cxnSp>
      <p:cxnSp>
        <p:nvCxnSpPr>
          <p:cNvPr id="40" name="Straight Connector 39">
            <a:extLst>
              <a:ext uri="{FF2B5EF4-FFF2-40B4-BE49-F238E27FC236}">
                <a16:creationId xmlns:a16="http://schemas.microsoft.com/office/drawing/2014/main" id="{9D7651EB-6096-41A9-9BA9-9AF43469933A}"/>
              </a:ext>
            </a:extLst>
          </p:cNvPr>
          <p:cNvCxnSpPr>
            <a:cxnSpLocks/>
          </p:cNvCxnSpPr>
          <p:nvPr/>
        </p:nvCxnSpPr>
        <p:spPr>
          <a:xfrm flipH="1">
            <a:off x="10087144" y="-21355"/>
            <a:ext cx="1079701" cy="1034786"/>
          </a:xfrm>
          <a:prstGeom prst="line">
            <a:avLst/>
          </a:prstGeom>
        </p:spPr>
        <p:style>
          <a:lnRef idx="1">
            <a:schemeClr val="accent6"/>
          </a:lnRef>
          <a:fillRef idx="0">
            <a:schemeClr val="accent6"/>
          </a:fillRef>
          <a:effectRef idx="0">
            <a:schemeClr val="accent6"/>
          </a:effectRef>
          <a:fontRef idx="minor">
            <a:schemeClr val="tx1"/>
          </a:fontRef>
        </p:style>
      </p:cxnSp>
      <p:cxnSp>
        <p:nvCxnSpPr>
          <p:cNvPr id="41" name="Straight Connector 40">
            <a:extLst>
              <a:ext uri="{FF2B5EF4-FFF2-40B4-BE49-F238E27FC236}">
                <a16:creationId xmlns:a16="http://schemas.microsoft.com/office/drawing/2014/main" id="{E650BB25-8C69-4809-B858-20C8681AF6F9}"/>
              </a:ext>
            </a:extLst>
          </p:cNvPr>
          <p:cNvCxnSpPr>
            <a:cxnSpLocks/>
          </p:cNvCxnSpPr>
          <p:nvPr/>
        </p:nvCxnSpPr>
        <p:spPr>
          <a:xfrm flipH="1">
            <a:off x="9562654" y="-12708"/>
            <a:ext cx="1079701" cy="1034786"/>
          </a:xfrm>
          <a:prstGeom prst="line">
            <a:avLst/>
          </a:prstGeom>
        </p:spPr>
        <p:style>
          <a:lnRef idx="1">
            <a:schemeClr val="accent6"/>
          </a:lnRef>
          <a:fillRef idx="0">
            <a:schemeClr val="accent6"/>
          </a:fillRef>
          <a:effectRef idx="0">
            <a:schemeClr val="accent6"/>
          </a:effectRef>
          <a:fontRef idx="minor">
            <a:schemeClr val="tx1"/>
          </a:fontRef>
        </p:style>
      </p:cxnSp>
      <p:cxnSp>
        <p:nvCxnSpPr>
          <p:cNvPr id="42" name="Straight Connector 41">
            <a:extLst>
              <a:ext uri="{FF2B5EF4-FFF2-40B4-BE49-F238E27FC236}">
                <a16:creationId xmlns:a16="http://schemas.microsoft.com/office/drawing/2014/main" id="{7F4B07AC-DF64-426E-BE7F-F75D55239365}"/>
              </a:ext>
            </a:extLst>
          </p:cNvPr>
          <p:cNvCxnSpPr>
            <a:cxnSpLocks/>
          </p:cNvCxnSpPr>
          <p:nvPr/>
        </p:nvCxnSpPr>
        <p:spPr>
          <a:xfrm flipH="1">
            <a:off x="9061989" y="-21145"/>
            <a:ext cx="1079701" cy="1034786"/>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21992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7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700"/>
                                        <p:tgtEl>
                                          <p:spTgt spid="10"/>
                                        </p:tgtEl>
                                      </p:cBhvr>
                                    </p:animEffect>
                                  </p:childTnLst>
                                </p:cTn>
                              </p:par>
                              <p:par>
                                <p:cTn id="11" presetID="22" presetClass="entr" presetSubtype="8" fill="hold" nodeType="withEffect">
                                  <p:stCondLst>
                                    <p:cond delay="20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par>
                                <p:cTn id="14" presetID="22" presetClass="entr" presetSubtype="2" fill="hold" nodeType="withEffect">
                                  <p:stCondLst>
                                    <p:cond delay="200"/>
                                  </p:stCondLst>
                                  <p:childTnLst>
                                    <p:set>
                                      <p:cBhvr>
                                        <p:cTn id="15" dur="1" fill="hold">
                                          <p:stCondLst>
                                            <p:cond delay="0"/>
                                          </p:stCondLst>
                                        </p:cTn>
                                        <p:tgtEl>
                                          <p:spTgt spid="21"/>
                                        </p:tgtEl>
                                        <p:attrNameLst>
                                          <p:attrName>style.visibility</p:attrName>
                                        </p:attrNameLst>
                                      </p:cBhvr>
                                      <p:to>
                                        <p:strVal val="visible"/>
                                      </p:to>
                                    </p:set>
                                    <p:animEffect transition="in" filter="wipe(right)">
                                      <p:cBhvr>
                                        <p:cTn id="16" dur="500"/>
                                        <p:tgtEl>
                                          <p:spTgt spid="21"/>
                                        </p:tgtEl>
                                      </p:cBhvr>
                                    </p:animEffect>
                                  </p:childTnLst>
                                </p:cTn>
                              </p:par>
                              <p:par>
                                <p:cTn id="17" presetID="22" presetClass="entr" presetSubtype="8" fill="hold" grpId="0" nodeType="withEffect">
                                  <p:stCondLst>
                                    <p:cond delay="60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750"/>
                                        <p:tgtEl>
                                          <p:spTgt spid="22"/>
                                        </p:tgtEl>
                                      </p:cBhvr>
                                    </p:animEffect>
                                  </p:childTnLst>
                                </p:cTn>
                              </p:par>
                              <p:par>
                                <p:cTn id="20" presetID="22" presetClass="entr" presetSubtype="2" fill="hold" grpId="0" nodeType="withEffect">
                                  <p:stCondLst>
                                    <p:cond delay="600"/>
                                  </p:stCondLst>
                                  <p:childTnLst>
                                    <p:set>
                                      <p:cBhvr>
                                        <p:cTn id="21" dur="1" fill="hold">
                                          <p:stCondLst>
                                            <p:cond delay="0"/>
                                          </p:stCondLst>
                                        </p:cTn>
                                        <p:tgtEl>
                                          <p:spTgt spid="23"/>
                                        </p:tgtEl>
                                        <p:attrNameLst>
                                          <p:attrName>style.visibility</p:attrName>
                                        </p:attrNameLst>
                                      </p:cBhvr>
                                      <p:to>
                                        <p:strVal val="visible"/>
                                      </p:to>
                                    </p:set>
                                    <p:animEffect transition="in" filter="wipe(right)">
                                      <p:cBhvr>
                                        <p:cTn id="22" dur="750"/>
                                        <p:tgtEl>
                                          <p:spTgt spid="23"/>
                                        </p:tgtEl>
                                      </p:cBhvr>
                                    </p:animEffect>
                                  </p:childTnLst>
                                </p:cTn>
                              </p:par>
                              <p:par>
                                <p:cTn id="23" presetID="22" presetClass="entr" presetSubtype="4" fill="hold" nodeType="withEffect">
                                  <p:stCondLst>
                                    <p:cond delay="65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par>
                                <p:cTn id="26" presetID="22" presetClass="entr" presetSubtype="1" fill="hold" nodeType="withEffect">
                                  <p:stCondLst>
                                    <p:cond delay="65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par>
                                <p:cTn id="29" presetID="22" presetClass="entr" presetSubtype="8" fill="hold" nodeType="withEffect">
                                  <p:stCondLst>
                                    <p:cond delay="110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750"/>
                                        <p:tgtEl>
                                          <p:spTgt spid="15"/>
                                        </p:tgtEl>
                                      </p:cBhvr>
                                    </p:animEffect>
                                  </p:childTnLst>
                                </p:cTn>
                              </p:par>
                              <p:par>
                                <p:cTn id="32" presetID="22" presetClass="entr" presetSubtype="2" fill="hold" nodeType="withEffect">
                                  <p:stCondLst>
                                    <p:cond delay="1100"/>
                                  </p:stCondLst>
                                  <p:childTnLst>
                                    <p:set>
                                      <p:cBhvr>
                                        <p:cTn id="33" dur="1" fill="hold">
                                          <p:stCondLst>
                                            <p:cond delay="0"/>
                                          </p:stCondLst>
                                        </p:cTn>
                                        <p:tgtEl>
                                          <p:spTgt spid="17"/>
                                        </p:tgtEl>
                                        <p:attrNameLst>
                                          <p:attrName>style.visibility</p:attrName>
                                        </p:attrNameLst>
                                      </p:cBhvr>
                                      <p:to>
                                        <p:strVal val="visible"/>
                                      </p:to>
                                    </p:set>
                                    <p:animEffect transition="in" filter="wipe(right)">
                                      <p:cBhvr>
                                        <p:cTn id="34" dur="750"/>
                                        <p:tgtEl>
                                          <p:spTgt spid="17"/>
                                        </p:tgtEl>
                                      </p:cBhvr>
                                    </p:animEffect>
                                  </p:childTnLst>
                                </p:cTn>
                              </p:par>
                            </p:childTnLst>
                          </p:cTn>
                        </p:par>
                        <p:par>
                          <p:cTn id="35" fill="hold">
                            <p:stCondLst>
                              <p:cond delay="1850"/>
                            </p:stCondLst>
                            <p:childTnLst>
                              <p:par>
                                <p:cTn id="36" presetID="22" presetClass="entr" presetSubtype="1" fill="hold" nodeType="after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wipe(up)">
                                      <p:cBhvr>
                                        <p:cTn id="38" dur="500"/>
                                        <p:tgtEl>
                                          <p:spTgt spid="42"/>
                                        </p:tgtEl>
                                      </p:cBhvr>
                                    </p:animEffect>
                                  </p:childTnLst>
                                </p:cTn>
                              </p:par>
                              <p:par>
                                <p:cTn id="39" presetID="22" presetClass="entr" presetSubtype="4"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down)">
                                      <p:cBhvr>
                                        <p:cTn id="41" dur="500"/>
                                        <p:tgtEl>
                                          <p:spTgt spid="36"/>
                                        </p:tgtEl>
                                      </p:cBhvr>
                                    </p:animEffect>
                                  </p:childTnLst>
                                </p:cTn>
                              </p:par>
                            </p:childTnLst>
                          </p:cTn>
                        </p:par>
                        <p:par>
                          <p:cTn id="42" fill="hold">
                            <p:stCondLst>
                              <p:cond delay="2350"/>
                            </p:stCondLst>
                            <p:childTnLst>
                              <p:par>
                                <p:cTn id="43" presetID="22" presetClass="entr" presetSubtype="1" fill="hold"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wipe(up)">
                                      <p:cBhvr>
                                        <p:cTn id="45" dur="500"/>
                                        <p:tgtEl>
                                          <p:spTgt spid="41"/>
                                        </p:tgtEl>
                                      </p:cBhvr>
                                    </p:animEffect>
                                  </p:childTnLst>
                                </p:cTn>
                              </p:par>
                              <p:par>
                                <p:cTn id="46" presetID="22" presetClass="entr" presetSubtype="4"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down)">
                                      <p:cBhvr>
                                        <p:cTn id="48" dur="500"/>
                                        <p:tgtEl>
                                          <p:spTgt spid="33"/>
                                        </p:tgtEl>
                                      </p:cBhvr>
                                    </p:animEffect>
                                  </p:childTnLst>
                                </p:cTn>
                              </p:par>
                            </p:childTnLst>
                          </p:cTn>
                        </p:par>
                        <p:par>
                          <p:cTn id="49" fill="hold">
                            <p:stCondLst>
                              <p:cond delay="2850"/>
                            </p:stCondLst>
                            <p:childTnLst>
                              <p:par>
                                <p:cTn id="50" presetID="22" presetClass="entr" presetSubtype="1" fill="hold" nodeType="after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wipe(up)">
                                      <p:cBhvr>
                                        <p:cTn id="52" dur="500"/>
                                        <p:tgtEl>
                                          <p:spTgt spid="40"/>
                                        </p:tgtEl>
                                      </p:cBhvr>
                                    </p:animEffect>
                                  </p:childTnLst>
                                </p:cTn>
                              </p:par>
                              <p:par>
                                <p:cTn id="53" presetID="22" presetClass="entr" presetSubtype="4"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down)">
                                      <p:cBhvr>
                                        <p:cTn id="55" dur="500"/>
                                        <p:tgtEl>
                                          <p:spTgt spid="34"/>
                                        </p:tgtEl>
                                      </p:cBhvr>
                                    </p:animEffect>
                                  </p:childTnLst>
                                </p:cTn>
                              </p:par>
                            </p:childTnLst>
                          </p:cTn>
                        </p:par>
                        <p:par>
                          <p:cTn id="56" fill="hold">
                            <p:stCondLst>
                              <p:cond delay="3350"/>
                            </p:stCondLst>
                            <p:childTnLst>
                              <p:par>
                                <p:cTn id="57" presetID="22" presetClass="entr" presetSubtype="1" fill="hold" nodeType="after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up)">
                                      <p:cBhvr>
                                        <p:cTn id="59" dur="500"/>
                                        <p:tgtEl>
                                          <p:spTgt spid="38"/>
                                        </p:tgtEl>
                                      </p:cBhvr>
                                    </p:animEffect>
                                  </p:childTnLst>
                                </p:cTn>
                              </p:par>
                              <p:par>
                                <p:cTn id="60" presetID="22" presetClass="entr" presetSubtype="4"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ipe(down)">
                                      <p:cBhvr>
                                        <p:cTn id="62" dur="500"/>
                                        <p:tgtEl>
                                          <p:spTgt spid="35"/>
                                        </p:tgtEl>
                                      </p:cBhvr>
                                    </p:animEffect>
                                  </p:childTnLst>
                                </p:cTn>
                              </p:par>
                            </p:childTnLst>
                          </p:cTn>
                        </p:par>
                        <p:par>
                          <p:cTn id="63" fill="hold">
                            <p:stCondLst>
                              <p:cond delay="3850"/>
                            </p:stCondLst>
                            <p:childTnLst>
                              <p:par>
                                <p:cTn id="64" presetID="22" presetClass="entr" presetSubtype="4" fill="hold"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down)">
                                      <p:cBhvr>
                                        <p:cTn id="66" dur="500"/>
                                        <p:tgtEl>
                                          <p:spTgt spid="29"/>
                                        </p:tgtEl>
                                      </p:cBhvr>
                                    </p:animEffect>
                                  </p:childTnLst>
                                </p:cTn>
                              </p:par>
                              <p:par>
                                <p:cTn id="67" presetID="22" presetClass="entr" presetSubtype="1"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up)">
                                      <p:cBhvr>
                                        <p:cTn id="6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0D115F-7CD3-A8FE-983A-0336ECC21B6C}"/>
              </a:ext>
            </a:extLst>
          </p:cNvPr>
          <p:cNvSpPr/>
          <p:nvPr/>
        </p:nvSpPr>
        <p:spPr>
          <a:xfrm>
            <a:off x="-39075" y="-24414"/>
            <a:ext cx="12231075" cy="69068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32" name="Straight Connector 31">
            <a:extLst>
              <a:ext uri="{FF2B5EF4-FFF2-40B4-BE49-F238E27FC236}">
                <a16:creationId xmlns:a16="http://schemas.microsoft.com/office/drawing/2014/main" id="{63032D5C-EBDC-0A52-A80D-AB091EA58A2E}"/>
              </a:ext>
            </a:extLst>
          </p:cNvPr>
          <p:cNvCxnSpPr>
            <a:cxnSpLocks/>
          </p:cNvCxnSpPr>
          <p:nvPr/>
        </p:nvCxnSpPr>
        <p:spPr>
          <a:xfrm flipH="1">
            <a:off x="9753600" y="2459114"/>
            <a:ext cx="2438400" cy="1346268"/>
          </a:xfrm>
          <a:prstGeom prst="line">
            <a:avLst/>
          </a:prstGeom>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FDF768BF-5278-BDBE-0721-8B0EF105BDCA}"/>
              </a:ext>
            </a:extLst>
          </p:cNvPr>
          <p:cNvCxnSpPr>
            <a:cxnSpLocks/>
          </p:cNvCxnSpPr>
          <p:nvPr/>
        </p:nvCxnSpPr>
        <p:spPr>
          <a:xfrm flipH="1">
            <a:off x="10020693" y="2906327"/>
            <a:ext cx="2171307" cy="1168780"/>
          </a:xfrm>
          <a:prstGeom prst="line">
            <a:avLst/>
          </a:prstGeom>
        </p:spPr>
        <p:style>
          <a:lnRef idx="1">
            <a:schemeClr val="accent6"/>
          </a:lnRef>
          <a:fillRef idx="0">
            <a:schemeClr val="accent6"/>
          </a:fillRef>
          <a:effectRef idx="0">
            <a:schemeClr val="accent6"/>
          </a:effectRef>
          <a:fontRef idx="minor">
            <a:schemeClr val="tx1"/>
          </a:fontRef>
        </p:style>
      </p:cxnSp>
      <p:cxnSp>
        <p:nvCxnSpPr>
          <p:cNvPr id="37" name="Straight Connector 36">
            <a:extLst>
              <a:ext uri="{FF2B5EF4-FFF2-40B4-BE49-F238E27FC236}">
                <a16:creationId xmlns:a16="http://schemas.microsoft.com/office/drawing/2014/main" id="{88FA6A15-A015-8176-E1BD-B52364600715}"/>
              </a:ext>
            </a:extLst>
          </p:cNvPr>
          <p:cNvCxnSpPr>
            <a:cxnSpLocks/>
          </p:cNvCxnSpPr>
          <p:nvPr/>
        </p:nvCxnSpPr>
        <p:spPr>
          <a:xfrm flipH="1">
            <a:off x="10233891" y="3380172"/>
            <a:ext cx="1958109" cy="1031475"/>
          </a:xfrm>
          <a:prstGeom prst="line">
            <a:avLst/>
          </a:prstGeom>
        </p:spPr>
        <p:style>
          <a:lnRef idx="1">
            <a:schemeClr val="accent6"/>
          </a:lnRef>
          <a:fillRef idx="0">
            <a:schemeClr val="accent6"/>
          </a:fillRef>
          <a:effectRef idx="0">
            <a:schemeClr val="accent6"/>
          </a:effectRef>
          <a:fontRef idx="minor">
            <a:schemeClr val="tx1"/>
          </a:fontRef>
        </p:style>
      </p:cxnSp>
      <p:cxnSp>
        <p:nvCxnSpPr>
          <p:cNvPr id="39" name="Straight Connector 38">
            <a:extLst>
              <a:ext uri="{FF2B5EF4-FFF2-40B4-BE49-F238E27FC236}">
                <a16:creationId xmlns:a16="http://schemas.microsoft.com/office/drawing/2014/main" id="{AD21DFED-B5A1-6A3B-586E-529063F18BFB}"/>
              </a:ext>
            </a:extLst>
          </p:cNvPr>
          <p:cNvCxnSpPr>
            <a:cxnSpLocks/>
          </p:cNvCxnSpPr>
          <p:nvPr/>
        </p:nvCxnSpPr>
        <p:spPr>
          <a:xfrm flipV="1">
            <a:off x="10529455" y="3900627"/>
            <a:ext cx="1662545" cy="877864"/>
          </a:xfrm>
          <a:prstGeom prst="line">
            <a:avLst/>
          </a:prstGeom>
        </p:spPr>
        <p:style>
          <a:lnRef idx="1">
            <a:schemeClr val="accent6"/>
          </a:lnRef>
          <a:fillRef idx="0">
            <a:schemeClr val="accent6"/>
          </a:fillRef>
          <a:effectRef idx="0">
            <a:schemeClr val="accent6"/>
          </a:effectRef>
          <a:fontRef idx="minor">
            <a:schemeClr val="tx1"/>
          </a:fontRef>
        </p:style>
      </p:cxnSp>
      <p:cxnSp>
        <p:nvCxnSpPr>
          <p:cNvPr id="51" name="Straight Connector 50">
            <a:extLst>
              <a:ext uri="{FF2B5EF4-FFF2-40B4-BE49-F238E27FC236}">
                <a16:creationId xmlns:a16="http://schemas.microsoft.com/office/drawing/2014/main" id="{821100D8-50C4-A83C-3839-56D6BF04FDC1}"/>
              </a:ext>
            </a:extLst>
          </p:cNvPr>
          <p:cNvCxnSpPr>
            <a:cxnSpLocks/>
          </p:cNvCxnSpPr>
          <p:nvPr/>
        </p:nvCxnSpPr>
        <p:spPr>
          <a:xfrm flipV="1">
            <a:off x="10769600" y="4348949"/>
            <a:ext cx="1422400" cy="762683"/>
          </a:xfrm>
          <a:prstGeom prst="line">
            <a:avLst/>
          </a:prstGeom>
        </p:spPr>
        <p:style>
          <a:lnRef idx="1">
            <a:schemeClr val="accent6"/>
          </a:lnRef>
          <a:fillRef idx="0">
            <a:schemeClr val="accent6"/>
          </a:fillRef>
          <a:effectRef idx="0">
            <a:schemeClr val="accent6"/>
          </a:effectRef>
          <a:fontRef idx="minor">
            <a:schemeClr val="tx1"/>
          </a:fontRef>
        </p:style>
      </p:cxnSp>
      <p:cxnSp>
        <p:nvCxnSpPr>
          <p:cNvPr id="54" name="Straight Connector 53">
            <a:extLst>
              <a:ext uri="{FF2B5EF4-FFF2-40B4-BE49-F238E27FC236}">
                <a16:creationId xmlns:a16="http://schemas.microsoft.com/office/drawing/2014/main" id="{BF6E4867-4C54-1257-B2B8-0B42FADF5E0D}"/>
              </a:ext>
            </a:extLst>
          </p:cNvPr>
          <p:cNvCxnSpPr>
            <a:cxnSpLocks/>
          </p:cNvCxnSpPr>
          <p:nvPr/>
        </p:nvCxnSpPr>
        <p:spPr>
          <a:xfrm flipH="1">
            <a:off x="11055927" y="4783955"/>
            <a:ext cx="1136073" cy="605104"/>
          </a:xfrm>
          <a:prstGeom prst="line">
            <a:avLst/>
          </a:prstGeom>
        </p:spPr>
        <p:style>
          <a:lnRef idx="1">
            <a:schemeClr val="accent6"/>
          </a:lnRef>
          <a:fillRef idx="0">
            <a:schemeClr val="accent6"/>
          </a:fillRef>
          <a:effectRef idx="0">
            <a:schemeClr val="accent6"/>
          </a:effectRef>
          <a:fontRef idx="minor">
            <a:schemeClr val="tx1"/>
          </a:fontRef>
        </p:style>
      </p:cxnSp>
      <p:cxnSp>
        <p:nvCxnSpPr>
          <p:cNvPr id="56" name="Straight Connector 55">
            <a:extLst>
              <a:ext uri="{FF2B5EF4-FFF2-40B4-BE49-F238E27FC236}">
                <a16:creationId xmlns:a16="http://schemas.microsoft.com/office/drawing/2014/main" id="{B45CC969-1CE0-A377-0D88-420D89EF83DC}"/>
              </a:ext>
            </a:extLst>
          </p:cNvPr>
          <p:cNvCxnSpPr>
            <a:cxnSpLocks/>
          </p:cNvCxnSpPr>
          <p:nvPr/>
        </p:nvCxnSpPr>
        <p:spPr>
          <a:xfrm flipH="1">
            <a:off x="11259127" y="5217850"/>
            <a:ext cx="932873" cy="513116"/>
          </a:xfrm>
          <a:prstGeom prst="line">
            <a:avLst/>
          </a:prstGeom>
        </p:spPr>
        <p:style>
          <a:lnRef idx="1">
            <a:schemeClr val="accent6"/>
          </a:lnRef>
          <a:fillRef idx="0">
            <a:schemeClr val="accent6"/>
          </a:fillRef>
          <a:effectRef idx="0">
            <a:schemeClr val="accent6"/>
          </a:effectRef>
          <a:fontRef idx="minor">
            <a:schemeClr val="tx1"/>
          </a:fontRef>
        </p:style>
      </p:cxnSp>
      <p:cxnSp>
        <p:nvCxnSpPr>
          <p:cNvPr id="59" name="Straight Connector 58">
            <a:extLst>
              <a:ext uri="{FF2B5EF4-FFF2-40B4-BE49-F238E27FC236}">
                <a16:creationId xmlns:a16="http://schemas.microsoft.com/office/drawing/2014/main" id="{FDEC4B1D-B80D-D33E-19F4-44FF9EFC6E8F}"/>
              </a:ext>
            </a:extLst>
          </p:cNvPr>
          <p:cNvCxnSpPr>
            <a:cxnSpLocks/>
          </p:cNvCxnSpPr>
          <p:nvPr/>
        </p:nvCxnSpPr>
        <p:spPr>
          <a:xfrm flipH="1">
            <a:off x="11480800" y="5668947"/>
            <a:ext cx="711200" cy="383957"/>
          </a:xfrm>
          <a:prstGeom prst="line">
            <a:avLst/>
          </a:prstGeom>
        </p:spPr>
        <p:style>
          <a:lnRef idx="1">
            <a:schemeClr val="accent6"/>
          </a:lnRef>
          <a:fillRef idx="0">
            <a:schemeClr val="accent6"/>
          </a:fillRef>
          <a:effectRef idx="0">
            <a:schemeClr val="accent6"/>
          </a:effectRef>
          <a:fontRef idx="minor">
            <a:schemeClr val="tx1"/>
          </a:fontRef>
        </p:style>
      </p:cxnSp>
      <p:cxnSp>
        <p:nvCxnSpPr>
          <p:cNvPr id="61" name="Straight Connector 60">
            <a:extLst>
              <a:ext uri="{FF2B5EF4-FFF2-40B4-BE49-F238E27FC236}">
                <a16:creationId xmlns:a16="http://schemas.microsoft.com/office/drawing/2014/main" id="{C17D9B76-2458-0D80-D342-A32E556FA6D1}"/>
              </a:ext>
            </a:extLst>
          </p:cNvPr>
          <p:cNvCxnSpPr>
            <a:cxnSpLocks/>
          </p:cNvCxnSpPr>
          <p:nvPr/>
        </p:nvCxnSpPr>
        <p:spPr>
          <a:xfrm flipH="1">
            <a:off x="11725563" y="6106449"/>
            <a:ext cx="466437" cy="226343"/>
          </a:xfrm>
          <a:prstGeom prst="line">
            <a:avLst/>
          </a:prstGeom>
        </p:spPr>
        <p:style>
          <a:lnRef idx="1">
            <a:schemeClr val="accent6"/>
          </a:lnRef>
          <a:fillRef idx="0">
            <a:schemeClr val="accent6"/>
          </a:fillRef>
          <a:effectRef idx="0">
            <a:schemeClr val="accent6"/>
          </a:effectRef>
          <a:fontRef idx="minor">
            <a:schemeClr val="tx1"/>
          </a:fontRef>
        </p:style>
      </p:cxnSp>
      <p:cxnSp>
        <p:nvCxnSpPr>
          <p:cNvPr id="66" name="Straight Connector 65">
            <a:extLst>
              <a:ext uri="{FF2B5EF4-FFF2-40B4-BE49-F238E27FC236}">
                <a16:creationId xmlns:a16="http://schemas.microsoft.com/office/drawing/2014/main" id="{11A0C75C-5C40-BA2F-510C-963731A0AE0C}"/>
              </a:ext>
            </a:extLst>
          </p:cNvPr>
          <p:cNvCxnSpPr>
            <a:cxnSpLocks/>
          </p:cNvCxnSpPr>
          <p:nvPr/>
        </p:nvCxnSpPr>
        <p:spPr>
          <a:xfrm flipV="1">
            <a:off x="11958781" y="6478591"/>
            <a:ext cx="272294" cy="133947"/>
          </a:xfrm>
          <a:prstGeom prst="line">
            <a:avLst/>
          </a:prstGeom>
        </p:spPr>
        <p:style>
          <a:lnRef idx="1">
            <a:schemeClr val="accent6"/>
          </a:lnRef>
          <a:fillRef idx="0">
            <a:schemeClr val="accent6"/>
          </a:fillRef>
          <a:effectRef idx="0">
            <a:schemeClr val="accent6"/>
          </a:effectRef>
          <a:fontRef idx="minor">
            <a:schemeClr val="tx1"/>
          </a:fontRef>
        </p:style>
      </p:cxnSp>
      <p:cxnSp>
        <p:nvCxnSpPr>
          <p:cNvPr id="69" name="Straight Connector 68">
            <a:extLst>
              <a:ext uri="{FF2B5EF4-FFF2-40B4-BE49-F238E27FC236}">
                <a16:creationId xmlns:a16="http://schemas.microsoft.com/office/drawing/2014/main" id="{B0C4873C-2D42-7A8F-D4CC-90CF7C7F5ADD}"/>
              </a:ext>
            </a:extLst>
          </p:cNvPr>
          <p:cNvCxnSpPr>
            <a:cxnSpLocks/>
          </p:cNvCxnSpPr>
          <p:nvPr/>
        </p:nvCxnSpPr>
        <p:spPr>
          <a:xfrm flipV="1">
            <a:off x="10326255" y="1963075"/>
            <a:ext cx="1865745" cy="949218"/>
          </a:xfrm>
          <a:prstGeom prst="line">
            <a:avLst/>
          </a:prstGeom>
        </p:spPr>
        <p:style>
          <a:lnRef idx="1">
            <a:schemeClr val="accent6"/>
          </a:lnRef>
          <a:fillRef idx="0">
            <a:schemeClr val="accent6"/>
          </a:fillRef>
          <a:effectRef idx="0">
            <a:schemeClr val="accent6"/>
          </a:effectRef>
          <a:fontRef idx="minor">
            <a:schemeClr val="tx1"/>
          </a:fontRef>
        </p:style>
      </p:cxnSp>
      <p:cxnSp>
        <p:nvCxnSpPr>
          <p:cNvPr id="72" name="Straight Connector 71">
            <a:extLst>
              <a:ext uri="{FF2B5EF4-FFF2-40B4-BE49-F238E27FC236}">
                <a16:creationId xmlns:a16="http://schemas.microsoft.com/office/drawing/2014/main" id="{3951ABFF-B294-44CA-A4FD-42636417B37E}"/>
              </a:ext>
            </a:extLst>
          </p:cNvPr>
          <p:cNvCxnSpPr>
            <a:cxnSpLocks/>
          </p:cNvCxnSpPr>
          <p:nvPr/>
        </p:nvCxnSpPr>
        <p:spPr>
          <a:xfrm flipH="1">
            <a:off x="10769600" y="1489230"/>
            <a:ext cx="1422400" cy="683025"/>
          </a:xfrm>
          <a:prstGeom prst="line">
            <a:avLst/>
          </a:prstGeom>
        </p:spPr>
        <p:style>
          <a:lnRef idx="1">
            <a:schemeClr val="accent6"/>
          </a:lnRef>
          <a:fillRef idx="0">
            <a:schemeClr val="accent6"/>
          </a:fillRef>
          <a:effectRef idx="0">
            <a:schemeClr val="accent6"/>
          </a:effectRef>
          <a:fontRef idx="minor">
            <a:schemeClr val="tx1"/>
          </a:fontRef>
        </p:style>
      </p:cxnSp>
      <p:cxnSp>
        <p:nvCxnSpPr>
          <p:cNvPr id="76" name="Straight Connector 75">
            <a:extLst>
              <a:ext uri="{FF2B5EF4-FFF2-40B4-BE49-F238E27FC236}">
                <a16:creationId xmlns:a16="http://schemas.microsoft.com/office/drawing/2014/main" id="{9E0A76DF-3149-077C-831A-44AE4EE090BE}"/>
              </a:ext>
            </a:extLst>
          </p:cNvPr>
          <p:cNvCxnSpPr>
            <a:cxnSpLocks/>
          </p:cNvCxnSpPr>
          <p:nvPr/>
        </p:nvCxnSpPr>
        <p:spPr>
          <a:xfrm flipH="1">
            <a:off x="11259127" y="976268"/>
            <a:ext cx="932873" cy="474121"/>
          </a:xfrm>
          <a:prstGeom prst="line">
            <a:avLst/>
          </a:prstGeom>
        </p:spPr>
        <p:style>
          <a:lnRef idx="1">
            <a:schemeClr val="accent6"/>
          </a:lnRef>
          <a:fillRef idx="0">
            <a:schemeClr val="accent6"/>
          </a:fillRef>
          <a:effectRef idx="0">
            <a:schemeClr val="accent6"/>
          </a:effectRef>
          <a:fontRef idx="minor">
            <a:schemeClr val="tx1"/>
          </a:fontRef>
        </p:style>
      </p:cxnSp>
      <p:cxnSp>
        <p:nvCxnSpPr>
          <p:cNvPr id="78" name="Straight Connector 77">
            <a:extLst>
              <a:ext uri="{FF2B5EF4-FFF2-40B4-BE49-F238E27FC236}">
                <a16:creationId xmlns:a16="http://schemas.microsoft.com/office/drawing/2014/main" id="{9B02B61D-83A6-3302-8552-6AB955D670CC}"/>
              </a:ext>
            </a:extLst>
          </p:cNvPr>
          <p:cNvCxnSpPr>
            <a:cxnSpLocks/>
          </p:cNvCxnSpPr>
          <p:nvPr/>
        </p:nvCxnSpPr>
        <p:spPr>
          <a:xfrm flipH="1">
            <a:off x="11685233" y="495625"/>
            <a:ext cx="502328" cy="251485"/>
          </a:xfrm>
          <a:prstGeom prst="line">
            <a:avLst/>
          </a:prstGeom>
        </p:spPr>
        <p:style>
          <a:lnRef idx="1">
            <a:schemeClr val="accent6"/>
          </a:lnRef>
          <a:fillRef idx="0">
            <a:schemeClr val="accent6"/>
          </a:fillRef>
          <a:effectRef idx="0">
            <a:schemeClr val="accent6"/>
          </a:effectRef>
          <a:fontRef idx="minor">
            <a:schemeClr val="tx1"/>
          </a:fontRef>
        </p:style>
      </p:cxnSp>
      <p:cxnSp>
        <p:nvCxnSpPr>
          <p:cNvPr id="36" name="Straight Connector 35">
            <a:extLst>
              <a:ext uri="{FF2B5EF4-FFF2-40B4-BE49-F238E27FC236}">
                <a16:creationId xmlns:a16="http://schemas.microsoft.com/office/drawing/2014/main" id="{3E18F6B9-83C1-A588-4E9C-9598373ED323}"/>
              </a:ext>
            </a:extLst>
          </p:cNvPr>
          <p:cNvCxnSpPr>
            <a:cxnSpLocks/>
          </p:cNvCxnSpPr>
          <p:nvPr/>
        </p:nvCxnSpPr>
        <p:spPr>
          <a:xfrm flipH="1">
            <a:off x="11685233" y="494765"/>
            <a:ext cx="502328" cy="251485"/>
          </a:xfrm>
          <a:prstGeom prst="line">
            <a:avLst/>
          </a:prstGeom>
        </p:spPr>
        <p:style>
          <a:lnRef idx="1">
            <a:schemeClr val="accent6"/>
          </a:lnRef>
          <a:fillRef idx="0">
            <a:schemeClr val="accent6"/>
          </a:fillRef>
          <a:effectRef idx="0">
            <a:schemeClr val="accent6"/>
          </a:effectRef>
          <a:fontRef idx="minor">
            <a:schemeClr val="tx1"/>
          </a:fontRef>
        </p:style>
      </p:cxnSp>
      <p:cxnSp>
        <p:nvCxnSpPr>
          <p:cNvPr id="49" name="Straight Connector 48">
            <a:extLst>
              <a:ext uri="{FF2B5EF4-FFF2-40B4-BE49-F238E27FC236}">
                <a16:creationId xmlns:a16="http://schemas.microsoft.com/office/drawing/2014/main" id="{401B3424-16A4-D246-E798-9C63C2357F3B}"/>
              </a:ext>
            </a:extLst>
          </p:cNvPr>
          <p:cNvCxnSpPr>
            <a:cxnSpLocks/>
          </p:cNvCxnSpPr>
          <p:nvPr/>
        </p:nvCxnSpPr>
        <p:spPr>
          <a:xfrm flipH="1">
            <a:off x="-83595" y="2995600"/>
            <a:ext cx="2438400" cy="1346268"/>
          </a:xfrm>
          <a:prstGeom prst="line">
            <a:avLst/>
          </a:prstGeom>
        </p:spPr>
        <p:style>
          <a:lnRef idx="1">
            <a:schemeClr val="accent6"/>
          </a:lnRef>
          <a:fillRef idx="0">
            <a:schemeClr val="accent6"/>
          </a:fillRef>
          <a:effectRef idx="0">
            <a:schemeClr val="accent6"/>
          </a:effectRef>
          <a:fontRef idx="minor">
            <a:schemeClr val="tx1"/>
          </a:fontRef>
        </p:style>
      </p:cxnSp>
      <p:cxnSp>
        <p:nvCxnSpPr>
          <p:cNvPr id="50" name="Straight Connector 49">
            <a:extLst>
              <a:ext uri="{FF2B5EF4-FFF2-40B4-BE49-F238E27FC236}">
                <a16:creationId xmlns:a16="http://schemas.microsoft.com/office/drawing/2014/main" id="{E5CC9462-2EC6-EE02-39C4-E98126C042ED}"/>
              </a:ext>
            </a:extLst>
          </p:cNvPr>
          <p:cNvCxnSpPr>
            <a:cxnSpLocks/>
          </p:cNvCxnSpPr>
          <p:nvPr/>
        </p:nvCxnSpPr>
        <p:spPr>
          <a:xfrm flipH="1">
            <a:off x="-63412" y="2647075"/>
            <a:ext cx="2171307" cy="1168780"/>
          </a:xfrm>
          <a:prstGeom prst="line">
            <a:avLst/>
          </a:prstGeom>
        </p:spPr>
        <p:style>
          <a:lnRef idx="1">
            <a:schemeClr val="accent6"/>
          </a:lnRef>
          <a:fillRef idx="0">
            <a:schemeClr val="accent6"/>
          </a:fillRef>
          <a:effectRef idx="0">
            <a:schemeClr val="accent6"/>
          </a:effectRef>
          <a:fontRef idx="minor">
            <a:schemeClr val="tx1"/>
          </a:fontRef>
        </p:style>
      </p:cxnSp>
      <p:cxnSp>
        <p:nvCxnSpPr>
          <p:cNvPr id="53" name="Straight Connector 52">
            <a:extLst>
              <a:ext uri="{FF2B5EF4-FFF2-40B4-BE49-F238E27FC236}">
                <a16:creationId xmlns:a16="http://schemas.microsoft.com/office/drawing/2014/main" id="{D04CD665-387B-0F20-F571-ED423668B8B6}"/>
              </a:ext>
            </a:extLst>
          </p:cNvPr>
          <p:cNvCxnSpPr>
            <a:cxnSpLocks/>
          </p:cNvCxnSpPr>
          <p:nvPr/>
        </p:nvCxnSpPr>
        <p:spPr>
          <a:xfrm flipV="1">
            <a:off x="-63412" y="1836505"/>
            <a:ext cx="1662545" cy="877864"/>
          </a:xfrm>
          <a:prstGeom prst="line">
            <a:avLst/>
          </a:prstGeom>
        </p:spPr>
        <p:style>
          <a:lnRef idx="1">
            <a:schemeClr val="accent6"/>
          </a:lnRef>
          <a:fillRef idx="0">
            <a:schemeClr val="accent6"/>
          </a:fillRef>
          <a:effectRef idx="0">
            <a:schemeClr val="accent6"/>
          </a:effectRef>
          <a:fontRef idx="minor">
            <a:schemeClr val="tx1"/>
          </a:fontRef>
        </p:style>
      </p:cxnSp>
      <p:cxnSp>
        <p:nvCxnSpPr>
          <p:cNvPr id="55" name="Straight Connector 54">
            <a:extLst>
              <a:ext uri="{FF2B5EF4-FFF2-40B4-BE49-F238E27FC236}">
                <a16:creationId xmlns:a16="http://schemas.microsoft.com/office/drawing/2014/main" id="{355F90A3-E61E-761B-94A0-0C756BD98315}"/>
              </a:ext>
            </a:extLst>
          </p:cNvPr>
          <p:cNvCxnSpPr>
            <a:cxnSpLocks/>
          </p:cNvCxnSpPr>
          <p:nvPr/>
        </p:nvCxnSpPr>
        <p:spPr>
          <a:xfrm flipV="1">
            <a:off x="-83595" y="1476090"/>
            <a:ext cx="1422400" cy="762683"/>
          </a:xfrm>
          <a:prstGeom prst="line">
            <a:avLst/>
          </a:prstGeom>
        </p:spPr>
        <p:style>
          <a:lnRef idx="1">
            <a:schemeClr val="accent6"/>
          </a:lnRef>
          <a:fillRef idx="0">
            <a:schemeClr val="accent6"/>
          </a:fillRef>
          <a:effectRef idx="0">
            <a:schemeClr val="accent6"/>
          </a:effectRef>
          <a:fontRef idx="minor">
            <a:schemeClr val="tx1"/>
          </a:fontRef>
        </p:style>
      </p:cxnSp>
      <p:cxnSp>
        <p:nvCxnSpPr>
          <p:cNvPr id="57" name="Straight Connector 56">
            <a:extLst>
              <a:ext uri="{FF2B5EF4-FFF2-40B4-BE49-F238E27FC236}">
                <a16:creationId xmlns:a16="http://schemas.microsoft.com/office/drawing/2014/main" id="{16D7FAEE-4217-13B6-CC5C-DB9C9198910D}"/>
              </a:ext>
            </a:extLst>
          </p:cNvPr>
          <p:cNvCxnSpPr>
            <a:cxnSpLocks/>
          </p:cNvCxnSpPr>
          <p:nvPr/>
        </p:nvCxnSpPr>
        <p:spPr>
          <a:xfrm flipH="1">
            <a:off x="-63412" y="1138305"/>
            <a:ext cx="1136073" cy="605104"/>
          </a:xfrm>
          <a:prstGeom prst="line">
            <a:avLst/>
          </a:prstGeom>
        </p:spPr>
        <p:style>
          <a:lnRef idx="1">
            <a:schemeClr val="accent6"/>
          </a:lnRef>
          <a:fillRef idx="0">
            <a:schemeClr val="accent6"/>
          </a:fillRef>
          <a:effectRef idx="0">
            <a:schemeClr val="accent6"/>
          </a:effectRef>
          <a:fontRef idx="minor">
            <a:schemeClr val="tx1"/>
          </a:fontRef>
        </p:style>
      </p:cxnSp>
      <p:cxnSp>
        <p:nvCxnSpPr>
          <p:cNvPr id="64" name="Straight Connector 63">
            <a:extLst>
              <a:ext uri="{FF2B5EF4-FFF2-40B4-BE49-F238E27FC236}">
                <a16:creationId xmlns:a16="http://schemas.microsoft.com/office/drawing/2014/main" id="{0B8ED5EC-2148-31A5-4090-30D43650F9D8}"/>
              </a:ext>
            </a:extLst>
          </p:cNvPr>
          <p:cNvCxnSpPr>
            <a:cxnSpLocks/>
          </p:cNvCxnSpPr>
          <p:nvPr/>
        </p:nvCxnSpPr>
        <p:spPr>
          <a:xfrm flipV="1">
            <a:off x="-50341" y="3896786"/>
            <a:ext cx="1846891" cy="969311"/>
          </a:xfrm>
          <a:prstGeom prst="line">
            <a:avLst/>
          </a:prstGeom>
        </p:spPr>
        <p:style>
          <a:lnRef idx="1">
            <a:schemeClr val="accent6"/>
          </a:lnRef>
          <a:fillRef idx="0">
            <a:schemeClr val="accent6"/>
          </a:fillRef>
          <a:effectRef idx="0">
            <a:schemeClr val="accent6"/>
          </a:effectRef>
          <a:fontRef idx="minor">
            <a:schemeClr val="tx1"/>
          </a:fontRef>
        </p:style>
      </p:cxnSp>
      <p:cxnSp>
        <p:nvCxnSpPr>
          <p:cNvPr id="67" name="Straight Connector 66">
            <a:extLst>
              <a:ext uri="{FF2B5EF4-FFF2-40B4-BE49-F238E27FC236}">
                <a16:creationId xmlns:a16="http://schemas.microsoft.com/office/drawing/2014/main" id="{4DBBA59D-31FD-8E0D-F205-8AD51E43E3A3}"/>
              </a:ext>
            </a:extLst>
          </p:cNvPr>
          <p:cNvCxnSpPr>
            <a:cxnSpLocks/>
          </p:cNvCxnSpPr>
          <p:nvPr/>
        </p:nvCxnSpPr>
        <p:spPr>
          <a:xfrm flipH="1">
            <a:off x="-72000" y="5397224"/>
            <a:ext cx="932873" cy="474121"/>
          </a:xfrm>
          <a:prstGeom prst="line">
            <a:avLst/>
          </a:prstGeom>
        </p:spPr>
        <p:style>
          <a:lnRef idx="1">
            <a:schemeClr val="accent6"/>
          </a:lnRef>
          <a:fillRef idx="0">
            <a:schemeClr val="accent6"/>
          </a:fillRef>
          <a:effectRef idx="0">
            <a:schemeClr val="accent6"/>
          </a:effectRef>
          <a:fontRef idx="minor">
            <a:schemeClr val="tx1"/>
          </a:fontRef>
        </p:style>
      </p:cxnSp>
      <p:cxnSp>
        <p:nvCxnSpPr>
          <p:cNvPr id="68" name="Straight Connector 67">
            <a:extLst>
              <a:ext uri="{FF2B5EF4-FFF2-40B4-BE49-F238E27FC236}">
                <a16:creationId xmlns:a16="http://schemas.microsoft.com/office/drawing/2014/main" id="{8D536DCD-CA94-C000-4974-F6839ED3D3A1}"/>
              </a:ext>
            </a:extLst>
          </p:cNvPr>
          <p:cNvCxnSpPr>
            <a:cxnSpLocks/>
          </p:cNvCxnSpPr>
          <p:nvPr/>
        </p:nvCxnSpPr>
        <p:spPr>
          <a:xfrm flipH="1">
            <a:off x="-75002" y="6093877"/>
            <a:ext cx="502328" cy="251485"/>
          </a:xfrm>
          <a:prstGeom prst="line">
            <a:avLst/>
          </a:prstGeom>
        </p:spPr>
        <p:style>
          <a:lnRef idx="1">
            <a:schemeClr val="accent6"/>
          </a:lnRef>
          <a:fillRef idx="0">
            <a:schemeClr val="accent6"/>
          </a:fillRef>
          <a:effectRef idx="0">
            <a:schemeClr val="accent6"/>
          </a:effectRef>
          <a:fontRef idx="minor">
            <a:schemeClr val="tx1"/>
          </a:fontRef>
        </p:style>
      </p:cxnSp>
      <p:cxnSp>
        <p:nvCxnSpPr>
          <p:cNvPr id="70" name="Straight Connector 69">
            <a:extLst>
              <a:ext uri="{FF2B5EF4-FFF2-40B4-BE49-F238E27FC236}">
                <a16:creationId xmlns:a16="http://schemas.microsoft.com/office/drawing/2014/main" id="{B1BDC07B-A905-ED90-D2F9-7EBD01A4B5EB}"/>
              </a:ext>
            </a:extLst>
          </p:cNvPr>
          <p:cNvCxnSpPr>
            <a:cxnSpLocks/>
          </p:cNvCxnSpPr>
          <p:nvPr/>
        </p:nvCxnSpPr>
        <p:spPr>
          <a:xfrm flipH="1">
            <a:off x="-40503" y="2233779"/>
            <a:ext cx="1958109" cy="1031475"/>
          </a:xfrm>
          <a:prstGeom prst="line">
            <a:avLst/>
          </a:prstGeom>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8A7D1FEF-E889-EB02-D3FC-37907F6AC001}"/>
              </a:ext>
            </a:extLst>
          </p:cNvPr>
          <p:cNvCxnSpPr>
            <a:cxnSpLocks/>
          </p:cNvCxnSpPr>
          <p:nvPr/>
        </p:nvCxnSpPr>
        <p:spPr>
          <a:xfrm flipH="1">
            <a:off x="-83595" y="4703162"/>
            <a:ext cx="1387143" cy="678748"/>
          </a:xfrm>
          <a:prstGeom prst="line">
            <a:avLst/>
          </a:prstGeom>
        </p:spPr>
        <p:style>
          <a:lnRef idx="1">
            <a:schemeClr val="accent6"/>
          </a:lnRef>
          <a:fillRef idx="0">
            <a:schemeClr val="accent6"/>
          </a:fillRef>
          <a:effectRef idx="0">
            <a:schemeClr val="accent6"/>
          </a:effectRef>
          <a:fontRef idx="minor">
            <a:schemeClr val="tx1"/>
          </a:fontRef>
        </p:style>
      </p:cxnSp>
      <p:cxnSp>
        <p:nvCxnSpPr>
          <p:cNvPr id="84" name="Straight Connector 83">
            <a:extLst>
              <a:ext uri="{FF2B5EF4-FFF2-40B4-BE49-F238E27FC236}">
                <a16:creationId xmlns:a16="http://schemas.microsoft.com/office/drawing/2014/main" id="{67C63867-B749-6249-2043-53625CD3E364}"/>
              </a:ext>
            </a:extLst>
          </p:cNvPr>
          <p:cNvCxnSpPr>
            <a:cxnSpLocks/>
          </p:cNvCxnSpPr>
          <p:nvPr/>
        </p:nvCxnSpPr>
        <p:spPr>
          <a:xfrm flipH="1">
            <a:off x="-75002" y="785770"/>
            <a:ext cx="932873" cy="513116"/>
          </a:xfrm>
          <a:prstGeom prst="line">
            <a:avLst/>
          </a:prstGeom>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0B51FBB5-81CC-89A6-46D7-82477110A809}"/>
              </a:ext>
            </a:extLst>
          </p:cNvPr>
          <p:cNvCxnSpPr>
            <a:cxnSpLocks/>
          </p:cNvCxnSpPr>
          <p:nvPr/>
        </p:nvCxnSpPr>
        <p:spPr>
          <a:xfrm flipH="1">
            <a:off x="-59258" y="521824"/>
            <a:ext cx="711200" cy="383957"/>
          </a:xfrm>
          <a:prstGeom prst="line">
            <a:avLst/>
          </a:prstGeom>
        </p:spPr>
        <p:style>
          <a:lnRef idx="1">
            <a:schemeClr val="accent6"/>
          </a:lnRef>
          <a:fillRef idx="0">
            <a:schemeClr val="accent6"/>
          </a:fillRef>
          <a:effectRef idx="0">
            <a:schemeClr val="accent6"/>
          </a:effectRef>
          <a:fontRef idx="minor">
            <a:schemeClr val="tx1"/>
          </a:fontRef>
        </p:style>
      </p:cxnSp>
      <p:cxnSp>
        <p:nvCxnSpPr>
          <p:cNvPr id="86" name="Straight Connector 85">
            <a:extLst>
              <a:ext uri="{FF2B5EF4-FFF2-40B4-BE49-F238E27FC236}">
                <a16:creationId xmlns:a16="http://schemas.microsoft.com/office/drawing/2014/main" id="{BFEA6EFA-A5EE-0640-E5FA-A486BE1565C9}"/>
              </a:ext>
            </a:extLst>
          </p:cNvPr>
          <p:cNvCxnSpPr>
            <a:cxnSpLocks/>
          </p:cNvCxnSpPr>
          <p:nvPr/>
        </p:nvCxnSpPr>
        <p:spPr>
          <a:xfrm flipH="1">
            <a:off x="-6469" y="272758"/>
            <a:ext cx="466437" cy="226343"/>
          </a:xfrm>
          <a:prstGeom prst="line">
            <a:avLst/>
          </a:prstGeom>
        </p:spPr>
        <p:style>
          <a:lnRef idx="1">
            <a:schemeClr val="accent6"/>
          </a:lnRef>
          <a:fillRef idx="0">
            <a:schemeClr val="accent6"/>
          </a:fillRef>
          <a:effectRef idx="0">
            <a:schemeClr val="accent6"/>
          </a:effectRef>
          <a:fontRef idx="minor">
            <a:schemeClr val="tx1"/>
          </a:fontRef>
        </p:style>
      </p:cxnSp>
      <p:cxnSp>
        <p:nvCxnSpPr>
          <p:cNvPr id="87" name="Straight Connector 86">
            <a:extLst>
              <a:ext uri="{FF2B5EF4-FFF2-40B4-BE49-F238E27FC236}">
                <a16:creationId xmlns:a16="http://schemas.microsoft.com/office/drawing/2014/main" id="{6760A994-FFA3-636A-E705-35BCB7E4781D}"/>
              </a:ext>
            </a:extLst>
          </p:cNvPr>
          <p:cNvCxnSpPr>
            <a:cxnSpLocks/>
          </p:cNvCxnSpPr>
          <p:nvPr/>
        </p:nvCxnSpPr>
        <p:spPr>
          <a:xfrm flipV="1">
            <a:off x="-16860" y="62175"/>
            <a:ext cx="272294" cy="133947"/>
          </a:xfrm>
          <a:prstGeom prst="line">
            <a:avLst/>
          </a:prstGeom>
        </p:spPr>
        <p:style>
          <a:lnRef idx="1">
            <a:schemeClr val="accent6"/>
          </a:lnRef>
          <a:fillRef idx="0">
            <a:schemeClr val="accent6"/>
          </a:fillRef>
          <a:effectRef idx="0">
            <a:schemeClr val="accent6"/>
          </a:effectRef>
          <a:fontRef idx="minor">
            <a:schemeClr val="tx1"/>
          </a:fontRef>
        </p:style>
      </p:cxnSp>
      <p:sp>
        <p:nvSpPr>
          <p:cNvPr id="2" name="TextBox 1">
            <a:extLst>
              <a:ext uri="{FF2B5EF4-FFF2-40B4-BE49-F238E27FC236}">
                <a16:creationId xmlns:a16="http://schemas.microsoft.com/office/drawing/2014/main" id="{C90991AF-8B2A-4696-B7FB-E52E4856EC0F}"/>
              </a:ext>
            </a:extLst>
          </p:cNvPr>
          <p:cNvSpPr txBox="1"/>
          <p:nvPr/>
        </p:nvSpPr>
        <p:spPr>
          <a:xfrm>
            <a:off x="5014505" y="738918"/>
            <a:ext cx="2082282" cy="369332"/>
          </a:xfrm>
          <a:prstGeom prst="rect">
            <a:avLst/>
          </a:prstGeom>
          <a:noFill/>
        </p:spPr>
        <p:txBody>
          <a:bodyPr wrap="square" rtlCol="0">
            <a:spAutoFit/>
          </a:bodyPr>
          <a:lstStyle/>
          <a:p>
            <a:pPr algn="ctr"/>
            <a:r>
              <a:rPr lang="en-IN" sz="1800" b="1" dirty="0">
                <a:solidFill>
                  <a:schemeClr val="bg1"/>
                </a:solidFill>
                <a:latin typeface="Baskerville Old Face" panose="02020602080505020303" pitchFamily="18" charset="0"/>
              </a:rPr>
              <a:t>OPINION</a:t>
            </a:r>
          </a:p>
        </p:txBody>
      </p:sp>
      <p:sp>
        <p:nvSpPr>
          <p:cNvPr id="3" name="TextBox 2">
            <a:extLst>
              <a:ext uri="{FF2B5EF4-FFF2-40B4-BE49-F238E27FC236}">
                <a16:creationId xmlns:a16="http://schemas.microsoft.com/office/drawing/2014/main" id="{A2587F75-7CC8-480A-829B-8DC6C7242524}"/>
              </a:ext>
            </a:extLst>
          </p:cNvPr>
          <p:cNvSpPr txBox="1"/>
          <p:nvPr/>
        </p:nvSpPr>
        <p:spPr>
          <a:xfrm>
            <a:off x="3573703" y="1688756"/>
            <a:ext cx="4963886" cy="3477875"/>
          </a:xfrm>
          <a:prstGeom prst="rect">
            <a:avLst/>
          </a:prstGeom>
          <a:noFill/>
        </p:spPr>
        <p:txBody>
          <a:bodyPr wrap="square" rtlCol="0">
            <a:spAutoFit/>
          </a:bodyPr>
          <a:lstStyle/>
          <a:p>
            <a:r>
              <a:rPr lang="en-US" sz="2000" dirty="0">
                <a:solidFill>
                  <a:schemeClr val="bg1"/>
                </a:solidFill>
                <a:latin typeface="Baskerville Old Face" panose="02020602080505020303" pitchFamily="18" charset="0"/>
              </a:rPr>
              <a:t>Bug Bounty Bootcamp is a great resource for those who want to participate in Bug Bounties because it not only teaches you about the technical aspects, but helps you develop a methodology and sustain your testing. Some technology knowledge is assumed, but it does a solid job of describing the relevant vulnerability types from first principles, so it can be a strong resource for those new to the security space. </a:t>
            </a:r>
            <a:r>
              <a:rPr lang="en-IN" sz="2000" dirty="0">
                <a:solidFill>
                  <a:schemeClr val="bg1"/>
                </a:solidFill>
                <a:latin typeface="Baskerville Old Face" panose="02020602080505020303" pitchFamily="18" charset="0"/>
              </a:rPr>
              <a:t>Even </a:t>
            </a:r>
            <a:r>
              <a:rPr lang="en-IN" sz="2000" dirty="0" err="1">
                <a:solidFill>
                  <a:schemeClr val="bg1"/>
                </a:solidFill>
                <a:latin typeface="Baskerville Old Face" panose="02020602080505020303" pitchFamily="18" charset="0"/>
              </a:rPr>
              <a:t>Nahamsec</a:t>
            </a:r>
            <a:r>
              <a:rPr lang="en-IN" sz="2000" dirty="0">
                <a:solidFill>
                  <a:schemeClr val="bg1"/>
                </a:solidFill>
                <a:latin typeface="Baskerville Old Face" panose="02020602080505020303" pitchFamily="18" charset="0"/>
              </a:rPr>
              <a:t> has referred the book a “The foundation you need to make in bug bounties”</a:t>
            </a:r>
          </a:p>
        </p:txBody>
      </p:sp>
    </p:spTree>
    <p:extLst>
      <p:ext uri="{BB962C8B-B14F-4D97-AF65-F5344CB8AC3E}">
        <p14:creationId xmlns:p14="http://schemas.microsoft.com/office/powerpoint/2010/main" val="225793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par>
                                <p:cTn id="8" presetID="22" presetClass="entr" presetSubtype="4"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down)">
                                      <p:cBhvr>
                                        <p:cTn id="10" dur="500"/>
                                        <p:tgtEl>
                                          <p:spTgt spid="49"/>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wipe(up)">
                                      <p:cBhvr>
                                        <p:cTn id="14" dur="500"/>
                                        <p:tgtEl>
                                          <p:spTgt spid="69"/>
                                        </p:tgtEl>
                                      </p:cBhvr>
                                    </p:animEffect>
                                  </p:childTnLst>
                                </p:cTn>
                              </p:par>
                              <p:par>
                                <p:cTn id="15" presetID="22" presetClass="entr" presetSubtype="4"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down)">
                                      <p:cBhvr>
                                        <p:cTn id="17" dur="500"/>
                                        <p:tgtEl>
                                          <p:spTgt spid="64"/>
                                        </p:tgtEl>
                                      </p:cBhvr>
                                    </p:animEffect>
                                  </p:childTnLst>
                                </p:cTn>
                              </p:par>
                              <p:par>
                                <p:cTn id="18" presetID="22" presetClass="entr" presetSubtype="4" fill="hold"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down)">
                                      <p:cBhvr>
                                        <p:cTn id="20" dur="500"/>
                                        <p:tgtEl>
                                          <p:spTgt spid="50"/>
                                        </p:tgtEl>
                                      </p:cBhvr>
                                    </p:animEffect>
                                  </p:childTnLst>
                                </p:cTn>
                              </p:par>
                              <p:par>
                                <p:cTn id="21" presetID="22" presetClass="entr" presetSubtype="1"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up)">
                                      <p:cBhvr>
                                        <p:cTn id="23" dur="500"/>
                                        <p:tgtEl>
                                          <p:spTgt spid="34"/>
                                        </p:tgtEl>
                                      </p:cBhvr>
                                    </p:animEffect>
                                  </p:childTnLst>
                                </p:cTn>
                              </p:par>
                            </p:childTnLst>
                          </p:cTn>
                        </p:par>
                        <p:par>
                          <p:cTn id="24" fill="hold">
                            <p:stCondLst>
                              <p:cond delay="1000"/>
                            </p:stCondLst>
                            <p:childTnLst>
                              <p:par>
                                <p:cTn id="25" presetID="22" presetClass="entr" presetSubtype="1" fill="hold" nodeType="after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wipe(up)">
                                      <p:cBhvr>
                                        <p:cTn id="27" dur="500"/>
                                        <p:tgtEl>
                                          <p:spTgt spid="72"/>
                                        </p:tgtEl>
                                      </p:cBhvr>
                                    </p:animEffect>
                                  </p:childTnLst>
                                </p:cTn>
                              </p:par>
                              <p:par>
                                <p:cTn id="28" presetID="22" presetClass="entr" presetSubtype="4" fill="hold" nodeType="with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wipe(down)">
                                      <p:cBhvr>
                                        <p:cTn id="30" dur="500"/>
                                        <p:tgtEl>
                                          <p:spTgt spid="7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par>
                                <p:cTn id="34" presetID="22" presetClass="entr" presetSubtype="4" fill="hold" nodeType="with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wipe(down)">
                                      <p:cBhvr>
                                        <p:cTn id="36" dur="500"/>
                                        <p:tgtEl>
                                          <p:spTgt spid="70"/>
                                        </p:tgtEl>
                                      </p:cBhvr>
                                    </p:animEffect>
                                  </p:childTnLst>
                                </p:cTn>
                              </p:par>
                              <p:par>
                                <p:cTn id="37" presetID="22" presetClass="entr" presetSubtype="1"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up)">
                                      <p:cBhvr>
                                        <p:cTn id="39" dur="500"/>
                                        <p:tgtEl>
                                          <p:spTgt spid="37"/>
                                        </p:tgtEl>
                                      </p:cBhvr>
                                    </p:animEffect>
                                  </p:childTnLst>
                                </p:cTn>
                              </p:par>
                            </p:childTnLst>
                          </p:cTn>
                        </p:par>
                        <p:par>
                          <p:cTn id="40" fill="hold">
                            <p:stCondLst>
                              <p:cond delay="1500"/>
                            </p:stCondLst>
                            <p:childTnLst>
                              <p:par>
                                <p:cTn id="41" presetID="22" presetClass="entr" presetSubtype="1" fill="hold" nodeType="after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up)">
                                      <p:cBhvr>
                                        <p:cTn id="43" dur="500"/>
                                        <p:tgtEl>
                                          <p:spTgt spid="76"/>
                                        </p:tgtEl>
                                      </p:cBhvr>
                                    </p:animEffect>
                                  </p:childTnLst>
                                </p:cTn>
                              </p:par>
                              <p:par>
                                <p:cTn id="44" presetID="22" presetClass="entr" presetSubtype="4" fill="hold" nodeType="with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wipe(down)">
                                      <p:cBhvr>
                                        <p:cTn id="46" dur="500"/>
                                        <p:tgtEl>
                                          <p:spTgt spid="67"/>
                                        </p:tgtEl>
                                      </p:cBhvr>
                                    </p:animEffect>
                                  </p:childTnLst>
                                </p:cTn>
                              </p:par>
                              <p:par>
                                <p:cTn id="47" presetID="22" presetClass="entr" presetSubtype="4"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ipe(down)">
                                      <p:cBhvr>
                                        <p:cTn id="49" dur="500"/>
                                        <p:tgtEl>
                                          <p:spTgt spid="53"/>
                                        </p:tgtEl>
                                      </p:cBhvr>
                                    </p:animEffect>
                                  </p:childTnLst>
                                </p:cTn>
                              </p:par>
                              <p:par>
                                <p:cTn id="50" presetID="22" presetClass="entr" presetSubtype="1" fill="hold"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up)">
                                      <p:cBhvr>
                                        <p:cTn id="52" dur="500"/>
                                        <p:tgtEl>
                                          <p:spTgt spid="39"/>
                                        </p:tgtEl>
                                      </p:cBhvr>
                                    </p:animEffect>
                                  </p:childTnLst>
                                </p:cTn>
                              </p:par>
                            </p:childTnLst>
                          </p:cTn>
                        </p:par>
                        <p:par>
                          <p:cTn id="53" fill="hold">
                            <p:stCondLst>
                              <p:cond delay="2000"/>
                            </p:stCondLst>
                            <p:childTnLst>
                              <p:par>
                                <p:cTn id="54" presetID="22" presetClass="entr" presetSubtype="1" fill="hold" nodeType="after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wipe(up)">
                                      <p:cBhvr>
                                        <p:cTn id="56" dur="500"/>
                                        <p:tgtEl>
                                          <p:spTgt spid="7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500"/>
                                        <p:tgtEl>
                                          <p:spTgt spid="3"/>
                                        </p:tgtEl>
                                      </p:cBhvr>
                                    </p:animEffect>
                                  </p:childTnLst>
                                </p:cTn>
                              </p:par>
                              <p:par>
                                <p:cTn id="60" presetID="22" presetClass="entr" presetSubtype="1" fill="hold"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up)">
                                      <p:cBhvr>
                                        <p:cTn id="62" dur="500"/>
                                        <p:tgtEl>
                                          <p:spTgt spid="51"/>
                                        </p:tgtEl>
                                      </p:cBhvr>
                                    </p:animEffect>
                                  </p:childTnLst>
                                </p:cTn>
                              </p:par>
                              <p:par>
                                <p:cTn id="63" presetID="22" presetClass="entr" presetSubtype="4" fill="hold" nodeType="with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wipe(down)">
                                      <p:cBhvr>
                                        <p:cTn id="65" dur="500"/>
                                        <p:tgtEl>
                                          <p:spTgt spid="68"/>
                                        </p:tgtEl>
                                      </p:cBhvr>
                                    </p:animEffect>
                                  </p:childTnLst>
                                </p:cTn>
                              </p:par>
                              <p:par>
                                <p:cTn id="66" presetID="22" presetClass="entr" presetSubtype="4" fill="hold"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wipe(down)">
                                      <p:cBhvr>
                                        <p:cTn id="68" dur="500"/>
                                        <p:tgtEl>
                                          <p:spTgt spid="55"/>
                                        </p:tgtEl>
                                      </p:cBhvr>
                                    </p:animEffect>
                                  </p:childTnLst>
                                </p:cTn>
                              </p:par>
                            </p:childTnLst>
                          </p:cTn>
                        </p:par>
                        <p:par>
                          <p:cTn id="69" fill="hold">
                            <p:stCondLst>
                              <p:cond delay="2500"/>
                            </p:stCondLst>
                            <p:childTnLst>
                              <p:par>
                                <p:cTn id="70" presetID="22" presetClass="entr" presetSubtype="1" fill="hold" nodeType="after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wipe(up)">
                                      <p:cBhvr>
                                        <p:cTn id="72" dur="500"/>
                                        <p:tgtEl>
                                          <p:spTgt spid="54"/>
                                        </p:tgtEl>
                                      </p:cBhvr>
                                    </p:animEffect>
                                  </p:childTnLst>
                                </p:cTn>
                              </p:par>
                              <p:par>
                                <p:cTn id="73" presetID="22" presetClass="entr" presetSubtype="4" fill="hold" nodeType="with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wipe(down)">
                                      <p:cBhvr>
                                        <p:cTn id="75" dur="500"/>
                                        <p:tgtEl>
                                          <p:spTgt spid="57"/>
                                        </p:tgtEl>
                                      </p:cBhvr>
                                    </p:animEffect>
                                  </p:childTnLst>
                                </p:cTn>
                              </p:par>
                            </p:childTnLst>
                          </p:cTn>
                        </p:par>
                        <p:par>
                          <p:cTn id="76" fill="hold">
                            <p:stCondLst>
                              <p:cond delay="3000"/>
                            </p:stCondLst>
                            <p:childTnLst>
                              <p:par>
                                <p:cTn id="77" presetID="22" presetClass="entr" presetSubtype="1" fill="hold" nodeType="after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wipe(up)">
                                      <p:cBhvr>
                                        <p:cTn id="79" dur="500"/>
                                        <p:tgtEl>
                                          <p:spTgt spid="56"/>
                                        </p:tgtEl>
                                      </p:cBhvr>
                                    </p:animEffect>
                                  </p:childTnLst>
                                </p:cTn>
                              </p:par>
                              <p:par>
                                <p:cTn id="80" presetID="22" presetClass="entr" presetSubtype="4" fill="hold" nodeType="withEffect">
                                  <p:stCondLst>
                                    <p:cond delay="0"/>
                                  </p:stCondLst>
                                  <p:childTnLst>
                                    <p:set>
                                      <p:cBhvr>
                                        <p:cTn id="81" dur="1" fill="hold">
                                          <p:stCondLst>
                                            <p:cond delay="0"/>
                                          </p:stCondLst>
                                        </p:cTn>
                                        <p:tgtEl>
                                          <p:spTgt spid="84"/>
                                        </p:tgtEl>
                                        <p:attrNameLst>
                                          <p:attrName>style.visibility</p:attrName>
                                        </p:attrNameLst>
                                      </p:cBhvr>
                                      <p:to>
                                        <p:strVal val="visible"/>
                                      </p:to>
                                    </p:set>
                                    <p:animEffect transition="in" filter="wipe(down)">
                                      <p:cBhvr>
                                        <p:cTn id="82" dur="500"/>
                                        <p:tgtEl>
                                          <p:spTgt spid="84"/>
                                        </p:tgtEl>
                                      </p:cBhvr>
                                    </p:animEffect>
                                  </p:childTnLst>
                                </p:cTn>
                              </p:par>
                            </p:childTnLst>
                          </p:cTn>
                        </p:par>
                        <p:par>
                          <p:cTn id="83" fill="hold">
                            <p:stCondLst>
                              <p:cond delay="3500"/>
                            </p:stCondLst>
                            <p:childTnLst>
                              <p:par>
                                <p:cTn id="84" presetID="22" presetClass="entr" presetSubtype="1" fill="hold" nodeType="after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wipe(up)">
                                      <p:cBhvr>
                                        <p:cTn id="86" dur="500"/>
                                        <p:tgtEl>
                                          <p:spTgt spid="59"/>
                                        </p:tgtEl>
                                      </p:cBhvr>
                                    </p:animEffect>
                                  </p:childTnLst>
                                </p:cTn>
                              </p:par>
                              <p:par>
                                <p:cTn id="87" presetID="22" presetClass="entr" presetSubtype="4" fill="hold" nodeType="withEffect">
                                  <p:stCondLst>
                                    <p:cond delay="0"/>
                                  </p:stCondLst>
                                  <p:childTnLst>
                                    <p:set>
                                      <p:cBhvr>
                                        <p:cTn id="88" dur="1" fill="hold">
                                          <p:stCondLst>
                                            <p:cond delay="0"/>
                                          </p:stCondLst>
                                        </p:cTn>
                                        <p:tgtEl>
                                          <p:spTgt spid="85"/>
                                        </p:tgtEl>
                                        <p:attrNameLst>
                                          <p:attrName>style.visibility</p:attrName>
                                        </p:attrNameLst>
                                      </p:cBhvr>
                                      <p:to>
                                        <p:strVal val="visible"/>
                                      </p:to>
                                    </p:set>
                                    <p:animEffect transition="in" filter="wipe(down)">
                                      <p:cBhvr>
                                        <p:cTn id="89" dur="500"/>
                                        <p:tgtEl>
                                          <p:spTgt spid="85"/>
                                        </p:tgtEl>
                                      </p:cBhvr>
                                    </p:animEffect>
                                  </p:childTnLst>
                                </p:cTn>
                              </p:par>
                            </p:childTnLst>
                          </p:cTn>
                        </p:par>
                        <p:par>
                          <p:cTn id="90" fill="hold">
                            <p:stCondLst>
                              <p:cond delay="4000"/>
                            </p:stCondLst>
                            <p:childTnLst>
                              <p:par>
                                <p:cTn id="91" presetID="22" presetClass="entr" presetSubtype="1" fill="hold" nodeType="after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wipe(up)">
                                      <p:cBhvr>
                                        <p:cTn id="93" dur="500"/>
                                        <p:tgtEl>
                                          <p:spTgt spid="61"/>
                                        </p:tgtEl>
                                      </p:cBhvr>
                                    </p:animEffect>
                                  </p:childTnLst>
                                </p:cTn>
                              </p:par>
                              <p:par>
                                <p:cTn id="94" presetID="22" presetClass="entr" presetSubtype="4" fill="hold" nodeType="withEffect">
                                  <p:stCondLst>
                                    <p:cond delay="0"/>
                                  </p:stCondLst>
                                  <p:childTnLst>
                                    <p:set>
                                      <p:cBhvr>
                                        <p:cTn id="95" dur="1" fill="hold">
                                          <p:stCondLst>
                                            <p:cond delay="0"/>
                                          </p:stCondLst>
                                        </p:cTn>
                                        <p:tgtEl>
                                          <p:spTgt spid="86"/>
                                        </p:tgtEl>
                                        <p:attrNameLst>
                                          <p:attrName>style.visibility</p:attrName>
                                        </p:attrNameLst>
                                      </p:cBhvr>
                                      <p:to>
                                        <p:strVal val="visible"/>
                                      </p:to>
                                    </p:set>
                                    <p:animEffect transition="in" filter="wipe(down)">
                                      <p:cBhvr>
                                        <p:cTn id="96" dur="500"/>
                                        <p:tgtEl>
                                          <p:spTgt spid="86"/>
                                        </p:tgtEl>
                                      </p:cBhvr>
                                    </p:animEffect>
                                  </p:childTnLst>
                                </p:cTn>
                              </p:par>
                            </p:childTnLst>
                          </p:cTn>
                        </p:par>
                        <p:par>
                          <p:cTn id="97" fill="hold">
                            <p:stCondLst>
                              <p:cond delay="4500"/>
                            </p:stCondLst>
                            <p:childTnLst>
                              <p:par>
                                <p:cTn id="98" presetID="22" presetClass="entr" presetSubtype="1" fill="hold" nodeType="afterEffect">
                                  <p:stCondLst>
                                    <p:cond delay="0"/>
                                  </p:stCondLst>
                                  <p:childTnLst>
                                    <p:set>
                                      <p:cBhvr>
                                        <p:cTn id="99" dur="1" fill="hold">
                                          <p:stCondLst>
                                            <p:cond delay="0"/>
                                          </p:stCondLst>
                                        </p:cTn>
                                        <p:tgtEl>
                                          <p:spTgt spid="66"/>
                                        </p:tgtEl>
                                        <p:attrNameLst>
                                          <p:attrName>style.visibility</p:attrName>
                                        </p:attrNameLst>
                                      </p:cBhvr>
                                      <p:to>
                                        <p:strVal val="visible"/>
                                      </p:to>
                                    </p:set>
                                    <p:animEffect transition="in" filter="wipe(up)">
                                      <p:cBhvr>
                                        <p:cTn id="100" dur="500"/>
                                        <p:tgtEl>
                                          <p:spTgt spid="66"/>
                                        </p:tgtEl>
                                      </p:cBhvr>
                                    </p:animEffect>
                                  </p:childTnLst>
                                </p:cTn>
                              </p:par>
                            </p:childTnLst>
                          </p:cTn>
                        </p:par>
                        <p:par>
                          <p:cTn id="101" fill="hold">
                            <p:stCondLst>
                              <p:cond delay="5000"/>
                            </p:stCondLst>
                            <p:childTnLst>
                              <p:par>
                                <p:cTn id="102" presetID="22" presetClass="entr" presetSubtype="1" fill="hold" nodeType="afterEffect">
                                  <p:stCondLst>
                                    <p:cond delay="0"/>
                                  </p:stCondLst>
                                  <p:childTnLst>
                                    <p:set>
                                      <p:cBhvr>
                                        <p:cTn id="103" dur="1" fill="hold">
                                          <p:stCondLst>
                                            <p:cond delay="0"/>
                                          </p:stCondLst>
                                        </p:cTn>
                                        <p:tgtEl>
                                          <p:spTgt spid="36"/>
                                        </p:tgtEl>
                                        <p:attrNameLst>
                                          <p:attrName>style.visibility</p:attrName>
                                        </p:attrNameLst>
                                      </p:cBhvr>
                                      <p:to>
                                        <p:strVal val="visible"/>
                                      </p:to>
                                    </p:set>
                                    <p:animEffect transition="in" filter="wipe(up)">
                                      <p:cBhvr>
                                        <p:cTn id="104" dur="500"/>
                                        <p:tgtEl>
                                          <p:spTgt spid="36"/>
                                        </p:tgtEl>
                                      </p:cBhvr>
                                    </p:animEffect>
                                  </p:childTnLst>
                                </p:cTn>
                              </p:par>
                              <p:par>
                                <p:cTn id="105" presetID="22" presetClass="entr" presetSubtype="4" fill="hold" nodeType="withEffect">
                                  <p:stCondLst>
                                    <p:cond delay="0"/>
                                  </p:stCondLst>
                                  <p:childTnLst>
                                    <p:set>
                                      <p:cBhvr>
                                        <p:cTn id="106" dur="1" fill="hold">
                                          <p:stCondLst>
                                            <p:cond delay="0"/>
                                          </p:stCondLst>
                                        </p:cTn>
                                        <p:tgtEl>
                                          <p:spTgt spid="87"/>
                                        </p:tgtEl>
                                        <p:attrNameLst>
                                          <p:attrName>style.visibility</p:attrName>
                                        </p:attrNameLst>
                                      </p:cBhvr>
                                      <p:to>
                                        <p:strVal val="visible"/>
                                      </p:to>
                                    </p:set>
                                    <p:animEffect transition="in" filter="wipe(down)">
                                      <p:cBhvr>
                                        <p:cTn id="10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561</TotalTime>
  <Words>999</Words>
  <Application>Microsoft Office PowerPoint</Application>
  <PresentationFormat>Widescreen</PresentationFormat>
  <Paragraphs>42</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Baskerville Old Face</vt:lpstr>
      <vt:lpstr>Arial Rounded MT Bold</vt:lpstr>
      <vt:lpstr>Comic Sans MS</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wadikar</dc:creator>
  <cp:lastModifiedBy>DHAKATE MRUNAL GANESH</cp:lastModifiedBy>
  <cp:revision>29</cp:revision>
  <dcterms:created xsi:type="dcterms:W3CDTF">2022-05-28T09:39:51Z</dcterms:created>
  <dcterms:modified xsi:type="dcterms:W3CDTF">2022-07-10T10:58:11Z</dcterms:modified>
</cp:coreProperties>
</file>