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6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1A57-C65D-4CDE-BD2F-22F3003C0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F8D4F-993C-4F46-BDA1-67AC273B9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33506-A582-48CC-B88E-7F836CB4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1DC1-05F3-4162-81EB-37D346CE3935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6DD8-FB04-400D-AEF0-FA193A23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F4945-E565-4906-A3E0-59D44A0D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0B48-170C-4C13-AF40-E566DC454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38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4A24-BB57-443D-B115-6261A2B9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DC8FD-F449-4E10-ABA6-74BDD4549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D86C-9AD0-4718-8951-E0AC7401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1DC1-05F3-4162-81EB-37D346CE3935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ECFC-25D1-4A67-BCE1-691B0DD0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87361-15B5-4B8F-B8F9-857EF798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0B48-170C-4C13-AF40-E566DC454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47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B870E-A8C3-4AB6-82FB-C414106B6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EFBC1-72CD-4565-BF18-9F853DE93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8454A-616B-400C-A1F7-4DB1805C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1DC1-05F3-4162-81EB-37D346CE3935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8B17-ADED-4F09-8165-F54936AE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9D4A0-E00A-4836-B25D-3BB2B2F5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0B48-170C-4C13-AF40-E566DC454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00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9B78-CF56-40B5-8049-0638810C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3D3C-AA5E-4AD2-ABE4-8800F5F8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D30AE-7D75-4E00-B691-55FE20BE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1DC1-05F3-4162-81EB-37D346CE3935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C3078-D7EC-49C0-8553-F3F89A04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F594E-8BA6-46E1-B981-D0B32E15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0B48-170C-4C13-AF40-E566DC454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19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2A2D-E497-4CE5-9620-872E1C1F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F7EE8-59A9-4958-9474-8B03EAAD0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E843B-8B61-47C4-A32F-71CB4BFE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1DC1-05F3-4162-81EB-37D346CE3935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06D4C-4A21-4DE4-ACF2-96001D2B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31D61-80E7-403F-8E3D-FA793E87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0B48-170C-4C13-AF40-E566DC454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29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A4FD-F99E-4DF8-8F1C-C4C92FE5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1CB00-451A-4053-AFE5-40A295808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57C95-E95E-4005-877B-90ED2613C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FE2A1-AC62-4D6D-BB2D-5AB9B113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1DC1-05F3-4162-81EB-37D346CE3935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A3EB3-664D-4D29-8D2B-FEB5CF58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5B546-94F0-4999-B3C6-BC50B8AA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0B48-170C-4C13-AF40-E566DC454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99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C625-CEB3-46AB-ABAA-761B682B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6A93D-750C-4E6D-BFA8-C6316A66A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E6871-8A2E-4136-B7C6-F91C8F279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EF4CF-F317-4119-A5F6-B5ABCD416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9A888-ABD0-48A4-894D-B39F6A19C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3A033-2164-4385-8667-B3FF9B2C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1DC1-05F3-4162-81EB-37D346CE3935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80E68-171E-45F5-909F-7E826508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6C203-9373-4632-9746-7C6EDE86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0B48-170C-4C13-AF40-E566DC454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28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FF8B-FEF1-49C5-B242-0B2E297E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694B7-F90D-42F7-8EF4-9A132571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1DC1-05F3-4162-81EB-37D346CE3935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477AE-E254-4707-8AED-10A270B0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88062-AF55-4B34-B758-94FD4F41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0B48-170C-4C13-AF40-E566DC454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54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E353E-977D-4B58-9AA9-7BB80ACE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1DC1-05F3-4162-81EB-37D346CE3935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D9315-717F-45F5-900B-0EE652BE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57040-394A-4489-904A-25D60E48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0B48-170C-4C13-AF40-E566DC454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13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990A-17C9-43FB-B5BE-C6AC52E4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C9ED-4CF5-4F4C-A485-3A3D28A99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CF468-7A5B-434A-929A-C621B119B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DBC76-4ED8-4818-978D-5E2B8984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1DC1-05F3-4162-81EB-37D346CE3935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35DCB-4810-4404-8A35-840D07BD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38D79-BF9D-437F-9467-6E3C3DC2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0B48-170C-4C13-AF40-E566DC454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36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59C5-C580-4E20-8052-9879CC46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28E9F-F561-4B96-95D4-81D8A9903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4AB94-2145-4BE4-9CA9-B9FDE5900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8CC7E-3DB6-4130-98EA-A8E54EAF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1DC1-05F3-4162-81EB-37D346CE3935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E4E03-2764-498B-9F87-6B57FE04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DB023-69C2-4CB4-BD1C-F0400F9C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0B48-170C-4C13-AF40-E566DC454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18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55705-CF82-492E-81FE-2652D4CB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70A08-B56D-4FF4-BA25-68C3D7874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90CE5-82F6-4DBC-A0F4-F8D04F21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81DC1-05F3-4162-81EB-37D346CE3935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97576-BB2A-4E6D-A5D6-03B23BF5D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A29E4-E8B7-46B2-ABA0-E8439B8E7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0B48-170C-4C13-AF40-E566DC454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4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8E1DFB0-2805-4B0D-969E-4048490EF836}"/>
              </a:ext>
            </a:extLst>
          </p:cNvPr>
          <p:cNvGrpSpPr/>
          <p:nvPr/>
        </p:nvGrpSpPr>
        <p:grpSpPr>
          <a:xfrm>
            <a:off x="-377931" y="-11774"/>
            <a:ext cx="12569931" cy="6869774"/>
            <a:chOff x="-377931" y="-11774"/>
            <a:chExt cx="12569931" cy="68697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CED2A3-10BA-47E2-B167-6E8D5C87B34E}"/>
                </a:ext>
              </a:extLst>
            </p:cNvPr>
            <p:cNvSpPr/>
            <p:nvPr/>
          </p:nvSpPr>
          <p:spPr>
            <a:xfrm>
              <a:off x="-5254" y="-11774"/>
              <a:ext cx="7373254" cy="6858000"/>
            </a:xfrm>
            <a:prstGeom prst="rect">
              <a:avLst/>
            </a:prstGeom>
            <a:solidFill>
              <a:srgbClr val="55C6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17DE42-7273-4804-B1A5-CC87BEA6797D}"/>
                </a:ext>
              </a:extLst>
            </p:cNvPr>
            <p:cNvSpPr/>
            <p:nvPr/>
          </p:nvSpPr>
          <p:spPr>
            <a:xfrm>
              <a:off x="7329713" y="0"/>
              <a:ext cx="4860000" cy="6858000"/>
            </a:xfrm>
            <a:prstGeom prst="rect">
              <a:avLst/>
            </a:prstGeom>
            <a:solidFill>
              <a:srgbClr val="A3D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 descr="A picture containing computer, drawing&#10;&#10;Description automatically generated">
              <a:extLst>
                <a:ext uri="{FF2B5EF4-FFF2-40B4-BE49-F238E27FC236}">
                  <a16:creationId xmlns:a16="http://schemas.microsoft.com/office/drawing/2014/main" id="{DBCA2CE4-BA46-4D42-8B75-71304387B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75" y="647224"/>
              <a:ext cx="11041380" cy="621077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</p:pic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6DB65A2E-FF4A-4FE7-92C6-5A41A5330C23}"/>
                </a:ext>
              </a:extLst>
            </p:cNvPr>
            <p:cNvSpPr/>
            <p:nvPr/>
          </p:nvSpPr>
          <p:spPr>
            <a:xfrm rot="16200000">
              <a:off x="11412019" y="6078019"/>
              <a:ext cx="839661" cy="720301"/>
            </a:xfrm>
            <a:prstGeom prst="triangle">
              <a:avLst>
                <a:gd name="adj" fmla="val 0"/>
              </a:avLst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BE7CB124-8EF8-4AFA-9A1B-9E2CF3F4F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950" y="3137827"/>
              <a:ext cx="938058" cy="799482"/>
            </a:xfrm>
            <a:prstGeom prst="rect">
              <a:avLst/>
            </a:prstGeom>
          </p:spPr>
        </p:pic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2DBEE034-0CD4-4B02-90DB-EF747E18F0F4}"/>
                </a:ext>
              </a:extLst>
            </p:cNvPr>
            <p:cNvSpPr/>
            <p:nvPr/>
          </p:nvSpPr>
          <p:spPr>
            <a:xfrm rot="13772425">
              <a:off x="-437611" y="708664"/>
              <a:ext cx="839661" cy="720301"/>
            </a:xfrm>
            <a:prstGeom prst="triangle">
              <a:avLst>
                <a:gd name="adj" fmla="val 0"/>
              </a:avLst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" name="Picture 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6A34875-0813-42EE-94AB-672F8ABB1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8301" y="118345"/>
              <a:ext cx="1226796" cy="52887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8C20D71-955C-40B8-81AE-20E98393E045}"/>
              </a:ext>
            </a:extLst>
          </p:cNvPr>
          <p:cNvSpPr txBox="1"/>
          <p:nvPr/>
        </p:nvSpPr>
        <p:spPr>
          <a:xfrm>
            <a:off x="7966104" y="4463402"/>
            <a:ext cx="38657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rgbClr val="34BA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Assess the Automation feasibility of a process</a:t>
            </a:r>
            <a:endParaRPr lang="en-GB" sz="2300" b="1" dirty="0">
              <a:solidFill>
                <a:srgbClr val="34BA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474BA-CE1D-4E81-A28E-A6530BAEA350}"/>
              </a:ext>
            </a:extLst>
          </p:cNvPr>
          <p:cNvSpPr txBox="1"/>
          <p:nvPr/>
        </p:nvSpPr>
        <p:spPr>
          <a:xfrm>
            <a:off x="445033" y="574204"/>
            <a:ext cx="131222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Automation Feasibility Assessment</a:t>
            </a:r>
            <a:endParaRPr lang="en-GB" sz="5100" b="1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6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95A1B1-CB21-49C9-B90F-D5274536117A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Cliabv</a:t>
            </a:r>
            <a:br>
              <a:rPr lang="en-US"/>
            </a:br>
            <a:r>
              <a:rPr lang="en-US"/>
              <a:t>ck to edit Master title style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9F6CB81-2458-41C0-BDA5-5FBF9215A89B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7CC831-318B-41B8-B07E-66EEB406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CD83DC-609F-4093-B8ED-EC2A0C99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B13F2A-DCD9-4D38-A51D-A8C18D73F602}" type="slidenum">
              <a:rPr lang="en-GB" smtClean="0"/>
              <a:t>2</a:t>
            </a:fld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C44F737-288F-45DB-B8ED-C26F390B0FF9}"/>
              </a:ext>
            </a:extLst>
          </p:cNvPr>
          <p:cNvSpPr txBox="1">
            <a:spLocks/>
          </p:cNvSpPr>
          <p:nvPr/>
        </p:nvSpPr>
        <p:spPr>
          <a:xfrm>
            <a:off x="11811000" y="6438169"/>
            <a:ext cx="4610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rgbClr val="A8723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25D243-379A-4E14-BD37-2A5105EA1465}"/>
              </a:ext>
            </a:extLst>
          </p:cNvPr>
          <p:cNvGrpSpPr/>
          <p:nvPr/>
        </p:nvGrpSpPr>
        <p:grpSpPr>
          <a:xfrm>
            <a:off x="-365405" y="0"/>
            <a:ext cx="12557405" cy="6858752"/>
            <a:chOff x="-365405" y="0"/>
            <a:chExt cx="12557405" cy="68587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0C5F19-C929-4D2E-96C2-A3AF06A6D731}"/>
                </a:ext>
              </a:extLst>
            </p:cNvPr>
            <p:cNvSpPr/>
            <p:nvPr/>
          </p:nvSpPr>
          <p:spPr>
            <a:xfrm>
              <a:off x="-5254" y="752"/>
              <a:ext cx="7373254" cy="6858000"/>
            </a:xfrm>
            <a:prstGeom prst="rect">
              <a:avLst/>
            </a:prstGeom>
            <a:solidFill>
              <a:srgbClr val="55C6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64D87F-7564-4830-B085-FFB4C429E74C}"/>
                </a:ext>
              </a:extLst>
            </p:cNvPr>
            <p:cNvSpPr/>
            <p:nvPr/>
          </p:nvSpPr>
          <p:spPr>
            <a:xfrm>
              <a:off x="7360729" y="0"/>
              <a:ext cx="4824000" cy="6858000"/>
            </a:xfrm>
            <a:prstGeom prst="rect">
              <a:avLst/>
            </a:prstGeom>
            <a:solidFill>
              <a:srgbClr val="A3D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F8EEFD4-DA3C-421A-94BE-BD7C791FC2FA}"/>
                </a:ext>
              </a:extLst>
            </p:cNvPr>
            <p:cNvSpPr/>
            <p:nvPr/>
          </p:nvSpPr>
          <p:spPr>
            <a:xfrm rot="16200000">
              <a:off x="11412019" y="6078019"/>
              <a:ext cx="839661" cy="720301"/>
            </a:xfrm>
            <a:prstGeom prst="triangle">
              <a:avLst>
                <a:gd name="adj" fmla="val 0"/>
              </a:avLst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Picture 1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0D8FC56-04AF-4906-9555-E9F5DAADD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8301" y="118345"/>
              <a:ext cx="1226796" cy="528879"/>
            </a:xfrm>
            <a:prstGeom prst="rect">
              <a:avLst/>
            </a:prstGeom>
          </p:spPr>
        </p:pic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A94043B-3BF5-4DE5-9EB0-083A77DD61A4}"/>
                </a:ext>
              </a:extLst>
            </p:cNvPr>
            <p:cNvSpPr/>
            <p:nvPr/>
          </p:nvSpPr>
          <p:spPr>
            <a:xfrm rot="13772425">
              <a:off x="-425085" y="708664"/>
              <a:ext cx="839661" cy="720301"/>
            </a:xfrm>
            <a:prstGeom prst="triangle">
              <a:avLst>
                <a:gd name="adj" fmla="val 0"/>
              </a:avLst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1D1243E-B2AD-4D4F-9D96-FBC1912DA2FD}"/>
              </a:ext>
            </a:extLst>
          </p:cNvPr>
          <p:cNvSpPr txBox="1"/>
          <p:nvPr/>
        </p:nvSpPr>
        <p:spPr>
          <a:xfrm>
            <a:off x="541204" y="606584"/>
            <a:ext cx="11253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n-GB" sz="4800" b="1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C4CB59-E6F0-4653-A374-C5E4F19556A1}"/>
              </a:ext>
            </a:extLst>
          </p:cNvPr>
          <p:cNvSpPr txBox="1"/>
          <p:nvPr/>
        </p:nvSpPr>
        <p:spPr>
          <a:xfrm>
            <a:off x="207477" y="4132527"/>
            <a:ext cx="48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Steps to use the Template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C013D4-32DB-4048-AC38-17B7C57A6D36}"/>
              </a:ext>
            </a:extLst>
          </p:cNvPr>
          <p:cNvSpPr txBox="1"/>
          <p:nvPr/>
        </p:nvSpPr>
        <p:spPr>
          <a:xfrm>
            <a:off x="229703" y="1978993"/>
            <a:ext cx="372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Template Summary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AF5FD9C-6E8D-4C6F-8471-0EA5095096A5}"/>
              </a:ext>
            </a:extLst>
          </p:cNvPr>
          <p:cNvSpPr txBox="1">
            <a:spLocks/>
          </p:cNvSpPr>
          <p:nvPr/>
        </p:nvSpPr>
        <p:spPr>
          <a:xfrm>
            <a:off x="11811000" y="6459757"/>
            <a:ext cx="4610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rgbClr val="A8723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D6A776-B5FE-45AB-9B34-BCDDA347F6C9}"/>
              </a:ext>
            </a:extLst>
          </p:cNvPr>
          <p:cNvSpPr txBox="1"/>
          <p:nvPr/>
        </p:nvSpPr>
        <p:spPr>
          <a:xfrm>
            <a:off x="229703" y="2355319"/>
            <a:ext cx="11000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Automation Assessment Template is designed to perform High level Automation Assessment for a process for process automation.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document will help Governance and Operational Excellence teams to get an overview and identify whether the process is a right candidate for Automation.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template suggests DPA technology that can be the right fit in order to automate the process.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template provides an indication if the process is Less/Medium/High or Not recommended for automation based on provided parameters.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template also provides an indication on Complexity for automating the process being assessed.</a:t>
            </a:r>
            <a:endParaRPr lang="en-IN" sz="12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D61547-04B6-41F1-B1F0-0E0E5F28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915893"/>
              </p:ext>
            </p:extLst>
          </p:nvPr>
        </p:nvGraphicFramePr>
        <p:xfrm>
          <a:off x="366771" y="4516519"/>
          <a:ext cx="9842500" cy="1533525"/>
        </p:xfrm>
        <a:graphic>
          <a:graphicData uri="http://schemas.openxmlformats.org/drawingml/2006/table">
            <a:tbl>
              <a:tblPr/>
              <a:tblGrid>
                <a:gridCol w="9842500">
                  <a:extLst>
                    <a:ext uri="{9D8B030D-6E8A-4147-A177-3AD203B41FA5}">
                      <a16:colId xmlns:a16="http://schemas.microsoft.com/office/drawing/2014/main" val="46947828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1) Fill the "Process Profile" and "Questionnaire" worksheets before performing the assessment.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2272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2) Once all Questions are answered, Click on "CLICK TO ASSESS" button on "Our Recommendation" worksheet to per form the assessment and view the results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5426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3) Questionairre Answers Columns values are checked for performing the assessment. As the worksheets have formulas for calculating values KINDLY DO NOT INSERT COLUMNS/ROWS IN THE MIDDLE OF THE TABLE.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91038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4) Please go through the INSTRUCTIONS before performing the assessment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05244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5) KINDLY DO NOT AMEND THIS DOCUMENT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459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51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95A1B1-CB21-49C9-B90F-D5274536117A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Cliabv</a:t>
            </a:r>
            <a:br>
              <a:rPr lang="en-US"/>
            </a:br>
            <a:r>
              <a:rPr lang="en-US"/>
              <a:t>ck to edit Master title style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9F6CB81-2458-41C0-BDA5-5FBF9215A89B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7CC831-318B-41B8-B07E-66EEB406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CD83DC-609F-4093-B8ED-EC2A0C99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B13F2A-DCD9-4D38-A51D-A8C18D73F602}" type="slidenum">
              <a:rPr lang="en-GB" smtClean="0"/>
              <a:t>3</a:t>
            </a:fld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C44F737-288F-45DB-B8ED-C26F390B0FF9}"/>
              </a:ext>
            </a:extLst>
          </p:cNvPr>
          <p:cNvSpPr txBox="1">
            <a:spLocks/>
          </p:cNvSpPr>
          <p:nvPr/>
        </p:nvSpPr>
        <p:spPr>
          <a:xfrm>
            <a:off x="11811000" y="6438169"/>
            <a:ext cx="4610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rgbClr val="A8723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25D243-379A-4E14-BD37-2A5105EA1465}"/>
              </a:ext>
            </a:extLst>
          </p:cNvPr>
          <p:cNvGrpSpPr/>
          <p:nvPr/>
        </p:nvGrpSpPr>
        <p:grpSpPr>
          <a:xfrm>
            <a:off x="-365405" y="0"/>
            <a:ext cx="12557405" cy="6858752"/>
            <a:chOff x="-365405" y="0"/>
            <a:chExt cx="12557405" cy="68587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0C5F19-C929-4D2E-96C2-A3AF06A6D731}"/>
                </a:ext>
              </a:extLst>
            </p:cNvPr>
            <p:cNvSpPr/>
            <p:nvPr/>
          </p:nvSpPr>
          <p:spPr>
            <a:xfrm>
              <a:off x="-5254" y="752"/>
              <a:ext cx="7373254" cy="6858000"/>
            </a:xfrm>
            <a:prstGeom prst="rect">
              <a:avLst/>
            </a:prstGeom>
            <a:solidFill>
              <a:srgbClr val="55C6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64D87F-7564-4830-B085-FFB4C429E74C}"/>
                </a:ext>
              </a:extLst>
            </p:cNvPr>
            <p:cNvSpPr/>
            <p:nvPr/>
          </p:nvSpPr>
          <p:spPr>
            <a:xfrm>
              <a:off x="7360729" y="0"/>
              <a:ext cx="4824000" cy="6858000"/>
            </a:xfrm>
            <a:prstGeom prst="rect">
              <a:avLst/>
            </a:prstGeom>
            <a:solidFill>
              <a:srgbClr val="A3D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F8EEFD4-DA3C-421A-94BE-BD7C791FC2FA}"/>
                </a:ext>
              </a:extLst>
            </p:cNvPr>
            <p:cNvSpPr/>
            <p:nvPr/>
          </p:nvSpPr>
          <p:spPr>
            <a:xfrm rot="16200000">
              <a:off x="11412019" y="6078019"/>
              <a:ext cx="839661" cy="720301"/>
            </a:xfrm>
            <a:prstGeom prst="triangle">
              <a:avLst>
                <a:gd name="adj" fmla="val 0"/>
              </a:avLst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Picture 1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0D8FC56-04AF-4906-9555-E9F5DAADD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8301" y="118345"/>
              <a:ext cx="1226796" cy="528879"/>
            </a:xfrm>
            <a:prstGeom prst="rect">
              <a:avLst/>
            </a:prstGeom>
          </p:spPr>
        </p:pic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A94043B-3BF5-4DE5-9EB0-083A77DD61A4}"/>
                </a:ext>
              </a:extLst>
            </p:cNvPr>
            <p:cNvSpPr/>
            <p:nvPr/>
          </p:nvSpPr>
          <p:spPr>
            <a:xfrm rot="13772425">
              <a:off x="-425085" y="708664"/>
              <a:ext cx="839661" cy="720301"/>
            </a:xfrm>
            <a:prstGeom prst="triangle">
              <a:avLst>
                <a:gd name="adj" fmla="val 0"/>
              </a:avLst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1D1243E-B2AD-4D4F-9D96-FBC1912DA2FD}"/>
              </a:ext>
            </a:extLst>
          </p:cNvPr>
          <p:cNvSpPr txBox="1"/>
          <p:nvPr/>
        </p:nvSpPr>
        <p:spPr>
          <a:xfrm>
            <a:off x="557767" y="574204"/>
            <a:ext cx="11253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 and Complexity Assessment Parameters Used for Assessment</a:t>
            </a:r>
            <a:endParaRPr lang="en-GB" sz="4800" b="1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C4CB59-E6F0-4653-A374-C5E4F19556A1}"/>
              </a:ext>
            </a:extLst>
          </p:cNvPr>
          <p:cNvSpPr txBox="1"/>
          <p:nvPr/>
        </p:nvSpPr>
        <p:spPr>
          <a:xfrm>
            <a:off x="6733751" y="2525438"/>
            <a:ext cx="240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Complexity Parameters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C013D4-32DB-4048-AC38-17B7C57A6D36}"/>
              </a:ext>
            </a:extLst>
          </p:cNvPr>
          <p:cNvSpPr txBox="1"/>
          <p:nvPr/>
        </p:nvSpPr>
        <p:spPr>
          <a:xfrm>
            <a:off x="687235" y="2524385"/>
            <a:ext cx="372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Benefit Parameters</a:t>
            </a:r>
            <a:endParaRPr lang="en-GB" b="1" dirty="0">
              <a:solidFill>
                <a:schemeClr val="bg1"/>
              </a:solidFill>
            </a:endParaRPr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A62D0C76-0260-4834-B8D1-8E2EDCFF8334}"/>
              </a:ext>
            </a:extLst>
          </p:cNvPr>
          <p:cNvGraphicFramePr>
            <a:graphicFrameLocks noGrp="1"/>
          </p:cNvGraphicFramePr>
          <p:nvPr/>
        </p:nvGraphicFramePr>
        <p:xfrm>
          <a:off x="154644" y="2405460"/>
          <a:ext cx="5836728" cy="438622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555623">
                  <a:extLst>
                    <a:ext uri="{9D8B030D-6E8A-4147-A177-3AD203B41FA5}">
                      <a16:colId xmlns:a16="http://schemas.microsoft.com/office/drawing/2014/main" val="3478337486"/>
                    </a:ext>
                  </a:extLst>
                </a:gridCol>
                <a:gridCol w="4281105">
                  <a:extLst>
                    <a:ext uri="{9D8B030D-6E8A-4147-A177-3AD203B41FA5}">
                      <a16:colId xmlns:a16="http://schemas.microsoft.com/office/drawing/2014/main" val="3065597160"/>
                    </a:ext>
                  </a:extLst>
                </a:gridCol>
              </a:tblGrid>
              <a:tr h="72365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70974"/>
                  </a:ext>
                </a:extLst>
              </a:tr>
              <a:tr h="4698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Repetitive</a:t>
                      </a:r>
                      <a:endParaRPr lang="en-GB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Process is highly Repetitive</a:t>
                      </a:r>
                      <a:r>
                        <a:rPr lang="en-IN" sz="12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and prone to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708959"/>
                  </a:ext>
                </a:extLst>
              </a:tr>
              <a:tr h="4698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Error Impact</a:t>
                      </a:r>
                      <a:endParaRPr lang="en-GB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IN" sz="12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Impact of errors is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464732"/>
                  </a:ext>
                </a:extLst>
              </a:tr>
              <a:tr h="4698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Frequency</a:t>
                      </a:r>
                      <a:endParaRPr lang="en-GB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IN" sz="12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Process is performed frequently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109903"/>
                  </a:ext>
                </a:extLst>
              </a:tr>
              <a:tr h="4698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Spikes in Transitions</a:t>
                      </a:r>
                      <a:endParaRPr lang="en-GB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IN" sz="12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Process has </a:t>
                      </a:r>
                      <a:r>
                        <a:rPr lang="en-US" sz="12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spikes in the no. of 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04253"/>
                  </a:ext>
                </a:extLst>
              </a:tr>
              <a:tr h="65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FTEs devoted</a:t>
                      </a:r>
                      <a:endParaRPr lang="en-GB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High number of FTEs are devoted to perform this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74950"/>
                  </a:ext>
                </a:extLst>
              </a:tr>
              <a:tr h="4698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Transaction Volume</a:t>
                      </a:r>
                      <a:endParaRPr lang="en-GB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High volume of transactions performed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14461"/>
                  </a:ext>
                </a:extLst>
              </a:tr>
              <a:tr h="65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Application Stability</a:t>
                      </a:r>
                      <a:endParaRPr lang="en-GB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Technology/application environment is relatively stable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48548"/>
                  </a:ext>
                </a:extLst>
              </a:tr>
            </a:tbl>
          </a:graphicData>
        </a:graphic>
      </p:graphicFrame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E9828B67-3D17-4BDD-A8E5-639F88D13066}"/>
              </a:ext>
            </a:extLst>
          </p:cNvPr>
          <p:cNvGraphicFramePr>
            <a:graphicFrameLocks noGrp="1"/>
          </p:cNvGraphicFramePr>
          <p:nvPr/>
        </p:nvGraphicFramePr>
        <p:xfrm>
          <a:off x="6109272" y="2388525"/>
          <a:ext cx="5733371" cy="438622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542993">
                  <a:extLst>
                    <a:ext uri="{9D8B030D-6E8A-4147-A177-3AD203B41FA5}">
                      <a16:colId xmlns:a16="http://schemas.microsoft.com/office/drawing/2014/main" val="3478337486"/>
                    </a:ext>
                  </a:extLst>
                </a:gridCol>
                <a:gridCol w="4190378">
                  <a:extLst>
                    <a:ext uri="{9D8B030D-6E8A-4147-A177-3AD203B41FA5}">
                      <a16:colId xmlns:a16="http://schemas.microsoft.com/office/drawing/2014/main" val="3065597160"/>
                    </a:ext>
                  </a:extLst>
                </a:gridCol>
              </a:tblGrid>
              <a:tr h="74518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70974"/>
                  </a:ext>
                </a:extLst>
              </a:tr>
              <a:tr h="4838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Standard Process</a:t>
                      </a:r>
                      <a:endParaRPr lang="en-GB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Process is 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708959"/>
                  </a:ext>
                </a:extLst>
              </a:tr>
              <a:tr h="4838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Structured Process</a:t>
                      </a:r>
                      <a:endParaRPr lang="en-GB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Process is Structured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11228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Standard and Structured Inputs</a:t>
                      </a:r>
                      <a:endParaRPr lang="en-GB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Process inputs are standard and structured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464732"/>
                  </a:ext>
                </a:extLst>
              </a:tr>
              <a:tr h="4838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Less Variations</a:t>
                      </a:r>
                      <a:endParaRPr lang="en-GB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Input formats are standard and in rigid format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109903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Spikes in Transitions</a:t>
                      </a:r>
                      <a:endParaRPr lang="en-GB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Process involves one flow with less variations and is repetitive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04253"/>
                  </a:ext>
                </a:extLst>
              </a:tr>
              <a:tr h="5887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FTEs devoted</a:t>
                      </a:r>
                      <a:endParaRPr lang="en-GB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Process involves comparisons of, and/or copying of data between few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74950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Transaction Volume</a:t>
                      </a:r>
                      <a:endParaRPr lang="en-GB" sz="12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Process involves less than 20 different application screens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14461"/>
                  </a:ext>
                </a:extLst>
              </a:tr>
            </a:tbl>
          </a:graphicData>
        </a:graphic>
      </p:graphicFrame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243E17FC-3A95-4F25-AFE0-4631620AC2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" y="2302429"/>
            <a:ext cx="732685" cy="732685"/>
          </a:xfrm>
          <a:prstGeom prst="rect">
            <a:avLst/>
          </a:prstGeom>
        </p:spPr>
      </p:pic>
      <p:pic>
        <p:nvPicPr>
          <p:cNvPr id="20" name="Picture 19" descr="A picture containing fan, comb&#10;&#10;Description automatically generated">
            <a:extLst>
              <a:ext uri="{FF2B5EF4-FFF2-40B4-BE49-F238E27FC236}">
                <a16:creationId xmlns:a16="http://schemas.microsoft.com/office/drawing/2014/main" id="{1352262F-1DE2-40C7-B130-2F18565530D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529" y="2302429"/>
            <a:ext cx="848206" cy="761709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AF5FD9C-6E8D-4C6F-8471-0EA5095096A5}"/>
              </a:ext>
            </a:extLst>
          </p:cNvPr>
          <p:cNvSpPr txBox="1">
            <a:spLocks/>
          </p:cNvSpPr>
          <p:nvPr/>
        </p:nvSpPr>
        <p:spPr>
          <a:xfrm>
            <a:off x="11811000" y="6459757"/>
            <a:ext cx="4610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rgbClr val="A8723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82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785D73-764D-4EA2-963A-41E55E21EE1B}"/>
              </a:ext>
            </a:extLst>
          </p:cNvPr>
          <p:cNvSpPr/>
          <p:nvPr/>
        </p:nvSpPr>
        <p:spPr>
          <a:xfrm>
            <a:off x="7360729" y="0"/>
            <a:ext cx="4824000" cy="6858000"/>
          </a:xfrm>
          <a:prstGeom prst="rect">
            <a:avLst/>
          </a:prstGeom>
          <a:solidFill>
            <a:srgbClr val="A3D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C344DEC-616F-4571-9BFC-AC31BFDD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4921AD1-FF6F-4FEB-8B92-80ADBC743EB7}" type="datetimeFigureOut">
              <a:rPr lang="en-GB" smtClean="0"/>
              <a:pPr/>
              <a:t>06/04/2022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77CFD5-D0CC-46B7-A0DF-2BDD39690BD7}"/>
              </a:ext>
            </a:extLst>
          </p:cNvPr>
          <p:cNvSpPr/>
          <p:nvPr/>
        </p:nvSpPr>
        <p:spPr>
          <a:xfrm>
            <a:off x="-5254" y="752"/>
            <a:ext cx="7373254" cy="6858000"/>
          </a:xfrm>
          <a:prstGeom prst="rect">
            <a:avLst/>
          </a:prstGeom>
          <a:solidFill>
            <a:srgbClr val="55C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C47B94C-72F1-48B2-A0E6-E9D57731F2CE}"/>
              </a:ext>
            </a:extLst>
          </p:cNvPr>
          <p:cNvSpPr/>
          <p:nvPr/>
        </p:nvSpPr>
        <p:spPr>
          <a:xfrm rot="16200000">
            <a:off x="11412019" y="6078019"/>
            <a:ext cx="839661" cy="720301"/>
          </a:xfrm>
          <a:prstGeom prst="triangle">
            <a:avLst>
              <a:gd name="adj" fmla="val 0"/>
            </a:avLst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EA355-D1A7-4A03-BA36-30623E693BD4}"/>
              </a:ext>
            </a:extLst>
          </p:cNvPr>
          <p:cNvSpPr txBox="1">
            <a:spLocks/>
          </p:cNvSpPr>
          <p:nvPr/>
        </p:nvSpPr>
        <p:spPr>
          <a:xfrm>
            <a:off x="11811000" y="6438169"/>
            <a:ext cx="4610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rgbClr val="A8723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  <a:endParaRPr lang="en-GB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10D8D0-C626-4C72-BB7F-E567BDB4493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301" y="118345"/>
            <a:ext cx="1226796" cy="5288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F03D41-952B-4581-97CE-5C2243832BFD}"/>
              </a:ext>
            </a:extLst>
          </p:cNvPr>
          <p:cNvSpPr txBox="1"/>
          <p:nvPr/>
        </p:nvSpPr>
        <p:spPr>
          <a:xfrm>
            <a:off x="557767" y="574204"/>
            <a:ext cx="753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Parameters</a:t>
            </a:r>
            <a:endParaRPr lang="en-GB" sz="4800" b="1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EF5ED-E5FE-41E9-9AAF-60DA98B454CA}"/>
              </a:ext>
            </a:extLst>
          </p:cNvPr>
          <p:cNvSpPr txBox="1"/>
          <p:nvPr/>
        </p:nvSpPr>
        <p:spPr>
          <a:xfrm>
            <a:off x="6072563" y="1983567"/>
            <a:ext cx="5738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requires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reading of Scanned Images or Handwritten Documents</a:t>
            </a:r>
            <a:endParaRPr lang="en-IN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91FDD-86CB-4589-B737-C17016ECEC18}"/>
              </a:ext>
            </a:extLst>
          </p:cNvPr>
          <p:cNvSpPr txBox="1"/>
          <p:nvPr/>
        </p:nvSpPr>
        <p:spPr>
          <a:xfrm>
            <a:off x="6072563" y="3947376"/>
            <a:ext cx="5399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involves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unstructured Business rules or manual judgement for decision making</a:t>
            </a:r>
            <a:endParaRPr lang="en-IN" sz="1400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047FF-F38F-4526-AEC4-E74C878BBD8E}"/>
              </a:ext>
            </a:extLst>
          </p:cNvPr>
          <p:cNvSpPr txBox="1"/>
          <p:nvPr/>
        </p:nvSpPr>
        <p:spPr>
          <a:xfrm>
            <a:off x="6072563" y="2915985"/>
            <a:ext cx="566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triggers another workflow depending upon the Input and/or Process inputs and outputs are standardized</a:t>
            </a:r>
            <a:endParaRPr lang="en-IN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BD40EB-CE46-4552-BC81-E3AD603AD685}"/>
              </a:ext>
            </a:extLst>
          </p:cNvPr>
          <p:cNvCxnSpPr/>
          <p:nvPr/>
        </p:nvCxnSpPr>
        <p:spPr>
          <a:xfrm>
            <a:off x="1818271" y="2215941"/>
            <a:ext cx="3859405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E51CD3-5DC4-439C-93C5-506CC0E9EDCE}"/>
              </a:ext>
            </a:extLst>
          </p:cNvPr>
          <p:cNvCxnSpPr/>
          <p:nvPr/>
        </p:nvCxnSpPr>
        <p:spPr>
          <a:xfrm>
            <a:off x="1805590" y="3222806"/>
            <a:ext cx="3859405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31F985-0DD9-4FD8-894C-BB2252DB3AC0}"/>
              </a:ext>
            </a:extLst>
          </p:cNvPr>
          <p:cNvCxnSpPr/>
          <p:nvPr/>
        </p:nvCxnSpPr>
        <p:spPr>
          <a:xfrm>
            <a:off x="1818253" y="4202319"/>
            <a:ext cx="3859405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C9D09D-DA1D-42E3-A7E0-CDB3E27E083B}"/>
              </a:ext>
            </a:extLst>
          </p:cNvPr>
          <p:cNvCxnSpPr/>
          <p:nvPr/>
        </p:nvCxnSpPr>
        <p:spPr>
          <a:xfrm>
            <a:off x="1803740" y="5096059"/>
            <a:ext cx="3859405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430CCB-ACBE-4C88-9E2B-57CFFD0F3845}"/>
              </a:ext>
            </a:extLst>
          </p:cNvPr>
          <p:cNvSpPr txBox="1"/>
          <p:nvPr/>
        </p:nvSpPr>
        <p:spPr>
          <a:xfrm>
            <a:off x="6072563" y="4903089"/>
            <a:ext cx="566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involves highly repetitive and prone to human error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2A26AD-DCB5-428B-B0C5-55332D2309FA}"/>
              </a:ext>
            </a:extLst>
          </p:cNvPr>
          <p:cNvSpPr txBox="1"/>
          <p:nvPr/>
        </p:nvSpPr>
        <p:spPr>
          <a:xfrm>
            <a:off x="1681898" y="3259517"/>
            <a:ext cx="3015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 Process Automation (DPA)</a:t>
            </a:r>
            <a:endParaRPr lang="en-IN" sz="12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Picture 19" descr="A picture containing wheel&#10;&#10;Description automatically generated">
            <a:extLst>
              <a:ext uri="{FF2B5EF4-FFF2-40B4-BE49-F238E27FC236}">
                <a16:creationId xmlns:a16="http://schemas.microsoft.com/office/drawing/2014/main" id="{F32D15E0-88A2-4D6C-B08E-312610C9C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7" y="2826868"/>
            <a:ext cx="782940" cy="7829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58F8DF0-F380-43C8-B972-94FD26EA48AE}"/>
              </a:ext>
            </a:extLst>
          </p:cNvPr>
          <p:cNvGrpSpPr/>
          <p:nvPr/>
        </p:nvGrpSpPr>
        <p:grpSpPr>
          <a:xfrm>
            <a:off x="831736" y="3769602"/>
            <a:ext cx="828033" cy="798176"/>
            <a:chOff x="6128121" y="3395042"/>
            <a:chExt cx="828033" cy="79817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C420B6F-904F-446C-9FD1-5E70E5B4CA66}"/>
                </a:ext>
              </a:extLst>
            </p:cNvPr>
            <p:cNvSpPr/>
            <p:nvPr/>
          </p:nvSpPr>
          <p:spPr>
            <a:xfrm>
              <a:off x="6128121" y="3395042"/>
              <a:ext cx="800311" cy="798176"/>
            </a:xfrm>
            <a:prstGeom prst="ellipse">
              <a:avLst/>
            </a:prstGeom>
            <a:solidFill>
              <a:srgbClr val="FFF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23" name="Picture 22" descr="A picture containing building, bridge&#10;&#10;Description automatically generated">
              <a:extLst>
                <a:ext uri="{FF2B5EF4-FFF2-40B4-BE49-F238E27FC236}">
                  <a16:creationId xmlns:a16="http://schemas.microsoft.com/office/drawing/2014/main" id="{EFFF515D-81AF-41CE-99ED-912503F3E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1993" y="3540492"/>
              <a:ext cx="425715" cy="40603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3154570F-D927-4909-9F0D-5FE20AFA7A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5481" y="3633717"/>
              <a:ext cx="460673" cy="460673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EDAD179-46CD-4AD0-AB06-F5A3663EF0F7}"/>
              </a:ext>
            </a:extLst>
          </p:cNvPr>
          <p:cNvGrpSpPr/>
          <p:nvPr/>
        </p:nvGrpSpPr>
        <p:grpSpPr>
          <a:xfrm>
            <a:off x="831020" y="4733715"/>
            <a:ext cx="800311" cy="798176"/>
            <a:chOff x="4941216" y="3837981"/>
            <a:chExt cx="800311" cy="79817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9B79D2F-4A1C-40E4-9FB2-2F7FCFE09952}"/>
                </a:ext>
              </a:extLst>
            </p:cNvPr>
            <p:cNvSpPr/>
            <p:nvPr userDrawn="1"/>
          </p:nvSpPr>
          <p:spPr>
            <a:xfrm>
              <a:off x="4941216" y="3837981"/>
              <a:ext cx="800311" cy="798176"/>
            </a:xfrm>
            <a:prstGeom prst="ellipse">
              <a:avLst/>
            </a:prstGeom>
            <a:solidFill>
              <a:srgbClr val="FFF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:a16="http://schemas.microsoft.com/office/drawing/2014/main" id="{DE0E98DA-CA93-4A55-ADC9-E26D4E03075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0496" y="3975376"/>
              <a:ext cx="460673" cy="460673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2BEE5D-96F9-4203-B336-B94E8966E597}"/>
              </a:ext>
            </a:extLst>
          </p:cNvPr>
          <p:cNvGrpSpPr/>
          <p:nvPr/>
        </p:nvGrpSpPr>
        <p:grpSpPr>
          <a:xfrm>
            <a:off x="863939" y="5700507"/>
            <a:ext cx="764110" cy="799009"/>
            <a:chOff x="844900" y="2137628"/>
            <a:chExt cx="763835" cy="79655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A4A7BD8-E5D8-4544-AE2C-48CF9D8AF7BF}"/>
                </a:ext>
              </a:extLst>
            </p:cNvPr>
            <p:cNvSpPr/>
            <p:nvPr userDrawn="1"/>
          </p:nvSpPr>
          <p:spPr>
            <a:xfrm>
              <a:off x="844900" y="2137628"/>
              <a:ext cx="763835" cy="796555"/>
            </a:xfrm>
            <a:prstGeom prst="ellipse">
              <a:avLst/>
            </a:prstGeom>
            <a:solidFill>
              <a:srgbClr val="FFE2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DA261C-B8B8-4D79-B793-20E541FF446A}"/>
                </a:ext>
              </a:extLst>
            </p:cNvPr>
            <p:cNvSpPr/>
            <p:nvPr userDrawn="1"/>
          </p:nvSpPr>
          <p:spPr>
            <a:xfrm>
              <a:off x="868967" y="2173575"/>
              <a:ext cx="720000" cy="723042"/>
            </a:xfrm>
            <a:prstGeom prst="ellipse">
              <a:avLst/>
            </a:prstGeom>
            <a:solidFill>
              <a:srgbClr val="FFF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47509A8-92A9-4473-BC48-B446D676E241}"/>
                </a:ext>
              </a:extLst>
            </p:cNvPr>
            <p:cNvSpPr/>
            <p:nvPr userDrawn="1"/>
          </p:nvSpPr>
          <p:spPr>
            <a:xfrm>
              <a:off x="899808" y="2222772"/>
              <a:ext cx="642025" cy="6381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71D16AA-4688-4388-AAC3-572CF4B8C2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977631" y="2281136"/>
              <a:ext cx="484164" cy="502264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36049C-B738-4343-93B2-91A9B6FD02E6}"/>
              </a:ext>
            </a:extLst>
          </p:cNvPr>
          <p:cNvGrpSpPr/>
          <p:nvPr/>
        </p:nvGrpSpPr>
        <p:grpSpPr>
          <a:xfrm>
            <a:off x="724943" y="1772538"/>
            <a:ext cx="973794" cy="973794"/>
            <a:chOff x="6030343" y="2490762"/>
            <a:chExt cx="973794" cy="973794"/>
          </a:xfrm>
        </p:grpSpPr>
        <p:pic>
          <p:nvPicPr>
            <p:cNvPr id="34" name="Picture 33" descr="A close up of a logo&#10;&#10;Description automatically generated">
              <a:extLst>
                <a:ext uri="{FF2B5EF4-FFF2-40B4-BE49-F238E27FC236}">
                  <a16:creationId xmlns:a16="http://schemas.microsoft.com/office/drawing/2014/main" id="{3BE18961-8FD2-4D5B-B37B-D8270BF45C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343" y="2490762"/>
              <a:ext cx="973794" cy="973794"/>
            </a:xfrm>
            <a:prstGeom prst="rect">
              <a:avLst/>
            </a:prstGeom>
          </p:spPr>
        </p:pic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46F8B1F6-8F73-41DC-891A-21FEAF65F1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7507" y="2689066"/>
              <a:ext cx="509340" cy="535200"/>
            </a:xfrm>
            <a:prstGeom prst="rect">
              <a:avLst/>
            </a:prstGeom>
          </p:spPr>
        </p:pic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5B79C2-93C7-4E31-BBF2-BABCC6AC49F1}"/>
              </a:ext>
            </a:extLst>
          </p:cNvPr>
          <p:cNvCxnSpPr/>
          <p:nvPr/>
        </p:nvCxnSpPr>
        <p:spPr>
          <a:xfrm>
            <a:off x="1805258" y="6060539"/>
            <a:ext cx="3859405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B1AE219-FCB4-4D8B-A248-EF0366F3C881}"/>
              </a:ext>
            </a:extLst>
          </p:cNvPr>
          <p:cNvSpPr txBox="1"/>
          <p:nvPr/>
        </p:nvSpPr>
        <p:spPr>
          <a:xfrm>
            <a:off x="6071361" y="5870180"/>
            <a:ext cx="558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involves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unstructured Business rules or manual judgement for decision making which can be automated</a:t>
            </a:r>
            <a:endParaRPr lang="en-IN" sz="1400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BEAAAB-F0FF-414F-A54B-B1C1304633AB}"/>
              </a:ext>
            </a:extLst>
          </p:cNvPr>
          <p:cNvSpPr txBox="1"/>
          <p:nvPr/>
        </p:nvSpPr>
        <p:spPr>
          <a:xfrm>
            <a:off x="1698126" y="2267491"/>
            <a:ext cx="2999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Optical Character Recognition (OCR)</a:t>
            </a:r>
            <a:endParaRPr lang="en-IN" sz="12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12E811-2A3E-4427-90A0-732C1C53DA6E}"/>
              </a:ext>
            </a:extLst>
          </p:cNvPr>
          <p:cNvSpPr txBox="1"/>
          <p:nvPr/>
        </p:nvSpPr>
        <p:spPr>
          <a:xfrm>
            <a:off x="1705316" y="4208605"/>
            <a:ext cx="3705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Assisted Automation (Desktop Automation)</a:t>
            </a:r>
            <a:endParaRPr lang="en-IN" sz="12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5D67DF-BA28-4099-9309-8BF4310D09E8}"/>
              </a:ext>
            </a:extLst>
          </p:cNvPr>
          <p:cNvSpPr txBox="1"/>
          <p:nvPr/>
        </p:nvSpPr>
        <p:spPr>
          <a:xfrm>
            <a:off x="1681842" y="5113034"/>
            <a:ext cx="453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Unassisted Automation (Robotic Process Automation)</a:t>
            </a:r>
            <a:endParaRPr lang="en-IN" sz="12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9E6625-88C6-4D4F-A0CA-A08572FD7B92}"/>
              </a:ext>
            </a:extLst>
          </p:cNvPr>
          <p:cNvSpPr txBox="1"/>
          <p:nvPr/>
        </p:nvSpPr>
        <p:spPr>
          <a:xfrm>
            <a:off x="1719407" y="6092130"/>
            <a:ext cx="4275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Intelligence (AI) / Machine learning (ML)</a:t>
            </a:r>
            <a:endParaRPr lang="en-IN" sz="12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90CF3A2-D241-4D16-9CB8-0F17652BB624}"/>
              </a:ext>
            </a:extLst>
          </p:cNvPr>
          <p:cNvSpPr/>
          <p:nvPr/>
        </p:nvSpPr>
        <p:spPr>
          <a:xfrm rot="13772425">
            <a:off x="-425085" y="708664"/>
            <a:ext cx="839661" cy="720301"/>
          </a:xfrm>
          <a:prstGeom prst="triangle">
            <a:avLst>
              <a:gd name="adj" fmla="val 0"/>
            </a:avLst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73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785D73-764D-4EA2-963A-41E55E21EE1B}"/>
              </a:ext>
            </a:extLst>
          </p:cNvPr>
          <p:cNvSpPr/>
          <p:nvPr/>
        </p:nvSpPr>
        <p:spPr>
          <a:xfrm>
            <a:off x="7360729" y="0"/>
            <a:ext cx="4824000" cy="6858000"/>
          </a:xfrm>
          <a:prstGeom prst="rect">
            <a:avLst/>
          </a:prstGeom>
          <a:solidFill>
            <a:srgbClr val="A3D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C344DEC-616F-4571-9BFC-AC31BFDD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4921AD1-FF6F-4FEB-8B92-80ADBC743EB7}" type="datetimeFigureOut">
              <a:rPr lang="en-GB" smtClean="0"/>
              <a:pPr/>
              <a:t>06/04/2022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77CFD5-D0CC-46B7-A0DF-2BDD39690BD7}"/>
              </a:ext>
            </a:extLst>
          </p:cNvPr>
          <p:cNvSpPr/>
          <p:nvPr/>
        </p:nvSpPr>
        <p:spPr>
          <a:xfrm>
            <a:off x="-5254" y="752"/>
            <a:ext cx="7373254" cy="6858000"/>
          </a:xfrm>
          <a:prstGeom prst="rect">
            <a:avLst/>
          </a:prstGeom>
          <a:solidFill>
            <a:srgbClr val="55C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C47B94C-72F1-48B2-A0E6-E9D57731F2CE}"/>
              </a:ext>
            </a:extLst>
          </p:cNvPr>
          <p:cNvSpPr/>
          <p:nvPr/>
        </p:nvSpPr>
        <p:spPr>
          <a:xfrm rot="16200000">
            <a:off x="11412019" y="6078019"/>
            <a:ext cx="839661" cy="720301"/>
          </a:xfrm>
          <a:prstGeom prst="triangle">
            <a:avLst>
              <a:gd name="adj" fmla="val 0"/>
            </a:avLst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EA355-D1A7-4A03-BA36-30623E693BD4}"/>
              </a:ext>
            </a:extLst>
          </p:cNvPr>
          <p:cNvSpPr txBox="1">
            <a:spLocks/>
          </p:cNvSpPr>
          <p:nvPr/>
        </p:nvSpPr>
        <p:spPr>
          <a:xfrm>
            <a:off x="11811000" y="6438169"/>
            <a:ext cx="4610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rgbClr val="A8723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  <a:endParaRPr lang="en-GB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10D8D0-C626-4C72-BB7F-E567BDB4493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301" y="118345"/>
            <a:ext cx="1226796" cy="5288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F03D41-952B-4581-97CE-5C2243832BFD}"/>
              </a:ext>
            </a:extLst>
          </p:cNvPr>
          <p:cNvSpPr txBox="1"/>
          <p:nvPr/>
        </p:nvSpPr>
        <p:spPr>
          <a:xfrm>
            <a:off x="557767" y="574204"/>
            <a:ext cx="753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Template Screenshots</a:t>
            </a:r>
            <a:endParaRPr lang="en-GB" sz="4800" b="1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90CF3A2-D241-4D16-9CB8-0F17652BB624}"/>
              </a:ext>
            </a:extLst>
          </p:cNvPr>
          <p:cNvSpPr/>
          <p:nvPr/>
        </p:nvSpPr>
        <p:spPr>
          <a:xfrm rot="13772425">
            <a:off x="-425085" y="708664"/>
            <a:ext cx="839661" cy="720301"/>
          </a:xfrm>
          <a:prstGeom prst="triangle">
            <a:avLst>
              <a:gd name="adj" fmla="val 0"/>
            </a:avLst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F2B96F-6CD3-438D-ACCC-8251213FE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30" y="1284643"/>
            <a:ext cx="4073978" cy="289255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FFF0B46-25DA-43C3-8B1E-46E1DDC00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04" y="3810168"/>
            <a:ext cx="5264147" cy="29931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9A1BA9B-FD9A-4700-82D7-EE3B1CAA9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571" y="4140252"/>
            <a:ext cx="6000635" cy="2663042"/>
          </a:xfrm>
          <a:prstGeom prst="rect">
            <a:avLst/>
          </a:prstGeom>
        </p:spPr>
      </p:pic>
      <p:sp>
        <p:nvSpPr>
          <p:cNvPr id="47" name="Slide Number Placeholder 5">
            <a:extLst>
              <a:ext uri="{FF2B5EF4-FFF2-40B4-BE49-F238E27FC236}">
                <a16:creationId xmlns:a16="http://schemas.microsoft.com/office/drawing/2014/main" id="{B8AD8B0C-1047-4970-876C-A187FB04DB61}"/>
              </a:ext>
            </a:extLst>
          </p:cNvPr>
          <p:cNvSpPr txBox="1">
            <a:spLocks/>
          </p:cNvSpPr>
          <p:nvPr/>
        </p:nvSpPr>
        <p:spPr>
          <a:xfrm>
            <a:off x="109226" y="1256830"/>
            <a:ext cx="4610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rgbClr val="A8723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11CC1D6E-C114-4559-BA0A-64899547FDC8}"/>
              </a:ext>
            </a:extLst>
          </p:cNvPr>
          <p:cNvSpPr txBox="1">
            <a:spLocks/>
          </p:cNvSpPr>
          <p:nvPr/>
        </p:nvSpPr>
        <p:spPr>
          <a:xfrm>
            <a:off x="5620084" y="1167813"/>
            <a:ext cx="4610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rgbClr val="A8723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6EC77F13-2FFC-42B9-A4BB-E41013C2055A}"/>
              </a:ext>
            </a:extLst>
          </p:cNvPr>
          <p:cNvSpPr txBox="1">
            <a:spLocks/>
          </p:cNvSpPr>
          <p:nvPr/>
        </p:nvSpPr>
        <p:spPr>
          <a:xfrm>
            <a:off x="93136" y="3673628"/>
            <a:ext cx="4610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rgbClr val="A8723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D589AD-2E9D-493C-B355-B6AAF91B2D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146" y="1393870"/>
            <a:ext cx="4718956" cy="2199544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265CD49-6F80-47DE-8EA7-22557C1D6780}"/>
              </a:ext>
            </a:extLst>
          </p:cNvPr>
          <p:cNvSpPr txBox="1">
            <a:spLocks/>
          </p:cNvSpPr>
          <p:nvPr/>
        </p:nvSpPr>
        <p:spPr>
          <a:xfrm>
            <a:off x="5588582" y="4038753"/>
            <a:ext cx="4610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rgbClr val="A8723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1395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DF85029-4CF6-413C-9CAE-249D02E3C6EF}"/>
              </a:ext>
            </a:extLst>
          </p:cNvPr>
          <p:cNvGrpSpPr/>
          <p:nvPr/>
        </p:nvGrpSpPr>
        <p:grpSpPr>
          <a:xfrm>
            <a:off x="-365405" y="-11774"/>
            <a:ext cx="12550134" cy="6869774"/>
            <a:chOff x="-365405" y="-11774"/>
            <a:chExt cx="12550134" cy="68697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039EF60-F68D-4BD0-BCDF-052423203EAA}"/>
                </a:ext>
              </a:extLst>
            </p:cNvPr>
            <p:cNvSpPr/>
            <p:nvPr/>
          </p:nvSpPr>
          <p:spPr>
            <a:xfrm>
              <a:off x="-5254" y="-11774"/>
              <a:ext cx="7373254" cy="6858000"/>
            </a:xfrm>
            <a:prstGeom prst="rect">
              <a:avLst/>
            </a:prstGeom>
            <a:solidFill>
              <a:srgbClr val="55C6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E13DE7-F128-415A-AE2E-DA98B8C4CCF8}"/>
                </a:ext>
              </a:extLst>
            </p:cNvPr>
            <p:cNvSpPr/>
            <p:nvPr/>
          </p:nvSpPr>
          <p:spPr>
            <a:xfrm>
              <a:off x="7360729" y="0"/>
              <a:ext cx="4824000" cy="6858000"/>
            </a:xfrm>
            <a:prstGeom prst="rect">
              <a:avLst/>
            </a:prstGeom>
            <a:solidFill>
              <a:srgbClr val="A3D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AA15F4-445F-469A-8FBD-2132AE57FC0B}"/>
                </a:ext>
              </a:extLst>
            </p:cNvPr>
            <p:cNvSpPr txBox="1"/>
            <p:nvPr/>
          </p:nvSpPr>
          <p:spPr>
            <a:xfrm>
              <a:off x="3903946" y="2645292"/>
              <a:ext cx="4824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THANK YOU</a:t>
              </a:r>
              <a:endParaRPr lang="en-GB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26" name="Picture 2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32BFCE6-6F50-4BD6-89C8-1001DB294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8301" y="118345"/>
              <a:ext cx="1226796" cy="528879"/>
            </a:xfrm>
            <a:prstGeom prst="rect">
              <a:avLst/>
            </a:prstGeom>
          </p:spPr>
        </p:pic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41236EEF-1430-4BF9-AF8E-0A0308731BD5}"/>
                </a:ext>
              </a:extLst>
            </p:cNvPr>
            <p:cNvSpPr/>
            <p:nvPr/>
          </p:nvSpPr>
          <p:spPr>
            <a:xfrm rot="13772425">
              <a:off x="-425085" y="708664"/>
              <a:ext cx="839661" cy="720301"/>
            </a:xfrm>
            <a:prstGeom prst="triangle">
              <a:avLst>
                <a:gd name="adj" fmla="val 0"/>
              </a:avLst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8211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509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Baban Jee,Urvija,BANGALORE,Business Process Management</dc:creator>
  <cp:lastModifiedBy>Urvija .</cp:lastModifiedBy>
  <cp:revision>10</cp:revision>
  <dcterms:created xsi:type="dcterms:W3CDTF">2020-06-18T08:52:15Z</dcterms:created>
  <dcterms:modified xsi:type="dcterms:W3CDTF">2022-04-06T05:57:26Z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Urvija.BabanJee@xs.nestle.com</vt:lpwstr>
  </property>
  <property fmtid="{D5CDD505-2E9C-101B-9397-08002B2CF9AE}" pid="5" name="MSIP_Label_1ada0a2f-b917-4d51-b0d0-d418a10c8b23_SetDate">
    <vt:lpwstr>2020-06-18T08:59:19.0044619Z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ed7b4c4f-095c-44df-b6ea-d7d1fe0bafa2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etDate">
    <vt:lpwstr>2022-04-06T04:28:04Z</vt:lpwstr>
  </property>
  <property fmtid="{D5CDD505-2E9C-101B-9397-08002B2CF9AE}" pid="12" name="MSIP_Label_a0819fa7-4367-4500-ba88-dd630d977609_Method">
    <vt:lpwstr>Standard</vt:lpwstr>
  </property>
  <property fmtid="{D5CDD505-2E9C-101B-9397-08002B2CF9AE}" pid="13" name="MSIP_Label_a0819fa7-4367-4500-ba88-dd630d977609_Name">
    <vt:lpwstr>a0819fa7-4367-4500-ba88-dd630d977609</vt:lpwstr>
  </property>
  <property fmtid="{D5CDD505-2E9C-101B-9397-08002B2CF9AE}" pid="14" name="MSIP_Label_a0819fa7-4367-4500-ba88-dd630d977609_SiteId">
    <vt:lpwstr>63ce7d59-2f3e-42cd-a8cc-be764cff5eb6</vt:lpwstr>
  </property>
  <property fmtid="{D5CDD505-2E9C-101B-9397-08002B2CF9AE}" pid="15" name="MSIP_Label_a0819fa7-4367-4500-ba88-dd630d977609_ActionId">
    <vt:lpwstr>0dcf48bb-579d-4755-89fc-0f3a6579d1e1</vt:lpwstr>
  </property>
  <property fmtid="{D5CDD505-2E9C-101B-9397-08002B2CF9AE}" pid="16" name="MSIP_Label_a0819fa7-4367-4500-ba88-dd630d977609_ContentBits">
    <vt:lpwstr>0</vt:lpwstr>
  </property>
</Properties>
</file>