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98" r:id="rId5"/>
    <p:sldId id="301" r:id="rId6"/>
    <p:sldId id="310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92" d="100"/>
          <a:sy n="92" d="100"/>
        </p:scale>
        <p:origin x="7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FBFDE-E6F1-45CD-BE2D-4164067EB95B}" type="datetime1">
              <a:rPr lang="ru-RU" smtClean="0"/>
              <a:t>30.11.2024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80A1C-6179-4307-B818-A656B4C532C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154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4DCF3-F1D0-40B4-94A5-27B311AB2416}" type="datetime1">
              <a:rPr lang="ru-RU" noProof="0" smtClean="0"/>
              <a:pPr/>
              <a:t>30.11.2024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E23B2-AB0A-418E-8392-565540EE3C71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9197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E23B2-AB0A-418E-8392-565540EE3C71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299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3BA26-902C-C532-C351-DCE9480EF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78925A8-4C91-8DE4-8CB7-11CC2CC4E1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A8FA6E5-F99B-38C9-A809-9818E971E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221ADB-B553-1500-F509-9FFC3F9C7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E23B2-AB0A-418E-8392-565540EE3C71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730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6D06BF-12B5-4837-9AC0-AE25EDAD8C41}" type="datetime1">
              <a:rPr lang="ru-RU" noProof="0" smtClean="0"/>
              <a:t>30.11.2024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9450C2-61B8-4832-872F-742B76218E05}" type="datetime1">
              <a:rPr lang="ru-RU" noProof="0" smtClean="0"/>
              <a:t>30.11.2024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B1CFE7-90A8-4F94-9002-31F2C21E0F77}" type="datetime1">
              <a:rPr lang="ru-RU" noProof="0" smtClean="0"/>
              <a:t>30.11.2024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9DA663-16DF-4B6A-9F56-C8FA223C61D4}" type="datetime1">
              <a:rPr lang="ru-RU" noProof="0" smtClean="0"/>
              <a:t>30.11.2024</a:t>
            </a:fld>
            <a:endParaRPr lang="ru-RU" noProof="0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7D7163-7BB1-40E5-A055-54D863064C15}" type="datetime1">
              <a:rPr lang="ru-RU" noProof="0" smtClean="0"/>
              <a:t>30.11.2024</a:t>
            </a:fld>
            <a:endParaRPr lang="ru-RU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9E162B-A683-4119-B754-5CE0DAC58973}" type="datetime1">
              <a:rPr lang="ru-RU" noProof="0" smtClean="0"/>
              <a:t>30.11.2024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23340A-4F88-44E0-BAFE-523D50865DBC}" type="datetime1">
              <a:rPr lang="ru-RU" noProof="0" smtClean="0"/>
              <a:t>30.11.2024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3083C884-9A1F-4CC5-84BA-4B728568F267}" type="datetime1">
              <a:rPr lang="ru-RU" noProof="0" smtClean="0"/>
              <a:t>30.11.2024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D4E77FC-F644-41FF-A704-56C6DF8A6E44}" type="datetime1">
              <a:rPr lang="ru-RU" noProof="0" smtClean="0"/>
              <a:t>30.11.2024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E179D4C7-B5FC-4C54-AC87-C102B717EABF}" type="datetime1">
              <a:rPr lang="ru-RU" noProof="0" smtClean="0"/>
              <a:t>30.11.2024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Рисунок 3" descr="Крупный план листа бумаги с карандашом, лежащим сверху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Шифр Бэкона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 fontScale="77500" lnSpcReduction="20000"/>
          </a:bodyPr>
          <a:lstStyle/>
          <a:p>
            <a:pPr rtl="0">
              <a:lnSpc>
                <a:spcPct val="100000"/>
              </a:lnSpc>
            </a:pPr>
            <a:r>
              <a:rPr lang="ru-RU" sz="1600" dirty="0"/>
              <a:t>Сделал студент 4 курса </a:t>
            </a:r>
            <a:r>
              <a:rPr lang="ru-RU" sz="1600" dirty="0" err="1"/>
              <a:t>иммикн</a:t>
            </a:r>
            <a:r>
              <a:rPr lang="ru-RU" sz="1600" dirty="0"/>
              <a:t> ЮФУ</a:t>
            </a:r>
          </a:p>
          <a:p>
            <a:pPr rtl="0">
              <a:lnSpc>
                <a:spcPct val="100000"/>
              </a:lnSpc>
            </a:pPr>
            <a:r>
              <a:rPr lang="ru-RU" sz="1600" dirty="0"/>
              <a:t>Тинчурин </a:t>
            </a:r>
            <a:r>
              <a:rPr lang="ru-RU" sz="1600" dirty="0" err="1"/>
              <a:t>руслан</a:t>
            </a:r>
            <a:r>
              <a:rPr lang="ru-RU" sz="1600" dirty="0"/>
              <a:t> Ренатович</a:t>
            </a:r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0B180-4B67-44AB-BA92-17EF91CF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шифра Бэкона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178F8F-7773-0794-6C57-EE577DF2F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- Слабая криптостойкость — сложная часть дешифровки заключается в определении способа сокрытия сообщения. Как только он определён, сообщение легко раскладывается по алфавиту.</a:t>
            </a:r>
          </a:p>
          <a:p>
            <a:r>
              <a:rPr lang="ru-RU" sz="2400" dirty="0"/>
              <a:t>- Длина передаваемого текста в пять раз больше длины секретного сообщения.</a:t>
            </a:r>
          </a:p>
          <a:p>
            <a:r>
              <a:rPr lang="ru-RU" sz="2400" dirty="0"/>
              <a:t>- Одновременно и достоинством и недостатком шифра Бэкона является то, что в одном и том же </a:t>
            </a:r>
            <a:r>
              <a:rPr lang="ru-RU" sz="2400" dirty="0" err="1"/>
              <a:t>шифротексте</a:t>
            </a:r>
            <a:r>
              <a:rPr lang="ru-RU" sz="2400" dirty="0"/>
              <a:t> можно скрыть несколько сообщений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AF42E-C23F-A877-148F-6EBF270961B0}"/>
              </a:ext>
            </a:extLst>
          </p:cNvPr>
          <p:cNvSpPr txBox="1"/>
          <p:nvPr/>
        </p:nvSpPr>
        <p:spPr>
          <a:xfrm>
            <a:off x="11804073" y="6483927"/>
            <a:ext cx="1346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05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B63D5-BBA1-7534-84D4-A456B6483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Крупный план листа бумаги с карандашом, лежащим сверху">
            <a:extLst>
              <a:ext uri="{FF2B5EF4-FFF2-40B4-BE49-F238E27FC236}">
                <a16:creationId xmlns:a16="http://schemas.microsoft.com/office/drawing/2014/main" id="{FB784025-B8CB-A1FE-76FD-C015C92799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F325B-E1E7-7957-27BE-295A5D097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0476" y="353800"/>
            <a:ext cx="3867248" cy="2901694"/>
          </a:xfrm>
        </p:spPr>
        <p:txBody>
          <a:bodyPr rtlCol="0" anchor="b"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58544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633EB-E7DD-3A01-7437-8AA6A8F0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ru-RU" dirty="0"/>
              <a:t>Что такое Шифр Бэкона?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962330-E186-20CA-BC28-F364632CF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5200003" cy="374819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sz="2000" dirty="0"/>
              <a:t>Шифр Бэкона (или «</a:t>
            </a:r>
            <a:r>
              <a:rPr lang="ru-RU" sz="2000" dirty="0" err="1"/>
              <a:t>двухлитерный</a:t>
            </a:r>
            <a:r>
              <a:rPr lang="ru-RU" sz="2000" dirty="0"/>
              <a:t> шифр») — метод сокрытия секретного сообщения, придуманный Фрэнсисом Бэконом в начале XVII века. Он разрабатывал шифры, которые бы позволяли передавать секретные сообщения в обычных текстах так, чтобы никто не знал об этих сообщениях. Шифр базируется на двоичном кодировании алфавита символами «A» и «B», которым можно сопоставить «0» и «1». Затем секретное послание «прячется» в открытом тексте с помощью одного из способов сокрытия сообщений</a:t>
            </a:r>
          </a:p>
        </p:txBody>
      </p:sp>
      <p:pic>
        <p:nvPicPr>
          <p:cNvPr id="5" name="Рисунок 4" descr="Изображение выглядит как Человеческое лицо, одежда, человек, картина">
            <a:extLst>
              <a:ext uri="{FF2B5EF4-FFF2-40B4-BE49-F238E27FC236}">
                <a16:creationId xmlns:a16="http://schemas.microsoft.com/office/drawing/2014/main" id="{E76BEA65-3638-6A65-D02E-E96D72C661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5170"/>
          <a:stretch/>
        </p:blipFill>
        <p:spPr>
          <a:xfrm>
            <a:off x="6515944" y="2120900"/>
            <a:ext cx="4639736" cy="3748194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CE95D0-93F4-5AF4-1698-2B7C18A57E83}"/>
              </a:ext>
            </a:extLst>
          </p:cNvPr>
          <p:cNvSpPr txBox="1"/>
          <p:nvPr/>
        </p:nvSpPr>
        <p:spPr>
          <a:xfrm>
            <a:off x="11804073" y="6483927"/>
            <a:ext cx="1346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6170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3A475-DB4F-6177-0C53-314549EF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идея шифра Бэкона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76CD02-1E6B-A8E9-E073-837BBC305F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000" dirty="0"/>
              <a:t>В своих трудах Ф. Бэкон сформулировал три требования, которым должен удовлетворять любой «хороший» шифр. Он должен быть: </a:t>
            </a:r>
          </a:p>
          <a:p>
            <a:r>
              <a:rPr lang="ru-RU" sz="2000" dirty="0"/>
              <a:t>1. Незамысловатым и несложным в работе.</a:t>
            </a:r>
          </a:p>
          <a:p>
            <a:r>
              <a:rPr lang="ru-RU" sz="2000" dirty="0"/>
              <a:t>2. Надёжным и не поддающимся дешифровке.</a:t>
            </a:r>
          </a:p>
          <a:p>
            <a:r>
              <a:rPr lang="ru-RU" sz="2000" dirty="0"/>
              <a:t>3. По возможности не вызывать никаких подозрений. (свойство «тайны»)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A88708-1AFB-A6A2-64D9-420B4E54DA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 чему пришел сам Фрэнсис:</a:t>
            </a:r>
          </a:p>
          <a:p>
            <a:r>
              <a:rPr lang="ru-RU" dirty="0"/>
              <a:t>- Берётся секретное сообщение.</a:t>
            </a:r>
          </a:p>
          <a:p>
            <a:r>
              <a:rPr lang="ru-RU" dirty="0"/>
              <a:t>- Выбирается метод кодирования (то есть правило, по которому каждой букве алфавита будет ставиться в соответствие определённый набор символов) и зашифровывается сообщение.</a:t>
            </a:r>
          </a:p>
          <a:p>
            <a:r>
              <a:rPr lang="ru-RU" dirty="0"/>
              <a:t>- Выбирается способ сокрытия сообщения (то есть правило, по которому символам зашифрованного сообщения ставятся в соответствие другие буквы или слова алфавита) и получается конечный текст.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8E69B-97E5-B394-BE9C-3C6DDCA8432E}"/>
              </a:ext>
            </a:extLst>
          </p:cNvPr>
          <p:cNvSpPr txBox="1"/>
          <p:nvPr/>
        </p:nvSpPr>
        <p:spPr>
          <a:xfrm>
            <a:off x="11804073" y="6483927"/>
            <a:ext cx="1346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7792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C912E-F0E3-B394-03A0-1E910260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Алфавитный метод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AAEE3C-F4BD-73B7-E0BA-44D2AAC7A4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Во времена Фрэнсиса Бэкона английский алфавит состоял из 24 букв ввиду того, что буквы «I» и «J», а также «U» и «V» были попарно неотличимы и использовались одна вместо другой:</a:t>
            </a:r>
          </a:p>
          <a:p>
            <a:endParaRPr lang="ru-RU" sz="2400" dirty="0"/>
          </a:p>
          <a:p>
            <a:r>
              <a:rPr lang="ru-RU" sz="2400" dirty="0"/>
              <a:t>В современном алфавите вариант шифра выглядит следующим образом: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CB0CD6C-7380-6582-01CC-06DD8C82EB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0241" y="2225193"/>
            <a:ext cx="6341759" cy="1578711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4699C8-17C5-42AF-4B39-029909179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241" y="4199821"/>
            <a:ext cx="6341759" cy="1522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259830-D975-0706-E9FA-70F09F4E88BF}"/>
              </a:ext>
            </a:extLst>
          </p:cNvPr>
          <p:cNvSpPr txBox="1"/>
          <p:nvPr/>
        </p:nvSpPr>
        <p:spPr>
          <a:xfrm>
            <a:off x="11804073" y="6483927"/>
            <a:ext cx="1346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0553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9D289-87EA-25F0-B066-E17053C4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Циклические последовательности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5AAFAF-35F2-9551-3E5C-6CF363648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6343333" cy="3795026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/>
              <a:t>Помимо составления алфавита шифра, существует более сложный метод сопоставления буквам последовательностей из 5 символов «A» и «B»</a:t>
            </a:r>
          </a:p>
          <a:p>
            <a:r>
              <a:rPr lang="ru-RU" sz="2400" dirty="0"/>
              <a:t>Пусть имеется цепочка из 32 символов, такая, что в ней не существует повторяющихся блоков по 5 элементов. Например:</a:t>
            </a:r>
          </a:p>
          <a:p>
            <a:r>
              <a:rPr lang="ru-RU" sz="2400" dirty="0" err="1"/>
              <a:t>aaaaabbbbbabbbaabbababbaaababaab</a:t>
            </a:r>
            <a:endParaRPr lang="ru-RU" sz="2400" dirty="0"/>
          </a:p>
          <a:p>
            <a:r>
              <a:rPr lang="ru-RU" sz="2400" dirty="0"/>
              <a:t>Её можно рассматривать как циклическую, соединив начало с концом. Для наглядности эта цепочка изображается в виде кольца символов.</a:t>
            </a:r>
          </a:p>
        </p:txBody>
      </p:sp>
      <p:pic>
        <p:nvPicPr>
          <p:cNvPr id="7" name="Объект 6" descr="Изображение выглядит как круг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3BE29B4-75DE-8648-2D81-9F96A31759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0613" y="2074065"/>
            <a:ext cx="3715067" cy="384186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828381-FBA8-CC63-978B-C7A642B91576}"/>
              </a:ext>
            </a:extLst>
          </p:cNvPr>
          <p:cNvSpPr txBox="1"/>
          <p:nvPr/>
        </p:nvSpPr>
        <p:spPr>
          <a:xfrm>
            <a:off x="11804073" y="6483927"/>
            <a:ext cx="1346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5495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BF5D3-606C-183A-C62A-04848A0B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сокрытия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254A6E-5CDD-A0A4-6B6E-99F20CBEB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6304184" cy="3748193"/>
          </a:xfrm>
        </p:spPr>
        <p:txBody>
          <a:bodyPr>
            <a:normAutofit fontScale="92500"/>
          </a:bodyPr>
          <a:lstStyle/>
          <a:p>
            <a:r>
              <a:rPr lang="ru-RU" sz="2400" b="1" dirty="0"/>
              <a:t>Способ 1. (Фрэнсиса Бэкона)</a:t>
            </a:r>
          </a:p>
          <a:p>
            <a:r>
              <a:rPr lang="ru-RU" sz="2400" dirty="0"/>
              <a:t>Пусть в тексте используются два различных типографских шрифта: один для кодирования символа «А», другой — для «B». В простейшем случае можно печатать курсивные буквы вместо «А» и прямые - вместо «B». Например, фамилия: </a:t>
            </a:r>
            <a:endParaRPr lang="en-US" sz="2400" dirty="0"/>
          </a:p>
          <a:p>
            <a:r>
              <a:rPr lang="ru-RU" sz="2400" dirty="0"/>
              <a:t>B a c o n - </a:t>
            </a:r>
            <a:r>
              <a:rPr lang="en-US" sz="2400" dirty="0"/>
              <a:t>B</a:t>
            </a:r>
            <a:r>
              <a:rPr lang="ru-RU" sz="2400" dirty="0"/>
              <a:t> A </a:t>
            </a:r>
            <a:r>
              <a:rPr lang="ru-RU" sz="2400" dirty="0" err="1"/>
              <a:t>A</a:t>
            </a:r>
            <a:r>
              <a:rPr lang="ru-RU" sz="2400" dirty="0"/>
              <a:t> </a:t>
            </a:r>
            <a:r>
              <a:rPr lang="ru-RU" sz="2400" dirty="0" err="1"/>
              <a:t>A</a:t>
            </a:r>
            <a:r>
              <a:rPr lang="ru-RU" sz="2400" dirty="0"/>
              <a:t> B</a:t>
            </a:r>
            <a:r>
              <a:rPr lang="en-US" sz="2400" dirty="0"/>
              <a:t> </a:t>
            </a:r>
          </a:p>
          <a:p>
            <a:r>
              <a:rPr lang="ru-RU" sz="2400" dirty="0"/>
              <a:t>будет соответствовать букве «S»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8" name="Объект 7" descr="Изображение выглядит как текст, рукописный текст, документ, письмо&#10;&#10;Автоматически созданное описание">
            <a:extLst>
              <a:ext uri="{FF2B5EF4-FFF2-40B4-BE49-F238E27FC236}">
                <a16:creationId xmlns:a16="http://schemas.microsoft.com/office/drawing/2014/main" id="{3B65E6EE-105A-4BC7-5ED2-A2FF258DDF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87225" y="1"/>
            <a:ext cx="3761064" cy="639381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20CD29-551E-9622-6AC9-9DC9144A9CE1}"/>
              </a:ext>
            </a:extLst>
          </p:cNvPr>
          <p:cNvSpPr txBox="1"/>
          <p:nvPr/>
        </p:nvSpPr>
        <p:spPr>
          <a:xfrm>
            <a:off x="11804073" y="6483927"/>
            <a:ext cx="1346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1783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22A90-4510-6766-1F69-21816EC4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сокрытия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F4D509-D878-833E-5987-3D5001D37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b="1" dirty="0"/>
              <a:t>Способ 2.</a:t>
            </a:r>
          </a:p>
          <a:p>
            <a:r>
              <a:rPr lang="ru-RU" sz="2400" dirty="0"/>
              <a:t>Обычная фраза: </a:t>
            </a:r>
            <a:r>
              <a:rPr lang="ru-RU" sz="2400" b="1" dirty="0"/>
              <a:t>вот и Наступила </a:t>
            </a:r>
            <a:r>
              <a:rPr lang="ru-RU" sz="2400" b="1" dirty="0" err="1"/>
              <a:t>ДолГОжДаННая</a:t>
            </a:r>
            <a:r>
              <a:rPr lang="ru-RU" sz="2400" b="1" dirty="0"/>
              <a:t> зима</a:t>
            </a:r>
          </a:p>
          <a:p>
            <a:r>
              <a:rPr lang="ru-RU" sz="2400" dirty="0"/>
              <a:t>Текст разбивается по 5 букв, пробелы удаляются: </a:t>
            </a:r>
            <a:r>
              <a:rPr lang="ru-RU" sz="2400" b="1" dirty="0" err="1"/>
              <a:t>вотиН</a:t>
            </a:r>
            <a:r>
              <a:rPr lang="ru-RU" sz="2400" b="1" dirty="0"/>
              <a:t> </a:t>
            </a:r>
            <a:r>
              <a:rPr lang="ru-RU" sz="2400" b="1" dirty="0" err="1"/>
              <a:t>аступ</a:t>
            </a:r>
            <a:r>
              <a:rPr lang="ru-RU" sz="2400" b="1" dirty="0"/>
              <a:t> </a:t>
            </a:r>
            <a:r>
              <a:rPr lang="ru-RU" sz="2400" b="1" dirty="0" err="1"/>
              <a:t>илаДо</a:t>
            </a:r>
            <a:r>
              <a:rPr lang="ru-RU" sz="2400" b="1" dirty="0"/>
              <a:t> </a:t>
            </a:r>
            <a:r>
              <a:rPr lang="ru-RU" sz="2400" b="1" dirty="0" err="1"/>
              <a:t>лГОжД</a:t>
            </a:r>
            <a:r>
              <a:rPr lang="ru-RU" sz="2400" b="1" dirty="0"/>
              <a:t> </a:t>
            </a:r>
            <a:r>
              <a:rPr lang="ru-RU" sz="2400" b="1" dirty="0" err="1"/>
              <a:t>аННая</a:t>
            </a:r>
            <a:r>
              <a:rPr lang="ru-RU" sz="2400" b="1" dirty="0"/>
              <a:t> зима</a:t>
            </a:r>
          </a:p>
          <a:p>
            <a:r>
              <a:rPr lang="ru-RU" sz="2400" dirty="0"/>
              <a:t>Большим буквам в тексте ставятся в соответствие символ «B», а маленьким — «A». Получается сообщение вида: </a:t>
            </a:r>
            <a:r>
              <a:rPr lang="ru-RU" sz="2400" b="1" dirty="0"/>
              <a:t>AAAAB AAAAA AAABA ABBAB ABBAA</a:t>
            </a:r>
          </a:p>
          <a:p>
            <a:r>
              <a:rPr lang="ru-RU" sz="2400" dirty="0"/>
              <a:t>При использовании первого варианта кодирования алфавита получается секретное сообщение: </a:t>
            </a:r>
            <a:r>
              <a:rPr lang="ru-RU" sz="2400" b="1" dirty="0" err="1"/>
              <a:t>bacon</a:t>
            </a:r>
            <a:r>
              <a:rPr lang="ru-RU" sz="2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E52EE-5B1C-D50E-EFC5-22B0A0938930}"/>
              </a:ext>
            </a:extLst>
          </p:cNvPr>
          <p:cNvSpPr txBox="1"/>
          <p:nvPr/>
        </p:nvSpPr>
        <p:spPr>
          <a:xfrm>
            <a:off x="11804073" y="6483927"/>
            <a:ext cx="1346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291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5684-F029-DDBD-53CC-614D4B87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сокрытия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CE70B7-57FE-BDE8-1C0B-7726FCC7B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b="1" dirty="0"/>
              <a:t>Способ 3.</a:t>
            </a:r>
            <a:endParaRPr lang="en-US" sz="2400" b="1" dirty="0"/>
          </a:p>
          <a:p>
            <a:r>
              <a:rPr lang="ru-RU" sz="2400" dirty="0"/>
              <a:t>Теперь правило следующее: буквы алфавита с «A» по «M» соответствуют «А», а буквы с «N» по «Z» — символу «B». Секретное сообщение шифруется так:</a:t>
            </a:r>
            <a:r>
              <a:rPr lang="en-US" sz="2400" dirty="0"/>
              <a:t> </a:t>
            </a:r>
            <a:r>
              <a:rPr lang="ru-RU" sz="2400" b="1" dirty="0"/>
              <a:t>I </a:t>
            </a:r>
            <a:r>
              <a:rPr lang="ru-RU" sz="2400" b="1" dirty="0" err="1"/>
              <a:t>set</a:t>
            </a:r>
            <a:r>
              <a:rPr lang="ru-RU" sz="2400" b="1" dirty="0"/>
              <a:t> </a:t>
            </a:r>
            <a:r>
              <a:rPr lang="ru-RU" sz="2400" b="1" dirty="0" err="1"/>
              <a:t>the</a:t>
            </a:r>
            <a:r>
              <a:rPr lang="ru-RU" sz="2400" b="1" dirty="0"/>
              <a:t> </a:t>
            </a:r>
            <a:r>
              <a:rPr lang="ru-RU" sz="2400" b="1" dirty="0" err="1"/>
              <a:t>chair</a:t>
            </a:r>
            <a:r>
              <a:rPr lang="ru-RU" sz="2400" b="1" dirty="0"/>
              <a:t> </a:t>
            </a:r>
            <a:r>
              <a:rPr lang="ru-RU" sz="2400" b="1" dirty="0" err="1"/>
              <a:t>right</a:t>
            </a:r>
            <a:r>
              <a:rPr lang="ru-RU" sz="2400" b="1" dirty="0"/>
              <a:t>.</a:t>
            </a:r>
          </a:p>
          <a:p>
            <a:r>
              <a:rPr lang="ru-RU" sz="2400" b="1" dirty="0"/>
              <a:t>A BAB BAA AAAAB BAAAB</a:t>
            </a:r>
          </a:p>
          <a:p>
            <a:r>
              <a:rPr lang="ru-RU" sz="2400" dirty="0"/>
              <a:t>Последовательность символов разбивается на части по 5 штук:</a:t>
            </a:r>
            <a:r>
              <a:rPr lang="en-US" sz="2400" dirty="0"/>
              <a:t> </a:t>
            </a:r>
            <a:r>
              <a:rPr lang="ru-RU" sz="2400" b="1" dirty="0"/>
              <a:t>ABABB AAAAA ABBAA AB</a:t>
            </a:r>
          </a:p>
          <a:p>
            <a:r>
              <a:rPr lang="ru-RU" sz="2400" dirty="0"/>
              <a:t>Последние 2 символа отбрасываются, тогда по первому варианту кодирования алфавита получается секретное сообщение:</a:t>
            </a:r>
            <a:r>
              <a:rPr lang="en-US" sz="2400" dirty="0"/>
              <a:t> </a:t>
            </a:r>
            <a:r>
              <a:rPr lang="ru-RU" sz="2400" b="1" dirty="0" err="1"/>
              <a:t>ma</a:t>
            </a:r>
            <a:r>
              <a:rPr lang="en-US" sz="2400" b="1" dirty="0"/>
              <a:t>n</a:t>
            </a:r>
            <a:endParaRPr lang="ru-RU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518DB-4F81-3454-8D2C-F9924BBE9145}"/>
              </a:ext>
            </a:extLst>
          </p:cNvPr>
          <p:cNvSpPr txBox="1"/>
          <p:nvPr/>
        </p:nvSpPr>
        <p:spPr>
          <a:xfrm>
            <a:off x="11804073" y="6483927"/>
            <a:ext cx="1346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9102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E229C-8B44-E2FA-2873-A5E11ACA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сокрытия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EF5F3F-C26A-E3F2-C36C-17E328C6A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Способ 4.</a:t>
            </a:r>
          </a:p>
          <a:p>
            <a:r>
              <a:rPr lang="ru-RU" sz="2800" dirty="0"/>
              <a:t>Теперь рассмотрим следующее правило: буквам стоящим на нечётных местах в алфавите (a, c, e…) будет сопоставляться символ «A», на чётных позициях (b, d, f…) — «B»</a:t>
            </a:r>
          </a:p>
          <a:p>
            <a:r>
              <a:rPr lang="ru-RU" sz="2800" dirty="0"/>
              <a:t>При таком способе сокрытия текста слово: </a:t>
            </a:r>
            <a:r>
              <a:rPr lang="ru-RU" sz="2800" b="1" dirty="0" err="1"/>
              <a:t>knife</a:t>
            </a:r>
            <a:r>
              <a:rPr lang="ru-RU" sz="2800" b="1" dirty="0"/>
              <a:t> </a:t>
            </a:r>
          </a:p>
          <a:p>
            <a:r>
              <a:rPr lang="ru-RU" sz="2800" b="1" dirty="0"/>
              <a:t>ABABA </a:t>
            </a:r>
            <a:r>
              <a:rPr lang="ru-RU" sz="2800" dirty="0"/>
              <a:t>будет кодировать букву «K».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326BDB-C7FA-EA1B-C90D-46EE727D9E43}"/>
              </a:ext>
            </a:extLst>
          </p:cNvPr>
          <p:cNvSpPr txBox="1"/>
          <p:nvPr/>
        </p:nvSpPr>
        <p:spPr>
          <a:xfrm>
            <a:off x="11804073" y="6483927"/>
            <a:ext cx="1346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31791487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ие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07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{8E78AA29-084B-4F88-A305-00DC2FFD0F4A}tf22712842_win32</Template>
  <TotalTime>32</TotalTime>
  <Words>697</Words>
  <Application>Microsoft Office PowerPoint</Application>
  <PresentationFormat>Широкоэкранный</PresentationFormat>
  <Paragraphs>61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Bookman Old Style</vt:lpstr>
      <vt:lpstr>Calibri</vt:lpstr>
      <vt:lpstr>Franklin Gothic Book</vt:lpstr>
      <vt:lpstr>Пользовательские</vt:lpstr>
      <vt:lpstr>Шифр Бэкона</vt:lpstr>
      <vt:lpstr>Что такое Шифр Бэкона?</vt:lpstr>
      <vt:lpstr>Основная идея шифра Бэкона</vt:lpstr>
      <vt:lpstr>Алфавитный метод</vt:lpstr>
      <vt:lpstr>Циклические последовательности</vt:lpstr>
      <vt:lpstr>Способы сокрытия</vt:lpstr>
      <vt:lpstr>Способы сокрытия</vt:lpstr>
      <vt:lpstr>Способы сокрытия</vt:lpstr>
      <vt:lpstr>Способы сокрытия</vt:lpstr>
      <vt:lpstr>Недостатки шифра Бэкона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Тинчурин Руслан Ренатович</dc:creator>
  <cp:lastModifiedBy>Тинчурин Руслан Ренатович</cp:lastModifiedBy>
  <cp:revision>3</cp:revision>
  <dcterms:created xsi:type="dcterms:W3CDTF">2024-11-30T07:53:12Z</dcterms:created>
  <dcterms:modified xsi:type="dcterms:W3CDTF">2024-11-30T10:23:36Z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