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77" r:id="rId4"/>
    <p:sldId id="267" r:id="rId5"/>
    <p:sldId id="268" r:id="rId6"/>
    <p:sldId id="270" r:id="rId7"/>
    <p:sldId id="271" r:id="rId8"/>
    <p:sldId id="275" r:id="rId9"/>
    <p:sldId id="276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5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F2D4-88AF-60B3-DDCB-947366A5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75942-7867-2D68-1CE5-C2FF23C0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2833-EFA4-8B86-E1DE-78F3638F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A1BC-4CC4-F863-5E7E-B1933E59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0245-E8B8-E7F8-64BC-89AA1A9F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67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2279-03AD-325A-2E32-BC7874B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72B55-9777-A8AC-B191-5EC6684E8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4B0A-9706-66D9-35F7-6CA7BB5C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4B2A-2C9C-136D-E866-29EC3EA8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92F0-783C-4D78-15E4-366F3549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60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62D58-4C87-52F3-BDD4-3982082B1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CB99F-E5D7-431F-E44A-6C17209B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E2FC-1AD6-6492-DCAB-A4FA240A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D72C-FB41-158C-3099-C3F96DBB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C35B-7E04-A7AC-8746-4F619EE2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15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742A-1265-6875-83AD-300C34F8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0995-2AB6-CEC2-4503-140004C0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3E3C-8E53-47F2-4EB6-B3DFD836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8BC2-B624-D95A-4399-4C00601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9B27-10D7-CD7B-CD07-92ABBD8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13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9CC6-6F1E-4A55-6F79-C8FB526C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A0F8A-E7FE-4726-5DC5-71B0D671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2A53-520C-D429-E2E9-6689A960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67F6-4CB4-9C43-65AA-681AAC53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7BA8-541C-E8B9-8C6C-0B710551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88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39BD-DA4A-19BC-B887-903EBB35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42E3-FD75-31E8-F0E7-19D67A646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2F20-77E1-E80B-6C36-66E0EDF34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3A28-B1DD-A2F3-6DB1-780C1144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64898-8AD1-8D83-CBB3-F71711F7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7918-4E94-536C-4725-1A0B4AF3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0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043A-B948-0D8E-2111-4FCEE0E0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15B45-EE9B-8991-EC1C-128DE791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A47B3-C6F5-2D83-2FB0-F14AF873D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EA0C9-8028-F10F-54B1-3C33A4C1F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6487C-4AC5-3EC4-91BD-0F67F0B69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08609-CD7E-DE69-D703-A59E902F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83088-1DDF-99CB-D4F2-93BF44CF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DF0F7-DCF4-1BAD-C8AF-91F57E56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56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FD7-0ECB-62A1-2C40-6F43540A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A21E-CFDD-D95E-46D4-53AC41EA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1A2F-CD14-5210-F070-91A703F5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6976-BB7B-BB53-42D9-279FC40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93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118C1-0707-CCCB-49D2-3361CD89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50A15-2B64-5D76-AB34-672C9BC8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6646-DE46-0296-82EE-58F536C5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44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DEB4-25DF-A72F-80F1-82779141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D797-D4F2-234A-6C26-B365E5D0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B366A-77AA-7A6B-2C55-F069FCB44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32A1-C07A-FBBA-455A-9FA841D5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549A0-025F-5C8A-E23E-BF397EA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3BF08-38A6-BCC3-B928-5B1A9EBE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31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1AC4-13F8-A96C-E6E4-FFEFA127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82B57-0CF0-3E9C-1C4D-7CA4AFA01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FCDE8-9C86-0CED-80B8-08C751892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C5C1-9D24-0601-301B-F1803384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56551-97FE-2F6C-5435-6189710C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84F6-2C37-B54E-1101-696CEFD8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EF2AB-A5A1-18EE-7B49-A8F35144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7DB7-AD6C-802D-D0FE-54A02337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1564-1062-DB72-3A96-676BD10C3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9458-C0E1-4B88-96E6-24330A6638B7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CAB7-58A8-DA7E-1AE6-F40ED354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441E-47F4-3405-C8D6-FAEF477E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5CA8-4EB1-4389-A2B0-D35D382326B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11D2C-DA84-9334-1A30-C9399447E4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41187" y="67056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4215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79818CA-3708-3301-CA49-195CF9F1F4DF}"/>
              </a:ext>
            </a:extLst>
          </p:cNvPr>
          <p:cNvGrpSpPr/>
          <p:nvPr/>
        </p:nvGrpSpPr>
        <p:grpSpPr>
          <a:xfrm>
            <a:off x="97905" y="-1916139"/>
            <a:ext cx="7970588" cy="10884417"/>
            <a:chOff x="97905" y="-1916139"/>
            <a:chExt cx="7970588" cy="108844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517BB-F79C-EF8B-3D8F-086717A692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748494">
              <a:off x="-1359010" y="-459224"/>
              <a:ext cx="10884417" cy="79705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CE4DB5-926D-0094-3FC4-124BDBDCC7DA}"/>
                </a:ext>
              </a:extLst>
            </p:cNvPr>
            <p:cNvSpPr txBox="1"/>
            <p:nvPr/>
          </p:nvSpPr>
          <p:spPr>
            <a:xfrm>
              <a:off x="698445" y="2068664"/>
              <a:ext cx="5885552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/>
                <a:t>Private Health Insurance Analysis</a:t>
              </a:r>
            </a:p>
            <a:p>
              <a:r>
                <a:rPr lang="en-AU" sz="2000" i="1" dirty="0"/>
                <a:t>Ray, Ina, Laszlo</a:t>
              </a:r>
            </a:p>
            <a:p>
              <a:r>
                <a:rPr lang="en-AU" sz="2000" i="1" dirty="0"/>
                <a:t>16 May 2023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46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358423" y="1644378"/>
            <a:ext cx="58855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Limitations &amp; Challenges:</a:t>
            </a:r>
          </a:p>
          <a:p>
            <a:endParaRPr lang="en-AU" sz="1200" i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i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i="1" kern="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appeared to be fabricated to create uniform dataset for all categories.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i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 for data analysis, not for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kern="0" dirty="0">
              <a:solidFill>
                <a:srgbClr val="374151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6600" b="1" dirty="0"/>
          </a:p>
        </p:txBody>
      </p:sp>
    </p:spTree>
    <p:extLst>
      <p:ext uri="{BB962C8B-B14F-4D97-AF65-F5344CB8AC3E}">
        <p14:creationId xmlns:p14="http://schemas.microsoft.com/office/powerpoint/2010/main" val="15432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606625" y="1222959"/>
            <a:ext cx="5885552" cy="311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Conclusion:</a:t>
            </a:r>
          </a:p>
          <a:p>
            <a:pPr marL="685800"/>
            <a:endParaRPr lang="en-AU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AU" sz="1200" i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Machine Learning model provides fast and accurate prediction for a given situation.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AU" sz="1200" i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case it provided the insurance premium not only for the plan option chosen by</a:t>
            </a:r>
            <a:r>
              <a:rPr lang="en-AU" sz="1200" i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customer, but also for alternative options as well. </a:t>
            </a:r>
            <a:endParaRPr lang="en-AU" sz="1200" i="1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400" b="1" dirty="0"/>
          </a:p>
          <a:p>
            <a:endParaRPr lang="en-AU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A1955-CEEB-FD38-5707-06767ED7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79" y="2997420"/>
            <a:ext cx="3370693" cy="36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830760" y="1841810"/>
            <a:ext cx="5885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Project Aim:</a:t>
            </a:r>
          </a:p>
          <a:p>
            <a:r>
              <a:rPr lang="en-US" sz="1200" b="0" i="1" dirty="0">
                <a:solidFill>
                  <a:srgbClr val="374151"/>
                </a:solidFill>
                <a:effectLst/>
              </a:rPr>
              <a:t>Our goal is to employ Machine Learning to forecast Health Insurance prices for a business named “Happy Life Health Cover” in the US by analyzing a dataset that contains information on several factors that impact medical expenses and insurance premiums in the country. </a:t>
            </a:r>
          </a:p>
        </p:txBody>
      </p:sp>
    </p:spTree>
    <p:extLst>
      <p:ext uri="{BB962C8B-B14F-4D97-AF65-F5344CB8AC3E}">
        <p14:creationId xmlns:p14="http://schemas.microsoft.com/office/powerpoint/2010/main" val="1466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830760" y="1841810"/>
            <a:ext cx="5885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Technologies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Python modules and libraries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flask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flask-</a:t>
            </a:r>
            <a:r>
              <a:rPr lang="en-US" sz="1200" b="0" i="1" dirty="0" err="1">
                <a:solidFill>
                  <a:srgbClr val="374151"/>
                </a:solidFill>
                <a:effectLst/>
              </a:rPr>
              <a:t>sqlalchemy</a:t>
            </a:r>
            <a:endParaRPr lang="en-US" sz="1200" b="0" i="1" dirty="0">
              <a:solidFill>
                <a:srgbClr val="374151"/>
              </a:solidFill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 err="1">
                <a:solidFill>
                  <a:srgbClr val="374151"/>
                </a:solidFill>
                <a:effectLst/>
              </a:rPr>
              <a:t>sqlalchemy</a:t>
            </a:r>
            <a:endParaRPr lang="en-US" sz="1200" b="0" i="1" dirty="0">
              <a:solidFill>
                <a:srgbClr val="374151"/>
              </a:solidFill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pandas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scikit-learn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 err="1">
                <a:solidFill>
                  <a:srgbClr val="374151"/>
                </a:solidFill>
                <a:effectLst/>
              </a:rPr>
              <a:t>joblib</a:t>
            </a:r>
            <a:endParaRPr lang="en-US" sz="1200" b="0" i="1" dirty="0">
              <a:solidFill>
                <a:srgbClr val="374151"/>
              </a:solidFill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 err="1">
                <a:solidFill>
                  <a:srgbClr val="374151"/>
                </a:solidFill>
                <a:effectLst/>
              </a:rPr>
              <a:t>json</a:t>
            </a:r>
            <a:endParaRPr lang="en-US" sz="1200" b="0" i="1" dirty="0">
              <a:solidFill>
                <a:srgbClr val="374151"/>
              </a:solidFill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 err="1">
                <a:solidFill>
                  <a:srgbClr val="374151"/>
                </a:solidFill>
                <a:effectLst/>
              </a:rPr>
              <a:t>numpy</a:t>
            </a:r>
            <a:endParaRPr lang="en-US" sz="1200" b="0" i="1" dirty="0">
              <a:solidFill>
                <a:srgbClr val="374151"/>
              </a:solidFill>
              <a:effectLst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dirty="0" err="1">
                <a:solidFill>
                  <a:srgbClr val="374151"/>
                </a:solidFill>
                <a:effectLst/>
              </a:rPr>
              <a:t>Sklearn</a:t>
            </a:r>
            <a:endParaRPr lang="en-US" sz="1200" b="0" i="1" dirty="0">
              <a:solidFill>
                <a:srgbClr val="37415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SQLite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374151"/>
                </a:solidFill>
              </a:rPr>
              <a:t>HTML / </a:t>
            </a:r>
            <a:r>
              <a:rPr lang="en-US" sz="1200" b="0" i="1" dirty="0" err="1">
                <a:solidFill>
                  <a:srgbClr val="374151"/>
                </a:solidFill>
                <a:effectLst/>
              </a:rPr>
              <a:t>Css</a:t>
            </a:r>
            <a:r>
              <a:rPr lang="en-US" sz="1200" b="0" i="1" dirty="0">
                <a:solidFill>
                  <a:srgbClr val="374151"/>
                </a:solidFill>
                <a:effectLst/>
              </a:rPr>
              <a:t> / </a:t>
            </a:r>
            <a:r>
              <a:rPr lang="en-US" sz="1200" i="1" dirty="0">
                <a:solidFill>
                  <a:srgbClr val="374151"/>
                </a:solidFill>
              </a:rPr>
              <a:t>JavaScript / </a:t>
            </a:r>
            <a:r>
              <a:rPr lang="en-US" sz="1200" b="0" i="1" dirty="0">
                <a:solidFill>
                  <a:srgbClr val="374151"/>
                </a:solidFill>
                <a:effectLst/>
              </a:rPr>
              <a:t>Bootstrap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374151"/>
                </a:solidFill>
              </a:rPr>
              <a:t>D3.plotly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29160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484952" y="1382875"/>
            <a:ext cx="588555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is Health Insurance?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Health insurance is a type of coverage that helps individuals pay for medical expenses and services.</a:t>
            </a:r>
          </a:p>
          <a:p>
            <a:endParaRPr lang="en-US" sz="1200" b="0" i="1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Premiums are the regular payments individuals or employers make to maintain health insurance coverage.</a:t>
            </a:r>
          </a:p>
          <a:p>
            <a:endParaRPr lang="en-US" sz="1200" i="1" dirty="0">
              <a:solidFill>
                <a:srgbClr val="37415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Health insurance plans differ in coverage levels, benefits, limits, and exclusions.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374151"/>
              </a:solidFill>
            </a:endParaRPr>
          </a:p>
          <a:p>
            <a:endParaRPr lang="en-US" sz="2400" b="1" dirty="0">
              <a:solidFill>
                <a:srgbClr val="374151"/>
              </a:solidFill>
              <a:effectLst/>
            </a:endParaRPr>
          </a:p>
          <a:p>
            <a:r>
              <a:rPr lang="en-US" sz="2400" b="1" dirty="0">
                <a:solidFill>
                  <a:srgbClr val="374151"/>
                </a:solidFill>
                <a:effectLst/>
              </a:rPr>
              <a:t>Relevance of Machine Learning in predicting Health Insurance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374151"/>
                </a:solidFill>
              </a:rPr>
              <a:t>Able to</a:t>
            </a:r>
            <a:r>
              <a:rPr lang="en-US" sz="1200" b="0" i="1" dirty="0">
                <a:solidFill>
                  <a:srgbClr val="374151"/>
                </a:solidFill>
                <a:effectLst/>
              </a:rPr>
              <a:t> analyze large amounts of data and identify patterns, correlations, and trends to estimate or forecast future costs.</a:t>
            </a:r>
          </a:p>
          <a:p>
            <a:endParaRPr lang="en-US" sz="1200" b="1" i="1" dirty="0">
              <a:solidFill>
                <a:srgbClr val="37415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By using historical data and relevant variables, Machine Learning algorithms can learn from patterns and make predictions about future costs.</a:t>
            </a:r>
          </a:p>
          <a:p>
            <a:endParaRPr lang="en-US" sz="1200" b="0" i="1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1" dirty="0">
                <a:solidFill>
                  <a:srgbClr val="374151"/>
                </a:solidFill>
                <a:effectLst/>
              </a:rPr>
              <a:t>Machine Learning models can adapt and improve over time as they receive more data and feedback, leading to more accurate cost predictions.</a:t>
            </a:r>
            <a:endParaRPr lang="en-US" sz="1200" i="1" dirty="0">
              <a:solidFill>
                <a:srgbClr val="374151"/>
              </a:solidFill>
            </a:endParaRPr>
          </a:p>
          <a:p>
            <a:endParaRPr lang="en-US" sz="1200" b="1" dirty="0">
              <a:solidFill>
                <a:srgbClr val="374151"/>
              </a:solidFill>
              <a:effectLst/>
            </a:endParaRPr>
          </a:p>
          <a:p>
            <a:endParaRPr lang="en-AU" sz="6600" b="1" dirty="0"/>
          </a:p>
        </p:txBody>
      </p:sp>
    </p:spTree>
    <p:extLst>
      <p:ext uri="{BB962C8B-B14F-4D97-AF65-F5344CB8AC3E}">
        <p14:creationId xmlns:p14="http://schemas.microsoft.com/office/powerpoint/2010/main" val="91516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643978" y="1397675"/>
            <a:ext cx="58855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Collection, Pre-processing:</a:t>
            </a:r>
          </a:p>
          <a:p>
            <a:endParaRPr lang="en-AU" sz="2400" b="1" dirty="0"/>
          </a:p>
          <a:p>
            <a:r>
              <a:rPr lang="en-AU" sz="1200" i="1" dirty="0"/>
              <a:t>The data from Kaggle contained 1,000,000 lines of entries.</a:t>
            </a:r>
          </a:p>
          <a:p>
            <a:endParaRPr lang="en-AU" sz="1200" i="1" dirty="0"/>
          </a:p>
          <a:p>
            <a:r>
              <a:rPr lang="en-AU" sz="1200" i="1" dirty="0"/>
              <a:t>The data was checked for empty and duplicate entries.</a:t>
            </a:r>
          </a:p>
          <a:p>
            <a:r>
              <a:rPr lang="en-AU" sz="1200" i="1" dirty="0"/>
              <a:t>Attributes with categorical data were checked for unique values. Each attribute contained acceptable number of categories for our analysis.</a:t>
            </a:r>
          </a:p>
          <a:p>
            <a:endParaRPr lang="en-AU" sz="1200" i="1" dirty="0"/>
          </a:p>
          <a:p>
            <a:endParaRPr lang="en-AU" sz="6600" b="1" dirty="0"/>
          </a:p>
        </p:txBody>
      </p:sp>
    </p:spTree>
    <p:extLst>
      <p:ext uri="{BB962C8B-B14F-4D97-AF65-F5344CB8AC3E}">
        <p14:creationId xmlns:p14="http://schemas.microsoft.com/office/powerpoint/2010/main" val="42883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358423" y="1937381"/>
            <a:ext cx="5885552" cy="228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Algorithms Used:</a:t>
            </a:r>
          </a:p>
          <a:p>
            <a:pPr marL="685800"/>
            <a:endParaRPr lang="en-AU" sz="8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AU" sz="1200" i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models were used: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AU" sz="1200" i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AU" sz="1200" i="1" kern="0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Regressor</a:t>
            </a:r>
          </a:p>
          <a:p>
            <a:r>
              <a:rPr lang="en-AU" sz="1200" i="1" dirty="0"/>
              <a:t>Data preparation</a:t>
            </a:r>
          </a:p>
          <a:p>
            <a:r>
              <a:rPr lang="en-AU" sz="1200" i="1" dirty="0"/>
              <a:t>Data was separated as noted below and </a:t>
            </a:r>
            <a:r>
              <a:rPr lang="en-AU" sz="1200" i="1" dirty="0" err="1"/>
              <a:t>OneHotEncoder</a:t>
            </a:r>
            <a:r>
              <a:rPr lang="en-AU" sz="1200" i="1" dirty="0"/>
              <a:t> was used on categorical data.</a:t>
            </a:r>
          </a:p>
          <a:p>
            <a:endParaRPr lang="en-AU" sz="1200" i="1" dirty="0"/>
          </a:p>
          <a:p>
            <a:endParaRPr lang="en-AU" sz="1200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6A370C-40EC-DE81-BB91-0130FFC2A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380"/>
              </p:ext>
            </p:extLst>
          </p:nvPr>
        </p:nvGraphicFramePr>
        <p:xfrm>
          <a:off x="564079" y="3822202"/>
          <a:ext cx="5664200" cy="2800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340819398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6120939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1" u="none" strike="noStrike" dirty="0">
                          <a:effectLst/>
                        </a:rPr>
                        <a:t>Features</a:t>
                      </a:r>
                      <a:endParaRPr lang="en-AU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 u="none" strike="noStrike" dirty="0">
                          <a:effectLst/>
                        </a:rPr>
                        <a:t>Target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9897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 dirty="0">
                          <a:effectLst/>
                        </a:rPr>
                        <a:t>Numerical Data: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Charges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1974433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Age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949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bmi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8425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children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562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Categorical data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5513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gender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0853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smoker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0831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region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785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medical_history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0828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family_medical_history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5142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exercise_frequency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0599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occupation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8811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AU" sz="1200" u="none" strike="noStrike">
                          <a:effectLst/>
                        </a:rPr>
                        <a:t>coverage_level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007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06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9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631868" y="1325060"/>
            <a:ext cx="5885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Findings:</a:t>
            </a:r>
          </a:p>
          <a:p>
            <a:pPr marL="685800"/>
            <a:endParaRPr lang="en-AU" dirty="0">
              <a:effectLst/>
            </a:endParaRPr>
          </a:p>
          <a:p>
            <a:endParaRPr lang="en-AU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0805E-0A89-263F-9DD4-ACC91DAC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06" y="2023468"/>
            <a:ext cx="30003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631868" y="1325060"/>
            <a:ext cx="58855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Prediction:</a:t>
            </a:r>
          </a:p>
          <a:p>
            <a:endParaRPr lang="en-AU" sz="2400" b="1" dirty="0">
              <a:effectLst/>
            </a:endParaRPr>
          </a:p>
          <a:p>
            <a:r>
              <a:rPr lang="en-AU" dirty="0">
                <a:effectLst/>
              </a:rPr>
              <a:t>Model used: </a:t>
            </a:r>
            <a:r>
              <a:rPr lang="en-AU" dirty="0" err="1">
                <a:effectLst/>
              </a:rPr>
              <a:t>model_DecisionTreeRegressor.joblib</a:t>
            </a:r>
            <a:endParaRPr lang="en-AU" dirty="0">
              <a:effectLst/>
            </a:endParaRPr>
          </a:p>
          <a:p>
            <a:endParaRPr lang="en-AU" dirty="0"/>
          </a:p>
          <a:p>
            <a:r>
              <a:rPr lang="en-AU" dirty="0">
                <a:effectLst/>
              </a:rPr>
              <a:t>Data Input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effectLst/>
              </a:rPr>
              <a:t>HTML form using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 submitted saved in SQLite</a:t>
            </a:r>
            <a:endParaRPr lang="en-AU" dirty="0">
              <a:effectLst/>
            </a:endParaRPr>
          </a:p>
          <a:p>
            <a:endParaRPr lang="en-AU" sz="6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FCF5C-FDA4-B4E2-6537-14063458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58" y="1222522"/>
            <a:ext cx="3254136" cy="43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F517BB-F79C-EF8B-3D8F-086717A69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8748494">
            <a:off x="-1359010" y="-459224"/>
            <a:ext cx="10884417" cy="797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23295-CB9F-3EA2-F56C-D356E7D67B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463570" y="-803496"/>
            <a:ext cx="11035963" cy="8464992"/>
            <a:chOff x="5372415" y="-2146783"/>
            <a:chExt cx="11914219" cy="9069580"/>
          </a:xfrm>
          <a:blipFill dpi="0" rotWithShape="1">
            <a:blip r:embed="rId2"/>
            <a:srcRect/>
            <a:tile tx="-3943350" ty="1130300" sx="87000" sy="100000" flip="none" algn="ctr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65AA2-F6AB-BAFA-44E2-9F2E3CA0E4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9704015" y="3398261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82523-A180-3D20-24FC-3E8621A4A3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6390450" y="1537562"/>
              <a:ext cx="7582619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E8004-B04B-E9EC-6B9A-9ADC244896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8243480">
              <a:off x="5372415" y="-2146783"/>
              <a:ext cx="7052790" cy="3524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8586DC-57D7-2298-7E40-9DAD038E73D2}"/>
              </a:ext>
            </a:extLst>
          </p:cNvPr>
          <p:cNvSpPr txBox="1"/>
          <p:nvPr/>
        </p:nvSpPr>
        <p:spPr>
          <a:xfrm>
            <a:off x="631868" y="1325060"/>
            <a:ext cx="5885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Analysis of Submitted Data:</a:t>
            </a:r>
          </a:p>
          <a:p>
            <a:endParaRPr lang="en-AU" sz="2400" b="1" dirty="0">
              <a:effectLst/>
            </a:endParaRPr>
          </a:p>
          <a:p>
            <a:r>
              <a:rPr lang="en-AU" dirty="0">
                <a:effectLst/>
              </a:rPr>
              <a:t>SQLite data was used for business opportunity analysis</a:t>
            </a:r>
            <a:endParaRPr lang="en-AU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3D733-B365-3729-1058-7792A8AC1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99541"/>
            <a:ext cx="6507088" cy="39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3ddeb0b-902d-40a6-9254-21663ec0d48a}" enabled="1" method="Privileged" siteId="{e7696ff4-d316-4cbf-8473-3a4cff04731d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448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j</dc:creator>
  <cp:lastModifiedBy>Laszlo Kiss</cp:lastModifiedBy>
  <cp:revision>14</cp:revision>
  <dcterms:created xsi:type="dcterms:W3CDTF">2023-05-13T13:36:40Z</dcterms:created>
  <dcterms:modified xsi:type="dcterms:W3CDTF">2023-05-15T11:26:25Z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Public</vt:lpwstr>
  </property>
</Properties>
</file>