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68"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F757E2-DF1B-4FCD-B201-74179799811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411085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757E2-DF1B-4FCD-B201-74179799811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2278109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757E2-DF1B-4FCD-B201-74179799811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247514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F757E2-DF1B-4FCD-B201-74179799811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194181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F757E2-DF1B-4FCD-B201-741797998115}"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85863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F757E2-DF1B-4FCD-B201-741797998115}"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273721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F757E2-DF1B-4FCD-B201-741797998115}"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157755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F757E2-DF1B-4FCD-B201-741797998115}"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224991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757E2-DF1B-4FCD-B201-741797998115}"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171081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757E2-DF1B-4FCD-B201-741797998115}"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232776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F757E2-DF1B-4FCD-B201-741797998115}"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7249FE-7842-427F-B661-770832C21CD8}" type="slidenum">
              <a:rPr lang="en-US" smtClean="0"/>
              <a:t>‹#›</a:t>
            </a:fld>
            <a:endParaRPr lang="en-US"/>
          </a:p>
        </p:txBody>
      </p:sp>
    </p:spTree>
    <p:extLst>
      <p:ext uri="{BB962C8B-B14F-4D97-AF65-F5344CB8AC3E}">
        <p14:creationId xmlns:p14="http://schemas.microsoft.com/office/powerpoint/2010/main" val="203497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757E2-DF1B-4FCD-B201-741797998115}" type="datetimeFigureOut">
              <a:rPr lang="en-US" smtClean="0"/>
              <a:t>5/12/2020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7249FE-7842-427F-B661-770832C21CD8}" type="slidenum">
              <a:rPr lang="en-US" smtClean="0"/>
              <a:t>‹#›</a:t>
            </a:fld>
            <a:endParaRPr lang="en-US"/>
          </a:p>
        </p:txBody>
      </p:sp>
    </p:spTree>
    <p:extLst>
      <p:ext uri="{BB962C8B-B14F-4D97-AF65-F5344CB8AC3E}">
        <p14:creationId xmlns:p14="http://schemas.microsoft.com/office/powerpoint/2010/main" val="2920181082"/>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b="1" dirty="0">
                <a:effectLst>
                  <a:glow rad="228600">
                    <a:schemeClr val="accent3">
                      <a:satMod val="175000"/>
                      <a:alpha val="40000"/>
                    </a:schemeClr>
                  </a:glow>
                </a:effectLst>
              </a:rPr>
              <a:t>The Best Place for a New Juice Bar in New York</a:t>
            </a:r>
          </a:p>
        </p:txBody>
      </p:sp>
      <p:sp>
        <p:nvSpPr>
          <p:cNvPr id="3" name="Subtitle 2"/>
          <p:cNvSpPr>
            <a:spLocks noGrp="1"/>
          </p:cNvSpPr>
          <p:nvPr>
            <p:ph type="subTitle" idx="1"/>
          </p:nvPr>
        </p:nvSpPr>
        <p:spPr>
          <a:xfrm>
            <a:off x="2926080" y="3662998"/>
            <a:ext cx="8371840" cy="2433002"/>
          </a:xfrm>
        </p:spPr>
        <p:txBody>
          <a:bodyPr>
            <a:normAutofit fontScale="92500" lnSpcReduction="10000"/>
          </a:bodyPr>
          <a:lstStyle/>
          <a:p>
            <a:r>
              <a:rPr lang="en-US" dirty="0" smtClean="0"/>
              <a:t>APPLIED DATA SCIENCE CAPSTONE: FINAL ASSIGNMENT</a:t>
            </a:r>
          </a:p>
          <a:p>
            <a:pPr algn="r">
              <a:lnSpc>
                <a:spcPct val="107000"/>
              </a:lnSpc>
              <a:spcBef>
                <a:spcPts val="600"/>
              </a:spcBef>
              <a:spcAft>
                <a:spcPts val="800"/>
              </a:spcAft>
            </a:pPr>
            <a:endParaRPr lang="en-US" dirty="0" smtClean="0">
              <a:latin typeface="Arial Narrow" panose="020B0606020202030204" pitchFamily="34" charset="0"/>
              <a:ea typeface="Calibri" panose="020F0502020204030204" pitchFamily="34" charset="0"/>
              <a:cs typeface="Times New Roman" panose="02020603050405020304" pitchFamily="18" charset="0"/>
            </a:endParaRPr>
          </a:p>
          <a:p>
            <a:pPr algn="r">
              <a:lnSpc>
                <a:spcPct val="107000"/>
              </a:lnSpc>
              <a:spcBef>
                <a:spcPts val="600"/>
              </a:spcBef>
              <a:spcAft>
                <a:spcPts val="800"/>
              </a:spcAft>
            </a:pPr>
            <a:endParaRPr lang="en-US" dirty="0" smtClean="0">
              <a:latin typeface="Arial Narrow" panose="020B0606020202030204" pitchFamily="34" charset="0"/>
              <a:ea typeface="Calibri" panose="020F0502020204030204" pitchFamily="34" charset="0"/>
              <a:cs typeface="Times New Roman" panose="02020603050405020304" pitchFamily="18" charset="0"/>
            </a:endParaRPr>
          </a:p>
          <a:p>
            <a:pPr algn="r">
              <a:lnSpc>
                <a:spcPct val="107000"/>
              </a:lnSpc>
              <a:spcBef>
                <a:spcPts val="600"/>
              </a:spcBef>
              <a:spcAft>
                <a:spcPts val="800"/>
              </a:spcAft>
            </a:pPr>
            <a:r>
              <a:rPr lang="en-US" dirty="0" smtClean="0">
                <a:latin typeface="Arial Narrow" panose="020B0606020202030204" pitchFamily="34" charset="0"/>
                <a:ea typeface="Calibri" panose="020F0502020204030204" pitchFamily="34" charset="0"/>
                <a:cs typeface="Times New Roman" panose="02020603050405020304" pitchFamily="18" charset="0"/>
              </a:rPr>
              <a:t>Pop-</a:t>
            </a:r>
            <a:r>
              <a:rPr lang="en-US" dirty="0" err="1" smtClean="0">
                <a:latin typeface="Arial Narrow" panose="020B0606020202030204" pitchFamily="34" charset="0"/>
                <a:ea typeface="Calibri" panose="020F0502020204030204" pitchFamily="34" charset="0"/>
                <a:cs typeface="Times New Roman" panose="02020603050405020304" pitchFamily="18" charset="0"/>
              </a:rPr>
              <a:t>Ducheva</a:t>
            </a:r>
            <a:r>
              <a:rPr lang="en-US" dirty="0" smtClean="0">
                <a:latin typeface="Arial Narrow" panose="020B0606020202030204" pitchFamily="34" charset="0"/>
                <a:ea typeface="Calibri" panose="020F0502020204030204" pitchFamily="34" charset="0"/>
                <a:cs typeface="Times New Roman" panose="02020603050405020304" pitchFamily="18" charset="0"/>
              </a:rPr>
              <a:t> </a:t>
            </a:r>
            <a:r>
              <a:rPr lang="en-US" dirty="0">
                <a:latin typeface="Arial Narrow" panose="020B0606020202030204" pitchFamily="34" charset="0"/>
                <a:ea typeface="Calibri" panose="020F0502020204030204" pitchFamily="34" charset="0"/>
                <a:cs typeface="Times New Roman" panose="02020603050405020304" pitchFamily="18" charset="0"/>
              </a:rPr>
              <a:t>Ina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Bef>
                <a:spcPts val="600"/>
              </a:spcBef>
              <a:spcAft>
                <a:spcPts val="800"/>
              </a:spcAft>
            </a:pPr>
            <a:r>
              <a:rPr lang="en-US" dirty="0">
                <a:latin typeface="Arial Narrow" panose="020B0606020202030204" pitchFamily="34" charset="0"/>
                <a:ea typeface="Calibri" panose="020F0502020204030204" pitchFamily="34" charset="0"/>
                <a:cs typeface="Times New Roman" panose="02020603050405020304" pitchFamily="18" charset="0"/>
              </a:rPr>
              <a:t>May</a:t>
            </a:r>
            <a:r>
              <a:rPr lang="en-US" dirty="0" smtClean="0">
                <a:latin typeface="Arial Narrow" panose="020B0606020202030204" pitchFamily="34" charset="0"/>
                <a:ea typeface="Calibri" panose="020F0502020204030204" pitchFamily="34" charset="0"/>
                <a:cs typeface="Times New Roman" panose="02020603050405020304" pitchFamily="18" charset="0"/>
              </a:rPr>
              <a:t>, 2020</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4657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5400" dirty="0" smtClean="0"/>
          </a:p>
          <a:p>
            <a:pPr marL="0" indent="0" algn="ctr">
              <a:buNone/>
            </a:pPr>
            <a:r>
              <a:rPr lang="en-US" sz="5400" b="1" dirty="0" smtClean="0">
                <a:effectLst>
                  <a:outerShdw blurRad="50800" dist="38100" dir="10800000" algn="r" rotWithShape="0">
                    <a:prstClr val="black">
                      <a:alpha val="40000"/>
                    </a:prstClr>
                  </a:outerShdw>
                </a:effectLst>
              </a:rPr>
              <a:t>THANK YOU FOR YOUR ATTENTION</a:t>
            </a:r>
            <a:endParaRPr lang="en-US" sz="5400" b="1" dirty="0">
              <a:effectLst>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321823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fontScale="90000"/>
          </a:bodyPr>
          <a:lstStyle/>
          <a:p>
            <a:pPr marL="0" marR="0" algn="just">
              <a:lnSpc>
                <a:spcPct val="107000"/>
              </a:lnSpc>
              <a:spcBef>
                <a:spcPts val="600"/>
              </a:spcBef>
              <a:spcAft>
                <a:spcPts val="800"/>
              </a:spcAft>
            </a:pPr>
            <a:r>
              <a:rPr lang="en-US" dirty="0">
                <a:latin typeface="Arial Narrow" panose="020B0606020202030204" pitchFamily="34" charset="0"/>
                <a:ea typeface="Calibri" panose="020F0502020204030204" pitchFamily="34" charset="0"/>
                <a:cs typeface="Times New Roman" panose="02020603050405020304" pitchFamily="18" charset="0"/>
              </a:rPr>
              <a:t> </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r>
              <a:rPr lang="en-US" b="1" dirty="0">
                <a:latin typeface="Arial Narrow" panose="020B0606020202030204" pitchFamily="34" charset="0"/>
                <a:ea typeface="Calibri" panose="020F0502020204030204" pitchFamily="34" charset="0"/>
                <a:cs typeface="Times New Roman" panose="02020603050405020304" pitchFamily="18" charset="0"/>
              </a:rPr>
              <a:t>1.Introduction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t>New York hospitality industry sphere is one of the most competitive in the world. It seems like every day a restaurant is opening at one place and another one is being closed and repurposed into something else. </a:t>
            </a:r>
          </a:p>
          <a:p>
            <a:endParaRPr lang="en-US" sz="2400" dirty="0" smtClean="0"/>
          </a:p>
          <a:p>
            <a:r>
              <a:rPr lang="en-US" sz="2400" dirty="0" smtClean="0"/>
              <a:t> </a:t>
            </a:r>
            <a:r>
              <a:rPr lang="en-US" sz="2400" dirty="0"/>
              <a:t>85% </a:t>
            </a:r>
            <a:r>
              <a:rPr lang="en-US" sz="2400" dirty="0" smtClean="0"/>
              <a:t>of new restaurants close </a:t>
            </a:r>
            <a:r>
              <a:rPr lang="en-US" sz="2400" dirty="0"/>
              <a:t>in the first 3 years</a:t>
            </a:r>
            <a:r>
              <a:rPr lang="en-US" sz="2400" dirty="0" smtClean="0"/>
              <a:t>.</a:t>
            </a:r>
          </a:p>
          <a:p>
            <a:r>
              <a:rPr lang="en-US" sz="2400" dirty="0"/>
              <a:t>Many factors can contribute to the success of a food place, such as innovation, marketing, social media presence and location. </a:t>
            </a:r>
            <a:endParaRPr lang="en-US" sz="2400" dirty="0" smtClean="0"/>
          </a:p>
          <a:p>
            <a:pPr marL="0" indent="0">
              <a:buNone/>
            </a:pPr>
            <a:endParaRPr lang="en-US" sz="2400" dirty="0"/>
          </a:p>
          <a:p>
            <a:pPr marL="0" indent="0">
              <a:buNone/>
            </a:pPr>
            <a:r>
              <a:rPr lang="en-US" sz="3200" b="1" dirty="0" smtClean="0">
                <a:latin typeface="Cambria Math" panose="02040503050406030204" pitchFamily="18" charset="0"/>
                <a:ea typeface="Cambria Math" panose="02040503050406030204" pitchFamily="18" charset="0"/>
              </a:rPr>
              <a:t>LOCATION, LOCATION, LOCATION!</a:t>
            </a:r>
            <a:endParaRPr lang="en-US" sz="32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82547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50000"/>
              </a:lnSpc>
              <a:spcBef>
                <a:spcPts val="0"/>
              </a:spcBef>
              <a:spcAft>
                <a:spcPts val="800"/>
              </a:spcAft>
            </a:pPr>
            <a:r>
              <a:rPr lang="en-US" b="1" dirty="0">
                <a:latin typeface="Arial Narrow" panose="020B0606020202030204" pitchFamily="34" charset="0"/>
                <a:ea typeface="Calibri" panose="020F0502020204030204" pitchFamily="34" charset="0"/>
                <a:cs typeface="Arial" panose="020B0604020202020204" pitchFamily="34" charset="0"/>
              </a:rPr>
              <a:t>2.  Data Acquisition and Cleaning</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530985"/>
            <a:ext cx="10515600" cy="4351338"/>
          </a:xfrm>
        </p:spPr>
        <p:txBody>
          <a:bodyPr>
            <a:normAutofit/>
          </a:bodyPr>
          <a:lstStyle/>
          <a:p>
            <a:r>
              <a:rPr lang="en-US" sz="2400" dirty="0"/>
              <a:t>The dataset of venues and their description and location is available through the </a:t>
            </a:r>
            <a:r>
              <a:rPr lang="en-US" sz="2400" dirty="0" err="1"/>
              <a:t>FourSquare</a:t>
            </a:r>
            <a:r>
              <a:rPr lang="en-US" sz="2400" dirty="0"/>
              <a:t> Places API. From the </a:t>
            </a:r>
            <a:r>
              <a:rPr lang="en-US" sz="2400" dirty="0" err="1"/>
              <a:t>FourSquare</a:t>
            </a:r>
            <a:r>
              <a:rPr lang="en-US" sz="2400" dirty="0"/>
              <a:t>  database we will import the information on the location including: Coordinates, Name of Venue, Address, Borough, Neighborhood etc. </a:t>
            </a:r>
            <a:endParaRPr lang="en-US" sz="2400" dirty="0" smtClean="0"/>
          </a:p>
          <a:p>
            <a:endParaRPr lang="en-US" sz="2400" dirty="0"/>
          </a:p>
          <a:p>
            <a:r>
              <a:rPr lang="en-US" sz="2400" dirty="0"/>
              <a:t> 2996 venues and in the dataset, which include venue name, latitude, longitude, borough, neighborhood, address, venue category. </a:t>
            </a:r>
            <a:endParaRPr lang="en-US" sz="2400" dirty="0" smtClean="0"/>
          </a:p>
          <a:p>
            <a:endParaRPr lang="en-US" sz="2400" dirty="0"/>
          </a:p>
          <a:p>
            <a:r>
              <a:rPr lang="en-US" sz="2400" dirty="0" err="1" smtClean="0"/>
              <a:t>StandardScaler</a:t>
            </a:r>
            <a:r>
              <a:rPr lang="en-US" sz="2400" dirty="0" smtClean="0"/>
              <a:t>()</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7800" y="4127500"/>
            <a:ext cx="2286000" cy="2286000"/>
          </a:xfrm>
          <a:prstGeom prst="rect">
            <a:avLst/>
          </a:prstGeom>
        </p:spPr>
      </p:pic>
    </p:spTree>
    <p:extLst>
      <p:ext uri="{BB962C8B-B14F-4D97-AF65-F5344CB8AC3E}">
        <p14:creationId xmlns:p14="http://schemas.microsoft.com/office/powerpoint/2010/main" val="117231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07000"/>
              </a:lnSpc>
              <a:spcBef>
                <a:spcPts val="0"/>
              </a:spcBef>
              <a:spcAft>
                <a:spcPts val="800"/>
              </a:spcAft>
            </a:pPr>
            <a:r>
              <a:rPr lang="en-US" b="1" dirty="0">
                <a:latin typeface="Arial Narrow" panose="020B0606020202030204" pitchFamily="34" charset="0"/>
                <a:ea typeface="Calibri" panose="020F0502020204030204" pitchFamily="34" charset="0"/>
                <a:cs typeface="Arial" panose="020B0604020202020204" pitchFamily="34" charset="0"/>
              </a:rPr>
              <a:t>3.  </a:t>
            </a:r>
            <a:r>
              <a:rPr lang="en-US" b="1" dirty="0" err="1">
                <a:latin typeface="Arial Narrow" panose="020B0606020202030204" pitchFamily="34" charset="0"/>
                <a:ea typeface="Calibri" panose="020F0502020204030204" pitchFamily="34" charset="0"/>
                <a:cs typeface="Arial" panose="020B0604020202020204" pitchFamily="34" charset="0"/>
              </a:rPr>
              <a:t>Metodology</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175385"/>
            <a:ext cx="10515600" cy="4351338"/>
          </a:xfrm>
        </p:spPr>
        <p:txBody>
          <a:bodyPr/>
          <a:lstStyle/>
          <a:p>
            <a:pPr marL="0" indent="0">
              <a:buNone/>
            </a:pPr>
            <a:r>
              <a:rPr lang="en-US" b="1" dirty="0" smtClean="0">
                <a:solidFill>
                  <a:srgbClr val="FFFF00"/>
                </a:solidFill>
              </a:rPr>
              <a:t>How </a:t>
            </a:r>
            <a:r>
              <a:rPr lang="en-US" b="1" dirty="0">
                <a:solidFill>
                  <a:srgbClr val="FFFF00"/>
                </a:solidFill>
              </a:rPr>
              <a:t>to determine the best </a:t>
            </a:r>
            <a:r>
              <a:rPr lang="en-US" b="1" dirty="0" smtClean="0">
                <a:solidFill>
                  <a:srgbClr val="FFFF00"/>
                </a:solidFill>
              </a:rPr>
              <a:t>location? </a:t>
            </a:r>
            <a:endParaRPr lang="en-US" b="1" dirty="0">
              <a:solidFill>
                <a:srgbClr val="FFFF00"/>
              </a:solidFill>
            </a:endParaRPr>
          </a:p>
          <a:p>
            <a:pPr marL="0" indent="0">
              <a:buNone/>
            </a:pPr>
            <a:r>
              <a:rPr lang="en-US" sz="2400" dirty="0"/>
              <a:t>As an indicator of potential customers, we will target venues related to sports activities and healthy lifestyle shops. </a:t>
            </a:r>
            <a:endParaRPr lang="en-US" sz="2400" dirty="0" smtClean="0"/>
          </a:p>
          <a:p>
            <a:pPr marL="0" indent="0">
              <a:buNone/>
            </a:pPr>
            <a:r>
              <a:rPr lang="en-US" sz="2400" dirty="0"/>
              <a:t>There is a total of 398 places which fall into </a:t>
            </a:r>
            <a:endParaRPr lang="en-US" sz="2400" dirty="0" smtClean="0"/>
          </a:p>
          <a:p>
            <a:pPr marL="0" indent="0">
              <a:buNone/>
            </a:pPr>
            <a:r>
              <a:rPr lang="en-US" sz="2400" dirty="0" smtClean="0"/>
              <a:t>the </a:t>
            </a:r>
            <a:r>
              <a:rPr lang="en-US" sz="2400" dirty="0"/>
              <a:t>categories of interest  shown </a:t>
            </a:r>
            <a:endParaRPr lang="en-US" sz="2400" dirty="0" smtClean="0"/>
          </a:p>
          <a:p>
            <a:pPr marL="0" indent="0">
              <a:buNone/>
            </a:pPr>
            <a:r>
              <a:rPr lang="en-US" sz="2400" dirty="0" smtClean="0"/>
              <a:t>on </a:t>
            </a:r>
            <a:r>
              <a:rPr lang="en-US" sz="2400" dirty="0"/>
              <a:t>the map of Manhattan Island in green. </a:t>
            </a:r>
          </a:p>
          <a:p>
            <a:pPr marL="0" indent="0">
              <a:buNone/>
            </a:pPr>
            <a:endParaRPr lang="en-US" dirty="0"/>
          </a:p>
        </p:txBody>
      </p:sp>
      <p:pic>
        <p:nvPicPr>
          <p:cNvPr id="4" name="Picture 3"/>
          <p:cNvPicPr>
            <a:picLocks noChangeAspect="1"/>
          </p:cNvPicPr>
          <p:nvPr/>
        </p:nvPicPr>
        <p:blipFill>
          <a:blip r:embed="rId2"/>
          <a:stretch>
            <a:fillRect/>
          </a:stretch>
        </p:blipFill>
        <p:spPr>
          <a:xfrm>
            <a:off x="7066141" y="2338388"/>
            <a:ext cx="3200677" cy="3639627"/>
          </a:xfrm>
          <a:prstGeom prst="rect">
            <a:avLst/>
          </a:prstGeom>
        </p:spPr>
      </p:pic>
    </p:spTree>
    <p:extLst>
      <p:ext uri="{BB962C8B-B14F-4D97-AF65-F5344CB8AC3E}">
        <p14:creationId xmlns:p14="http://schemas.microsoft.com/office/powerpoint/2010/main" val="428749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6085"/>
            <a:ext cx="10515600" cy="1325563"/>
          </a:xfrm>
        </p:spPr>
        <p:txBody>
          <a:bodyPr/>
          <a:lstStyle/>
          <a:p>
            <a:r>
              <a:rPr lang="en-US" dirty="0">
                <a:latin typeface="Arial Narrow" panose="020B0606020202030204" pitchFamily="34" charset="0"/>
              </a:rPr>
              <a:t>3.2 DBSCAN Clustering </a:t>
            </a:r>
          </a:p>
        </p:txBody>
      </p:sp>
      <p:sp>
        <p:nvSpPr>
          <p:cNvPr id="3" name="Content Placeholder 2"/>
          <p:cNvSpPr>
            <a:spLocks noGrp="1"/>
          </p:cNvSpPr>
          <p:nvPr>
            <p:ph idx="1"/>
          </p:nvPr>
        </p:nvSpPr>
        <p:spPr/>
        <p:txBody>
          <a:bodyPr/>
          <a:lstStyle/>
          <a:p>
            <a:pPr marL="0" indent="0">
              <a:buNone/>
            </a:pPr>
            <a:r>
              <a:rPr lang="en-US" dirty="0"/>
              <a:t>DBSCN is a clustering algorithm that can identify any arbitrary shaped cluster without getting affected by noise from inconsistent data and error values. </a:t>
            </a:r>
            <a:endParaRPr lang="en-US" dirty="0" smtClean="0"/>
          </a:p>
          <a:p>
            <a:pPr marL="0" indent="0">
              <a:buNone/>
            </a:pPr>
            <a:r>
              <a:rPr lang="en-US" dirty="0" smtClean="0"/>
              <a:t>DBSCAN </a:t>
            </a:r>
            <a:r>
              <a:rPr lang="en-US" dirty="0"/>
              <a:t>eliminates </a:t>
            </a:r>
            <a:r>
              <a:rPr lang="en-US" b="1" dirty="0">
                <a:solidFill>
                  <a:srgbClr val="FFFF00"/>
                </a:solidFill>
              </a:rPr>
              <a:t>outliers</a:t>
            </a:r>
            <a:r>
              <a:rPr lang="en-US" dirty="0"/>
              <a:t>, in our case isolated positions so that they don’t drag the center of our desired </a:t>
            </a:r>
            <a:r>
              <a:rPr lang="en-US" dirty="0" smtClean="0"/>
              <a:t>clusters.</a:t>
            </a:r>
          </a:p>
          <a:p>
            <a:pPr marL="0" indent="0">
              <a:buNone/>
            </a:pPr>
            <a:endParaRPr lang="en-US" dirty="0"/>
          </a:p>
          <a:p>
            <a:pPr marL="0" indent="0">
              <a:buNone/>
            </a:pPr>
            <a:r>
              <a:rPr lang="en-US" b="1" dirty="0" smtClean="0">
                <a:solidFill>
                  <a:srgbClr val="FFFF00"/>
                </a:solidFill>
              </a:rPr>
              <a:t>Radius=150m</a:t>
            </a:r>
          </a:p>
          <a:p>
            <a:pPr marL="0" indent="0">
              <a:buNone/>
            </a:pPr>
            <a:r>
              <a:rPr lang="en-US" b="1" dirty="0" smtClean="0">
                <a:solidFill>
                  <a:srgbClr val="FFFF00"/>
                </a:solidFill>
              </a:rPr>
              <a:t>Min neighbors=10</a:t>
            </a:r>
            <a:endParaRPr lang="en-US" b="1" dirty="0">
              <a:solidFill>
                <a:srgbClr val="FFFF00"/>
              </a:solidFill>
            </a:endParaRPr>
          </a:p>
        </p:txBody>
      </p:sp>
    </p:spTree>
    <p:extLst>
      <p:ext uri="{BB962C8B-B14F-4D97-AF65-F5344CB8AC3E}">
        <p14:creationId xmlns:p14="http://schemas.microsoft.com/office/powerpoint/2010/main" val="291194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3070"/>
            <a:ext cx="10515600" cy="1325563"/>
          </a:xfrm>
        </p:spPr>
        <p:txBody>
          <a:bodyPr>
            <a:normAutofit fontScale="90000"/>
          </a:bodyPr>
          <a:lstStyle/>
          <a:p>
            <a:pPr marL="0" marR="0">
              <a:lnSpc>
                <a:spcPct val="107000"/>
              </a:lnSpc>
              <a:spcBef>
                <a:spcPts val="0"/>
              </a:spcBef>
              <a:spcAft>
                <a:spcPts val="800"/>
              </a:spcAft>
            </a:pPr>
            <a:r>
              <a:rPr lang="en-US" b="1" dirty="0">
                <a:latin typeface="Arial Narrow" panose="020B0606020202030204" pitchFamily="34" charset="0"/>
                <a:ea typeface="Calibri" panose="020F0502020204030204" pitchFamily="34" charset="0"/>
                <a:cs typeface="Arial" panose="020B0604020202020204" pitchFamily="34" charset="0"/>
              </a:rPr>
              <a:t>4.  Results</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919480" y="1287145"/>
            <a:ext cx="10515600" cy="4351338"/>
          </a:xfrm>
        </p:spPr>
        <p:txBody>
          <a:bodyPr/>
          <a:lstStyle/>
          <a:p>
            <a:pPr marL="0" indent="0">
              <a:buNone/>
            </a:pPr>
            <a:r>
              <a:rPr lang="en-US" dirty="0"/>
              <a:t>By using the DBSCN we separate the points of interest into 10 clusters, to identify the areas with the highest density of points of interest.</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76307" y="2362836"/>
            <a:ext cx="5239385" cy="4129722"/>
          </a:xfrm>
          <a:prstGeom prst="rect">
            <a:avLst/>
          </a:prstGeom>
        </p:spPr>
      </p:pic>
    </p:spTree>
    <p:extLst>
      <p:ext uri="{BB962C8B-B14F-4D97-AF65-F5344CB8AC3E}">
        <p14:creationId xmlns:p14="http://schemas.microsoft.com/office/powerpoint/2010/main" val="4067405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07000"/>
              </a:lnSpc>
              <a:spcBef>
                <a:spcPts val="0"/>
              </a:spcBef>
              <a:spcAft>
                <a:spcPts val="800"/>
              </a:spcAft>
            </a:pPr>
            <a:r>
              <a:rPr lang="en-US" b="1" dirty="0">
                <a:latin typeface="Arial Narrow" panose="020B0606020202030204" pitchFamily="34" charset="0"/>
                <a:ea typeface="Calibri" panose="020F0502020204030204" pitchFamily="34" charset="0"/>
                <a:cs typeface="Arial" panose="020B0604020202020204" pitchFamily="34" charset="0"/>
              </a:rPr>
              <a:t>5.  Discussion</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17625"/>
            <a:ext cx="10515600" cy="4351338"/>
          </a:xfrm>
        </p:spPr>
        <p:txBody>
          <a:bodyPr/>
          <a:lstStyle/>
          <a:p>
            <a:pPr marL="0" indent="0">
              <a:buNone/>
            </a:pPr>
            <a:r>
              <a:rPr lang="en-US" dirty="0"/>
              <a:t>If we </a:t>
            </a:r>
            <a:r>
              <a:rPr lang="en-US" dirty="0" smtClean="0"/>
              <a:t>cross-</a:t>
            </a:r>
            <a:r>
              <a:rPr lang="en-US" dirty="0" err="1" smtClean="0"/>
              <a:t>refference</a:t>
            </a:r>
            <a:r>
              <a:rPr lang="en-US" dirty="0" smtClean="0"/>
              <a:t> </a:t>
            </a:r>
            <a:r>
              <a:rPr lang="en-US" dirty="0"/>
              <a:t>the locations of existing juice bars in Manhattan marked in blue and yellow and the clusters of points of interest we can gain an insight in lay out  and connection of juice </a:t>
            </a:r>
            <a:r>
              <a:rPr lang="en-US" dirty="0" smtClean="0"/>
              <a:t>bars</a:t>
            </a:r>
            <a:endParaRPr lang="en-US" dirty="0"/>
          </a:p>
        </p:txBody>
      </p:sp>
      <p:pic>
        <p:nvPicPr>
          <p:cNvPr id="4" name="Picture 3"/>
          <p:cNvPicPr>
            <a:picLocks noChangeAspect="1"/>
          </p:cNvPicPr>
          <p:nvPr/>
        </p:nvPicPr>
        <p:blipFill>
          <a:blip r:embed="rId2"/>
          <a:stretch>
            <a:fillRect/>
          </a:stretch>
        </p:blipFill>
        <p:spPr>
          <a:xfrm>
            <a:off x="4141052" y="2572068"/>
            <a:ext cx="4657508" cy="3913736"/>
          </a:xfrm>
          <a:prstGeom prst="rect">
            <a:avLst/>
          </a:prstGeom>
        </p:spPr>
      </p:pic>
    </p:spTree>
    <p:extLst>
      <p:ext uri="{BB962C8B-B14F-4D97-AF65-F5344CB8AC3E}">
        <p14:creationId xmlns:p14="http://schemas.microsoft.com/office/powerpoint/2010/main" val="301296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nSpc>
                <a:spcPct val="107000"/>
              </a:lnSpc>
              <a:spcBef>
                <a:spcPts val="0"/>
              </a:spcBef>
              <a:spcAft>
                <a:spcPts val="800"/>
              </a:spcAft>
            </a:pPr>
            <a:r>
              <a:rPr lang="en-US" b="1" dirty="0">
                <a:latin typeface="Arial Narrow" panose="020B0606020202030204" pitchFamily="34" charset="0"/>
                <a:ea typeface="Calibri" panose="020F0502020204030204" pitchFamily="34" charset="0"/>
                <a:cs typeface="Arial" panose="020B0604020202020204" pitchFamily="34" charset="0"/>
              </a:rPr>
              <a:t>6.  Conclusion</a:t>
            </a:r>
            <a:r>
              <a:rPr lang="en-US" sz="3600" dirty="0">
                <a:latin typeface="Calibri" panose="020F0502020204030204" pitchFamily="34" charset="0"/>
                <a:ea typeface="Calibri" panose="020F0502020204030204" pitchFamily="34" charset="0"/>
                <a:cs typeface="Times New Roman" panose="02020603050405020304" pitchFamily="18" charset="0"/>
              </a:rPr>
              <a:t/>
            </a:r>
            <a:br>
              <a:rPr lang="en-US" sz="36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58265"/>
            <a:ext cx="10515600" cy="4351338"/>
          </a:xfrm>
        </p:spPr>
        <p:txBody>
          <a:bodyPr/>
          <a:lstStyle/>
          <a:p>
            <a:pPr marL="0" indent="0">
              <a:buNone/>
            </a:pPr>
            <a:r>
              <a:rPr lang="en-US" sz="2000" dirty="0"/>
              <a:t>From these arguments we can draw some conclusions on the most optimal location to set up a juice bar  considering maximizing the number of potential customers nearby and minimizing the competition of other venues that sell  similar product to ours.  </a:t>
            </a:r>
          </a:p>
          <a:p>
            <a:pPr marL="0" indent="0">
              <a:buNone/>
            </a:pPr>
            <a:r>
              <a:rPr lang="en-US" sz="2000" dirty="0"/>
              <a:t>The best location for the business  are in the vicinity of the following coordinates</a:t>
            </a:r>
            <a:r>
              <a:rPr lang="en-US" sz="2000" dirty="0" smtClean="0"/>
              <a:t>:</a:t>
            </a:r>
            <a:endParaRPr lang="en-US" dirty="0" smtClean="0"/>
          </a:p>
          <a:p>
            <a:pPr marL="0" indent="0">
              <a:buNone/>
            </a:pPr>
            <a:endParaRPr lang="en-US" sz="2000" dirty="0"/>
          </a:p>
          <a:p>
            <a:pPr marL="0" indent="0">
              <a:buNone/>
            </a:pPr>
            <a:endParaRPr lang="en-US" sz="2000" dirty="0"/>
          </a:p>
        </p:txBody>
      </p:sp>
      <p:pic>
        <p:nvPicPr>
          <p:cNvPr id="4" name="Picture 3"/>
          <p:cNvPicPr>
            <a:picLocks noChangeAspect="1"/>
          </p:cNvPicPr>
          <p:nvPr/>
        </p:nvPicPr>
        <p:blipFill rotWithShape="1">
          <a:blip r:embed="rId2"/>
          <a:srcRect l="2047" t="-48"/>
          <a:stretch/>
        </p:blipFill>
        <p:spPr>
          <a:xfrm>
            <a:off x="3139439" y="3200400"/>
            <a:ext cx="6288405" cy="2630170"/>
          </a:xfrm>
          <a:prstGeom prst="rect">
            <a:avLst/>
          </a:prstGeom>
        </p:spPr>
      </p:pic>
    </p:spTree>
    <p:extLst>
      <p:ext uri="{BB962C8B-B14F-4D97-AF65-F5344CB8AC3E}">
        <p14:creationId xmlns:p14="http://schemas.microsoft.com/office/powerpoint/2010/main" val="265760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prstClr val="white"/>
                </a:solidFill>
                <a:latin typeface="Arial Narrow" panose="020B0606020202030204" pitchFamily="34" charset="0"/>
                <a:ea typeface="Calibri" panose="020F0502020204030204" pitchFamily="34" charset="0"/>
                <a:cs typeface="Arial" panose="020B0604020202020204" pitchFamily="34" charset="0"/>
              </a:rPr>
              <a:t>6.  Conclusion</a:t>
            </a:r>
            <a:endParaRPr lang="en-US" dirty="0"/>
          </a:p>
        </p:txBody>
      </p:sp>
      <p:sp>
        <p:nvSpPr>
          <p:cNvPr id="3" name="Content Placeholder 2"/>
          <p:cNvSpPr>
            <a:spLocks noGrp="1"/>
          </p:cNvSpPr>
          <p:nvPr>
            <p:ph idx="1"/>
          </p:nvPr>
        </p:nvSpPr>
        <p:spPr/>
        <p:txBody>
          <a:bodyPr/>
          <a:lstStyle/>
          <a:p>
            <a:pPr marL="0" indent="0">
              <a:buNone/>
            </a:pPr>
            <a:r>
              <a:rPr lang="en-US" dirty="0">
                <a:latin typeface="Arial Narrow" panose="020B0606020202030204" pitchFamily="34" charset="0"/>
                <a:ea typeface="Calibri" panose="020F0502020204030204" pitchFamily="34" charset="0"/>
                <a:cs typeface="Times New Roman" panose="02020603050405020304" pitchFamily="18" charset="0"/>
              </a:rPr>
              <a:t>The optimal locations areas are marked with red circles in the picture </a:t>
            </a:r>
            <a:r>
              <a:rPr lang="en-US" dirty="0" smtClean="0">
                <a:latin typeface="Arial Narrow" panose="020B0606020202030204" pitchFamily="34" charset="0"/>
                <a:ea typeface="Calibri" panose="020F0502020204030204" pitchFamily="34" charset="0"/>
                <a:cs typeface="Times New Roman" panose="02020603050405020304" pitchFamily="18" charset="0"/>
              </a:rPr>
              <a:t>below.</a:t>
            </a:r>
          </a:p>
          <a:p>
            <a:pPr marL="0" indent="0">
              <a:buNone/>
            </a:pPr>
            <a:endParaRPr lang="en-US" dirty="0"/>
          </a:p>
        </p:txBody>
      </p:sp>
      <p:pic>
        <p:nvPicPr>
          <p:cNvPr id="4" name="Picture 3"/>
          <p:cNvPicPr>
            <a:picLocks noChangeAspect="1"/>
          </p:cNvPicPr>
          <p:nvPr/>
        </p:nvPicPr>
        <p:blipFill>
          <a:blip r:embed="rId2"/>
          <a:stretch>
            <a:fillRect/>
          </a:stretch>
        </p:blipFill>
        <p:spPr>
          <a:xfrm>
            <a:off x="4156710" y="2433979"/>
            <a:ext cx="4428490" cy="3877921"/>
          </a:xfrm>
          <a:prstGeom prst="rect">
            <a:avLst/>
          </a:prstGeom>
        </p:spPr>
      </p:pic>
    </p:spTree>
    <p:extLst>
      <p:ext uri="{BB962C8B-B14F-4D97-AF65-F5344CB8AC3E}">
        <p14:creationId xmlns:p14="http://schemas.microsoft.com/office/powerpoint/2010/main" val="33008204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438</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Calibri Light</vt:lpstr>
      <vt:lpstr>Cambria Math</vt:lpstr>
      <vt:lpstr>Times New Roman</vt:lpstr>
      <vt:lpstr>Office Theme</vt:lpstr>
      <vt:lpstr>The Best Place for a New Juice Bar in New York</vt:lpstr>
      <vt:lpstr>  1.Introduction</vt:lpstr>
      <vt:lpstr>2.  Data Acquisition and Cleaning </vt:lpstr>
      <vt:lpstr>3.  Metodology </vt:lpstr>
      <vt:lpstr>3.2 DBSCAN Clustering </vt:lpstr>
      <vt:lpstr>4.  Results </vt:lpstr>
      <vt:lpstr>5.  Discussion </vt:lpstr>
      <vt:lpstr>6.  Conclusion </vt:lpstr>
      <vt:lpstr>6.  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Best Place for a New Juice Bar in New York</dc:title>
  <dc:creator>Ina P.</dc:creator>
  <cp:lastModifiedBy>Ina P.</cp:lastModifiedBy>
  <cp:revision>4</cp:revision>
  <dcterms:created xsi:type="dcterms:W3CDTF">2020-05-12T17:49:04Z</dcterms:created>
  <dcterms:modified xsi:type="dcterms:W3CDTF">2020-05-12T18:12:48Z</dcterms:modified>
</cp:coreProperties>
</file>