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0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09"/>
    <a:srgbClr val="184115"/>
    <a:srgbClr val="00FF00"/>
    <a:srgbClr val="AB0000"/>
    <a:srgbClr val="7287B6"/>
    <a:srgbClr val="133759"/>
    <a:srgbClr val="220781"/>
    <a:srgbClr val="0298D6"/>
    <a:srgbClr val="295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831DA0-90FD-4159-A9A8-E9633D1A03A2}" v="50" dt="2019-01-29T13:46:53.716"/>
    <p1510:client id="{E4C8D075-3271-4D37-9E56-781FD4FF3382}" v="1" dt="2019-01-30T10:15:44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Exercising in UK</a:t>
            </a:r>
          </a:p>
        </c:rich>
      </c:tx>
      <c:layout>
        <c:manualLayout>
          <c:xMode val="edge"/>
          <c:yMode val="edge"/>
          <c:x val="0.39302178180695724"/>
          <c:y val="1.88298037774138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Exercising</c:v>
                </c:pt>
              </c:strCache>
            </c:strRef>
          </c:tx>
          <c:dPt>
            <c:idx val="0"/>
            <c:bubble3D val="0"/>
            <c:spPr>
              <a:solidFill>
                <a:srgbClr val="00520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54-4781-A056-5BA0BE617CC5}"/>
              </c:ext>
            </c:extLst>
          </c:dPt>
          <c:dPt>
            <c:idx val="1"/>
            <c:bubble3D val="0"/>
            <c:spPr>
              <a:solidFill>
                <a:srgbClr val="AB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54-4781-A056-5BA0BE617CC5}"/>
              </c:ext>
            </c:extLst>
          </c:dPt>
          <c:cat>
            <c:strRef>
              <c:f>Sheet1!$A$2:$A$3</c:f>
              <c:strCache>
                <c:ptCount val="2"/>
                <c:pt idx="0">
                  <c:v>strength training</c:v>
                </c:pt>
                <c:pt idx="1">
                  <c:v>only aerobic</c:v>
                </c:pt>
              </c:strCache>
            </c:strRef>
          </c:cat>
          <c:val>
            <c:numRef>
              <c:f>Sheet1!$B$2:$B$3</c:f>
              <c:numCache>
                <c:formatCode>0.00</c:formatCode>
                <c:ptCount val="2"/>
                <c:pt idx="0" formatCode="General">
                  <c:v>2.7</c:v>
                </c:pt>
                <c:pt idx="1">
                  <c:v>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54-4781-A056-5BA0BE617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0.52322</cdr:x>
      <cdr:y>0.33937</cdr:y>
    </cdr:from>
    <cdr:to>
      <cdr:x>0.75664</cdr:x>
      <cdr:y>0.47613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228020" y="2162177"/>
          <a:ext cx="2332329" cy="8712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2000" b="1" dirty="0">
              <a:solidFill>
                <a:schemeClr val="bg1"/>
              </a:solidFill>
            </a:rPr>
            <a:t>27% Moderate</a:t>
          </a:r>
        </a:p>
        <a:p xmlns:a="http://schemas.openxmlformats.org/drawingml/2006/main">
          <a:r>
            <a:rPr lang="en-GB" sz="2000" b="1" dirty="0">
              <a:solidFill>
                <a:schemeClr val="bg1"/>
              </a:solidFill>
            </a:rPr>
            <a:t>strength training</a:t>
          </a:r>
          <a:endParaRPr lang="ro-RO" sz="2000" b="1" dirty="0">
            <a:solidFill>
              <a:schemeClr val="bg1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8BC9F-A71D-4BB9-B462-482D93915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AABFD-1530-4588-9D50-FEBE79185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B43E9-C0B1-40F3-B6C4-0F332CC3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55D6-4372-4B65-BA94-57587F4871B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0B332-579D-4213-A288-4280DCF9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83E2B-5FD7-45CB-87AD-9CF540BC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0D80-8ED1-4B9D-814A-708B226A2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79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342A-2CB2-4A18-9BFD-4B14BCC2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4AE07-A52C-404C-B941-485E7FE4B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7332-38DF-4558-951F-1F4DF686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55D6-4372-4B65-BA94-57587F4871B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0E822-C905-404D-92FB-1977C228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4F12F-F1CE-4275-AD4A-49427DDF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0D80-8ED1-4B9D-814A-708B226A2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74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872EE0-F18D-43FD-BF85-3C791C43A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E95D0-8220-47D2-8CE8-F35596387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7A299-14DA-461A-AC31-ABBB4906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55D6-4372-4B65-BA94-57587F4871B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AA863-8048-4035-80FA-BCC13B4A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C2592-8507-457B-83C7-14F45C97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0D80-8ED1-4B9D-814A-708B226A2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57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E26A-886C-4CD2-82B5-AA0BF2D7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DCC2-D416-43F8-ACC6-D10227F6C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7AB9C-D1E9-40AA-9EBA-73EED1B8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55D6-4372-4B65-BA94-57587F4871B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9C48B-974B-4801-B252-1895052D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7C1A4-6E12-4DCC-A16E-68811C88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0D80-8ED1-4B9D-814A-708B226A2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33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0B32-BC10-41BB-A2D8-005D894C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E0F09-4BFA-4A37-A200-D21AD4A4D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A2A54-192C-473A-B503-B943502F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55D6-4372-4B65-BA94-57587F4871B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FC336-EB8D-46C1-8166-C38CB378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EB12C-B0D0-4689-90A3-B6DA42F7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0D80-8ED1-4B9D-814A-708B226A2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11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CBA9-21CA-4640-8B2C-6357B25A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F034-7D94-401C-80BB-985625308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675AE-BFB1-4F46-A235-F5F83A445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658E0-87FD-4C6F-8A4E-C2C24ED6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55D6-4372-4B65-BA94-57587F4871B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8F714-5624-4D99-B920-E03A38FD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42215-CEA2-42A6-A4A3-7A2B4601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0D80-8ED1-4B9D-814A-708B226A2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11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24D7-ED92-46B4-8671-AB6AE1492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A5998-0C5F-4DDD-A3D9-A8974AFD2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70982-80AB-4CA7-B880-194B525FD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F15DA-765B-4184-90B8-2EF3FAC1E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233A2-307F-4842-ABEF-FAC586B1E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E5775-F2C1-46D5-8495-AF198A34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55D6-4372-4B65-BA94-57587F4871B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AC791-FC93-40F8-A980-64488791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BCFA7-998D-437F-9DFA-14AE0305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0D80-8ED1-4B9D-814A-708B226A2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96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84C5-427A-4CBE-9FEE-D85146FE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C6C4E-4A34-4AEC-829B-2C8FA836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55D6-4372-4B65-BA94-57587F4871B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236CC-74E5-43DE-8450-D9D9E39E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4F19D-8802-44FB-A1F1-623C84B0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0D80-8ED1-4B9D-814A-708B226A2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57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7359A-9732-446A-AA4F-FB6DEAD9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55D6-4372-4B65-BA94-57587F4871B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3BE2B-8CC3-4B6F-A300-3675A6D9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DCE94-9449-493B-93BB-543F402D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0D80-8ED1-4B9D-814A-708B226A2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48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AAC9-FF69-4AB2-A827-92DE053C9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C05D-E798-4165-8C5D-814C13454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EB8D8-3519-4F98-A921-3B2907894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53E98-4E58-4159-8256-16302535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55D6-4372-4B65-BA94-57587F4871B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10752-92FE-4800-8C77-298A4B73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E6428-1A65-42C9-97E0-2BBA207F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0D80-8ED1-4B9D-814A-708B226A2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61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8CAE-5CC7-4476-8E6A-1EF630B0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D129AE-82C4-4E90-89B4-26FB04C47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F7497-6A35-481E-8D22-462AFDF44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C67CC-5E0E-45DA-9F9F-7A963F41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55D6-4372-4B65-BA94-57587F4871B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6E713-1339-401A-AA41-35BCB833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32C46-35AC-416F-807E-53998D56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0D80-8ED1-4B9D-814A-708B226A2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4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949F7-EA42-4C63-B7F9-2D863E86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B02C7-41F8-4922-A595-A4C97426B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FE78A-E7DC-47FA-A5E1-CCBF7DA4C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55D6-4372-4B65-BA94-57587F4871B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5B400-E1E4-47C4-BB53-D461025D7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D98D-F789-44B0-A774-7F7CC8983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90D80-8ED1-4B9D-814A-708B226A2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61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256" y="957515"/>
            <a:ext cx="4981608" cy="498160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483722" y="259948"/>
            <a:ext cx="9472676" cy="5832509"/>
            <a:chOff x="-524556" y="536805"/>
            <a:chExt cx="9472676" cy="5832509"/>
          </a:xfrm>
        </p:grpSpPr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1217120539"/>
                </p:ext>
              </p:extLst>
            </p:nvPr>
          </p:nvGraphicFramePr>
          <p:xfrm>
            <a:off x="-524556" y="536805"/>
            <a:ext cx="9472676" cy="58325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3415046" y="4440447"/>
              <a:ext cx="22497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73% Only aerobic</a:t>
              </a:r>
              <a:endParaRPr lang="ro-RO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978718" y="6457254"/>
            <a:ext cx="3469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Health survey for England 2016 NHS</a:t>
            </a:r>
            <a:endParaRPr lang="ro-RO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256" y="138988"/>
            <a:ext cx="1300699" cy="130069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2EF9855-1996-450A-AED4-48F388B65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91" y="105074"/>
            <a:ext cx="2211538" cy="684263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C43B7354-3A80-4753-9F1B-B62C7EEDF833}"/>
              </a:ext>
            </a:extLst>
          </p:cNvPr>
          <p:cNvGrpSpPr/>
          <p:nvPr/>
        </p:nvGrpSpPr>
        <p:grpSpPr>
          <a:xfrm>
            <a:off x="473870" y="1110715"/>
            <a:ext cx="7861913" cy="4055926"/>
            <a:chOff x="905877" y="1581226"/>
            <a:chExt cx="5883310" cy="28575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B53FCCF-00F4-47B0-BB0E-5C8A835B17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2791"/>
            <a:stretch/>
          </p:blipFill>
          <p:spPr>
            <a:xfrm>
              <a:off x="905877" y="1581226"/>
              <a:ext cx="5883310" cy="2857500"/>
            </a:xfrm>
            <a:prstGeom prst="rect">
              <a:avLst/>
            </a:prstGeom>
          </p:spPr>
        </p:pic>
        <p:sp>
          <p:nvSpPr>
            <p:cNvPr id="59" name="Hexagon 58">
              <a:extLst>
                <a:ext uri="{FF2B5EF4-FFF2-40B4-BE49-F238E27FC236}">
                  <a16:creationId xmlns:a16="http://schemas.microsoft.com/office/drawing/2014/main" id="{2DF83471-8B7E-4D8E-B8BF-F79D8B20BEC3}"/>
                </a:ext>
              </a:extLst>
            </p:cNvPr>
            <p:cNvSpPr/>
            <p:nvPr/>
          </p:nvSpPr>
          <p:spPr>
            <a:xfrm>
              <a:off x="2004445" y="3584651"/>
              <a:ext cx="125412" cy="106363"/>
            </a:xfrm>
            <a:prstGeom prst="hexagon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Hexagon 59">
              <a:extLst>
                <a:ext uri="{FF2B5EF4-FFF2-40B4-BE49-F238E27FC236}">
                  <a16:creationId xmlns:a16="http://schemas.microsoft.com/office/drawing/2014/main" id="{B205A651-6498-4721-B851-0B2D5B7DD61A}"/>
                </a:ext>
              </a:extLst>
            </p:cNvPr>
            <p:cNvSpPr/>
            <p:nvPr/>
          </p:nvSpPr>
          <p:spPr>
            <a:xfrm rot="20110140">
              <a:off x="4446616" y="3439482"/>
              <a:ext cx="100995" cy="71543"/>
            </a:xfrm>
            <a:prstGeom prst="hexagon">
              <a:avLst>
                <a:gd name="adj" fmla="val 33762"/>
                <a:gd name="vf" fmla="val 115470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Hexagon 60">
              <a:extLst>
                <a:ext uri="{FF2B5EF4-FFF2-40B4-BE49-F238E27FC236}">
                  <a16:creationId xmlns:a16="http://schemas.microsoft.com/office/drawing/2014/main" id="{BEB92E3A-72EA-416A-8CDE-E576E3E8D1F3}"/>
                </a:ext>
              </a:extLst>
            </p:cNvPr>
            <p:cNvSpPr/>
            <p:nvPr/>
          </p:nvSpPr>
          <p:spPr>
            <a:xfrm rot="21031796">
              <a:off x="2013347" y="4169028"/>
              <a:ext cx="107608" cy="72742"/>
            </a:xfrm>
            <a:prstGeom prst="hexagon">
              <a:avLst>
                <a:gd name="adj" fmla="val 44626"/>
                <a:gd name="vf" fmla="val 115470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413BBF4-DE7D-42E0-AF91-390F0A4437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151" y="3927551"/>
              <a:ext cx="0" cy="2778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78C2C23-82F1-4C86-83FC-1120929726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151" y="4034111"/>
              <a:ext cx="267446" cy="1712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CDF8E0-AC31-4AF4-8632-5C3F981E8A4A}"/>
                </a:ext>
              </a:extLst>
            </p:cNvPr>
            <p:cNvSpPr/>
            <p:nvPr/>
          </p:nvSpPr>
          <p:spPr>
            <a:xfrm>
              <a:off x="2044290" y="4182044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ED5C2E7-AD88-4280-8FA4-C2890AB70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152" y="3363878"/>
              <a:ext cx="0" cy="2778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C9E4C5B-7B28-4435-9239-0E8841D3B0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152" y="3605370"/>
              <a:ext cx="267445" cy="363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F1CBF1B-453B-46C9-B27E-CF8E6DFCB280}"/>
                </a:ext>
              </a:extLst>
            </p:cNvPr>
            <p:cNvSpPr/>
            <p:nvPr/>
          </p:nvSpPr>
          <p:spPr>
            <a:xfrm>
              <a:off x="2044291" y="361837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57AA5D2-0123-4B7A-9AE7-7D03966548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5220" y="3252864"/>
              <a:ext cx="99639" cy="2175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5AA9475-AD55-4322-B019-4A88CADDDA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4859" y="3299151"/>
              <a:ext cx="267446" cy="1712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A001B81-E297-48BF-96EC-F4812DA1FCA7}"/>
                </a:ext>
              </a:extLst>
            </p:cNvPr>
            <p:cNvSpPr/>
            <p:nvPr/>
          </p:nvSpPr>
          <p:spPr>
            <a:xfrm>
              <a:off x="4471999" y="345152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71005FB-F623-4A65-9567-F9C1306D7E15}"/>
                </a:ext>
              </a:extLst>
            </p:cNvPr>
            <p:cNvSpPr txBox="1"/>
            <p:nvPr/>
          </p:nvSpPr>
          <p:spPr>
            <a:xfrm>
              <a:off x="2044290" y="3785634"/>
              <a:ext cx="2519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8E0367E-0E5E-417C-91E8-FD8516C38F5D}"/>
                </a:ext>
              </a:extLst>
            </p:cNvPr>
            <p:cNvSpPr txBox="1"/>
            <p:nvPr/>
          </p:nvSpPr>
          <p:spPr>
            <a:xfrm>
              <a:off x="2074254" y="3188792"/>
              <a:ext cx="1061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6F9EB43-2DB5-407E-9EDA-7E39A8E76BF8}"/>
                </a:ext>
              </a:extLst>
            </p:cNvPr>
            <p:cNvSpPr txBox="1"/>
            <p:nvPr/>
          </p:nvSpPr>
          <p:spPr>
            <a:xfrm>
              <a:off x="4357433" y="3083367"/>
              <a:ext cx="2519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74D4B92-9F26-45A6-A810-D1B9E066915B}"/>
                </a:ext>
              </a:extLst>
            </p:cNvPr>
            <p:cNvSpPr txBox="1"/>
            <p:nvPr/>
          </p:nvSpPr>
          <p:spPr>
            <a:xfrm>
              <a:off x="2270937" y="3929074"/>
              <a:ext cx="2519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y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BBD2256-AD37-4DFB-ACA7-B3E2DFB93F90}"/>
                </a:ext>
              </a:extLst>
            </p:cNvPr>
            <p:cNvSpPr txBox="1"/>
            <p:nvPr/>
          </p:nvSpPr>
          <p:spPr>
            <a:xfrm>
              <a:off x="2272082" y="3497164"/>
              <a:ext cx="1738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D5C3FA0-1D7C-403E-83CB-B11048733D19}"/>
                </a:ext>
              </a:extLst>
            </p:cNvPr>
            <p:cNvSpPr txBox="1"/>
            <p:nvPr/>
          </p:nvSpPr>
          <p:spPr>
            <a:xfrm>
              <a:off x="4694906" y="3214310"/>
              <a:ext cx="2519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B0401BE-623B-4AF3-A43B-72E9FAA1A156}"/>
                </a:ext>
              </a:extLst>
            </p:cNvPr>
            <p:cNvSpPr txBox="1"/>
            <p:nvPr/>
          </p:nvSpPr>
          <p:spPr>
            <a:xfrm>
              <a:off x="2072576" y="4086562"/>
              <a:ext cx="2519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CB7098C-CA4D-41B3-B4D9-1734E2E286E6}"/>
                </a:ext>
              </a:extLst>
            </p:cNvPr>
            <p:cNvSpPr txBox="1"/>
            <p:nvPr/>
          </p:nvSpPr>
          <p:spPr>
            <a:xfrm>
              <a:off x="1879336" y="3479871"/>
              <a:ext cx="103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9DE289B-ED93-4856-AF1C-6DDBC5CD7747}"/>
                </a:ext>
              </a:extLst>
            </p:cNvPr>
            <p:cNvSpPr txBox="1"/>
            <p:nvPr/>
          </p:nvSpPr>
          <p:spPr>
            <a:xfrm>
              <a:off x="4272274" y="3331939"/>
              <a:ext cx="2519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z</a:t>
              </a:r>
            </a:p>
          </p:txBody>
        </p:sp>
      </p:grpSp>
      <p:pic>
        <p:nvPicPr>
          <p:cNvPr id="80" name="Picture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356" y="5095783"/>
            <a:ext cx="7102456" cy="847417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EA2FB1B5-02EE-4111-B23F-09B106E9B504}"/>
              </a:ext>
            </a:extLst>
          </p:cNvPr>
          <p:cNvSpPr txBox="1"/>
          <p:nvPr/>
        </p:nvSpPr>
        <p:spPr>
          <a:xfrm>
            <a:off x="8572559" y="1995292"/>
            <a:ext cx="3592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Classic exercises </a:t>
            </a:r>
            <a:r>
              <a:rPr lang="en-GB" sz="3200" b="1" i="1" dirty="0">
                <a:latin typeface="AngsanaUPC" panose="02020603050405020304" pitchFamily="18" charset="-34"/>
                <a:cs typeface="AngsanaUPC" panose="02020603050405020304" pitchFamily="18" charset="-34"/>
              </a:rPr>
              <a:t>plus</a:t>
            </a:r>
            <a:r>
              <a:rPr lang="en-GB" sz="2400" dirty="0"/>
              <a:t> variations to up your game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5DF180-BAD2-42C4-B94B-9D355243C071}"/>
              </a:ext>
            </a:extLst>
          </p:cNvPr>
          <p:cNvSpPr txBox="1"/>
          <p:nvPr/>
        </p:nvSpPr>
        <p:spPr>
          <a:xfrm>
            <a:off x="9184416" y="2826289"/>
            <a:ext cx="13377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i="1" dirty="0">
                <a:latin typeface="AngsanaUPC" panose="02020603050405020304" pitchFamily="18" charset="-34"/>
                <a:cs typeface="AngsanaUPC" panose="02020603050405020304" pitchFamily="18" charset="-34"/>
              </a:rPr>
              <a:t>Squats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BD1CFBC-0E3F-4858-B946-A6167E16F6FC}"/>
              </a:ext>
            </a:extLst>
          </p:cNvPr>
          <p:cNvSpPr txBox="1"/>
          <p:nvPr/>
        </p:nvSpPr>
        <p:spPr>
          <a:xfrm>
            <a:off x="9184415" y="3321283"/>
            <a:ext cx="13377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i="1" dirty="0">
                <a:latin typeface="AngsanaUPC" panose="02020603050405020304" pitchFamily="18" charset="-34"/>
                <a:cs typeface="AngsanaUPC" panose="02020603050405020304" pitchFamily="18" charset="-34"/>
              </a:rPr>
              <a:t>Plank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28DAFD-8FD8-414A-949B-62CD90F16567}"/>
              </a:ext>
            </a:extLst>
          </p:cNvPr>
          <p:cNvSpPr txBox="1"/>
          <p:nvPr/>
        </p:nvSpPr>
        <p:spPr>
          <a:xfrm>
            <a:off x="9184414" y="3780130"/>
            <a:ext cx="21084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i="1" dirty="0">
                <a:latin typeface="AngsanaUPC" panose="02020603050405020304" pitchFamily="18" charset="-34"/>
                <a:cs typeface="AngsanaUPC" panose="02020603050405020304" pitchFamily="18" charset="-34"/>
              </a:rPr>
              <a:t>Bicep curls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F71993-9FF9-4567-AF2D-A24E44372B88}"/>
              </a:ext>
            </a:extLst>
          </p:cNvPr>
          <p:cNvSpPr txBox="1"/>
          <p:nvPr/>
        </p:nvSpPr>
        <p:spPr>
          <a:xfrm>
            <a:off x="9139139" y="4238977"/>
            <a:ext cx="1979667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500" b="1" i="1" dirty="0">
                <a:latin typeface="AngsanaUPC" panose="02020603050405020304" pitchFamily="18" charset="-34"/>
                <a:cs typeface="AngsanaUPC" panose="02020603050405020304" pitchFamily="18" charset="-34"/>
              </a:rPr>
              <a:t>Leg raises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A2FB1B5-02EE-4111-B23F-09B106E9B504}"/>
              </a:ext>
            </a:extLst>
          </p:cNvPr>
          <p:cNvSpPr txBox="1"/>
          <p:nvPr/>
        </p:nvSpPr>
        <p:spPr>
          <a:xfrm>
            <a:off x="8289269" y="5044566"/>
            <a:ext cx="37695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With feedback on your Android smartphone and progress overview accessible anytime!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388" y="6264578"/>
            <a:ext cx="1780186" cy="499915"/>
          </a:xfrm>
          <a:prstGeom prst="rect">
            <a:avLst/>
          </a:prstGeom>
        </p:spPr>
      </p:pic>
      <p:pic>
        <p:nvPicPr>
          <p:cNvPr id="2050" name="Picture 2" descr="Image result for twitter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15" y="6300982"/>
            <a:ext cx="529480" cy="43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2586384" y="6362299"/>
            <a:ext cx="135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</a:t>
            </a:r>
            <a:r>
              <a:rPr lang="en-GB" dirty="0" err="1"/>
              <a:t>WearTrain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4891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1" grpId="0"/>
      <p:bldP spid="82" grpId="0"/>
      <p:bldP spid="83" grpId="0"/>
      <p:bldP spid="84" grpId="0"/>
      <p:bldP spid="85" grpId="0" animBg="1"/>
      <p:bldP spid="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5AE06F-A71A-42B6-A824-30FCE80F0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2" y="1784410"/>
            <a:ext cx="12051976" cy="31611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018"/>
            <a:ext cx="12192000" cy="480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89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55</Words>
  <Application>Microsoft Office PowerPoint</Application>
  <PresentationFormat>Широк екран</PresentationFormat>
  <Paragraphs>21</Paragraphs>
  <Slides>2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</vt:i4>
      </vt:variant>
    </vt:vector>
  </HeadingPairs>
  <TitlesOfParts>
    <vt:vector size="7" baseType="lpstr">
      <vt:lpstr>AngsanaUPC</vt:lpstr>
      <vt:lpstr>Arial</vt:lpstr>
      <vt:lpstr>Calibri</vt:lpstr>
      <vt:lpstr>Calibri Light</vt:lpstr>
      <vt:lpstr>Office Theme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Ioana Susnoschi-Luca (student)</dc:creator>
  <cp:lastModifiedBy>Maggie Ivanova</cp:lastModifiedBy>
  <cp:revision>30</cp:revision>
  <dcterms:created xsi:type="dcterms:W3CDTF">2019-01-29T12:20:04Z</dcterms:created>
  <dcterms:modified xsi:type="dcterms:W3CDTF">2019-01-30T12:48:19Z</dcterms:modified>
</cp:coreProperties>
</file>