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4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0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6728-5EC6-4479-9C47-4F319CB11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3467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7400" dirty="0">
                <a:latin typeface="Abadi" panose="020B0604020104020204" pitchFamily="34" charset="0"/>
              </a:rPr>
              <a:t>Payroll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905C4-3CF2-413F-ADAF-1D8DAB781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4358691" cy="1572768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IN" sz="2600" dirty="0">
                <a:latin typeface="Abadi" panose="020B0604020104020204" pitchFamily="34" charset="0"/>
              </a:rPr>
              <a:t>Inaaya Khan - 44</a:t>
            </a:r>
          </a:p>
          <a:p>
            <a:pPr algn="r">
              <a:lnSpc>
                <a:spcPct val="100000"/>
              </a:lnSpc>
            </a:pPr>
            <a:r>
              <a:rPr lang="en-IN" sz="2600" dirty="0">
                <a:latin typeface="Abadi" panose="020B0604020104020204" pitchFamily="34" charset="0"/>
              </a:rPr>
              <a:t>Aman Singh - 65</a:t>
            </a:r>
          </a:p>
          <a:p>
            <a:pPr algn="r">
              <a:lnSpc>
                <a:spcPct val="100000"/>
              </a:lnSpc>
            </a:pPr>
            <a:r>
              <a:rPr lang="en-IN" sz="2600" dirty="0">
                <a:latin typeface="Abadi" panose="020B0604020104020204" pitchFamily="34" charset="0"/>
              </a:rPr>
              <a:t>Anmol Goyal - 66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8B1C2"/>
          </a:solidFill>
          <a:ln w="38100" cap="rnd">
            <a:solidFill>
              <a:srgbClr val="38B1C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4995F42E-7CB3-458E-8224-B77336C7A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37" r="193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413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00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8E23E2E0-2085-4390-AF3F-10FB1938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9265" y="591670"/>
            <a:ext cx="2688873" cy="2688873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27432"/>
          </a:xfrm>
          <a:custGeom>
            <a:avLst/>
            <a:gdLst>
              <a:gd name="connsiteX0" fmla="*/ 0 w 4572000"/>
              <a:gd name="connsiteY0" fmla="*/ 0 h 27432"/>
              <a:gd name="connsiteX1" fmla="*/ 607423 w 4572000"/>
              <a:gd name="connsiteY1" fmla="*/ 0 h 27432"/>
              <a:gd name="connsiteX2" fmla="*/ 1123406 w 4572000"/>
              <a:gd name="connsiteY2" fmla="*/ 0 h 27432"/>
              <a:gd name="connsiteX3" fmla="*/ 1685109 w 4572000"/>
              <a:gd name="connsiteY3" fmla="*/ 0 h 27432"/>
              <a:gd name="connsiteX4" fmla="*/ 2383971 w 4572000"/>
              <a:gd name="connsiteY4" fmla="*/ 0 h 27432"/>
              <a:gd name="connsiteX5" fmla="*/ 2991394 w 4572000"/>
              <a:gd name="connsiteY5" fmla="*/ 0 h 27432"/>
              <a:gd name="connsiteX6" fmla="*/ 3553097 w 4572000"/>
              <a:gd name="connsiteY6" fmla="*/ 0 h 27432"/>
              <a:gd name="connsiteX7" fmla="*/ 4572000 w 4572000"/>
              <a:gd name="connsiteY7" fmla="*/ 0 h 27432"/>
              <a:gd name="connsiteX8" fmla="*/ 4572000 w 4572000"/>
              <a:gd name="connsiteY8" fmla="*/ 27432 h 27432"/>
              <a:gd name="connsiteX9" fmla="*/ 3918857 w 4572000"/>
              <a:gd name="connsiteY9" fmla="*/ 27432 h 27432"/>
              <a:gd name="connsiteX10" fmla="*/ 3357154 w 4572000"/>
              <a:gd name="connsiteY10" fmla="*/ 27432 h 27432"/>
              <a:gd name="connsiteX11" fmla="*/ 2612571 w 4572000"/>
              <a:gd name="connsiteY11" fmla="*/ 27432 h 27432"/>
              <a:gd name="connsiteX12" fmla="*/ 2005149 w 4572000"/>
              <a:gd name="connsiteY12" fmla="*/ 27432 h 27432"/>
              <a:gd name="connsiteX13" fmla="*/ 1489166 w 4572000"/>
              <a:gd name="connsiteY13" fmla="*/ 27432 h 27432"/>
              <a:gd name="connsiteX14" fmla="*/ 790303 w 4572000"/>
              <a:gd name="connsiteY14" fmla="*/ 27432 h 27432"/>
              <a:gd name="connsiteX15" fmla="*/ 0 w 4572000"/>
              <a:gd name="connsiteY15" fmla="*/ 27432 h 27432"/>
              <a:gd name="connsiteX16" fmla="*/ 0 w 457200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27432" fill="none" extrusionOk="0">
                <a:moveTo>
                  <a:pt x="0" y="0"/>
                </a:moveTo>
                <a:cubicBezTo>
                  <a:pt x="150397" y="-23421"/>
                  <a:pt x="474161" y="9174"/>
                  <a:pt x="607423" y="0"/>
                </a:cubicBezTo>
                <a:cubicBezTo>
                  <a:pt x="740685" y="-9174"/>
                  <a:pt x="868821" y="-4258"/>
                  <a:pt x="1123406" y="0"/>
                </a:cubicBezTo>
                <a:cubicBezTo>
                  <a:pt x="1377991" y="4258"/>
                  <a:pt x="1567664" y="-12410"/>
                  <a:pt x="1685109" y="0"/>
                </a:cubicBezTo>
                <a:cubicBezTo>
                  <a:pt x="1802554" y="12410"/>
                  <a:pt x="2193086" y="-14353"/>
                  <a:pt x="2383971" y="0"/>
                </a:cubicBezTo>
                <a:cubicBezTo>
                  <a:pt x="2574856" y="14353"/>
                  <a:pt x="2697477" y="-26142"/>
                  <a:pt x="2991394" y="0"/>
                </a:cubicBezTo>
                <a:cubicBezTo>
                  <a:pt x="3285311" y="26142"/>
                  <a:pt x="3423667" y="26544"/>
                  <a:pt x="3553097" y="0"/>
                </a:cubicBezTo>
                <a:cubicBezTo>
                  <a:pt x="3682527" y="-26544"/>
                  <a:pt x="4344147" y="50350"/>
                  <a:pt x="4572000" y="0"/>
                </a:cubicBezTo>
                <a:cubicBezTo>
                  <a:pt x="4571027" y="8304"/>
                  <a:pt x="4571522" y="21512"/>
                  <a:pt x="4572000" y="27432"/>
                </a:cubicBezTo>
                <a:cubicBezTo>
                  <a:pt x="4438349" y="5490"/>
                  <a:pt x="4090129" y="31231"/>
                  <a:pt x="3918857" y="27432"/>
                </a:cubicBezTo>
                <a:cubicBezTo>
                  <a:pt x="3747585" y="23633"/>
                  <a:pt x="3498826" y="6883"/>
                  <a:pt x="3357154" y="27432"/>
                </a:cubicBezTo>
                <a:cubicBezTo>
                  <a:pt x="3215482" y="47981"/>
                  <a:pt x="2784289" y="56849"/>
                  <a:pt x="2612571" y="27432"/>
                </a:cubicBezTo>
                <a:cubicBezTo>
                  <a:pt x="2440853" y="-1985"/>
                  <a:pt x="2261292" y="25951"/>
                  <a:pt x="2005149" y="27432"/>
                </a:cubicBezTo>
                <a:cubicBezTo>
                  <a:pt x="1749006" y="28913"/>
                  <a:pt x="1700078" y="34342"/>
                  <a:pt x="1489166" y="27432"/>
                </a:cubicBezTo>
                <a:cubicBezTo>
                  <a:pt x="1278254" y="20522"/>
                  <a:pt x="1077188" y="56916"/>
                  <a:pt x="790303" y="27432"/>
                </a:cubicBezTo>
                <a:cubicBezTo>
                  <a:pt x="503418" y="-2052"/>
                  <a:pt x="359168" y="57044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572000" h="27432" stroke="0" extrusionOk="0">
                <a:moveTo>
                  <a:pt x="0" y="0"/>
                </a:moveTo>
                <a:cubicBezTo>
                  <a:pt x="155698" y="6780"/>
                  <a:pt x="465972" y="13197"/>
                  <a:pt x="607423" y="0"/>
                </a:cubicBezTo>
                <a:cubicBezTo>
                  <a:pt x="748874" y="-13197"/>
                  <a:pt x="1014133" y="22994"/>
                  <a:pt x="1123406" y="0"/>
                </a:cubicBezTo>
                <a:cubicBezTo>
                  <a:pt x="1232679" y="-22994"/>
                  <a:pt x="1639431" y="-2997"/>
                  <a:pt x="1867989" y="0"/>
                </a:cubicBezTo>
                <a:cubicBezTo>
                  <a:pt x="2096547" y="2997"/>
                  <a:pt x="2265668" y="29557"/>
                  <a:pt x="2475411" y="0"/>
                </a:cubicBezTo>
                <a:cubicBezTo>
                  <a:pt x="2685154" y="-29557"/>
                  <a:pt x="2951491" y="73"/>
                  <a:pt x="3082834" y="0"/>
                </a:cubicBezTo>
                <a:cubicBezTo>
                  <a:pt x="3214177" y="-73"/>
                  <a:pt x="3641000" y="-33478"/>
                  <a:pt x="3827417" y="0"/>
                </a:cubicBezTo>
                <a:cubicBezTo>
                  <a:pt x="4013834" y="33478"/>
                  <a:pt x="4345917" y="14255"/>
                  <a:pt x="4572000" y="0"/>
                </a:cubicBezTo>
                <a:cubicBezTo>
                  <a:pt x="4572485" y="9333"/>
                  <a:pt x="4573278" y="19699"/>
                  <a:pt x="4572000" y="27432"/>
                </a:cubicBezTo>
                <a:cubicBezTo>
                  <a:pt x="4318030" y="43025"/>
                  <a:pt x="4161104" y="34314"/>
                  <a:pt x="4010297" y="27432"/>
                </a:cubicBezTo>
                <a:cubicBezTo>
                  <a:pt x="3859490" y="20550"/>
                  <a:pt x="3592529" y="6613"/>
                  <a:pt x="3357154" y="27432"/>
                </a:cubicBezTo>
                <a:cubicBezTo>
                  <a:pt x="3121779" y="48251"/>
                  <a:pt x="2884285" y="3780"/>
                  <a:pt x="2704011" y="27432"/>
                </a:cubicBezTo>
                <a:cubicBezTo>
                  <a:pt x="2523737" y="51084"/>
                  <a:pt x="2295944" y="32081"/>
                  <a:pt x="2096589" y="27432"/>
                </a:cubicBezTo>
                <a:cubicBezTo>
                  <a:pt x="1897234" y="22783"/>
                  <a:pt x="1623782" y="52518"/>
                  <a:pt x="1352006" y="27432"/>
                </a:cubicBezTo>
                <a:cubicBezTo>
                  <a:pt x="1080230" y="2346"/>
                  <a:pt x="869959" y="12864"/>
                  <a:pt x="607423" y="27432"/>
                </a:cubicBezTo>
                <a:cubicBezTo>
                  <a:pt x="344887" y="42000"/>
                  <a:pt x="188100" y="40051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8B1C2"/>
          </a:solidFill>
          <a:ln w="38100" cap="rnd">
            <a:solidFill>
              <a:srgbClr val="38B1C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26">
            <a:extLst>
              <a:ext uri="{FF2B5EF4-FFF2-40B4-BE49-F238E27FC236}">
                <a16:creationId xmlns:a16="http://schemas.microsoft.com/office/drawing/2014/main" id="{F28B82B1-E269-4325-A665-6CFE5DEE5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ooter Placeholder 27">
            <a:extLst>
              <a:ext uri="{FF2B5EF4-FFF2-40B4-BE49-F238E27FC236}">
                <a16:creationId xmlns:a16="http://schemas.microsoft.com/office/drawing/2014/main" id="{7C700527-76FD-4DF4-A597-6F5E089CA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28">
            <a:extLst>
              <a:ext uri="{FF2B5EF4-FFF2-40B4-BE49-F238E27FC236}">
                <a16:creationId xmlns:a16="http://schemas.microsoft.com/office/drawing/2014/main" id="{B5EA49A9-01EB-4D60-A392-7DC9B625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8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BAA1F-B72B-4ED3-864D-3D7F5189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600">
                <a:latin typeface="Aharoni" panose="02010803020104030203" pitchFamily="2" charset="-79"/>
                <a:cs typeface="Aharoni" panose="02010803020104030203" pitchFamily="2" charset="-79"/>
              </a:rPr>
              <a:t>Flow of Presentation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38B1C2"/>
          </a:solidFill>
          <a:ln w="38100" cap="rnd">
            <a:solidFill>
              <a:srgbClr val="38B1C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D045-11FA-4CDA-8D89-4A0C5BF12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886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Problem Statement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Technology Used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Working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Description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Future Scope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latin typeface="Abadi" panose="020B0604020104020204" pitchFamily="34" charset="0"/>
                <a:cs typeface="Aharoni" panose="02010803020104030203" pitchFamily="2" charset="-79"/>
              </a:rPr>
              <a:t>Conclusion</a:t>
            </a:r>
          </a:p>
          <a:p>
            <a:pPr>
              <a:lnSpc>
                <a:spcPct val="100000"/>
              </a:lnSpc>
            </a:pPr>
            <a:endParaRPr lang="en-IN" sz="20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9E8747CB-24CD-4DE6-8A02-63D4E3C4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628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422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F6C9-948F-4FC8-B09D-53B9DABC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u="none" strike="noStrike" baseline="0" dirty="0">
                <a:latin typeface="Abadi" panose="020B0604020104020204" pitchFamily="34" charset="0"/>
              </a:rPr>
              <a:t>Payrol</a:t>
            </a:r>
            <a:r>
              <a:rPr lang="en-IN" sz="2400" dirty="0">
                <a:latin typeface="Abadi" panose="020B0604020104020204" pitchFamily="34" charset="0"/>
              </a:rPr>
              <a:t>l Management System </a:t>
            </a:r>
            <a:r>
              <a:rPr lang="en-IN" sz="2400" b="0" i="0" u="none" strike="noStrike" baseline="0" dirty="0">
                <a:latin typeface="Abadi" panose="020B0604020104020204" pitchFamily="34" charset="0"/>
              </a:rPr>
              <a:t>is a software made to keep track of employees and their payrolls</a:t>
            </a:r>
          </a:p>
          <a:p>
            <a:pPr>
              <a:spcBef>
                <a:spcPts val="0"/>
              </a:spcBef>
            </a:pPr>
            <a:r>
              <a:rPr lang="en-IN" sz="2400" b="0" i="0" u="none" strike="noStrike" baseline="0" dirty="0">
                <a:latin typeface="Abadi" panose="020B0604020104020204" pitchFamily="34" charset="0"/>
              </a:rPr>
              <a:t>Developed using </a:t>
            </a:r>
            <a:r>
              <a:rPr lang="en-IN" sz="2400" dirty="0">
                <a:latin typeface="Abadi" panose="020B0604020104020204" pitchFamily="34" charset="0"/>
              </a:rPr>
              <a:t>ASP.NET in Visual Studio 2019 , C# Programming Language, XAMPP Server, SQL Database</a:t>
            </a:r>
          </a:p>
          <a:p>
            <a:pPr marR="0" algn="l"/>
            <a:r>
              <a:rPr lang="en-IN" sz="2400" b="0" i="0" u="none" strike="noStrike" baseline="0" dirty="0">
                <a:latin typeface="Abadi" panose="020B0604020104020204" pitchFamily="34" charset="0"/>
              </a:rPr>
              <a:t>Developed to make management of employee data simple for companies </a:t>
            </a:r>
          </a:p>
          <a:p>
            <a:pPr marR="0" algn="l"/>
            <a:r>
              <a:rPr lang="en-IN" sz="2400" b="0" i="0" u="none" strike="noStrike" baseline="0" dirty="0">
                <a:latin typeface="Abadi" panose="020B0604020104020204" pitchFamily="34" charset="0"/>
              </a:rPr>
              <a:t>It has a user-friendly interface to avoid complications</a:t>
            </a:r>
            <a:endParaRPr lang="en-IN" sz="3600" dirty="0">
              <a:latin typeface="Abadi" panose="020B0604020104020204" pitchFamily="34" charset="0"/>
            </a:endParaRP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9D5CF124-FCE8-4512-B422-720F5126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44" y="4782550"/>
            <a:ext cx="2727960" cy="15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F6C9-948F-4FC8-B09D-53B9DABC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badi" panose="020B0604020104020204" pitchFamily="34" charset="0"/>
              </a:rPr>
              <a:t>To make the existing manual system automatic with the help of computerized equipment and full-fledged computer software, fulfilling their requirements, so that their valuable workforce data and information can be stored efficiently for a longer period with easy access and manipulation of the same</a:t>
            </a:r>
            <a:endParaRPr lang="en-IN" dirty="0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CEF91D3-0189-4778-95FA-C9B30D78A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630" y="3913954"/>
            <a:ext cx="2214562" cy="2506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B9364CB-E1CD-42F1-BEF8-1DDA2EE82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285" y="4492101"/>
            <a:ext cx="3317345" cy="219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F6C9-948F-4FC8-B09D-53B9DABC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280"/>
            <a:ext cx="10515600" cy="4251960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IN" dirty="0">
                <a:latin typeface="Abadi" panose="020B0604020104020204" pitchFamily="34" charset="0"/>
              </a:rPr>
              <a:t>Visual Studio 2019  ASP.NET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IN" dirty="0">
                <a:latin typeface="Abadi" panose="020B0604020104020204" pitchFamily="34" charset="0"/>
              </a:rPr>
              <a:t>C# Programming Language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IN" dirty="0">
                <a:latin typeface="Abadi" panose="020B0604020104020204" pitchFamily="34" charset="0"/>
              </a:rPr>
              <a:t>XAMPP Server</a:t>
            </a:r>
          </a:p>
          <a:p>
            <a:pPr>
              <a:spcBef>
                <a:spcPts val="1800"/>
              </a:spcBef>
              <a:spcAft>
                <a:spcPts val="2400"/>
              </a:spcAft>
            </a:pPr>
            <a:r>
              <a:rPr lang="en-IN" dirty="0">
                <a:latin typeface="Abadi" panose="020B0604020104020204" pitchFamily="34" charset="0"/>
              </a:rPr>
              <a:t>SQL Database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3F8646-B458-4C7A-A5FB-D4CE432F5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454" y="1909858"/>
            <a:ext cx="1059373" cy="104531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8387FD3B-53CC-4EDF-A704-2E1D4C2C2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769" y="2796746"/>
            <a:ext cx="1832454" cy="1397514"/>
          </a:xfrm>
          <a:prstGeom prst="rect">
            <a:avLst/>
          </a:prstGeom>
        </p:spPr>
      </p:pic>
      <p:pic>
        <p:nvPicPr>
          <p:cNvPr id="13" name="Picture 12" descr="A picture containing text, sign, vector graphics&#10;&#10;Description automatically generated">
            <a:extLst>
              <a:ext uri="{FF2B5EF4-FFF2-40B4-BE49-F238E27FC236}">
                <a16:creationId xmlns:a16="http://schemas.microsoft.com/office/drawing/2014/main" id="{EECA0F85-560A-4076-9D79-3C2F6965B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04" y="3800533"/>
            <a:ext cx="1122193" cy="1122193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04EF733-C250-4659-8E57-28AB1CBED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916625"/>
            <a:ext cx="1958533" cy="14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Working</a:t>
            </a:r>
            <a:endParaRPr lang="en-IN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2F55166-CE55-4C03-8BCD-0F45FCA1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807" y="1622340"/>
            <a:ext cx="1742440" cy="1742440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F2342EA-0CCA-4B1A-A8EE-0293B1953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2" y="5239555"/>
            <a:ext cx="2727960" cy="155128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37A4366-B0EB-4625-A327-6178ED57A60F}"/>
              </a:ext>
            </a:extLst>
          </p:cNvPr>
          <p:cNvCxnSpPr>
            <a:stCxn id="5" idx="2"/>
          </p:cNvCxnSpPr>
          <p:nvPr/>
        </p:nvCxnSpPr>
        <p:spPr>
          <a:xfrm flipH="1">
            <a:off x="2242107" y="3364780"/>
            <a:ext cx="3931920" cy="1484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048FB3-32C6-43AD-A15D-1164CD638BDB}"/>
              </a:ext>
            </a:extLst>
          </p:cNvPr>
          <p:cNvCxnSpPr>
            <a:stCxn id="5" idx="2"/>
          </p:cNvCxnSpPr>
          <p:nvPr/>
        </p:nvCxnSpPr>
        <p:spPr>
          <a:xfrm>
            <a:off x="6174027" y="3364780"/>
            <a:ext cx="3779520" cy="1331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022ED6-F662-4867-9646-9FB6F59933EE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>
            <a:off x="6174027" y="3364780"/>
            <a:ext cx="1921741" cy="1451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AF1AFB-9B33-42E5-9F69-D01C727AA2D9}"/>
              </a:ext>
            </a:extLst>
          </p:cNvPr>
          <p:cNvSpPr txBox="1"/>
          <p:nvPr/>
        </p:nvSpPr>
        <p:spPr>
          <a:xfrm>
            <a:off x="6577646" y="2109510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Admin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7C3A5-C39E-4248-9EAC-453B28A55B5C}"/>
              </a:ext>
            </a:extLst>
          </p:cNvPr>
          <p:cNvSpPr txBox="1"/>
          <p:nvPr/>
        </p:nvSpPr>
        <p:spPr>
          <a:xfrm>
            <a:off x="854085" y="4816462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Employees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D806B7-FCB2-4B2B-B2ED-68FCEA6608E6}"/>
              </a:ext>
            </a:extLst>
          </p:cNvPr>
          <p:cNvSpPr txBox="1"/>
          <p:nvPr/>
        </p:nvSpPr>
        <p:spPr>
          <a:xfrm>
            <a:off x="7465848" y="4816462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Payroll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2E165F-B579-4AF5-B227-B9785857FCDB}"/>
              </a:ext>
            </a:extLst>
          </p:cNvPr>
          <p:cNvSpPr txBox="1"/>
          <p:nvPr/>
        </p:nvSpPr>
        <p:spPr>
          <a:xfrm>
            <a:off x="4018823" y="5354026"/>
            <a:ext cx="2567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solidFill>
                  <a:srgbClr val="0070C0"/>
                </a:solidFill>
                <a:latin typeface="Abadi" panose="020B0604020104020204" pitchFamily="34" charset="0"/>
              </a:rPr>
              <a:t>Separate Departments will have separate databases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47B8CB-0AC9-4554-B9AB-E4961686DC90}"/>
              </a:ext>
            </a:extLst>
          </p:cNvPr>
          <p:cNvSpPr txBox="1"/>
          <p:nvPr/>
        </p:nvSpPr>
        <p:spPr>
          <a:xfrm>
            <a:off x="9927287" y="4818627"/>
            <a:ext cx="216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badi" panose="020B0604020104020204" pitchFamily="34" charset="0"/>
              </a:rPr>
              <a:t>Calculate</a:t>
            </a:r>
            <a:r>
              <a:rPr lang="en-IN" dirty="0">
                <a:solidFill>
                  <a:srgbClr val="0070C0"/>
                </a:solidFill>
                <a:latin typeface="Abadi" panose="020B0604020104020204" pitchFamily="34" charset="0"/>
              </a:rPr>
              <a:t> </a:t>
            </a:r>
            <a:r>
              <a:rPr lang="en-IN" dirty="0" err="1">
                <a:latin typeface="Abadi" panose="020B0604020104020204" pitchFamily="34" charset="0"/>
              </a:rPr>
              <a:t>Paychecks</a:t>
            </a:r>
            <a:endParaRPr lang="en-IN" sz="2000" dirty="0">
              <a:latin typeface="Abadi" panose="020B0604020104020204" pitchFamily="34" charset="0"/>
            </a:endParaRPr>
          </a:p>
        </p:txBody>
      </p:sp>
      <p:pic>
        <p:nvPicPr>
          <p:cNvPr id="57" name="Picture 56" descr="Shape&#10;&#10;Description automatically generated">
            <a:extLst>
              <a:ext uri="{FF2B5EF4-FFF2-40B4-BE49-F238E27FC236}">
                <a16:creationId xmlns:a16="http://schemas.microsoft.com/office/drawing/2014/main" id="{6C116CDF-8504-40EE-A796-B7A9783DF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4115">
            <a:off x="8906183" y="32637"/>
            <a:ext cx="2307545" cy="2341759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6F644B5-DE83-4F93-84E5-E23AB0F2B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65" y="5305564"/>
            <a:ext cx="1655763" cy="1498558"/>
          </a:xfrm>
          <a:prstGeom prst="rect">
            <a:avLst/>
          </a:prstGeom>
        </p:spPr>
      </p:pic>
      <p:pic>
        <p:nvPicPr>
          <p:cNvPr id="10" name="Picture 9" descr="A red calculator with a green screen&#10;&#10;Description automatically generated with low confidence">
            <a:extLst>
              <a:ext uri="{FF2B5EF4-FFF2-40B4-BE49-F238E27FC236}">
                <a16:creationId xmlns:a16="http://schemas.microsoft.com/office/drawing/2014/main" id="{B2E33EA8-45B3-46B6-BDC0-C658DD9032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09" y="5205666"/>
            <a:ext cx="1491621" cy="165233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3E34DB-F75A-4C80-A384-0F70AB49D4E9}"/>
              </a:ext>
            </a:extLst>
          </p:cNvPr>
          <p:cNvSpPr txBox="1"/>
          <p:nvPr/>
        </p:nvSpPr>
        <p:spPr>
          <a:xfrm>
            <a:off x="8146035" y="3782844"/>
            <a:ext cx="1259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Abadi" panose="020B0604020104020204" pitchFamily="34" charset="0"/>
              </a:rPr>
              <a:t>Can </a:t>
            </a:r>
          </a:p>
          <a:p>
            <a:endParaRPr lang="en-IN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2EC18-9C58-4344-9295-5CC2D2EC13B6}"/>
              </a:ext>
            </a:extLst>
          </p:cNvPr>
          <p:cNvSpPr txBox="1"/>
          <p:nvPr/>
        </p:nvSpPr>
        <p:spPr>
          <a:xfrm>
            <a:off x="6223461" y="4030735"/>
            <a:ext cx="1259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Abadi" panose="020B0604020104020204" pitchFamily="34" charset="0"/>
              </a:rPr>
              <a:t>Can view</a:t>
            </a:r>
          </a:p>
          <a:p>
            <a:endParaRPr lang="en-IN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34890-62F8-4F92-B5A4-3DB719CC50A7}"/>
              </a:ext>
            </a:extLst>
          </p:cNvPr>
          <p:cNvSpPr txBox="1"/>
          <p:nvPr/>
        </p:nvSpPr>
        <p:spPr>
          <a:xfrm>
            <a:off x="3612952" y="3685520"/>
            <a:ext cx="12598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70C0"/>
                </a:solidFill>
                <a:latin typeface="Abadi" panose="020B0604020104020204" pitchFamily="34" charset="0"/>
              </a:rPr>
              <a:t>Can add</a:t>
            </a:r>
          </a:p>
          <a:p>
            <a:endParaRPr lang="en-IN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FD9E8987-1D14-43EA-8734-1459D1848D01}"/>
              </a:ext>
            </a:extLst>
          </p:cNvPr>
          <p:cNvSpPr/>
          <p:nvPr/>
        </p:nvSpPr>
        <p:spPr>
          <a:xfrm rot="5400000">
            <a:off x="5017703" y="4758348"/>
            <a:ext cx="484632" cy="30450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1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Description</a:t>
            </a:r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C0C0998B-E286-4C2D-9E7A-2DB00B0B8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385" y="5112028"/>
            <a:ext cx="1403615" cy="1403615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E100977-609F-478B-A985-DA6831322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659" y="5480949"/>
            <a:ext cx="1958533" cy="1403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CF5466-DDB0-4AD8-A3AD-F5DE16AD2FFC}"/>
              </a:ext>
            </a:extLst>
          </p:cNvPr>
          <p:cNvSpPr txBox="1">
            <a:spLocks/>
          </p:cNvSpPr>
          <p:nvPr/>
        </p:nvSpPr>
        <p:spPr>
          <a:xfrm>
            <a:off x="701808" y="1859280"/>
            <a:ext cx="10515600" cy="4460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Abadi" panose="020B0604020104020204" pitchFamily="34" charset="0"/>
              </a:rPr>
              <a:t>This project is built keeping in mind that it is to be used by only one user that is the admin.</a:t>
            </a:r>
          </a:p>
          <a:p>
            <a:r>
              <a:rPr lang="en-IN" sz="2000" dirty="0">
                <a:latin typeface="Abadi" panose="020B0604020104020204" pitchFamily="34" charset="0"/>
              </a:rPr>
              <a:t>It is built for use in small scale organization where the number of employees is limited and handled by a few number of people.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admin can add new employees in various departments. 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Admin can also calculate predefined pay grades for the employees, with the addition of overtime wage.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required records can be easily viewed by the admin anytime time he wants in an instant.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payment of the employee is based on monthly/weekly basis. </a:t>
            </a:r>
          </a:p>
          <a:p>
            <a:r>
              <a:rPr lang="en-IN" sz="2000" dirty="0">
                <a:latin typeface="Abadi" panose="020B0604020104020204" pitchFamily="34" charset="0"/>
              </a:rPr>
              <a:t>Numerous validations implemented would enable the admin to enter accurate data. 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main objective of this framework is to save time, make the system cost effective and      manage records efficiently</a:t>
            </a:r>
          </a:p>
        </p:txBody>
      </p:sp>
    </p:spTree>
    <p:extLst>
      <p:ext uri="{BB962C8B-B14F-4D97-AF65-F5344CB8AC3E}">
        <p14:creationId xmlns:p14="http://schemas.microsoft.com/office/powerpoint/2010/main" val="358822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7200">
                <a:latin typeface="Aharoni" panose="02010803020104030203" pitchFamily="2" charset="-79"/>
                <a:cs typeface="Aharoni" panose="02010803020104030203" pitchFamily="2" charset="-79"/>
              </a:rPr>
              <a:t>Future Scope</a:t>
            </a:r>
            <a:endParaRPr lang="en-IN" sz="7200"/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38B1C2"/>
          </a:solidFill>
          <a:ln w="38100" cap="rnd">
            <a:solidFill>
              <a:srgbClr val="38B1C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7F6C9-948F-4FC8-B09D-53B9DABC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6"/>
            <a:ext cx="7250708" cy="41191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latin typeface="Abadi" panose="020B0604020104020204" pitchFamily="34" charset="0"/>
              </a:rPr>
              <a:t>The option to print the records in future.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Abadi" panose="020B0604020104020204" pitchFamily="34" charset="0"/>
              </a:rPr>
              <a:t>Implementation of better and more attractive UI design 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Abadi" panose="020B0604020104020204" pitchFamily="34" charset="0"/>
              </a:rPr>
              <a:t>We intend to add a leave structure to track paid leaves in the future. 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Abadi" panose="020B0604020104020204" pitchFamily="34" charset="0"/>
              </a:rPr>
              <a:t>We would like to implement a regular backup mechanism to back up the employee database in case of any mishap. 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latin typeface="Abadi" panose="020B0604020104020204" pitchFamily="34" charset="0"/>
              </a:rPr>
              <a:t>The system can be developed in such a way that its existing features can be modified to better versions for more efficiency.</a:t>
            </a:r>
          </a:p>
        </p:txBody>
      </p:sp>
      <p:pic>
        <p:nvPicPr>
          <p:cNvPr id="13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53AE2708-088C-4E39-B4DB-67B223394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596" y="2071316"/>
            <a:ext cx="4252912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0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25-A2A9-43D6-9BAA-7BE031E8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1498E7-C52C-487C-94C8-9D3FEBD9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813"/>
            <a:ext cx="10515600" cy="4252912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badi" panose="020B0604020104020204" pitchFamily="34" charset="0"/>
              </a:rPr>
              <a:t>We successfully made a project that allows management of employee data and provides better payroll tracking for the admin</a:t>
            </a:r>
          </a:p>
          <a:p>
            <a:r>
              <a:rPr lang="en-IN" sz="2000" dirty="0">
                <a:latin typeface="Abadi" panose="020B0604020104020204" pitchFamily="34" charset="0"/>
              </a:rPr>
              <a:t>It can maintain and view computerized records without storing any redundant entries or overlapping repetitive data.</a:t>
            </a:r>
          </a:p>
          <a:p>
            <a:r>
              <a:rPr lang="en-IN" sz="2000" dirty="0">
                <a:latin typeface="Abadi" panose="020B0604020104020204" pitchFamily="34" charset="0"/>
              </a:rPr>
              <a:t>This System requires less time for processing, reduces paperwork, cost.</a:t>
            </a:r>
          </a:p>
          <a:p>
            <a:r>
              <a:rPr lang="en-IN" sz="2000" dirty="0">
                <a:latin typeface="Abadi" panose="020B0604020104020204" pitchFamily="34" charset="0"/>
              </a:rPr>
              <a:t>The software is easily available and simple to use.</a:t>
            </a:r>
          </a:p>
          <a:p>
            <a:r>
              <a:rPr lang="en-IN" sz="2000" dirty="0">
                <a:latin typeface="Abadi" panose="020B0604020104020204" pitchFamily="34" charset="0"/>
              </a:rPr>
              <a:t>Easily maintains and generates the reports of payroll data</a:t>
            </a:r>
          </a:p>
          <a:p>
            <a:r>
              <a:rPr lang="en-IN" sz="2000" dirty="0">
                <a:latin typeface="Abadi" panose="020B0604020104020204" pitchFamily="34" charset="0"/>
              </a:rPr>
              <a:t>Various details can be provided to the management through reports.</a:t>
            </a:r>
          </a:p>
          <a:p>
            <a:r>
              <a:rPr lang="en-IN" sz="2000" dirty="0">
                <a:latin typeface="Abadi" panose="020B0604020104020204" pitchFamily="34" charset="0"/>
              </a:rPr>
              <a:t>Better management and security. </a:t>
            </a:r>
          </a:p>
          <a:p>
            <a:r>
              <a:rPr lang="en-IN" sz="2000" dirty="0">
                <a:latin typeface="Abadi" panose="020B0604020104020204" pitchFamily="34" charset="0"/>
              </a:rPr>
              <a:t>Less human resources and human effort required, making their job easier.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F5DD4FB5-FE3C-43CD-ABEB-5554C2A40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79" y="3334861"/>
            <a:ext cx="3230657" cy="178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9790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13A22"/>
      </a:dk2>
      <a:lt2>
        <a:srgbClr val="E8E3E2"/>
      </a:lt2>
      <a:accent1>
        <a:srgbClr val="38B1C2"/>
      </a:accent1>
      <a:accent2>
        <a:srgbClr val="28B48B"/>
      </a:accent2>
      <a:accent3>
        <a:srgbClr val="35B95B"/>
      </a:accent3>
      <a:accent4>
        <a:srgbClr val="3BB829"/>
      </a:accent4>
      <a:accent5>
        <a:srgbClr val="77B033"/>
      </a:accent5>
      <a:accent6>
        <a:srgbClr val="A3A825"/>
      </a:accent6>
      <a:hlink>
        <a:srgbClr val="54903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481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Aharoni</vt:lpstr>
      <vt:lpstr>Arial</vt:lpstr>
      <vt:lpstr>Modern Love</vt:lpstr>
      <vt:lpstr>The Hand</vt:lpstr>
      <vt:lpstr>SketchyVTI</vt:lpstr>
      <vt:lpstr>Payroll Management System</vt:lpstr>
      <vt:lpstr>Flow of Presentation</vt:lpstr>
      <vt:lpstr>Introduction</vt:lpstr>
      <vt:lpstr>Problem Statement</vt:lpstr>
      <vt:lpstr>Technology Used</vt:lpstr>
      <vt:lpstr>Working</vt:lpstr>
      <vt:lpstr>Description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Payroll Management System</dc:title>
  <dc:creator>Khan Inaaya Niyaz</dc:creator>
  <cp:lastModifiedBy>Khan Inaaya Niyaz</cp:lastModifiedBy>
  <cp:revision>3</cp:revision>
  <dcterms:created xsi:type="dcterms:W3CDTF">2021-10-22T05:52:21Z</dcterms:created>
  <dcterms:modified xsi:type="dcterms:W3CDTF">2021-10-30T13:25:47Z</dcterms:modified>
</cp:coreProperties>
</file>