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59" r:id="rId3"/>
    <p:sldId id="260" r:id="rId4"/>
    <p:sldId id="262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86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14" r:id="rId32"/>
    <p:sldId id="515" r:id="rId33"/>
    <p:sldId id="365" r:id="rId34"/>
    <p:sldId id="319" r:id="rId35"/>
    <p:sldId id="258" r:id="rId36"/>
  </p:sldIdLst>
  <p:sldSz cx="9144000" cy="6858000" type="screen4x3"/>
  <p:notesSz cx="68580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E2005B"/>
    <a:srgbClr val="DEFF93"/>
    <a:srgbClr val="99CC00"/>
    <a:srgbClr val="FF0066"/>
    <a:srgbClr val="66FF33"/>
    <a:srgbClr val="FF6600"/>
    <a:srgbClr val="F8F89A"/>
    <a:srgbClr val="FFDDFF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139" autoAdjust="0"/>
  </p:normalViewPr>
  <p:slideViewPr>
    <p:cSldViewPr showGuides="1">
      <p:cViewPr>
        <p:scale>
          <a:sx n="70" d="100"/>
          <a:sy n="70" d="100"/>
        </p:scale>
        <p:origin x="-1350" y="-84"/>
      </p:cViewPr>
      <p:guideLst>
        <p:guide orient="horz" pos="1933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3.wmf"/><Relationship Id="rId7" Type="http://schemas.openxmlformats.org/officeDocument/2006/relationships/image" Target="../media/image8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82.wmf"/><Relationship Id="rId11" Type="http://schemas.openxmlformats.org/officeDocument/2006/relationships/image" Target="../media/image109.wmf"/><Relationship Id="rId5" Type="http://schemas.openxmlformats.org/officeDocument/2006/relationships/image" Target="../media/image105.wmf"/><Relationship Id="rId10" Type="http://schemas.openxmlformats.org/officeDocument/2006/relationships/image" Target="../media/image108.wmf"/><Relationship Id="rId4" Type="http://schemas.openxmlformats.org/officeDocument/2006/relationships/image" Target="../media/image104.wmf"/><Relationship Id="rId9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84.wmf"/><Relationship Id="rId18" Type="http://schemas.openxmlformats.org/officeDocument/2006/relationships/image" Target="../media/image110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17" Type="http://schemas.openxmlformats.org/officeDocument/2006/relationships/image" Target="../media/image101.wmf"/><Relationship Id="rId2" Type="http://schemas.openxmlformats.org/officeDocument/2006/relationships/image" Target="../media/image148.wmf"/><Relationship Id="rId16" Type="http://schemas.openxmlformats.org/officeDocument/2006/relationships/image" Target="../media/image97.wmf"/><Relationship Id="rId20" Type="http://schemas.openxmlformats.org/officeDocument/2006/relationships/image" Target="../media/image92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5" Type="http://schemas.openxmlformats.org/officeDocument/2006/relationships/image" Target="../media/image83.wmf"/><Relationship Id="rId10" Type="http://schemas.openxmlformats.org/officeDocument/2006/relationships/image" Target="../media/image156.wmf"/><Relationship Id="rId19" Type="http://schemas.openxmlformats.org/officeDocument/2006/relationships/image" Target="../media/image91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Relationship Id="rId14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1B14DB01-11B6-4F57-8089-8FBDFF6F27D7}" type="datetimeFigureOut">
              <a:rPr lang="es-ES"/>
              <a:pPr>
                <a:defRPr/>
              </a:pPr>
              <a:t>18/05/2015</a:t>
            </a:fld>
            <a:endParaRPr lang="es-E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35153AA-9034-4244-A270-7689C0FC71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527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3AA85D-F849-4EB5-A6F2-028D67A3AC33}" type="datetimeFigureOut">
              <a:rPr lang="es-CL"/>
              <a:pPr>
                <a:defRPr/>
              </a:pPr>
              <a:t>18-05-2015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ED3B5C-1762-4A02-8DBC-689CA2E7C65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922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D3B5C-1762-4A02-8DBC-689CA2E7C656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468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16DA7-2F01-40CC-9DE4-23B93FB66CEA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74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81EFE0-61E3-4034-AC43-2DAF9EBD12E6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06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428CF-E7D4-4F6B-9B20-F93EDC4B074B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56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D3B5C-1762-4A02-8DBC-689CA2E7C656}" type="slidenum">
              <a:rPr lang="es-CL" smtClean="0"/>
              <a:pPr>
                <a:defRPr/>
              </a:pPr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589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846D26-19E1-4893-B98B-F66E594C2318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4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846D26-19E1-4893-B98B-F66E594C2318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4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FBED7E-D7F3-4CE4-81F5-D1CACCAE96C7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5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577DC4-7A59-49AE-97E9-A3118F7F37D7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79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03E3AD-2D2B-4C71-B45A-F53FA6DF1D4D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33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E095B-C507-47C7-ABCD-59D6BBA62BB2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71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5BACE-4D8D-42E8-8462-0D70C64E6E5D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84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0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100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478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268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301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195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76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2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4650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133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L"/>
          </a:p>
        </p:txBody>
      </p:sp>
      <p:pic>
        <p:nvPicPr>
          <p:cNvPr id="8" name="7 Imagen" descr="logo_patron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15.png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15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image" Target="../media/image15.png"/><Relationship Id="rId21" Type="http://schemas.openxmlformats.org/officeDocument/2006/relationships/image" Target="../media/image76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3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6.wmf"/><Relationship Id="rId3" Type="http://schemas.openxmlformats.org/officeDocument/2006/relationships/image" Target="../media/image15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15.png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15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15.png"/><Relationship Id="rId21" Type="http://schemas.openxmlformats.org/officeDocument/2006/relationships/image" Target="../media/image107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83.wmf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104.bin"/><Relationship Id="rId5" Type="http://schemas.openxmlformats.org/officeDocument/2006/relationships/image" Target="../media/image101.wmf"/><Relationship Id="rId15" Type="http://schemas.openxmlformats.org/officeDocument/2006/relationships/image" Target="../media/image82.wmf"/><Relationship Id="rId23" Type="http://schemas.openxmlformats.org/officeDocument/2006/relationships/image" Target="../media/image108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12.bin"/><Relationship Id="rId3" Type="http://schemas.openxmlformats.org/officeDocument/2006/relationships/image" Target="../media/image15.png"/><Relationship Id="rId21" Type="http://schemas.openxmlformats.org/officeDocument/2006/relationships/image" Target="../media/image82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.png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2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9.wmf"/><Relationship Id="rId1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2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4.wmf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32.bin"/><Relationship Id="rId26" Type="http://schemas.openxmlformats.org/officeDocument/2006/relationships/image" Target="../media/image15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30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35.bin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.png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3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05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3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9.wmf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3.w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2.bin"/><Relationship Id="rId39" Type="http://schemas.openxmlformats.org/officeDocument/2006/relationships/image" Target="../media/image110.wmf"/><Relationship Id="rId3" Type="http://schemas.openxmlformats.org/officeDocument/2006/relationships/image" Target="../media/image12.png"/><Relationship Id="rId21" Type="http://schemas.openxmlformats.org/officeDocument/2006/relationships/image" Target="../media/image155.wmf"/><Relationship Id="rId34" Type="http://schemas.openxmlformats.org/officeDocument/2006/relationships/oleObject" Target="../embeddings/oleObject166.bin"/><Relationship Id="rId42" Type="http://schemas.openxmlformats.org/officeDocument/2006/relationships/oleObject" Target="../embeddings/oleObject170.bin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53.wmf"/><Relationship Id="rId25" Type="http://schemas.openxmlformats.org/officeDocument/2006/relationships/image" Target="../media/image157.wmf"/><Relationship Id="rId33" Type="http://schemas.openxmlformats.org/officeDocument/2006/relationships/image" Target="../media/image83.wmf"/><Relationship Id="rId38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29" Type="http://schemas.openxmlformats.org/officeDocument/2006/relationships/image" Target="../media/image84.wmf"/><Relationship Id="rId41" Type="http://schemas.openxmlformats.org/officeDocument/2006/relationships/image" Target="../media/image91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0.wmf"/><Relationship Id="rId24" Type="http://schemas.openxmlformats.org/officeDocument/2006/relationships/oleObject" Target="../embeddings/oleObject161.bin"/><Relationship Id="rId32" Type="http://schemas.openxmlformats.org/officeDocument/2006/relationships/oleObject" Target="../embeddings/oleObject165.bin"/><Relationship Id="rId37" Type="http://schemas.openxmlformats.org/officeDocument/2006/relationships/image" Target="../media/image101.wmf"/><Relationship Id="rId40" Type="http://schemas.openxmlformats.org/officeDocument/2006/relationships/oleObject" Target="../embeddings/oleObject169.bin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23" Type="http://schemas.openxmlformats.org/officeDocument/2006/relationships/image" Target="../media/image156.wmf"/><Relationship Id="rId28" Type="http://schemas.openxmlformats.org/officeDocument/2006/relationships/oleObject" Target="../embeddings/oleObject163.bin"/><Relationship Id="rId36" Type="http://schemas.openxmlformats.org/officeDocument/2006/relationships/oleObject" Target="../embeddings/oleObject167.bin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54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Relationship Id="rId27" Type="http://schemas.openxmlformats.org/officeDocument/2006/relationships/image" Target="../media/image158.wmf"/><Relationship Id="rId30" Type="http://schemas.openxmlformats.org/officeDocument/2006/relationships/oleObject" Target="../embeddings/oleObject164.bin"/><Relationship Id="rId35" Type="http://schemas.openxmlformats.org/officeDocument/2006/relationships/image" Target="../media/image97.wmf"/><Relationship Id="rId43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5.png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image" Target="../media/image15.png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15.png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image" Target="../media/image15.png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9" descr="M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419871" y="4797425"/>
            <a:ext cx="5400601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2000" b="1" u="none" dirty="0">
                <a:solidFill>
                  <a:schemeClr val="bg1"/>
                </a:solidFill>
                <a:latin typeface="Arial Narrow" pitchFamily="34" charset="0"/>
              </a:rPr>
              <a:t>Clase</a:t>
            </a:r>
          </a:p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CL" altLang="es-CL" sz="3500" u="none" dirty="0" smtClean="0">
                <a:solidFill>
                  <a:schemeClr val="bg1"/>
                </a:solidFill>
                <a:latin typeface="Arial Narrow" pitchFamily="34" charset="0"/>
              </a:rPr>
              <a:t>Números imaginarios y complejos</a:t>
            </a:r>
            <a:endParaRPr lang="es-CL" altLang="es-CL" sz="35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2293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b="1" u="none">
                <a:solidFill>
                  <a:srgbClr val="84BD00"/>
                </a:solidFill>
                <a:latin typeface="Arial Narrow" pitchFamily="34" charset="0"/>
              </a:rPr>
              <a:t>MT-22</a:t>
            </a:r>
          </a:p>
        </p:txBody>
      </p:sp>
      <p:sp>
        <p:nvSpPr>
          <p:cNvPr id="2" name="1 Rectángulo"/>
          <p:cNvSpPr/>
          <p:nvPr/>
        </p:nvSpPr>
        <p:spPr>
          <a:xfrm rot="16200000">
            <a:off x="-539661" y="4767861"/>
            <a:ext cx="1396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 u="none" dirty="0">
                <a:solidFill>
                  <a:schemeClr val="bg1"/>
                </a:solidFill>
                <a:latin typeface="Arial Narrow" panose="020B0606020202030204" pitchFamily="34" charset="0"/>
              </a:rPr>
              <a:t>PPTCES023MT21-A15V1</a:t>
            </a:r>
            <a:endParaRPr lang="es-CL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18 CuadroTexto"/>
          <p:cNvSpPr txBox="1">
            <a:spLocks noChangeArrowheads="1"/>
          </p:cNvSpPr>
          <p:nvPr/>
        </p:nvSpPr>
        <p:spPr bwMode="auto">
          <a:xfrm>
            <a:off x="417784" y="1484784"/>
            <a:ext cx="8186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 número complejo  se puede representar al menos de tres maneras:</a:t>
            </a:r>
            <a:endParaRPr lang="es-CL" altLang="es-CL" sz="2000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20" name="18 CuadroTexto"/>
          <p:cNvSpPr txBox="1">
            <a:spLocks noChangeArrowheads="1"/>
          </p:cNvSpPr>
          <p:nvPr/>
        </p:nvSpPr>
        <p:spPr bwMode="auto">
          <a:xfrm>
            <a:off x="417785" y="2060848"/>
            <a:ext cx="7889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Canónica o </a:t>
            </a:r>
            <a:r>
              <a:rPr lang="es-ES" altLang="es-CL" sz="2000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binómica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+ </a:t>
            </a:r>
            <a:r>
              <a:rPr lang="es-ES" altLang="es-CL" sz="2000" b="1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bi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endParaRPr lang="es-CL" altLang="es-CL" sz="2000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18 CuadroTexto"/>
          <p:cNvSpPr txBox="1">
            <a:spLocks noChangeArrowheads="1"/>
          </p:cNvSpPr>
          <p:nvPr/>
        </p:nvSpPr>
        <p:spPr bwMode="auto">
          <a:xfrm>
            <a:off x="426954" y="2505120"/>
            <a:ext cx="7889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 ordenado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(a, b)</a:t>
            </a:r>
            <a:endParaRPr lang="es-CL" altLang="es-CL" sz="2000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2" name="18 CuadroTexto"/>
          <p:cNvSpPr txBox="1">
            <a:spLocks noChangeArrowheads="1"/>
          </p:cNvSpPr>
          <p:nvPr/>
        </p:nvSpPr>
        <p:spPr bwMode="auto">
          <a:xfrm>
            <a:off x="426954" y="3009176"/>
            <a:ext cx="7889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Gráficamente: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Como vector</a:t>
            </a:r>
            <a:endParaRPr lang="es-CL" altLang="es-CL" sz="2000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51520" y="3573016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95535" y="3995772"/>
            <a:ext cx="8208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es un número complejo, tal que su parte real es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y su parte imaginaria  es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5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entonces se puede representar como:</a:t>
            </a:r>
            <a:endParaRPr lang="es-CL" sz="2000" u="none" dirty="0">
              <a:latin typeface="+mn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313098" y="5157465"/>
            <a:ext cx="1359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 = 2 + 5i </a:t>
            </a:r>
            <a:endParaRPr lang="es-CL" sz="2000" u="none" dirty="0"/>
          </a:p>
        </p:txBody>
      </p:sp>
      <p:sp>
        <p:nvSpPr>
          <p:cNvPr id="23" name="22 Rectángulo"/>
          <p:cNvSpPr/>
          <p:nvPr/>
        </p:nvSpPr>
        <p:spPr>
          <a:xfrm>
            <a:off x="4761370" y="5129393"/>
            <a:ext cx="1359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 = (2,5) </a:t>
            </a:r>
            <a:endParaRPr lang="es-CL" sz="2000" u="none" dirty="0"/>
          </a:p>
        </p:txBody>
      </p:sp>
      <p:cxnSp>
        <p:nvCxnSpPr>
          <p:cNvPr id="30" name="29 Conector recto de flecha"/>
          <p:cNvCxnSpPr/>
          <p:nvPr/>
        </p:nvCxnSpPr>
        <p:spPr bwMode="auto">
          <a:xfrm flipH="1">
            <a:off x="5313534" y="5494468"/>
            <a:ext cx="108000" cy="180000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 bwMode="auto">
          <a:xfrm>
            <a:off x="5649373" y="5499240"/>
            <a:ext cx="132650" cy="180000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4977394" y="5589240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400" u="none" dirty="0">
                <a:solidFill>
                  <a:schemeClr val="accent1">
                    <a:lumMod val="25000"/>
                  </a:schemeClr>
                </a:solidFill>
              </a:rPr>
              <a:t>Re(z) </a:t>
            </a:r>
            <a:endParaRPr lang="es-CL" sz="1400" u="none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625466" y="5589240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400" u="none" dirty="0" err="1" smtClean="0">
                <a:solidFill>
                  <a:schemeClr val="accent1">
                    <a:lumMod val="25000"/>
                  </a:schemeClr>
                </a:solidFill>
              </a:rPr>
              <a:t>Im</a:t>
            </a:r>
            <a:r>
              <a:rPr lang="es-ES" altLang="es-CL" sz="1400" u="none" dirty="0" smtClean="0">
                <a:solidFill>
                  <a:schemeClr val="accent1">
                    <a:lumMod val="25000"/>
                  </a:schemeClr>
                </a:solidFill>
              </a:rPr>
              <a:t>(z</a:t>
            </a:r>
            <a:r>
              <a:rPr lang="es-ES" altLang="es-CL" sz="1400" u="none" dirty="0">
                <a:solidFill>
                  <a:schemeClr val="accent1">
                    <a:lumMod val="25000"/>
                  </a:schemeClr>
                </a:solidFill>
              </a:rPr>
              <a:t>) </a:t>
            </a:r>
            <a:endParaRPr lang="es-CL" sz="1400" u="none" dirty="0">
              <a:solidFill>
                <a:schemeClr val="accent1">
                  <a:lumMod val="25000"/>
                </a:schemeClr>
              </a:solidFill>
            </a:endParaRPr>
          </a:p>
        </p:txBody>
      </p:sp>
      <p:cxnSp>
        <p:nvCxnSpPr>
          <p:cNvPr id="37" name="36 Conector recto de flecha"/>
          <p:cNvCxnSpPr/>
          <p:nvPr/>
        </p:nvCxnSpPr>
        <p:spPr bwMode="auto">
          <a:xfrm flipH="1">
            <a:off x="2817154" y="5497487"/>
            <a:ext cx="61716" cy="197492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2457114" y="5641503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400" u="none" dirty="0">
                <a:solidFill>
                  <a:schemeClr val="accent1">
                    <a:lumMod val="25000"/>
                  </a:schemeClr>
                </a:solidFill>
              </a:rPr>
              <a:t>Re(z) </a:t>
            </a:r>
            <a:endParaRPr lang="es-CL" sz="1400" u="none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3177194" y="5641503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400" u="none" dirty="0" err="1" smtClean="0">
                <a:solidFill>
                  <a:schemeClr val="accent1">
                    <a:lumMod val="25000"/>
                  </a:schemeClr>
                </a:solidFill>
              </a:rPr>
              <a:t>Im</a:t>
            </a:r>
            <a:r>
              <a:rPr lang="es-ES" altLang="es-CL" sz="1400" u="none" dirty="0" smtClean="0">
                <a:solidFill>
                  <a:schemeClr val="accent1">
                    <a:lumMod val="25000"/>
                  </a:schemeClr>
                </a:solidFill>
              </a:rPr>
              <a:t>(z</a:t>
            </a:r>
            <a:r>
              <a:rPr lang="es-ES" altLang="es-CL" sz="1400" u="none" dirty="0">
                <a:solidFill>
                  <a:schemeClr val="accent1">
                    <a:lumMod val="25000"/>
                  </a:schemeClr>
                </a:solidFill>
              </a:rPr>
              <a:t>) </a:t>
            </a:r>
            <a:endParaRPr lang="es-CL" sz="1400" u="none" dirty="0">
              <a:solidFill>
                <a:schemeClr val="accent1">
                  <a:lumMod val="25000"/>
                </a:schemeClr>
              </a:solidFill>
            </a:endParaRPr>
          </a:p>
        </p:txBody>
      </p:sp>
      <p:cxnSp>
        <p:nvCxnSpPr>
          <p:cNvPr id="44" name="43 Conector recto de flecha"/>
          <p:cNvCxnSpPr/>
          <p:nvPr/>
        </p:nvCxnSpPr>
        <p:spPr bwMode="auto">
          <a:xfrm>
            <a:off x="3321210" y="5497487"/>
            <a:ext cx="132650" cy="180000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2339752" y="4788133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i="1" u="none" dirty="0" smtClean="0">
                <a:solidFill>
                  <a:schemeClr val="accent1">
                    <a:lumMod val="25000"/>
                  </a:schemeClr>
                </a:solidFill>
              </a:rPr>
              <a:t>binomio</a:t>
            </a:r>
            <a:endParaRPr lang="es-CL" i="1" u="none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743356" y="4788133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i="1" u="none" dirty="0" smtClean="0">
                <a:solidFill>
                  <a:schemeClr val="accent1">
                    <a:lumMod val="25000"/>
                  </a:schemeClr>
                </a:solidFill>
              </a:rPr>
              <a:t>par </a:t>
            </a:r>
            <a:r>
              <a:rPr lang="es-ES" altLang="es-CL" i="1" u="none" dirty="0">
                <a:solidFill>
                  <a:schemeClr val="accent1">
                    <a:lumMod val="25000"/>
                  </a:schemeClr>
                </a:solidFill>
              </a:rPr>
              <a:t>ordenado</a:t>
            </a:r>
            <a:endParaRPr lang="es-CL" i="1" u="none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8" name="38 CuadroTexto"/>
          <p:cNvSpPr txBox="1">
            <a:spLocks noChangeArrowheads="1"/>
          </p:cNvSpPr>
          <p:nvPr/>
        </p:nvSpPr>
        <p:spPr bwMode="auto">
          <a:xfrm>
            <a:off x="251520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2. Números Complejos: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 bwMode="auto">
          <a:xfrm>
            <a:off x="4608000" y="1826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-323852" y="836388"/>
            <a:ext cx="8208963" cy="396875"/>
            <a:chOff x="-204" y="464"/>
            <a:chExt cx="5171" cy="250"/>
          </a:xfrm>
        </p:grpSpPr>
        <p:sp>
          <p:nvSpPr>
            <p:cNvPr id="27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Representación</a:t>
              </a:r>
              <a:endParaRPr lang="es-CL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4121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18" grpId="0"/>
      <p:bldP spid="19" grpId="0"/>
      <p:bldP spid="2" grpId="0"/>
      <p:bldP spid="23" grpId="0"/>
      <p:bldP spid="34" grpId="0"/>
      <p:bldP spid="36" grpId="0"/>
      <p:bldP spid="39" grpId="0"/>
      <p:bldP spid="40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18 CuadroTexto"/>
          <p:cNvSpPr txBox="1">
            <a:spLocks noChangeArrowheads="1"/>
          </p:cNvSpPr>
          <p:nvPr/>
        </p:nvSpPr>
        <p:spPr bwMode="auto">
          <a:xfrm>
            <a:off x="354946" y="1393031"/>
            <a:ext cx="83215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Dado que los números complejos se componen de una parte real y otra imaginaria, es posible representarlos en un “plano complejo”, donde el eje </a:t>
            </a:r>
            <a:r>
              <a:rPr lang="es-ES" altLang="es-CL" sz="20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representa al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eje real </a:t>
            </a:r>
            <a:r>
              <a:rPr lang="es-ES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(Re)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 el eje </a:t>
            </a:r>
            <a:r>
              <a:rPr lang="es-ES" altLang="es-CL" sz="20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al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eje imaginario (</a:t>
            </a:r>
            <a:r>
              <a:rPr lang="es-ES" altLang="es-CL" sz="2000" b="1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95536" y="3193231"/>
            <a:ext cx="8289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es un número complejo, tal que su parte real es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3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y su parte imaginaria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4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entonces se puede representar de la siguiente manera:</a:t>
            </a:r>
            <a:endParaRPr lang="es-CL" sz="2000" u="none" dirty="0">
              <a:latin typeface="+mn-lt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79512" y="2708920"/>
            <a:ext cx="173973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3691671" y="4042954"/>
            <a:ext cx="3283030" cy="2338374"/>
            <a:chOff x="3123125" y="3774667"/>
            <a:chExt cx="3112577" cy="2338374"/>
          </a:xfrm>
        </p:grpSpPr>
        <p:grpSp>
          <p:nvGrpSpPr>
            <p:cNvPr id="2" name="1 Grupo"/>
            <p:cNvGrpSpPr/>
            <p:nvPr/>
          </p:nvGrpSpPr>
          <p:grpSpPr>
            <a:xfrm>
              <a:off x="3123125" y="3774667"/>
              <a:ext cx="2673011" cy="2338374"/>
              <a:chOff x="3123125" y="3774667"/>
              <a:chExt cx="2673011" cy="2338374"/>
            </a:xfrm>
          </p:grpSpPr>
          <p:grpSp>
            <p:nvGrpSpPr>
              <p:cNvPr id="24" name="23 Grupo"/>
              <p:cNvGrpSpPr/>
              <p:nvPr/>
            </p:nvGrpSpPr>
            <p:grpSpPr>
              <a:xfrm>
                <a:off x="3347864" y="3872910"/>
                <a:ext cx="2448272" cy="2240131"/>
                <a:chOff x="2879556" y="3728894"/>
                <a:chExt cx="2448272" cy="2240131"/>
              </a:xfrm>
            </p:grpSpPr>
            <p:cxnSp>
              <p:nvCxnSpPr>
                <p:cNvPr id="5" name="4 Conector recto de flecha"/>
                <p:cNvCxnSpPr/>
                <p:nvPr/>
              </p:nvCxnSpPr>
              <p:spPr bwMode="auto">
                <a:xfrm>
                  <a:off x="3023828" y="5589240"/>
                  <a:ext cx="230400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6 Conector recto de flecha"/>
                <p:cNvCxnSpPr/>
                <p:nvPr/>
              </p:nvCxnSpPr>
              <p:spPr bwMode="auto">
                <a:xfrm flipV="1">
                  <a:off x="3165854" y="3728894"/>
                  <a:ext cx="0" cy="2016224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" name="8 Rectángulo"/>
                <p:cNvSpPr/>
                <p:nvPr/>
              </p:nvSpPr>
              <p:spPr>
                <a:xfrm>
                  <a:off x="3275856" y="5661248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endParaRPr lang="es-CL" sz="1400" u="none" dirty="0"/>
                </a:p>
              </p:txBody>
            </p:sp>
            <p:sp>
              <p:nvSpPr>
                <p:cNvPr id="34" name="33 Rectángulo"/>
                <p:cNvSpPr/>
                <p:nvPr/>
              </p:nvSpPr>
              <p:spPr>
                <a:xfrm>
                  <a:off x="3579392" y="5661248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CL" sz="1400" u="none" dirty="0"/>
                </a:p>
              </p:txBody>
            </p:sp>
            <p:sp>
              <p:nvSpPr>
                <p:cNvPr id="37" name="36 Rectángulo"/>
                <p:cNvSpPr/>
                <p:nvPr/>
              </p:nvSpPr>
              <p:spPr>
                <a:xfrm>
                  <a:off x="3863444" y="5661248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  <a:endParaRPr lang="es-CL" sz="1400" u="none" dirty="0"/>
                </a:p>
              </p:txBody>
            </p:sp>
            <p:sp>
              <p:nvSpPr>
                <p:cNvPr id="38" name="37 Rectángulo"/>
                <p:cNvSpPr/>
                <p:nvPr/>
              </p:nvSpPr>
              <p:spPr>
                <a:xfrm>
                  <a:off x="4143932" y="5661248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  <a:endParaRPr lang="es-CL" sz="1400" u="none" dirty="0"/>
                </a:p>
              </p:txBody>
            </p:sp>
            <p:sp>
              <p:nvSpPr>
                <p:cNvPr id="39" name="38 Rectángulo"/>
                <p:cNvSpPr/>
                <p:nvPr/>
              </p:nvSpPr>
              <p:spPr>
                <a:xfrm>
                  <a:off x="4427984" y="5661248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  <a:endParaRPr lang="es-CL" sz="1400" u="none" dirty="0"/>
                </a:p>
              </p:txBody>
            </p:sp>
            <p:sp>
              <p:nvSpPr>
                <p:cNvPr id="40" name="39 Rectángulo"/>
                <p:cNvSpPr/>
                <p:nvPr/>
              </p:nvSpPr>
              <p:spPr>
                <a:xfrm>
                  <a:off x="4719996" y="5661248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6</a:t>
                  </a:r>
                  <a:endParaRPr lang="es-CL" sz="1400" u="none" dirty="0"/>
                </a:p>
              </p:txBody>
            </p:sp>
            <p:sp>
              <p:nvSpPr>
                <p:cNvPr id="41" name="40 Rectángulo"/>
                <p:cNvSpPr/>
                <p:nvPr/>
              </p:nvSpPr>
              <p:spPr>
                <a:xfrm>
                  <a:off x="2883536" y="5101536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endParaRPr lang="es-CL" sz="1400" u="none" dirty="0"/>
                </a:p>
              </p:txBody>
            </p:sp>
            <p:sp>
              <p:nvSpPr>
                <p:cNvPr id="42" name="41 Rectángulo"/>
                <p:cNvSpPr/>
                <p:nvPr/>
              </p:nvSpPr>
              <p:spPr>
                <a:xfrm>
                  <a:off x="2883536" y="4797152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CL" sz="1400" u="none" dirty="0"/>
                </a:p>
              </p:txBody>
            </p:sp>
            <p:sp>
              <p:nvSpPr>
                <p:cNvPr id="43" name="42 Rectángulo"/>
                <p:cNvSpPr/>
                <p:nvPr/>
              </p:nvSpPr>
              <p:spPr>
                <a:xfrm>
                  <a:off x="2883536" y="4509120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  <a:endParaRPr lang="es-CL" sz="1400" u="none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2883536" y="4273351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  <a:endParaRPr lang="es-CL" sz="1400" u="none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2879556" y="3985319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  <a:endParaRPr lang="es-CL" sz="1400" u="none" dirty="0"/>
                </a:p>
              </p:txBody>
            </p:sp>
            <p:cxnSp>
              <p:nvCxnSpPr>
                <p:cNvPr id="11" name="10 Conector recto"/>
                <p:cNvCxnSpPr/>
                <p:nvPr/>
              </p:nvCxnSpPr>
              <p:spPr bwMode="auto">
                <a:xfrm>
                  <a:off x="3131840" y="4170276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6" name="45 Conector recto"/>
                <p:cNvCxnSpPr/>
                <p:nvPr/>
              </p:nvCxnSpPr>
              <p:spPr bwMode="auto">
                <a:xfrm>
                  <a:off x="3131840" y="4464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" name="46 Conector recto"/>
                <p:cNvCxnSpPr/>
                <p:nvPr/>
              </p:nvCxnSpPr>
              <p:spPr bwMode="auto">
                <a:xfrm>
                  <a:off x="3131840" y="4752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8" name="47 Conector recto"/>
                <p:cNvCxnSpPr/>
                <p:nvPr/>
              </p:nvCxnSpPr>
              <p:spPr bwMode="auto">
                <a:xfrm>
                  <a:off x="3131840" y="5040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" name="48 Conector recto"/>
                <p:cNvCxnSpPr/>
                <p:nvPr/>
              </p:nvCxnSpPr>
              <p:spPr bwMode="auto">
                <a:xfrm>
                  <a:off x="3131840" y="5328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16 Conector recto"/>
                <p:cNvCxnSpPr/>
                <p:nvPr/>
              </p:nvCxnSpPr>
              <p:spPr bwMode="auto">
                <a:xfrm flipH="1">
                  <a:off x="3428598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51 Conector recto"/>
                <p:cNvCxnSpPr/>
                <p:nvPr/>
              </p:nvCxnSpPr>
              <p:spPr bwMode="auto">
                <a:xfrm flipH="1">
                  <a:off x="3724012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" name="52 Conector recto"/>
                <p:cNvCxnSpPr/>
                <p:nvPr/>
              </p:nvCxnSpPr>
              <p:spPr bwMode="auto">
                <a:xfrm flipH="1">
                  <a:off x="4001472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53 Conector recto"/>
                <p:cNvCxnSpPr/>
                <p:nvPr/>
              </p:nvCxnSpPr>
              <p:spPr bwMode="auto">
                <a:xfrm flipH="1">
                  <a:off x="4282460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54 Conector recto"/>
                <p:cNvCxnSpPr/>
                <p:nvPr/>
              </p:nvCxnSpPr>
              <p:spPr bwMode="auto">
                <a:xfrm flipH="1">
                  <a:off x="4566012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55 Conector recto"/>
                <p:cNvCxnSpPr/>
                <p:nvPr/>
              </p:nvCxnSpPr>
              <p:spPr bwMode="auto">
                <a:xfrm flipH="1">
                  <a:off x="4854544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56 Conector recto"/>
                <p:cNvCxnSpPr/>
                <p:nvPr/>
              </p:nvCxnSpPr>
              <p:spPr bwMode="auto">
                <a:xfrm flipH="1">
                  <a:off x="5119920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" name="24 Rectángulo"/>
              <p:cNvSpPr/>
              <p:nvPr/>
            </p:nvSpPr>
            <p:spPr>
              <a:xfrm>
                <a:off x="3123125" y="3774667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u="non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Im</a:t>
                </a:r>
                <a:endParaRPr lang="es-CL" u="none" dirty="0"/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5756084" y="551980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</a:t>
              </a:r>
              <a:endParaRPr lang="es-CL" u="none" dirty="0"/>
            </a:p>
          </p:txBody>
        </p:sp>
      </p:grpSp>
      <p:cxnSp>
        <p:nvCxnSpPr>
          <p:cNvPr id="51" name="50 Conector recto"/>
          <p:cNvCxnSpPr/>
          <p:nvPr/>
        </p:nvCxnSpPr>
        <p:spPr bwMode="auto">
          <a:xfrm flipV="1">
            <a:off x="5038326" y="4876305"/>
            <a:ext cx="3998" cy="1125239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58 Conector recto"/>
          <p:cNvCxnSpPr/>
          <p:nvPr/>
        </p:nvCxnSpPr>
        <p:spPr bwMode="auto">
          <a:xfrm>
            <a:off x="4186453" y="4876304"/>
            <a:ext cx="892415" cy="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60 Elipse"/>
          <p:cNvSpPr/>
          <p:nvPr/>
        </p:nvSpPr>
        <p:spPr bwMode="auto">
          <a:xfrm>
            <a:off x="4988324" y="4813423"/>
            <a:ext cx="113914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62 Conector recto de flecha"/>
          <p:cNvCxnSpPr/>
          <p:nvPr/>
        </p:nvCxnSpPr>
        <p:spPr bwMode="auto">
          <a:xfrm flipV="1">
            <a:off x="4200462" y="4921423"/>
            <a:ext cx="787862" cy="108012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560" name="66559 Rectángulo"/>
          <p:cNvSpPr/>
          <p:nvPr/>
        </p:nvSpPr>
        <p:spPr>
          <a:xfrm>
            <a:off x="5089735" y="4552091"/>
            <a:ext cx="695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(3,4)</a:t>
            </a:r>
            <a:endParaRPr lang="es-CL" u="none" dirty="0"/>
          </a:p>
        </p:txBody>
      </p:sp>
      <p:sp>
        <p:nvSpPr>
          <p:cNvPr id="70" name="69 Rectángulo"/>
          <p:cNvSpPr/>
          <p:nvPr/>
        </p:nvSpPr>
        <p:spPr>
          <a:xfrm>
            <a:off x="1844154" y="4295997"/>
            <a:ext cx="14341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 = 3 + 4i </a:t>
            </a:r>
            <a:endParaRPr lang="es-CL" sz="2000" u="none" dirty="0"/>
          </a:p>
        </p:txBody>
      </p:sp>
      <p:sp>
        <p:nvSpPr>
          <p:cNvPr id="71" name="70 Rectángulo"/>
          <p:cNvSpPr/>
          <p:nvPr/>
        </p:nvSpPr>
        <p:spPr>
          <a:xfrm>
            <a:off x="1844154" y="4737337"/>
            <a:ext cx="14341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 = (3,4) </a:t>
            </a:r>
            <a:endParaRPr lang="es-CL" sz="2000" u="none" dirty="0"/>
          </a:p>
        </p:txBody>
      </p:sp>
      <p:sp>
        <p:nvSpPr>
          <p:cNvPr id="64" name="38 CuadroTexto"/>
          <p:cNvSpPr txBox="1">
            <a:spLocks noChangeArrowheads="1"/>
          </p:cNvSpPr>
          <p:nvPr/>
        </p:nvSpPr>
        <p:spPr bwMode="auto">
          <a:xfrm>
            <a:off x="251520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2. Números Complejos: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65" name="64 Conector recto"/>
          <p:cNvCxnSpPr/>
          <p:nvPr/>
        </p:nvCxnSpPr>
        <p:spPr bwMode="auto">
          <a:xfrm>
            <a:off x="4608000" y="1826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8"/>
          <p:cNvGrpSpPr>
            <a:grpSpLocks/>
          </p:cNvGrpSpPr>
          <p:nvPr/>
        </p:nvGrpSpPr>
        <p:grpSpPr bwMode="auto">
          <a:xfrm>
            <a:off x="-323852" y="836388"/>
            <a:ext cx="8208963" cy="396875"/>
            <a:chOff x="-204" y="464"/>
            <a:chExt cx="5171" cy="250"/>
          </a:xfrm>
        </p:grpSpPr>
        <p:sp>
          <p:nvSpPr>
            <p:cNvPr id="60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Representación</a:t>
              </a:r>
              <a:endParaRPr lang="es-CL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2431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3" grpId="0"/>
      <p:bldP spid="61" grpId="0" animBg="1"/>
      <p:bldP spid="66560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18 CuadroTexto"/>
          <p:cNvSpPr txBox="1">
            <a:spLocks noChangeArrowheads="1"/>
          </p:cNvSpPr>
          <p:nvPr/>
        </p:nvSpPr>
        <p:spPr bwMode="auto">
          <a:xfrm>
            <a:off x="498962" y="1340768"/>
            <a:ext cx="7889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 módulo de un complejo </a:t>
            </a:r>
            <a:r>
              <a:rPr lang="es-ES" altLang="es-CL" sz="2000" u="none" dirty="0"/>
              <a:t>z = (</a:t>
            </a:r>
            <a:r>
              <a:rPr lang="es-ES" altLang="es-CL" sz="2000" u="none" dirty="0" err="1"/>
              <a:t>a,b</a:t>
            </a:r>
            <a:r>
              <a:rPr lang="es-ES" altLang="es-CL" sz="2000" u="none" dirty="0" smtClean="0"/>
              <a:t>),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la longitud del vector que representa, es decir, la distancia entre el (0,0) y (</a:t>
            </a:r>
            <a:r>
              <a:rPr lang="es-ES" altLang="es-CL" sz="2000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a,b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3429000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 módulo de z = (5, 2) es: </a:t>
            </a:r>
            <a:endParaRPr lang="es-CL" sz="2000" u="none" dirty="0">
              <a:latin typeface="+mn-lt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323528" y="3131676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3027308" y="2132943"/>
            <a:ext cx="1764000" cy="792001"/>
            <a:chOff x="3400208" y="1933639"/>
            <a:chExt cx="1521067" cy="607937"/>
          </a:xfrm>
        </p:grpSpPr>
        <p:sp>
          <p:nvSpPr>
            <p:cNvPr id="3" name="2 Rectángulo"/>
            <p:cNvSpPr/>
            <p:nvPr/>
          </p:nvSpPr>
          <p:spPr bwMode="auto">
            <a:xfrm>
              <a:off x="3400208" y="1933639"/>
              <a:ext cx="1521067" cy="607937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7986608"/>
                </p:ext>
              </p:extLst>
            </p:nvPr>
          </p:nvGraphicFramePr>
          <p:xfrm>
            <a:off x="3556747" y="2060848"/>
            <a:ext cx="1284461" cy="380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4" name="Ecuación" r:id="rId4" imgW="876240" imgH="291960" progId="Equation.3">
                    <p:embed/>
                  </p:oleObj>
                </mc:Choice>
                <mc:Fallback>
                  <p:oleObj name="Ecuación" r:id="rId4" imgW="8762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747" y="2060848"/>
                          <a:ext cx="1284461" cy="3809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23330"/>
              </p:ext>
            </p:extLst>
          </p:nvPr>
        </p:nvGraphicFramePr>
        <p:xfrm>
          <a:off x="4211960" y="3354468"/>
          <a:ext cx="1489608" cy="49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5" name="Ecuación" r:id="rId6" imgW="876240" imgH="291960" progId="Equation.3">
                  <p:embed/>
                </p:oleObj>
              </mc:Choice>
              <mc:Fallback>
                <p:oleObj name="Ecuación" r:id="rId6" imgW="8762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354468"/>
                        <a:ext cx="1489608" cy="49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393139"/>
              </p:ext>
            </p:extLst>
          </p:nvPr>
        </p:nvGraphicFramePr>
        <p:xfrm>
          <a:off x="4213795" y="3885238"/>
          <a:ext cx="1403316" cy="4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6" name="Ecuación" r:id="rId8" imgW="825480" imgH="266400" progId="Equation.3">
                  <p:embed/>
                </p:oleObj>
              </mc:Choice>
              <mc:Fallback>
                <p:oleObj name="Ecuación" r:id="rId8" imgW="825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795" y="3885238"/>
                        <a:ext cx="1403316" cy="45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46405"/>
              </p:ext>
            </p:extLst>
          </p:nvPr>
        </p:nvGraphicFramePr>
        <p:xfrm>
          <a:off x="4213795" y="4398001"/>
          <a:ext cx="1036116" cy="4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7" name="Ecuación" r:id="rId10" imgW="609480" imgH="266400" progId="Equation.3">
                  <p:embed/>
                </p:oleObj>
              </mc:Choice>
              <mc:Fallback>
                <p:oleObj name="Ecuación" r:id="rId10" imgW="609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795" y="4398001"/>
                        <a:ext cx="1036116" cy="45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8 Grupo"/>
          <p:cNvGrpSpPr/>
          <p:nvPr/>
        </p:nvGrpSpPr>
        <p:grpSpPr>
          <a:xfrm>
            <a:off x="827584" y="3933056"/>
            <a:ext cx="3112577" cy="2296439"/>
            <a:chOff x="4411751" y="3672586"/>
            <a:chExt cx="3112577" cy="2296439"/>
          </a:xfrm>
        </p:grpSpPr>
        <p:sp>
          <p:nvSpPr>
            <p:cNvPr id="89" name="88 Rectángulo"/>
            <p:cNvSpPr/>
            <p:nvPr/>
          </p:nvSpPr>
          <p:spPr>
            <a:xfrm>
              <a:off x="4411751" y="3672586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u="none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Im</a:t>
              </a:r>
              <a:endParaRPr lang="es-CL" u="none" dirty="0"/>
            </a:p>
          </p:txBody>
        </p:sp>
        <p:grpSp>
          <p:nvGrpSpPr>
            <p:cNvPr id="7" name="6 Grupo"/>
            <p:cNvGrpSpPr/>
            <p:nvPr/>
          </p:nvGrpSpPr>
          <p:grpSpPr>
            <a:xfrm>
              <a:off x="4636490" y="3770829"/>
              <a:ext cx="2887838" cy="2198196"/>
              <a:chOff x="4636490" y="3770829"/>
              <a:chExt cx="2887838" cy="2198196"/>
            </a:xfrm>
          </p:grpSpPr>
          <p:grpSp>
            <p:nvGrpSpPr>
              <p:cNvPr id="58" name="57 Grupo"/>
              <p:cNvGrpSpPr/>
              <p:nvPr/>
            </p:nvGrpSpPr>
            <p:grpSpPr>
              <a:xfrm>
                <a:off x="4636490" y="3770829"/>
                <a:ext cx="2448272" cy="2198196"/>
                <a:chOff x="2879556" y="3728894"/>
                <a:chExt cx="2448272" cy="2198196"/>
              </a:xfrm>
            </p:grpSpPr>
            <p:cxnSp>
              <p:nvCxnSpPr>
                <p:cNvPr id="60" name="59 Conector recto de flecha"/>
                <p:cNvCxnSpPr/>
                <p:nvPr/>
              </p:nvCxnSpPr>
              <p:spPr bwMode="auto">
                <a:xfrm>
                  <a:off x="3023828" y="5589240"/>
                  <a:ext cx="230400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61 Conector recto de flecha"/>
                <p:cNvCxnSpPr/>
                <p:nvPr/>
              </p:nvCxnSpPr>
              <p:spPr bwMode="auto">
                <a:xfrm flipV="1">
                  <a:off x="3165854" y="3728894"/>
                  <a:ext cx="0" cy="2016224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4" name="63 Rectángulo"/>
                <p:cNvSpPr/>
                <p:nvPr/>
              </p:nvSpPr>
              <p:spPr>
                <a:xfrm>
                  <a:off x="3275856" y="5619313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endParaRPr lang="es-CL" sz="1400" u="none" dirty="0"/>
                </a:p>
              </p:txBody>
            </p:sp>
            <p:sp>
              <p:nvSpPr>
                <p:cNvPr id="65" name="64 Rectángulo"/>
                <p:cNvSpPr/>
                <p:nvPr/>
              </p:nvSpPr>
              <p:spPr>
                <a:xfrm>
                  <a:off x="3579392" y="5619313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CL" sz="1400" u="none" dirty="0"/>
                </a:p>
              </p:txBody>
            </p:sp>
            <p:sp>
              <p:nvSpPr>
                <p:cNvPr id="66" name="65 Rectángulo"/>
                <p:cNvSpPr/>
                <p:nvPr/>
              </p:nvSpPr>
              <p:spPr>
                <a:xfrm>
                  <a:off x="3863444" y="5619313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  <a:endParaRPr lang="es-CL" sz="1400" u="none" dirty="0"/>
                </a:p>
              </p:txBody>
            </p:sp>
            <p:sp>
              <p:nvSpPr>
                <p:cNvPr id="67" name="66 Rectángulo"/>
                <p:cNvSpPr/>
                <p:nvPr/>
              </p:nvSpPr>
              <p:spPr>
                <a:xfrm>
                  <a:off x="4143932" y="5619313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  <a:endParaRPr lang="es-CL" sz="1400" u="none" dirty="0"/>
                </a:p>
              </p:txBody>
            </p:sp>
            <p:sp>
              <p:nvSpPr>
                <p:cNvPr id="68" name="67 Rectángulo"/>
                <p:cNvSpPr/>
                <p:nvPr/>
              </p:nvSpPr>
              <p:spPr>
                <a:xfrm>
                  <a:off x="4427984" y="5619313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  <a:endParaRPr lang="es-CL" sz="1400" u="none" dirty="0"/>
                </a:p>
              </p:txBody>
            </p:sp>
            <p:sp>
              <p:nvSpPr>
                <p:cNvPr id="69" name="68 Rectángulo"/>
                <p:cNvSpPr/>
                <p:nvPr/>
              </p:nvSpPr>
              <p:spPr>
                <a:xfrm>
                  <a:off x="4719996" y="5619313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6</a:t>
                  </a:r>
                  <a:endParaRPr lang="es-CL" sz="1400" u="none" dirty="0"/>
                </a:p>
              </p:txBody>
            </p:sp>
            <p:sp>
              <p:nvSpPr>
                <p:cNvPr id="72" name="71 Rectángulo"/>
                <p:cNvSpPr/>
                <p:nvPr/>
              </p:nvSpPr>
              <p:spPr>
                <a:xfrm>
                  <a:off x="2883536" y="5101536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endParaRPr lang="es-CL" sz="1400" u="none" dirty="0"/>
                </a:p>
              </p:txBody>
            </p:sp>
            <p:sp>
              <p:nvSpPr>
                <p:cNvPr id="73" name="72 Rectángulo"/>
                <p:cNvSpPr/>
                <p:nvPr/>
              </p:nvSpPr>
              <p:spPr>
                <a:xfrm>
                  <a:off x="2883536" y="4797152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endParaRPr lang="es-CL" sz="1400" u="none" dirty="0"/>
                </a:p>
              </p:txBody>
            </p:sp>
            <p:sp>
              <p:nvSpPr>
                <p:cNvPr id="74" name="73 Rectángulo"/>
                <p:cNvSpPr/>
                <p:nvPr/>
              </p:nvSpPr>
              <p:spPr>
                <a:xfrm>
                  <a:off x="2883536" y="4509120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  <a:endParaRPr lang="es-CL" sz="1400" u="none" dirty="0"/>
                </a:p>
              </p:txBody>
            </p:sp>
            <p:sp>
              <p:nvSpPr>
                <p:cNvPr id="75" name="74 Rectángulo"/>
                <p:cNvSpPr/>
                <p:nvPr/>
              </p:nvSpPr>
              <p:spPr>
                <a:xfrm>
                  <a:off x="2883536" y="4273351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  <a:endParaRPr lang="es-CL" sz="1400" u="none" dirty="0"/>
                </a:p>
              </p:txBody>
            </p:sp>
            <p:sp>
              <p:nvSpPr>
                <p:cNvPr id="76" name="75 Rectángulo"/>
                <p:cNvSpPr/>
                <p:nvPr/>
              </p:nvSpPr>
              <p:spPr>
                <a:xfrm>
                  <a:off x="2879556" y="3985319"/>
                  <a:ext cx="284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  <a:endParaRPr lang="es-CL" sz="1400" u="none" dirty="0"/>
                </a:p>
              </p:txBody>
            </p:sp>
            <p:cxnSp>
              <p:nvCxnSpPr>
                <p:cNvPr id="77" name="76 Conector recto"/>
                <p:cNvCxnSpPr/>
                <p:nvPr/>
              </p:nvCxnSpPr>
              <p:spPr bwMode="auto">
                <a:xfrm>
                  <a:off x="3131840" y="4170276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77 Conector recto"/>
                <p:cNvCxnSpPr/>
                <p:nvPr/>
              </p:nvCxnSpPr>
              <p:spPr bwMode="auto">
                <a:xfrm>
                  <a:off x="3131840" y="4464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78 Conector recto"/>
                <p:cNvCxnSpPr/>
                <p:nvPr/>
              </p:nvCxnSpPr>
              <p:spPr bwMode="auto">
                <a:xfrm>
                  <a:off x="3131840" y="4752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79 Conector recto"/>
                <p:cNvCxnSpPr/>
                <p:nvPr/>
              </p:nvCxnSpPr>
              <p:spPr bwMode="auto">
                <a:xfrm>
                  <a:off x="3131840" y="5040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80 Conector recto"/>
                <p:cNvCxnSpPr/>
                <p:nvPr/>
              </p:nvCxnSpPr>
              <p:spPr bwMode="auto">
                <a:xfrm>
                  <a:off x="3131840" y="5328000"/>
                  <a:ext cx="2160000" cy="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81 Conector recto"/>
                <p:cNvCxnSpPr/>
                <p:nvPr/>
              </p:nvCxnSpPr>
              <p:spPr bwMode="auto">
                <a:xfrm flipH="1">
                  <a:off x="3428598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82 Conector recto"/>
                <p:cNvCxnSpPr/>
                <p:nvPr/>
              </p:nvCxnSpPr>
              <p:spPr bwMode="auto">
                <a:xfrm flipH="1">
                  <a:off x="3724012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83 Conector recto"/>
                <p:cNvCxnSpPr/>
                <p:nvPr/>
              </p:nvCxnSpPr>
              <p:spPr bwMode="auto">
                <a:xfrm flipH="1">
                  <a:off x="4001472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84 Conector recto"/>
                <p:cNvCxnSpPr/>
                <p:nvPr/>
              </p:nvCxnSpPr>
              <p:spPr bwMode="auto">
                <a:xfrm flipH="1">
                  <a:off x="4282460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85 Conector recto"/>
                <p:cNvCxnSpPr/>
                <p:nvPr/>
              </p:nvCxnSpPr>
              <p:spPr bwMode="auto">
                <a:xfrm flipH="1">
                  <a:off x="4566012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7" name="86 Conector recto"/>
                <p:cNvCxnSpPr/>
                <p:nvPr/>
              </p:nvCxnSpPr>
              <p:spPr bwMode="auto">
                <a:xfrm flipH="1">
                  <a:off x="4854544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8" name="87 Conector recto"/>
                <p:cNvCxnSpPr/>
                <p:nvPr/>
              </p:nvCxnSpPr>
              <p:spPr bwMode="auto">
                <a:xfrm flipH="1">
                  <a:off x="5119920" y="3947140"/>
                  <a:ext cx="1990" cy="17141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0" name="89 Rectángulo"/>
              <p:cNvSpPr/>
              <p:nvPr/>
            </p:nvSpPr>
            <p:spPr>
              <a:xfrm>
                <a:off x="7044710" y="5417721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</a:t>
                </a:r>
                <a:endParaRPr lang="es-CL" u="none" dirty="0"/>
              </a:p>
            </p:txBody>
          </p:sp>
        </p:grpSp>
      </p:grpSp>
      <p:cxnSp>
        <p:nvCxnSpPr>
          <p:cNvPr id="91" name="90 Conector recto"/>
          <p:cNvCxnSpPr/>
          <p:nvPr/>
        </p:nvCxnSpPr>
        <p:spPr bwMode="auto">
          <a:xfrm flipV="1">
            <a:off x="2742777" y="5345718"/>
            <a:ext cx="3998" cy="57600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2" name="91 Conector recto"/>
          <p:cNvCxnSpPr/>
          <p:nvPr/>
        </p:nvCxnSpPr>
        <p:spPr bwMode="auto">
          <a:xfrm>
            <a:off x="1309633" y="5342405"/>
            <a:ext cx="1404000" cy="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3" name="92 Elipse"/>
          <p:cNvSpPr/>
          <p:nvPr/>
        </p:nvSpPr>
        <p:spPr bwMode="auto">
          <a:xfrm>
            <a:off x="2684779" y="5283665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4" name="93 Conector recto de flecha"/>
          <p:cNvCxnSpPr>
            <a:endCxn id="93" idx="3"/>
          </p:cNvCxnSpPr>
          <p:nvPr/>
        </p:nvCxnSpPr>
        <p:spPr bwMode="auto">
          <a:xfrm flipV="1">
            <a:off x="1336375" y="5375849"/>
            <a:ext cx="1364220" cy="515798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5" name="94 Rectángulo"/>
          <p:cNvSpPr/>
          <p:nvPr/>
        </p:nvSpPr>
        <p:spPr>
          <a:xfrm>
            <a:off x="2742777" y="503800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(5,2)</a:t>
            </a:r>
            <a:endParaRPr lang="es-CL" u="none" dirty="0"/>
          </a:p>
        </p:txBody>
      </p:sp>
      <p:pic>
        <p:nvPicPr>
          <p:cNvPr id="69666" name="Picture 3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2765">
            <a:off x="1548172" y="5424904"/>
            <a:ext cx="673623" cy="24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38 CuadroTexto"/>
          <p:cNvSpPr txBox="1">
            <a:spLocks noChangeArrowheads="1"/>
          </p:cNvSpPr>
          <p:nvPr/>
        </p:nvSpPr>
        <p:spPr bwMode="auto">
          <a:xfrm>
            <a:off x="251520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2. Números Complejos: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61" name="60 Conector recto"/>
          <p:cNvCxnSpPr/>
          <p:nvPr/>
        </p:nvCxnSpPr>
        <p:spPr bwMode="auto">
          <a:xfrm>
            <a:off x="4608000" y="1826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8"/>
          <p:cNvGrpSpPr>
            <a:grpSpLocks/>
          </p:cNvGrpSpPr>
          <p:nvPr/>
        </p:nvGrpSpPr>
        <p:grpSpPr bwMode="auto">
          <a:xfrm>
            <a:off x="-323852" y="836388"/>
            <a:ext cx="8208963" cy="396875"/>
            <a:chOff x="-204" y="464"/>
            <a:chExt cx="5171" cy="250"/>
          </a:xfrm>
        </p:grpSpPr>
        <p:sp>
          <p:nvSpPr>
            <p:cNvPr id="57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>
                  <a:solidFill>
                    <a:srgbClr val="7F7F7F"/>
                  </a:solidFill>
                </a:rPr>
                <a:t>Módulo o valor absoluto de un número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complejo</a:t>
              </a:r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|z</a:t>
              </a:r>
              <a:r>
                <a:rPr lang="es-CL" sz="2000" b="1" u="none" dirty="0">
                  <a:solidFill>
                    <a:srgbClr val="7F7F7F"/>
                  </a:solidFill>
                </a:rPr>
                <a:t>|</a:t>
              </a:r>
              <a:endParaRPr lang="es-CL" sz="2000" u="none" dirty="0"/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7173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3" grpId="0"/>
      <p:bldP spid="93" grpId="0" animBg="1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18 CuadroTexto"/>
          <p:cNvSpPr txBox="1">
            <a:spLocks noChangeArrowheads="1"/>
          </p:cNvSpPr>
          <p:nvPr/>
        </p:nvSpPr>
        <p:spPr bwMode="auto">
          <a:xfrm>
            <a:off x="251520" y="1340768"/>
            <a:ext cx="84249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 conjugado de un complejo </a:t>
            </a:r>
            <a:r>
              <a:rPr lang="es-ES" altLang="es-CL" sz="2000" b="1" u="none" dirty="0" smtClean="0"/>
              <a:t>z</a:t>
            </a:r>
            <a:r>
              <a:rPr lang="es-ES" altLang="es-CL" sz="2000" u="none" dirty="0" smtClean="0"/>
              <a:t>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 denota por     , y es el simétrico de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respecto al eje real.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87936" y="3277802"/>
            <a:ext cx="370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 conjugado de </a:t>
            </a:r>
            <a:r>
              <a:rPr lang="es-ES" altLang="es-CL" sz="2000" u="none" dirty="0" smtClean="0">
                <a:latin typeface="+mn-lt"/>
              </a:rPr>
              <a:t>z = 4</a:t>
            </a:r>
            <a:r>
              <a:rPr lang="es-ES" altLang="es-CL" sz="2000" u="none" dirty="0">
                <a:latin typeface="+mn-lt"/>
              </a:rPr>
              <a:t> </a:t>
            </a:r>
            <a:r>
              <a:rPr lang="es-ES" altLang="es-CL" sz="2000" u="none" dirty="0" smtClean="0">
                <a:latin typeface="+mn-lt"/>
              </a:rPr>
              <a:t>+ 5i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es:   </a:t>
            </a:r>
            <a:endParaRPr lang="es-CL" sz="2000" u="none" dirty="0">
              <a:latin typeface="+mn-lt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07504" y="2852936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cxnSp>
        <p:nvCxnSpPr>
          <p:cNvPr id="94" name="93 Conector recto de flecha"/>
          <p:cNvCxnSpPr>
            <a:endCxn id="93" idx="3"/>
          </p:cNvCxnSpPr>
          <p:nvPr/>
        </p:nvCxnSpPr>
        <p:spPr bwMode="auto">
          <a:xfrm flipV="1">
            <a:off x="4636067" y="3513940"/>
            <a:ext cx="1083944" cy="1380780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10185"/>
              </p:ext>
            </p:extLst>
          </p:nvPr>
        </p:nvGraphicFramePr>
        <p:xfrm>
          <a:off x="5652720" y="1328433"/>
          <a:ext cx="215424" cy="34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" name="Ecuación" r:id="rId4" imgW="126720" imgH="203040" progId="Equation.3">
                  <p:embed/>
                </p:oleObj>
              </mc:Choice>
              <mc:Fallback>
                <p:oleObj name="Ecuación" r:id="rId4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720" y="1328433"/>
                        <a:ext cx="215424" cy="34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251520" y="2073042"/>
            <a:ext cx="8424936" cy="707886"/>
            <a:chOff x="859002" y="1772816"/>
            <a:chExt cx="7889462" cy="707886"/>
          </a:xfrm>
        </p:grpSpPr>
        <p:sp>
          <p:nvSpPr>
            <p:cNvPr id="59" name="18 CuadroTexto"/>
            <p:cNvSpPr txBox="1">
              <a:spLocks noChangeArrowheads="1"/>
            </p:cNvSpPr>
            <p:nvPr/>
          </p:nvSpPr>
          <p:spPr bwMode="auto">
            <a:xfrm>
              <a:off x="859002" y="1772816"/>
              <a:ext cx="78894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 eaLnBrk="1" hangingPunct="1">
                <a:defRPr/>
              </a:pP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Algebraicamente, el conjugado de </a:t>
              </a:r>
              <a:r>
                <a:rPr lang="es-ES" altLang="es-CL" sz="20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z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solo difiere de este en el signo de su parte imaginaria, es decir, si </a:t>
              </a:r>
              <a:r>
                <a:rPr lang="es-ES" altLang="es-CL" sz="2000" u="none" dirty="0" smtClean="0"/>
                <a:t>z = a + </a:t>
              </a:r>
              <a:r>
                <a:rPr lang="es-ES" altLang="es-CL" sz="2000" u="none" dirty="0" err="1" smtClean="0"/>
                <a:t>bi</a:t>
              </a:r>
              <a:r>
                <a:rPr lang="es-ES" altLang="es-CL" sz="2000" u="none" dirty="0" smtClean="0"/>
                <a:t> 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entonces </a:t>
              </a:r>
              <a:endParaRPr lang="es-CL" altLang="es-CL" sz="2000" b="1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</a:endParaRPr>
            </a:p>
          </p:txBody>
        </p:sp>
        <p:graphicFrame>
          <p:nvGraphicFramePr>
            <p:cNvPr id="12" name="1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306936"/>
                </p:ext>
              </p:extLst>
            </p:nvPr>
          </p:nvGraphicFramePr>
          <p:xfrm>
            <a:off x="6118643" y="2060848"/>
            <a:ext cx="10795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44" name="Ecuación" r:id="rId6" imgW="634680" imgH="241200" progId="Equation.3">
                    <p:embed/>
                  </p:oleObj>
                </mc:Choice>
                <mc:Fallback>
                  <p:oleObj name="Ecuación" r:id="rId6" imgW="634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8643" y="2060848"/>
                          <a:ext cx="1079500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6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36732"/>
              </p:ext>
            </p:extLst>
          </p:nvPr>
        </p:nvGraphicFramePr>
        <p:xfrm>
          <a:off x="1166756" y="3717032"/>
          <a:ext cx="1100988" cy="41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5" name="Ecuación" r:id="rId8" imgW="647640" imgH="241200" progId="Equation.3">
                  <p:embed/>
                </p:oleObj>
              </mc:Choice>
              <mc:Fallback>
                <p:oleObj name="Ecuación" r:id="rId8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756" y="3717032"/>
                        <a:ext cx="1100988" cy="41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98 Conector recto de flecha"/>
          <p:cNvCxnSpPr/>
          <p:nvPr/>
        </p:nvCxnSpPr>
        <p:spPr bwMode="auto">
          <a:xfrm>
            <a:off x="4633821" y="4894720"/>
            <a:ext cx="1086190" cy="1433913"/>
          </a:xfrm>
          <a:prstGeom prst="straightConnector1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" name="101 Llamada rectangular redondeada"/>
          <p:cNvSpPr/>
          <p:nvPr/>
        </p:nvSpPr>
        <p:spPr bwMode="auto">
          <a:xfrm>
            <a:off x="5778128" y="2852936"/>
            <a:ext cx="696133" cy="408623"/>
          </a:xfrm>
          <a:prstGeom prst="wedgeRoundRectCallout">
            <a:avLst>
              <a:gd name="adj1" fmla="val -35393"/>
              <a:gd name="adj2" fmla="val 79061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u="none" dirty="0" smtClean="0">
                <a:solidFill>
                  <a:schemeClr val="tx1"/>
                </a:solidFill>
                <a:latin typeface="Arial" charset="0"/>
              </a:rPr>
              <a:t>(4,5)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4139952" y="2872582"/>
            <a:ext cx="3097655" cy="3689792"/>
            <a:chOff x="4572000" y="2763544"/>
            <a:chExt cx="3097655" cy="3689792"/>
          </a:xfrm>
        </p:grpSpPr>
        <p:grpSp>
          <p:nvGrpSpPr>
            <p:cNvPr id="2" name="1 Grupo"/>
            <p:cNvGrpSpPr/>
            <p:nvPr/>
          </p:nvGrpSpPr>
          <p:grpSpPr>
            <a:xfrm>
              <a:off x="5004048" y="5079587"/>
              <a:ext cx="2160000" cy="1157725"/>
              <a:chOff x="5004048" y="5079587"/>
              <a:chExt cx="2160000" cy="1157725"/>
            </a:xfrm>
          </p:grpSpPr>
          <p:cxnSp>
            <p:nvCxnSpPr>
              <p:cNvPr id="70" name="69 Conector recto"/>
              <p:cNvCxnSpPr/>
              <p:nvPr/>
            </p:nvCxnSpPr>
            <p:spPr bwMode="auto">
              <a:xfrm>
                <a:off x="5004048" y="5079587"/>
                <a:ext cx="2160000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70 Conector recto"/>
              <p:cNvCxnSpPr/>
              <p:nvPr/>
            </p:nvCxnSpPr>
            <p:spPr bwMode="auto">
              <a:xfrm>
                <a:off x="5004048" y="5373311"/>
                <a:ext cx="2160000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95 Conector recto"/>
              <p:cNvCxnSpPr/>
              <p:nvPr/>
            </p:nvCxnSpPr>
            <p:spPr bwMode="auto">
              <a:xfrm>
                <a:off x="5004048" y="5661311"/>
                <a:ext cx="2160000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96 Conector recto"/>
              <p:cNvCxnSpPr/>
              <p:nvPr/>
            </p:nvCxnSpPr>
            <p:spPr bwMode="auto">
              <a:xfrm>
                <a:off x="5004048" y="5949311"/>
                <a:ext cx="2160000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97 Conector recto"/>
              <p:cNvCxnSpPr/>
              <p:nvPr/>
            </p:nvCxnSpPr>
            <p:spPr bwMode="auto">
              <a:xfrm>
                <a:off x="5004048" y="6237311"/>
                <a:ext cx="2160000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" name="19 Grupo"/>
            <p:cNvGrpSpPr/>
            <p:nvPr/>
          </p:nvGrpSpPr>
          <p:grpSpPr>
            <a:xfrm>
              <a:off x="4572000" y="2763544"/>
              <a:ext cx="3097655" cy="3689792"/>
              <a:chOff x="4572000" y="2763544"/>
              <a:chExt cx="3097655" cy="3689792"/>
            </a:xfrm>
          </p:grpSpPr>
          <p:sp>
            <p:nvSpPr>
              <p:cNvPr id="89" name="88 Rectángulo"/>
              <p:cNvSpPr/>
              <p:nvPr/>
            </p:nvSpPr>
            <p:spPr>
              <a:xfrm>
                <a:off x="4572000" y="2763544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u="non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Im</a:t>
                </a:r>
                <a:endParaRPr lang="es-CL" u="none" dirty="0"/>
              </a:p>
            </p:txBody>
          </p:sp>
          <p:sp>
            <p:nvSpPr>
              <p:cNvPr id="90" name="89 Rectángulo"/>
              <p:cNvSpPr/>
              <p:nvPr/>
            </p:nvSpPr>
            <p:spPr>
              <a:xfrm>
                <a:off x="7190037" y="4572228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</a:t>
                </a:r>
                <a:endParaRPr lang="es-CL" u="none" dirty="0"/>
              </a:p>
            </p:txBody>
          </p:sp>
          <p:grpSp>
            <p:nvGrpSpPr>
              <p:cNvPr id="17" name="16 Grupo"/>
              <p:cNvGrpSpPr/>
              <p:nvPr/>
            </p:nvGrpSpPr>
            <p:grpSpPr>
              <a:xfrm>
                <a:off x="4752161" y="2925336"/>
                <a:ext cx="2477928" cy="3528000"/>
                <a:chOff x="4752161" y="2925336"/>
                <a:chExt cx="2477928" cy="3528000"/>
              </a:xfrm>
            </p:grpSpPr>
            <p:grpSp>
              <p:nvGrpSpPr>
                <p:cNvPr id="58" name="57 Grupo"/>
                <p:cNvGrpSpPr/>
                <p:nvPr/>
              </p:nvGrpSpPr>
              <p:grpSpPr>
                <a:xfrm>
                  <a:off x="4781817" y="2925336"/>
                  <a:ext cx="2448272" cy="3528000"/>
                  <a:chOff x="2879556" y="3728894"/>
                  <a:chExt cx="2448272" cy="3528000"/>
                </a:xfrm>
              </p:grpSpPr>
              <p:cxnSp>
                <p:nvCxnSpPr>
                  <p:cNvPr id="77" name="76 Conector recto"/>
                  <p:cNvCxnSpPr/>
                  <p:nvPr/>
                </p:nvCxnSpPr>
                <p:spPr bwMode="auto">
                  <a:xfrm>
                    <a:off x="3131840" y="4177309"/>
                    <a:ext cx="2160000" cy="1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0" name="59 Conector recto de flecha"/>
                  <p:cNvCxnSpPr/>
                  <p:nvPr/>
                </p:nvCxnSpPr>
                <p:spPr bwMode="auto">
                  <a:xfrm>
                    <a:off x="3023828" y="5589240"/>
                    <a:ext cx="2304000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61 Conector recto de flecha"/>
                  <p:cNvCxnSpPr/>
                  <p:nvPr/>
                </p:nvCxnSpPr>
                <p:spPr bwMode="auto">
                  <a:xfrm flipV="1">
                    <a:off x="3165854" y="3728894"/>
                    <a:ext cx="0" cy="3528000"/>
                  </a:xfrm>
                  <a:prstGeom prst="straightConnector1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63 Rectángulo"/>
                  <p:cNvSpPr/>
                  <p:nvPr/>
                </p:nvSpPr>
                <p:spPr>
                  <a:xfrm>
                    <a:off x="3275856" y="5636683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1</a:t>
                    </a:r>
                    <a:endParaRPr lang="es-CL" sz="1400" u="none" dirty="0"/>
                  </a:p>
                </p:txBody>
              </p:sp>
              <p:sp>
                <p:nvSpPr>
                  <p:cNvPr id="65" name="64 Rectángulo"/>
                  <p:cNvSpPr/>
                  <p:nvPr/>
                </p:nvSpPr>
                <p:spPr>
                  <a:xfrm>
                    <a:off x="3579392" y="5641503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2</a:t>
                    </a:r>
                    <a:endParaRPr lang="es-CL" sz="1400" u="none" dirty="0"/>
                  </a:p>
                </p:txBody>
              </p:sp>
              <p:sp>
                <p:nvSpPr>
                  <p:cNvPr id="66" name="65 Rectángulo"/>
                  <p:cNvSpPr/>
                  <p:nvPr/>
                </p:nvSpPr>
                <p:spPr>
                  <a:xfrm>
                    <a:off x="3863444" y="5636683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3</a:t>
                    </a:r>
                    <a:endParaRPr lang="es-CL" sz="1400" u="none" dirty="0"/>
                  </a:p>
                </p:txBody>
              </p:sp>
              <p:sp>
                <p:nvSpPr>
                  <p:cNvPr id="67" name="66 Rectángulo"/>
                  <p:cNvSpPr/>
                  <p:nvPr/>
                </p:nvSpPr>
                <p:spPr>
                  <a:xfrm>
                    <a:off x="4143932" y="5635194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4</a:t>
                    </a:r>
                    <a:endParaRPr lang="es-CL" sz="1400" u="none" dirty="0"/>
                  </a:p>
                </p:txBody>
              </p:sp>
              <p:sp>
                <p:nvSpPr>
                  <p:cNvPr id="68" name="67 Rectángulo"/>
                  <p:cNvSpPr/>
                  <p:nvPr/>
                </p:nvSpPr>
                <p:spPr>
                  <a:xfrm>
                    <a:off x="4427984" y="5641502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5</a:t>
                    </a:r>
                    <a:endParaRPr lang="es-CL" sz="1400" u="none" dirty="0"/>
                  </a:p>
                </p:txBody>
              </p:sp>
              <p:sp>
                <p:nvSpPr>
                  <p:cNvPr id="69" name="68 Rectángulo"/>
                  <p:cNvSpPr/>
                  <p:nvPr/>
                </p:nvSpPr>
                <p:spPr>
                  <a:xfrm>
                    <a:off x="4719996" y="5626810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6</a:t>
                    </a:r>
                    <a:endParaRPr lang="es-CL" sz="1400" u="none" dirty="0"/>
                  </a:p>
                </p:txBody>
              </p:sp>
              <p:sp>
                <p:nvSpPr>
                  <p:cNvPr id="72" name="71 Rectángulo"/>
                  <p:cNvSpPr/>
                  <p:nvPr/>
                </p:nvSpPr>
                <p:spPr>
                  <a:xfrm>
                    <a:off x="2883536" y="5101536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1</a:t>
                    </a:r>
                    <a:endParaRPr lang="es-CL" sz="1400" u="none" dirty="0"/>
                  </a:p>
                </p:txBody>
              </p:sp>
              <p:sp>
                <p:nvSpPr>
                  <p:cNvPr id="73" name="72 Rectángulo"/>
                  <p:cNvSpPr/>
                  <p:nvPr/>
                </p:nvSpPr>
                <p:spPr>
                  <a:xfrm>
                    <a:off x="2879556" y="4822914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2</a:t>
                    </a:r>
                    <a:endParaRPr lang="es-CL" sz="1400" u="none" dirty="0"/>
                  </a:p>
                </p:txBody>
              </p:sp>
              <p:sp>
                <p:nvSpPr>
                  <p:cNvPr id="74" name="73 Rectángulo"/>
                  <p:cNvSpPr/>
                  <p:nvPr/>
                </p:nvSpPr>
                <p:spPr>
                  <a:xfrm>
                    <a:off x="2879556" y="4538112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3</a:t>
                    </a:r>
                    <a:endParaRPr lang="es-CL" sz="1400" u="none" dirty="0"/>
                  </a:p>
                </p:txBody>
              </p:sp>
              <p:sp>
                <p:nvSpPr>
                  <p:cNvPr id="75" name="74 Rectángulo"/>
                  <p:cNvSpPr/>
                  <p:nvPr/>
                </p:nvSpPr>
                <p:spPr>
                  <a:xfrm>
                    <a:off x="2883536" y="4273351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4</a:t>
                    </a:r>
                    <a:endParaRPr lang="es-CL" sz="1400" u="none" dirty="0"/>
                  </a:p>
                </p:txBody>
              </p:sp>
              <p:sp>
                <p:nvSpPr>
                  <p:cNvPr id="76" name="75 Rectángulo"/>
                  <p:cNvSpPr/>
                  <p:nvPr/>
                </p:nvSpPr>
                <p:spPr>
                  <a:xfrm>
                    <a:off x="2879556" y="3985319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sz="14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5</a:t>
                    </a:r>
                    <a:endParaRPr lang="es-CL" sz="1400" u="none" dirty="0"/>
                  </a:p>
                </p:txBody>
              </p:sp>
              <p:cxnSp>
                <p:nvCxnSpPr>
                  <p:cNvPr id="78" name="77 Conector recto"/>
                  <p:cNvCxnSpPr/>
                  <p:nvPr/>
                </p:nvCxnSpPr>
                <p:spPr bwMode="auto">
                  <a:xfrm>
                    <a:off x="3131840" y="4464000"/>
                    <a:ext cx="2160000" cy="1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78 Conector recto"/>
                  <p:cNvCxnSpPr/>
                  <p:nvPr/>
                </p:nvCxnSpPr>
                <p:spPr bwMode="auto">
                  <a:xfrm>
                    <a:off x="3131840" y="4752000"/>
                    <a:ext cx="2160000" cy="1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79 Conector recto"/>
                  <p:cNvCxnSpPr/>
                  <p:nvPr/>
                </p:nvCxnSpPr>
                <p:spPr bwMode="auto">
                  <a:xfrm>
                    <a:off x="3131840" y="5040000"/>
                    <a:ext cx="2160000" cy="1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80 Conector recto"/>
                  <p:cNvCxnSpPr/>
                  <p:nvPr/>
                </p:nvCxnSpPr>
                <p:spPr bwMode="auto">
                  <a:xfrm>
                    <a:off x="3131840" y="5328000"/>
                    <a:ext cx="2160000" cy="1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81 Conector recto"/>
                  <p:cNvCxnSpPr/>
                  <p:nvPr/>
                </p:nvCxnSpPr>
                <p:spPr bwMode="auto">
                  <a:xfrm flipH="1">
                    <a:off x="3428598" y="3947140"/>
                    <a:ext cx="1990" cy="32400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82 Conector recto"/>
                  <p:cNvCxnSpPr/>
                  <p:nvPr/>
                </p:nvCxnSpPr>
                <p:spPr bwMode="auto">
                  <a:xfrm flipH="1">
                    <a:off x="3724012" y="3947140"/>
                    <a:ext cx="1990" cy="32400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83 Conector recto"/>
                  <p:cNvCxnSpPr/>
                  <p:nvPr/>
                </p:nvCxnSpPr>
                <p:spPr bwMode="auto">
                  <a:xfrm flipH="1">
                    <a:off x="4001472" y="3947140"/>
                    <a:ext cx="1990" cy="32400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5" name="84 Conector recto"/>
                  <p:cNvCxnSpPr/>
                  <p:nvPr/>
                </p:nvCxnSpPr>
                <p:spPr bwMode="auto">
                  <a:xfrm flipH="1">
                    <a:off x="4282460" y="3947140"/>
                    <a:ext cx="1990" cy="32400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" name="85 Conector recto"/>
                  <p:cNvCxnSpPr/>
                  <p:nvPr/>
                </p:nvCxnSpPr>
                <p:spPr bwMode="auto">
                  <a:xfrm flipH="1">
                    <a:off x="4566012" y="3947140"/>
                    <a:ext cx="1990" cy="32400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7" name="86 Conector recto"/>
                  <p:cNvCxnSpPr/>
                  <p:nvPr/>
                </p:nvCxnSpPr>
                <p:spPr bwMode="auto">
                  <a:xfrm flipH="1">
                    <a:off x="4854544" y="3947140"/>
                    <a:ext cx="1990" cy="32400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87 Conector recto"/>
                  <p:cNvCxnSpPr/>
                  <p:nvPr/>
                </p:nvCxnSpPr>
                <p:spPr bwMode="auto">
                  <a:xfrm flipH="1">
                    <a:off x="5119920" y="3947140"/>
                    <a:ext cx="1990" cy="32400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04" name="103 Rectángulo"/>
                <p:cNvSpPr/>
                <p:nvPr/>
              </p:nvSpPr>
              <p:spPr>
                <a:xfrm>
                  <a:off x="4754407" y="4864369"/>
                  <a:ext cx="34336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-1</a:t>
                  </a:r>
                  <a:endParaRPr lang="es-CL" sz="1400" u="none" dirty="0"/>
                </a:p>
              </p:txBody>
            </p:sp>
            <p:sp>
              <p:nvSpPr>
                <p:cNvPr id="105" name="104 Rectángulo"/>
                <p:cNvSpPr/>
                <p:nvPr/>
              </p:nvSpPr>
              <p:spPr>
                <a:xfrm>
                  <a:off x="4762348" y="5157192"/>
                  <a:ext cx="34336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-2</a:t>
                  </a:r>
                  <a:endParaRPr lang="es-CL" sz="1400" u="none" dirty="0"/>
                </a:p>
              </p:txBody>
            </p:sp>
            <p:sp>
              <p:nvSpPr>
                <p:cNvPr id="106" name="105 Rectángulo"/>
                <p:cNvSpPr/>
                <p:nvPr/>
              </p:nvSpPr>
              <p:spPr>
                <a:xfrm>
                  <a:off x="4758368" y="5445224"/>
                  <a:ext cx="34336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-3</a:t>
                  </a:r>
                  <a:endParaRPr lang="es-CL" sz="1400" u="none" dirty="0"/>
                </a:p>
              </p:txBody>
            </p:sp>
            <p:sp>
              <p:nvSpPr>
                <p:cNvPr id="107" name="106 Rectángulo"/>
                <p:cNvSpPr/>
                <p:nvPr/>
              </p:nvSpPr>
              <p:spPr>
                <a:xfrm>
                  <a:off x="4752161" y="5713511"/>
                  <a:ext cx="34336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-4</a:t>
                  </a:r>
                  <a:endParaRPr lang="es-CL" sz="1400" u="none" dirty="0"/>
                </a:p>
              </p:txBody>
            </p:sp>
            <p:sp>
              <p:nvSpPr>
                <p:cNvPr id="108" name="107 Rectángulo"/>
                <p:cNvSpPr/>
                <p:nvPr/>
              </p:nvSpPr>
              <p:spPr>
                <a:xfrm>
                  <a:off x="4752161" y="6021288"/>
                  <a:ext cx="34336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-5</a:t>
                  </a:r>
                  <a:endParaRPr lang="es-CL" sz="1400" u="none" dirty="0"/>
                </a:p>
              </p:txBody>
            </p:sp>
          </p:grpSp>
        </p:grpSp>
      </p:grpSp>
      <p:sp>
        <p:nvSpPr>
          <p:cNvPr id="103" name="102 Llamada rectangular redondeada"/>
          <p:cNvSpPr/>
          <p:nvPr/>
        </p:nvSpPr>
        <p:spPr bwMode="auto">
          <a:xfrm>
            <a:off x="5812194" y="5686661"/>
            <a:ext cx="919805" cy="408623"/>
          </a:xfrm>
          <a:prstGeom prst="wedgeRoundRectCallout">
            <a:avLst>
              <a:gd name="adj1" fmla="val -35393"/>
              <a:gd name="adj2" fmla="val 79061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u="none" dirty="0" smtClean="0">
                <a:solidFill>
                  <a:schemeClr val="tx1"/>
                </a:solidFill>
                <a:latin typeface="Arial" charset="0"/>
              </a:rPr>
              <a:t>(4,-5)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2" name="91 Conector recto"/>
          <p:cNvCxnSpPr/>
          <p:nvPr/>
        </p:nvCxnSpPr>
        <p:spPr bwMode="auto">
          <a:xfrm>
            <a:off x="4644136" y="3466030"/>
            <a:ext cx="1152000" cy="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1" name="90 Conector recto"/>
          <p:cNvCxnSpPr/>
          <p:nvPr/>
        </p:nvCxnSpPr>
        <p:spPr bwMode="auto">
          <a:xfrm flipV="1">
            <a:off x="5753994" y="3484633"/>
            <a:ext cx="3998" cy="144000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5" name="94 Conector recto"/>
          <p:cNvCxnSpPr/>
          <p:nvPr/>
        </p:nvCxnSpPr>
        <p:spPr bwMode="auto">
          <a:xfrm flipV="1">
            <a:off x="5747114" y="4894720"/>
            <a:ext cx="3998" cy="144000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1" name="100 Conector recto"/>
          <p:cNvCxnSpPr/>
          <p:nvPr/>
        </p:nvCxnSpPr>
        <p:spPr bwMode="auto">
          <a:xfrm>
            <a:off x="4644008" y="6346779"/>
            <a:ext cx="1152000" cy="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3" name="92 Elipse"/>
          <p:cNvSpPr/>
          <p:nvPr/>
        </p:nvSpPr>
        <p:spPr bwMode="auto">
          <a:xfrm>
            <a:off x="5704195" y="3421756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99 Elipse"/>
          <p:cNvSpPr/>
          <p:nvPr/>
        </p:nvSpPr>
        <p:spPr bwMode="auto">
          <a:xfrm>
            <a:off x="5704195" y="6310358"/>
            <a:ext cx="108000" cy="108000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38 CuadroTexto"/>
          <p:cNvSpPr txBox="1">
            <a:spLocks noChangeArrowheads="1"/>
          </p:cNvSpPr>
          <p:nvPr/>
        </p:nvSpPr>
        <p:spPr bwMode="auto">
          <a:xfrm>
            <a:off x="251520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2. Números Complejos: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110" name="109 Conector recto"/>
          <p:cNvCxnSpPr/>
          <p:nvPr/>
        </p:nvCxnSpPr>
        <p:spPr bwMode="auto">
          <a:xfrm>
            <a:off x="4608000" y="1826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1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112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Conjugado de </a:t>
              </a:r>
              <a:r>
                <a:rPr lang="es-CL" sz="2000" b="1" u="none" dirty="0">
                  <a:solidFill>
                    <a:srgbClr val="7F7F7F"/>
                  </a:solidFill>
                </a:rPr>
                <a:t>un número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complejo</a:t>
              </a:r>
              <a:r>
                <a:rPr lang="es-CL" sz="2000" b="1" u="none" dirty="0">
                  <a:solidFill>
                    <a:srgbClr val="7F7F7F"/>
                  </a:solidFill>
                </a:rPr>
                <a:t> 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z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113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cxnSp>
        <p:nvCxnSpPr>
          <p:cNvPr id="6" name="5 Conector recto"/>
          <p:cNvCxnSpPr/>
          <p:nvPr/>
        </p:nvCxnSpPr>
        <p:spPr bwMode="auto">
          <a:xfrm>
            <a:off x="4601656" y="908720"/>
            <a:ext cx="1863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6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3" grpId="0"/>
      <p:bldP spid="102" grpId="0" animBg="1"/>
      <p:bldP spid="103" grpId="0" animBg="1"/>
      <p:bldP spid="93" grpId="0" animBg="1"/>
      <p:bldP spid="1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18 CuadroTexto"/>
          <p:cNvSpPr txBox="1">
            <a:spLocks noChangeArrowheads="1"/>
          </p:cNvSpPr>
          <p:nvPr/>
        </p:nvSpPr>
        <p:spPr bwMode="auto">
          <a:xfrm>
            <a:off x="859002" y="1446527"/>
            <a:ext cx="7889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 inverso aditivo del complejo  </a:t>
            </a:r>
            <a:r>
              <a:rPr lang="es-ES" altLang="es-CL" sz="2000" u="none" dirty="0" smtClean="0"/>
              <a:t>z = a + </a:t>
            </a:r>
            <a:r>
              <a:rPr lang="es-ES" altLang="es-CL" sz="2000" u="none" dirty="0" err="1" smtClean="0"/>
              <a:t>bi</a:t>
            </a:r>
            <a:r>
              <a:rPr lang="es-ES" altLang="es-CL" sz="2000" u="none" dirty="0" smtClean="0"/>
              <a:t> 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 </a:t>
            </a:r>
            <a:r>
              <a:rPr lang="es-ES" altLang="es-CL" sz="2000" u="none" dirty="0"/>
              <a:t>-</a:t>
            </a:r>
            <a:r>
              <a:rPr lang="es-ES" altLang="es-CL" sz="2000" u="none" dirty="0" smtClean="0"/>
              <a:t>z </a:t>
            </a:r>
            <a:r>
              <a:rPr lang="es-ES" altLang="es-CL" sz="2000" u="none" dirty="0"/>
              <a:t>= </a:t>
            </a:r>
            <a:r>
              <a:rPr lang="es-ES" altLang="es-CL" sz="2000" u="none" dirty="0" smtClean="0"/>
              <a:t>-a – </a:t>
            </a:r>
            <a:r>
              <a:rPr lang="es-ES" altLang="es-CL" sz="2000" u="none" dirty="0" err="1" smtClean="0"/>
              <a:t>bi</a:t>
            </a:r>
            <a:r>
              <a:rPr lang="es-ES" altLang="es-CL" sz="2000" u="none" dirty="0" smtClean="0"/>
              <a:t> 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ya que</a:t>
            </a:r>
            <a:r>
              <a:rPr lang="es-ES" altLang="es-CL" sz="2000" u="none" dirty="0" smtClean="0"/>
              <a:t>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83568" y="2526647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81902" y="1982521"/>
            <a:ext cx="3764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s-ES" altLang="es-CL" sz="2000" u="none" dirty="0"/>
              <a:t>z + (-z)= a + </a:t>
            </a:r>
            <a:r>
              <a:rPr lang="es-ES" altLang="es-CL" sz="2000" u="none" dirty="0" err="1"/>
              <a:t>bi</a:t>
            </a:r>
            <a:r>
              <a:rPr lang="es-ES" altLang="es-CL" sz="2000" u="none" dirty="0"/>
              <a:t> + -a – </a:t>
            </a:r>
            <a:r>
              <a:rPr lang="es-ES" altLang="es-CL" sz="2000" u="none" dirty="0" err="1"/>
              <a:t>bi</a:t>
            </a:r>
            <a:r>
              <a:rPr lang="es-ES" altLang="es-CL" sz="2000" u="none" dirty="0"/>
              <a:t> = 0 + 0i</a:t>
            </a:r>
            <a:endParaRPr lang="es-CL" altLang="es-CL" sz="2000" b="1" i="1" u="none" dirty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051720" y="2526647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 inverso aditivo de </a:t>
            </a:r>
            <a:r>
              <a:rPr lang="es-ES" altLang="es-CL" sz="2000" u="none" dirty="0" smtClean="0">
                <a:latin typeface="+mn-lt"/>
              </a:rPr>
              <a:t>z = -2 + 4i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 </a:t>
            </a:r>
            <a:r>
              <a:rPr lang="es-ES" altLang="es-CL" sz="2000" u="none" dirty="0" smtClean="0">
                <a:latin typeface="+mn-lt"/>
              </a:rPr>
              <a:t>–z = 2 – 4i</a:t>
            </a:r>
            <a:endParaRPr lang="es-CL" sz="2000" u="none" dirty="0">
              <a:latin typeface="+mn-lt"/>
            </a:endParaRPr>
          </a:p>
        </p:txBody>
      </p:sp>
      <p:grpSp>
        <p:nvGrpSpPr>
          <p:cNvPr id="34" name="33 Grupo"/>
          <p:cNvGrpSpPr/>
          <p:nvPr/>
        </p:nvGrpSpPr>
        <p:grpSpPr>
          <a:xfrm>
            <a:off x="1691680" y="3030703"/>
            <a:ext cx="3367015" cy="3494641"/>
            <a:chOff x="2357113" y="2994708"/>
            <a:chExt cx="3367015" cy="3494641"/>
          </a:xfrm>
        </p:grpSpPr>
        <p:cxnSp>
          <p:nvCxnSpPr>
            <p:cNvPr id="143" name="142 Conector recto"/>
            <p:cNvCxnSpPr/>
            <p:nvPr/>
          </p:nvCxnSpPr>
          <p:spPr bwMode="auto">
            <a:xfrm flipH="1">
              <a:off x="3261569" y="3339469"/>
              <a:ext cx="1990" cy="2880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134 Conector recto"/>
            <p:cNvCxnSpPr/>
            <p:nvPr/>
          </p:nvCxnSpPr>
          <p:spPr bwMode="auto">
            <a:xfrm flipV="1">
              <a:off x="3263559" y="3834219"/>
              <a:ext cx="3998" cy="118800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6" name="135 Conector recto"/>
            <p:cNvCxnSpPr/>
            <p:nvPr/>
          </p:nvCxnSpPr>
          <p:spPr bwMode="auto">
            <a:xfrm>
              <a:off x="3265558" y="3876075"/>
              <a:ext cx="576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8" name="137 Conector recto de flecha"/>
            <p:cNvCxnSpPr>
              <a:endCxn id="137" idx="5"/>
            </p:cNvCxnSpPr>
            <p:nvPr/>
          </p:nvCxnSpPr>
          <p:spPr bwMode="auto">
            <a:xfrm flipH="1" flipV="1">
              <a:off x="3300748" y="3914258"/>
              <a:ext cx="522878" cy="108706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1" name="140 Conector recto"/>
            <p:cNvCxnSpPr/>
            <p:nvPr/>
          </p:nvCxnSpPr>
          <p:spPr bwMode="auto">
            <a:xfrm flipH="1">
              <a:off x="2688695" y="3339469"/>
              <a:ext cx="1990" cy="2880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141 Conector recto"/>
            <p:cNvCxnSpPr/>
            <p:nvPr/>
          </p:nvCxnSpPr>
          <p:spPr bwMode="auto">
            <a:xfrm flipH="1">
              <a:off x="2984109" y="3339469"/>
              <a:ext cx="1990" cy="2880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143 Conector recto"/>
            <p:cNvCxnSpPr/>
            <p:nvPr/>
          </p:nvCxnSpPr>
          <p:spPr bwMode="auto">
            <a:xfrm flipH="1">
              <a:off x="3542557" y="3339469"/>
              <a:ext cx="1990" cy="2880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32 Grupo"/>
            <p:cNvGrpSpPr/>
            <p:nvPr/>
          </p:nvGrpSpPr>
          <p:grpSpPr>
            <a:xfrm>
              <a:off x="2364190" y="2994708"/>
              <a:ext cx="3359938" cy="3494641"/>
              <a:chOff x="2339752" y="2814332"/>
              <a:chExt cx="3359938" cy="3494641"/>
            </a:xfrm>
          </p:grpSpPr>
          <p:grpSp>
            <p:nvGrpSpPr>
              <p:cNvPr id="30" name="29 Grupo"/>
              <p:cNvGrpSpPr/>
              <p:nvPr/>
            </p:nvGrpSpPr>
            <p:grpSpPr>
              <a:xfrm>
                <a:off x="2339752" y="2814332"/>
                <a:ext cx="3359938" cy="3494641"/>
                <a:chOff x="2339752" y="2814332"/>
                <a:chExt cx="3359938" cy="3494641"/>
              </a:xfrm>
            </p:grpSpPr>
            <p:sp>
              <p:nvSpPr>
                <p:cNvPr id="148" name="147 Rectángulo"/>
                <p:cNvSpPr/>
                <p:nvPr/>
              </p:nvSpPr>
              <p:spPr>
                <a:xfrm>
                  <a:off x="3346437" y="4838480"/>
                  <a:ext cx="3433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-1</a:t>
                  </a:r>
                  <a:endParaRPr lang="es-CL" sz="1400" u="none" dirty="0"/>
                </a:p>
              </p:txBody>
            </p:sp>
            <p:sp>
              <p:nvSpPr>
                <p:cNvPr id="149" name="148 Rectángulo"/>
                <p:cNvSpPr/>
                <p:nvPr/>
              </p:nvSpPr>
              <p:spPr>
                <a:xfrm>
                  <a:off x="3071437" y="4832800"/>
                  <a:ext cx="3433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-2</a:t>
                  </a:r>
                  <a:endParaRPr lang="es-CL" sz="1400" u="none" dirty="0"/>
                </a:p>
              </p:txBody>
            </p:sp>
            <p:sp>
              <p:nvSpPr>
                <p:cNvPr id="150" name="149 Rectángulo"/>
                <p:cNvSpPr/>
                <p:nvPr/>
              </p:nvSpPr>
              <p:spPr>
                <a:xfrm>
                  <a:off x="2771800" y="4836959"/>
                  <a:ext cx="3433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-3</a:t>
                  </a:r>
                  <a:endParaRPr lang="es-CL" sz="1400" u="none" dirty="0"/>
                </a:p>
              </p:txBody>
            </p:sp>
            <p:sp>
              <p:nvSpPr>
                <p:cNvPr id="151" name="150 Rectángulo"/>
                <p:cNvSpPr/>
                <p:nvPr/>
              </p:nvSpPr>
              <p:spPr>
                <a:xfrm>
                  <a:off x="2463758" y="4841843"/>
                  <a:ext cx="3433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-4</a:t>
                  </a:r>
                  <a:endParaRPr lang="es-CL" sz="1400" u="none" dirty="0"/>
                </a:p>
              </p:txBody>
            </p:sp>
            <p:grpSp>
              <p:nvGrpSpPr>
                <p:cNvPr id="26" name="25 Grupo"/>
                <p:cNvGrpSpPr/>
                <p:nvPr/>
              </p:nvGrpSpPr>
              <p:grpSpPr>
                <a:xfrm>
                  <a:off x="2339752" y="2814332"/>
                  <a:ext cx="3359938" cy="3494641"/>
                  <a:chOff x="2339752" y="3353202"/>
                  <a:chExt cx="3359938" cy="2971929"/>
                </a:xfrm>
              </p:grpSpPr>
              <p:sp>
                <p:nvSpPr>
                  <p:cNvPr id="134" name="133 Rectángulo"/>
                  <p:cNvSpPr/>
                  <p:nvPr/>
                </p:nvSpPr>
                <p:spPr>
                  <a:xfrm>
                    <a:off x="5220072" y="4859868"/>
                    <a:ext cx="479618" cy="3140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CL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Re</a:t>
                    </a:r>
                    <a:endParaRPr lang="es-CL" u="none" dirty="0"/>
                  </a:p>
                </p:txBody>
              </p:sp>
              <p:grpSp>
                <p:nvGrpSpPr>
                  <p:cNvPr id="25" name="24 Grupo"/>
                  <p:cNvGrpSpPr/>
                  <p:nvPr/>
                </p:nvGrpSpPr>
                <p:grpSpPr>
                  <a:xfrm>
                    <a:off x="2339752" y="3353202"/>
                    <a:ext cx="2952328" cy="2971929"/>
                    <a:chOff x="2339752" y="3353202"/>
                    <a:chExt cx="2952328" cy="2971929"/>
                  </a:xfrm>
                </p:grpSpPr>
                <p:sp>
                  <p:nvSpPr>
                    <p:cNvPr id="146" name="145 Rectángulo"/>
                    <p:cNvSpPr/>
                    <p:nvPr/>
                  </p:nvSpPr>
                  <p:spPr>
                    <a:xfrm>
                      <a:off x="3373512" y="3353202"/>
                      <a:ext cx="441146" cy="3140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s-ES" altLang="es-CL" u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</a:t>
                      </a:r>
                      <a:endParaRPr lang="es-CL" u="none" dirty="0"/>
                    </a:p>
                  </p:txBody>
                </p:sp>
                <p:grpSp>
                  <p:nvGrpSpPr>
                    <p:cNvPr id="24" name="23 Grupo"/>
                    <p:cNvGrpSpPr/>
                    <p:nvPr/>
                  </p:nvGrpSpPr>
                  <p:grpSpPr>
                    <a:xfrm>
                      <a:off x="2339752" y="3569756"/>
                      <a:ext cx="2952328" cy="2755375"/>
                      <a:chOff x="2339752" y="3569756"/>
                      <a:chExt cx="2952328" cy="2755375"/>
                    </a:xfrm>
                  </p:grpSpPr>
                  <p:grpSp>
                    <p:nvGrpSpPr>
                      <p:cNvPr id="101" name="100 Grupo"/>
                      <p:cNvGrpSpPr/>
                      <p:nvPr/>
                    </p:nvGrpSpPr>
                    <p:grpSpPr>
                      <a:xfrm>
                        <a:off x="2339752" y="3569756"/>
                        <a:ext cx="2952008" cy="2755375"/>
                        <a:chOff x="1704174" y="4085674"/>
                        <a:chExt cx="2952008" cy="2755375"/>
                      </a:xfrm>
                    </p:grpSpPr>
                    <p:cxnSp>
                      <p:nvCxnSpPr>
                        <p:cNvPr id="109" name="108 Conector recto de flecha"/>
                        <p:cNvCxnSpPr/>
                        <p:nvPr/>
                      </p:nvCxnSpPr>
                      <p:spPr bwMode="auto">
                        <a:xfrm>
                          <a:off x="1704174" y="5589240"/>
                          <a:ext cx="2952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eadEnd type="arrow" w="med" len="med"/>
                          <a:tailEnd type="arrow" w="med" len="med"/>
                        </a:ln>
                      </p:spPr>
                      <p:style>
                        <a:lnRef idx="2">
                          <a:schemeClr val="accent4"/>
                        </a:lnRef>
                        <a:fillRef idx="0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109 Conector recto de flecha"/>
                        <p:cNvCxnSpPr/>
                        <p:nvPr/>
                      </p:nvCxnSpPr>
                      <p:spPr bwMode="auto">
                        <a:xfrm flipV="1">
                          <a:off x="3165854" y="4085674"/>
                          <a:ext cx="0" cy="2755375"/>
                        </a:xfrm>
                        <a:prstGeom prst="straightConnector1">
                          <a:avLst/>
                        </a:prstGeom>
                        <a:ln w="19050">
                          <a:headEnd type="arrow" w="med" len="med"/>
                          <a:tailEnd type="arrow" w="med" len="med"/>
                        </a:ln>
                      </p:spPr>
                      <p:style>
                        <a:lnRef idx="2">
                          <a:schemeClr val="accent4"/>
                        </a:lnRef>
                        <a:fillRef idx="0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7" name="116 Rectángulo"/>
                        <p:cNvSpPr/>
                        <p:nvPr/>
                      </p:nvSpPr>
                      <p:spPr>
                        <a:xfrm>
                          <a:off x="2883536" y="5153515"/>
                          <a:ext cx="284052" cy="26174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</a:t>
                          </a:r>
                          <a:endParaRPr lang="es-CL" sz="1400" u="none" dirty="0"/>
                        </a:p>
                      </p:txBody>
                    </p:sp>
                    <p:sp>
                      <p:nvSpPr>
                        <p:cNvPr id="118" name="117 Rectángulo"/>
                        <p:cNvSpPr/>
                        <p:nvPr/>
                      </p:nvSpPr>
                      <p:spPr>
                        <a:xfrm>
                          <a:off x="2883536" y="4910472"/>
                          <a:ext cx="284052" cy="26174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2</a:t>
                          </a:r>
                          <a:endParaRPr lang="es-CL" sz="1400" u="none" dirty="0"/>
                        </a:p>
                      </p:txBody>
                    </p:sp>
                    <p:sp>
                      <p:nvSpPr>
                        <p:cNvPr id="119" name="118 Rectángulo"/>
                        <p:cNvSpPr/>
                        <p:nvPr/>
                      </p:nvSpPr>
                      <p:spPr>
                        <a:xfrm>
                          <a:off x="2883536" y="4663616"/>
                          <a:ext cx="284052" cy="26174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3</a:t>
                          </a:r>
                          <a:endParaRPr lang="es-CL" sz="1400" u="none" dirty="0"/>
                        </a:p>
                      </p:txBody>
                    </p:sp>
                    <p:sp>
                      <p:nvSpPr>
                        <p:cNvPr id="120" name="119 Rectángulo"/>
                        <p:cNvSpPr/>
                        <p:nvPr/>
                      </p:nvSpPr>
                      <p:spPr>
                        <a:xfrm>
                          <a:off x="2883536" y="4420573"/>
                          <a:ext cx="284052" cy="26174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4</a:t>
                          </a:r>
                          <a:endParaRPr lang="es-CL" sz="1400" u="none" dirty="0"/>
                        </a:p>
                      </p:txBody>
                    </p:sp>
                    <p:sp>
                      <p:nvSpPr>
                        <p:cNvPr id="121" name="120 Rectángulo"/>
                        <p:cNvSpPr/>
                        <p:nvPr/>
                      </p:nvSpPr>
                      <p:spPr>
                        <a:xfrm>
                          <a:off x="2879556" y="4175623"/>
                          <a:ext cx="284052" cy="26174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5</a:t>
                          </a:r>
                          <a:endParaRPr lang="es-CL" sz="1400" u="none" dirty="0"/>
                        </a:p>
                      </p:txBody>
                    </p:sp>
                    <p:cxnSp>
                      <p:nvCxnSpPr>
                        <p:cNvPr id="122" name="121 Conector recto"/>
                        <p:cNvCxnSpPr/>
                        <p:nvPr/>
                      </p:nvCxnSpPr>
                      <p:spPr bwMode="auto">
                        <a:xfrm>
                          <a:off x="1776182" y="4360925"/>
                          <a:ext cx="2880000" cy="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23" name="122 Conector recto"/>
                        <p:cNvCxnSpPr/>
                        <p:nvPr/>
                      </p:nvCxnSpPr>
                      <p:spPr bwMode="auto">
                        <a:xfrm>
                          <a:off x="1776182" y="4605875"/>
                          <a:ext cx="2880000" cy="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24" name="123 Conector recto"/>
                        <p:cNvCxnSpPr/>
                        <p:nvPr/>
                      </p:nvCxnSpPr>
                      <p:spPr bwMode="auto">
                        <a:xfrm>
                          <a:off x="1776182" y="4850824"/>
                          <a:ext cx="2880000" cy="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25" name="124 Conector recto"/>
                        <p:cNvCxnSpPr/>
                        <p:nvPr/>
                      </p:nvCxnSpPr>
                      <p:spPr bwMode="auto">
                        <a:xfrm>
                          <a:off x="1776182" y="5095773"/>
                          <a:ext cx="2880000" cy="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26" name="125 Conector recto"/>
                        <p:cNvCxnSpPr/>
                        <p:nvPr/>
                      </p:nvCxnSpPr>
                      <p:spPr bwMode="auto">
                        <a:xfrm>
                          <a:off x="1776182" y="5340722"/>
                          <a:ext cx="2880000" cy="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27" name="126 Conector recto"/>
                        <p:cNvCxnSpPr/>
                        <p:nvPr/>
                      </p:nvCxnSpPr>
                      <p:spPr bwMode="auto">
                        <a:xfrm flipH="1">
                          <a:off x="3428598" y="4177486"/>
                          <a:ext cx="1990" cy="24492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28" name="127 Conector recto"/>
                        <p:cNvCxnSpPr/>
                        <p:nvPr/>
                      </p:nvCxnSpPr>
                      <p:spPr bwMode="auto">
                        <a:xfrm flipH="1">
                          <a:off x="3724012" y="4177486"/>
                          <a:ext cx="1990" cy="24492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29" name="128 Conector recto"/>
                        <p:cNvCxnSpPr/>
                        <p:nvPr/>
                      </p:nvCxnSpPr>
                      <p:spPr bwMode="auto">
                        <a:xfrm flipH="1">
                          <a:off x="4001472" y="4177486"/>
                          <a:ext cx="1990" cy="24492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130" name="129 Conector recto"/>
                        <p:cNvCxnSpPr/>
                        <p:nvPr/>
                      </p:nvCxnSpPr>
                      <p:spPr bwMode="auto">
                        <a:xfrm flipH="1">
                          <a:off x="4282460" y="4177486"/>
                          <a:ext cx="1990" cy="24492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sp>
                      <p:nvSpPr>
                        <p:cNvPr id="111" name="110 Rectángulo"/>
                        <p:cNvSpPr/>
                        <p:nvPr/>
                      </p:nvSpPr>
                      <p:spPr>
                        <a:xfrm>
                          <a:off x="3288350" y="5602591"/>
                          <a:ext cx="284052" cy="2617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</a:t>
                          </a:r>
                          <a:endParaRPr lang="es-CL" sz="1400" u="none" dirty="0"/>
                        </a:p>
                      </p:txBody>
                    </p:sp>
                    <p:sp>
                      <p:nvSpPr>
                        <p:cNvPr id="112" name="111 Rectángulo"/>
                        <p:cNvSpPr/>
                        <p:nvPr/>
                      </p:nvSpPr>
                      <p:spPr>
                        <a:xfrm>
                          <a:off x="3576382" y="5607411"/>
                          <a:ext cx="284052" cy="2617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2</a:t>
                          </a:r>
                          <a:endParaRPr lang="es-CL" sz="1400" u="none" dirty="0"/>
                        </a:p>
                      </p:txBody>
                    </p:sp>
                    <p:sp>
                      <p:nvSpPr>
                        <p:cNvPr id="113" name="112 Rectángulo"/>
                        <p:cNvSpPr/>
                        <p:nvPr/>
                      </p:nvSpPr>
                      <p:spPr>
                        <a:xfrm>
                          <a:off x="3864414" y="5602591"/>
                          <a:ext cx="284052" cy="2617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3</a:t>
                          </a:r>
                          <a:endParaRPr lang="es-CL" sz="1400" u="none" dirty="0"/>
                        </a:p>
                      </p:txBody>
                    </p:sp>
                    <p:sp>
                      <p:nvSpPr>
                        <p:cNvPr id="114" name="113 Rectángulo"/>
                        <p:cNvSpPr/>
                        <p:nvPr/>
                      </p:nvSpPr>
                      <p:spPr>
                        <a:xfrm>
                          <a:off x="4152446" y="5601102"/>
                          <a:ext cx="284052" cy="2617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s-ES" altLang="es-CL" sz="1400" u="none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4</a:t>
                          </a:r>
                          <a:endParaRPr lang="es-CL" sz="1400" u="none" dirty="0"/>
                        </a:p>
                      </p:txBody>
                    </p:sp>
                  </p:grpSp>
                  <p:cxnSp>
                    <p:nvCxnSpPr>
                      <p:cNvPr id="153" name="152 Conector recto"/>
                      <p:cNvCxnSpPr/>
                      <p:nvPr/>
                    </p:nvCxnSpPr>
                    <p:spPr bwMode="auto">
                      <a:xfrm>
                        <a:off x="2412080" y="5314704"/>
                        <a:ext cx="2880000" cy="1"/>
                      </a:xfrm>
                      <a:prstGeom prst="line">
                        <a:avLst/>
                      </a:prstGeom>
                      <a:noFill/>
                      <a:ln w="9525" cap="flat" cmpd="sng" algn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4" name="153 Conector recto"/>
                      <p:cNvCxnSpPr/>
                      <p:nvPr/>
                    </p:nvCxnSpPr>
                    <p:spPr bwMode="auto">
                      <a:xfrm>
                        <a:off x="2412080" y="5559653"/>
                        <a:ext cx="2880000" cy="1"/>
                      </a:xfrm>
                      <a:prstGeom prst="line">
                        <a:avLst/>
                      </a:prstGeom>
                      <a:noFill/>
                      <a:ln w="9525" cap="flat" cmpd="sng" algn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5" name="154 Conector recto"/>
                      <p:cNvCxnSpPr/>
                      <p:nvPr/>
                    </p:nvCxnSpPr>
                    <p:spPr bwMode="auto">
                      <a:xfrm>
                        <a:off x="2412080" y="5804603"/>
                        <a:ext cx="2880000" cy="1"/>
                      </a:xfrm>
                      <a:prstGeom prst="line">
                        <a:avLst/>
                      </a:prstGeom>
                      <a:noFill/>
                      <a:ln w="9525" cap="flat" cmpd="sng" algn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6" name="155 Conector recto"/>
                      <p:cNvCxnSpPr/>
                      <p:nvPr/>
                    </p:nvCxnSpPr>
                    <p:spPr bwMode="auto">
                      <a:xfrm>
                        <a:off x="2412080" y="6049552"/>
                        <a:ext cx="2880000" cy="1"/>
                      </a:xfrm>
                      <a:prstGeom prst="line">
                        <a:avLst/>
                      </a:prstGeom>
                      <a:noFill/>
                      <a:ln w="9525" cap="flat" cmpd="sng" algn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</p:grpSp>
            <p:sp>
              <p:nvSpPr>
                <p:cNvPr id="158" name="157 Rectángulo"/>
                <p:cNvSpPr/>
                <p:nvPr/>
              </p:nvSpPr>
              <p:spPr>
                <a:xfrm>
                  <a:off x="3467442" y="5170851"/>
                  <a:ext cx="34336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-2</a:t>
                  </a:r>
                  <a:endParaRPr lang="es-CL" sz="1400" u="none" dirty="0"/>
                </a:p>
              </p:txBody>
            </p:sp>
            <p:sp>
              <p:nvSpPr>
                <p:cNvPr id="159" name="158 Rectángulo"/>
                <p:cNvSpPr/>
                <p:nvPr/>
              </p:nvSpPr>
              <p:spPr>
                <a:xfrm>
                  <a:off x="3467442" y="5461127"/>
                  <a:ext cx="34336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-3</a:t>
                  </a:r>
                  <a:endParaRPr lang="es-CL" sz="1400" u="none" dirty="0"/>
                </a:p>
              </p:txBody>
            </p:sp>
            <p:sp>
              <p:nvSpPr>
                <p:cNvPr id="160" name="159 Rectángulo"/>
                <p:cNvSpPr/>
                <p:nvPr/>
              </p:nvSpPr>
              <p:spPr>
                <a:xfrm>
                  <a:off x="3459802" y="5746915"/>
                  <a:ext cx="343364" cy="3077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s-ES" altLang="es-CL" sz="1400" u="none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-4</a:t>
                  </a:r>
                  <a:endParaRPr lang="es-CL" sz="1400" u="none" dirty="0"/>
                </a:p>
              </p:txBody>
            </p:sp>
          </p:grpSp>
          <p:sp>
            <p:nvSpPr>
              <p:cNvPr id="157" name="156 Rectángulo"/>
              <p:cNvSpPr/>
              <p:nvPr/>
            </p:nvSpPr>
            <p:spPr>
              <a:xfrm>
                <a:off x="3507956" y="4904808"/>
                <a:ext cx="343364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s-ES" altLang="es-CL" sz="14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-1</a:t>
                </a:r>
                <a:endParaRPr lang="es-CL" sz="1400" u="none" dirty="0"/>
              </a:p>
            </p:txBody>
          </p:sp>
        </p:grpSp>
        <p:sp>
          <p:nvSpPr>
            <p:cNvPr id="137" name="136 Elipse"/>
            <p:cNvSpPr/>
            <p:nvPr/>
          </p:nvSpPr>
          <p:spPr bwMode="auto">
            <a:xfrm>
              <a:off x="3208564" y="3822074"/>
              <a:ext cx="108000" cy="108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2" name="161 Conector recto de flecha"/>
            <p:cNvCxnSpPr>
              <a:endCxn id="163" idx="1"/>
            </p:cNvCxnSpPr>
            <p:nvPr/>
          </p:nvCxnSpPr>
          <p:spPr bwMode="auto">
            <a:xfrm>
              <a:off x="3831218" y="5009305"/>
              <a:ext cx="516616" cy="1113816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4" name="163 Llamada rectangular redondeada"/>
            <p:cNvSpPr/>
            <p:nvPr/>
          </p:nvSpPr>
          <p:spPr bwMode="auto">
            <a:xfrm>
              <a:off x="2357113" y="3236401"/>
              <a:ext cx="878249" cy="408623"/>
            </a:xfrm>
            <a:prstGeom prst="wedgeRoundRectCallout">
              <a:avLst>
                <a:gd name="adj1" fmla="val 39122"/>
                <a:gd name="adj2" fmla="val 94418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CL" u="none" dirty="0" smtClean="0">
                  <a:solidFill>
                    <a:schemeClr val="tx1"/>
                  </a:solidFill>
                  <a:latin typeface="Arial" charset="0"/>
                </a:rPr>
                <a:t>(-2,4)</a:t>
              </a:r>
              <a:endPara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164 Llamada rectangular redondeada"/>
            <p:cNvSpPr/>
            <p:nvPr/>
          </p:nvSpPr>
          <p:spPr bwMode="auto">
            <a:xfrm>
              <a:off x="4480104" y="5425715"/>
              <a:ext cx="792000" cy="408623"/>
            </a:xfrm>
            <a:prstGeom prst="wedgeRoundRectCallout">
              <a:avLst>
                <a:gd name="adj1" fmla="val -42196"/>
                <a:gd name="adj2" fmla="val 101000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CL" u="none" dirty="0" smtClean="0">
                  <a:solidFill>
                    <a:schemeClr val="tx1"/>
                  </a:solidFill>
                  <a:latin typeface="Arial" charset="0"/>
                </a:rPr>
                <a:t>(2,-4)</a:t>
              </a:r>
              <a:endPara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7" name="166 Conector recto"/>
            <p:cNvCxnSpPr/>
            <p:nvPr/>
          </p:nvCxnSpPr>
          <p:spPr bwMode="auto">
            <a:xfrm>
              <a:off x="3840190" y="6165304"/>
              <a:ext cx="576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6" name="165 Conector recto"/>
            <p:cNvCxnSpPr/>
            <p:nvPr/>
          </p:nvCxnSpPr>
          <p:spPr bwMode="auto">
            <a:xfrm flipV="1">
              <a:off x="4384028" y="4995303"/>
              <a:ext cx="3998" cy="118800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3" name="162 Elipse"/>
            <p:cNvSpPr/>
            <p:nvPr/>
          </p:nvSpPr>
          <p:spPr bwMode="auto">
            <a:xfrm>
              <a:off x="4332018" y="6107305"/>
              <a:ext cx="108000" cy="108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71 Llamada rectangular redondeada"/>
          <p:cNvSpPr/>
          <p:nvPr/>
        </p:nvSpPr>
        <p:spPr bwMode="auto">
          <a:xfrm>
            <a:off x="6588224" y="1489092"/>
            <a:ext cx="1786672" cy="715089"/>
          </a:xfrm>
          <a:prstGeom prst="wedgeRoundRectCallout">
            <a:avLst>
              <a:gd name="adj1" fmla="val -67026"/>
              <a:gd name="adj2" fmla="val 42849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u="none" dirty="0" smtClean="0">
                <a:solidFill>
                  <a:schemeClr val="accent1">
                    <a:lumMod val="25000"/>
                  </a:schemeClr>
                </a:solidFill>
                <a:latin typeface="Arial" charset="0"/>
              </a:rPr>
              <a:t>El neutro aditivo es (0,0)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3" name="38 CuadroTexto"/>
          <p:cNvSpPr txBox="1">
            <a:spLocks noChangeArrowheads="1"/>
          </p:cNvSpPr>
          <p:nvPr/>
        </p:nvSpPr>
        <p:spPr bwMode="auto">
          <a:xfrm>
            <a:off x="251520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2. Números Complejos: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74" name="73 Conector recto"/>
          <p:cNvCxnSpPr/>
          <p:nvPr/>
        </p:nvCxnSpPr>
        <p:spPr bwMode="auto">
          <a:xfrm>
            <a:off x="4608000" y="1826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18 CuadroTexto"/>
          <p:cNvSpPr txBox="1">
            <a:spLocks noChangeArrowheads="1"/>
          </p:cNvSpPr>
          <p:nvPr/>
        </p:nvSpPr>
        <p:spPr bwMode="auto">
          <a:xfrm>
            <a:off x="5102945" y="3971369"/>
            <a:ext cx="3456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Geométricamente, el inverso aditivo de </a:t>
            </a:r>
            <a:r>
              <a:rPr lang="es-ES" altLang="es-CL" sz="2000" b="1" u="none" dirty="0" smtClean="0"/>
              <a:t>z</a:t>
            </a:r>
            <a:r>
              <a:rPr lang="es-ES" altLang="es-CL" sz="2000" u="none" dirty="0" smtClean="0"/>
              <a:t>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el simétrico de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respecto al origen.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grpSp>
        <p:nvGrpSpPr>
          <p:cNvPr id="69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70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Inverso aditivo de un </a:t>
              </a:r>
              <a:r>
                <a:rPr lang="es-CL" sz="2000" b="1" u="none" dirty="0">
                  <a:solidFill>
                    <a:srgbClr val="7F7F7F"/>
                  </a:solidFill>
                </a:rPr>
                <a:t>número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complejo</a:t>
              </a:r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0607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3" grpId="0"/>
      <p:bldP spid="2" grpId="0"/>
      <p:bldP spid="95" grpId="0"/>
      <p:bldP spid="72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18 CuadroTexto"/>
          <p:cNvSpPr txBox="1">
            <a:spLocks noChangeArrowheads="1"/>
          </p:cNvSpPr>
          <p:nvPr/>
        </p:nvSpPr>
        <p:spPr bwMode="auto">
          <a:xfrm>
            <a:off x="498962" y="1528316"/>
            <a:ext cx="7889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 inverso multiplicativo un número complejo </a:t>
            </a:r>
            <a:r>
              <a:rPr lang="es-ES" altLang="es-CL" sz="2000" u="none" dirty="0" smtClean="0"/>
              <a:t>z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igual al cociente entre </a:t>
            </a:r>
            <a:r>
              <a:rPr lang="es-E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 conjugado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el cuadrado de su módulo.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323528" y="3576478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1691680" y="3576478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 inverso multiplicativo de   </a:t>
            </a:r>
            <a:r>
              <a:rPr lang="es-ES" altLang="es-CL" sz="2000" u="none" dirty="0" smtClean="0">
                <a:latin typeface="+mn-lt"/>
              </a:rPr>
              <a:t>z = 1 + 2i 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es: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1763688" y="2331866"/>
            <a:ext cx="1406402" cy="936000"/>
            <a:chOff x="2123728" y="1928294"/>
            <a:chExt cx="1406402" cy="936000"/>
          </a:xfrm>
        </p:grpSpPr>
        <p:sp>
          <p:nvSpPr>
            <p:cNvPr id="72" name="71 Rectángulo"/>
            <p:cNvSpPr/>
            <p:nvPr/>
          </p:nvSpPr>
          <p:spPr bwMode="auto">
            <a:xfrm>
              <a:off x="2123728" y="1928294"/>
              <a:ext cx="1406402" cy="936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3" name="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2602431"/>
                </p:ext>
              </p:extLst>
            </p:nvPr>
          </p:nvGraphicFramePr>
          <p:xfrm>
            <a:off x="2323306" y="1988840"/>
            <a:ext cx="1036116" cy="84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02" name="Ecuación" r:id="rId4" imgW="609480" imgH="495000" progId="Equation.3">
                    <p:embed/>
                  </p:oleObj>
                </mc:Choice>
                <mc:Fallback>
                  <p:oleObj name="Ecuación" r:id="rId4" imgW="6094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306" y="1988840"/>
                          <a:ext cx="1036116" cy="84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3 Rectángulo"/>
          <p:cNvSpPr/>
          <p:nvPr/>
        </p:nvSpPr>
        <p:spPr>
          <a:xfrm>
            <a:off x="509946" y="2526615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decir:</a:t>
            </a:r>
            <a:endParaRPr lang="es-CL" sz="2000" u="none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15148"/>
              </p:ext>
            </p:extLst>
          </p:nvPr>
        </p:nvGraphicFramePr>
        <p:xfrm>
          <a:off x="1648197" y="4119910"/>
          <a:ext cx="10366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3" name="Ecuación" r:id="rId6" imgW="609480" imgH="469800" progId="Equation.3">
                  <p:embed/>
                </p:oleObj>
              </mc:Choice>
              <mc:Fallback>
                <p:oleObj name="Ecuación" r:id="rId6" imgW="609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197" y="4119910"/>
                        <a:ext cx="10366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7257"/>
              </p:ext>
            </p:extLst>
          </p:nvPr>
        </p:nvGraphicFramePr>
        <p:xfrm>
          <a:off x="611560" y="4071317"/>
          <a:ext cx="10366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4" name="Ecuación" r:id="rId8" imgW="609480" imgH="495000" progId="Equation.3">
                  <p:embed/>
                </p:oleObj>
              </mc:Choice>
              <mc:Fallback>
                <p:oleObj name="Ecuación" r:id="rId8" imgW="6094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71317"/>
                        <a:ext cx="10366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7 Grupo"/>
          <p:cNvGrpSpPr/>
          <p:nvPr/>
        </p:nvGrpSpPr>
        <p:grpSpPr>
          <a:xfrm>
            <a:off x="3132066" y="2493866"/>
            <a:ext cx="1332000" cy="612000"/>
            <a:chOff x="5969969" y="1970112"/>
            <a:chExt cx="1332000" cy="612000"/>
          </a:xfrm>
        </p:grpSpPr>
        <p:sp>
          <p:nvSpPr>
            <p:cNvPr id="76" name="75 Llamada rectangular redondeada"/>
            <p:cNvSpPr/>
            <p:nvPr/>
          </p:nvSpPr>
          <p:spPr bwMode="auto">
            <a:xfrm>
              <a:off x="5969969" y="1970112"/>
              <a:ext cx="1332000" cy="612000"/>
            </a:xfrm>
            <a:prstGeom prst="wedgeRoundRectCallout">
              <a:avLst>
                <a:gd name="adj1" fmla="val -67026"/>
                <a:gd name="adj2" fmla="val 36581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4378698"/>
                </p:ext>
              </p:extLst>
            </p:nvPr>
          </p:nvGraphicFramePr>
          <p:xfrm>
            <a:off x="6016401" y="2065806"/>
            <a:ext cx="12382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05" name="Ecuación" r:id="rId10" imgW="825480" imgH="279360" progId="Equation.3">
                    <p:embed/>
                  </p:oleObj>
                </mc:Choice>
                <mc:Fallback>
                  <p:oleObj name="Ecuación" r:id="rId10" imgW="825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6401" y="2065806"/>
                          <a:ext cx="123825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20423"/>
              </p:ext>
            </p:extLst>
          </p:nvPr>
        </p:nvGraphicFramePr>
        <p:xfrm>
          <a:off x="2656309" y="4119910"/>
          <a:ext cx="10382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6" name="Ecuación" r:id="rId12" imgW="609480" imgH="393480" progId="Equation.3">
                  <p:embed/>
                </p:oleObj>
              </mc:Choice>
              <mc:Fallback>
                <p:oleObj name="Ecuación" r:id="rId12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309" y="4119910"/>
                        <a:ext cx="10382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870016"/>
              </p:ext>
            </p:extLst>
          </p:nvPr>
        </p:nvGraphicFramePr>
        <p:xfrm>
          <a:off x="3664421" y="4119910"/>
          <a:ext cx="8445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7" name="Ecuación" r:id="rId14" imgW="495000" imgH="393480" progId="Equation.3">
                  <p:embed/>
                </p:oleObj>
              </mc:Choice>
              <mc:Fallback>
                <p:oleObj name="Ecuación" r:id="rId14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421" y="4119910"/>
                        <a:ext cx="8445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81580"/>
              </p:ext>
            </p:extLst>
          </p:nvPr>
        </p:nvGraphicFramePr>
        <p:xfrm>
          <a:off x="4528517" y="4119910"/>
          <a:ext cx="8445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8" name="Ecuación" r:id="rId16" imgW="495000" imgH="393480" progId="Equation.3">
                  <p:embed/>
                </p:oleObj>
              </mc:Choice>
              <mc:Fallback>
                <p:oleObj name="Ecuación" r:id="rId16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517" y="4119910"/>
                        <a:ext cx="8445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32482"/>
              </p:ext>
            </p:extLst>
          </p:nvPr>
        </p:nvGraphicFramePr>
        <p:xfrm>
          <a:off x="5364088" y="4119910"/>
          <a:ext cx="9525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9" name="Ecuación" r:id="rId18" imgW="558720" imgH="393480" progId="Equation.3">
                  <p:embed/>
                </p:oleObj>
              </mc:Choice>
              <mc:Fallback>
                <p:oleObj name="Ecuación" r:id="rId18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119910"/>
                        <a:ext cx="9525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19 Grupo"/>
          <p:cNvGrpSpPr/>
          <p:nvPr/>
        </p:nvGrpSpPr>
        <p:grpSpPr>
          <a:xfrm>
            <a:off x="4968224" y="2320508"/>
            <a:ext cx="2628112" cy="936000"/>
            <a:chOff x="5328264" y="1916936"/>
            <a:chExt cx="2628112" cy="936000"/>
          </a:xfrm>
        </p:grpSpPr>
        <p:sp>
          <p:nvSpPr>
            <p:cNvPr id="84" name="83 Rectángulo"/>
            <p:cNvSpPr/>
            <p:nvPr/>
          </p:nvSpPr>
          <p:spPr bwMode="auto">
            <a:xfrm>
              <a:off x="5328264" y="1916936"/>
              <a:ext cx="2628112" cy="936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3" name="1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133348"/>
                </p:ext>
              </p:extLst>
            </p:nvPr>
          </p:nvGraphicFramePr>
          <p:xfrm>
            <a:off x="5508104" y="2160588"/>
            <a:ext cx="2290763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10" name="Ecuación" r:id="rId20" imgW="1346040" imgH="228600" progId="Equation.3">
                    <p:embed/>
                  </p:oleObj>
                </mc:Choice>
                <mc:Fallback>
                  <p:oleObj name="Ecuación" r:id="rId20" imgW="1346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2160588"/>
                          <a:ext cx="2290763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" name="82 Llamada rectangular redondeada"/>
          <p:cNvSpPr/>
          <p:nvPr/>
        </p:nvSpPr>
        <p:spPr bwMode="auto">
          <a:xfrm>
            <a:off x="6817776" y="1587855"/>
            <a:ext cx="1786672" cy="715089"/>
          </a:xfrm>
          <a:prstGeom prst="wedgeRoundRectCallout">
            <a:avLst>
              <a:gd name="adj1" fmla="val -29395"/>
              <a:gd name="adj2" fmla="val 90488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u="none" dirty="0" smtClean="0">
                <a:solidFill>
                  <a:schemeClr val="accent1">
                    <a:lumMod val="25000"/>
                  </a:schemeClr>
                </a:solidFill>
                <a:latin typeface="Arial" charset="0"/>
              </a:rPr>
              <a:t>Neutro multiplicativo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25000"/>
                </a:schemeClr>
              </a:solidFill>
              <a:effectLst/>
              <a:latin typeface="Arial" charset="0"/>
            </a:endParaRPr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48973"/>
              </p:ext>
            </p:extLst>
          </p:nvPr>
        </p:nvGraphicFramePr>
        <p:xfrm>
          <a:off x="611560" y="5142260"/>
          <a:ext cx="270033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1" name="Ecuación" r:id="rId22" imgW="1587240" imgH="431640" progId="Equation.3">
                  <p:embed/>
                </p:oleObj>
              </mc:Choice>
              <mc:Fallback>
                <p:oleObj name="Ecuación" r:id="rId22" imgW="1587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142260"/>
                        <a:ext cx="2700337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84863"/>
              </p:ext>
            </p:extLst>
          </p:nvPr>
        </p:nvGraphicFramePr>
        <p:xfrm>
          <a:off x="3275856" y="5200724"/>
          <a:ext cx="20081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2" name="Ecuación" r:id="rId24" imgW="1180800" imgH="393480" progId="Equation.3">
                  <p:embed/>
                </p:oleObj>
              </mc:Choice>
              <mc:Fallback>
                <p:oleObj name="Ecuación" r:id="rId24" imgW="1180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200724"/>
                        <a:ext cx="20081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491146"/>
              </p:ext>
            </p:extLst>
          </p:nvPr>
        </p:nvGraphicFramePr>
        <p:xfrm>
          <a:off x="5270823" y="5200997"/>
          <a:ext cx="14668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3" name="Ecuación" r:id="rId26" imgW="863280" imgH="393480" progId="Equation.3">
                  <p:embed/>
                </p:oleObj>
              </mc:Choice>
              <mc:Fallback>
                <p:oleObj name="Ecuación" r:id="rId26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823" y="5200997"/>
                        <a:ext cx="14668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1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04917"/>
              </p:ext>
            </p:extLst>
          </p:nvPr>
        </p:nvGraphicFramePr>
        <p:xfrm>
          <a:off x="6732240" y="5200997"/>
          <a:ext cx="8842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4" name="Ecuación" r:id="rId28" imgW="520560" imgH="393480" progId="Equation.3">
                  <p:embed/>
                </p:oleObj>
              </mc:Choice>
              <mc:Fallback>
                <p:oleObj name="Ecuación" r:id="rId28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200997"/>
                        <a:ext cx="88423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1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86321"/>
              </p:ext>
            </p:extLst>
          </p:nvPr>
        </p:nvGraphicFramePr>
        <p:xfrm>
          <a:off x="7596336" y="5200724"/>
          <a:ext cx="7985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5" name="Ecuación" r:id="rId30" imgW="469800" imgH="393480" progId="Equation.3">
                  <p:embed/>
                </p:oleObj>
              </mc:Choice>
              <mc:Fallback>
                <p:oleObj name="Ecuación" r:id="rId30" imgW="46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200724"/>
                        <a:ext cx="79851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89 Llamada rectangular redondeada"/>
          <p:cNvSpPr/>
          <p:nvPr/>
        </p:nvSpPr>
        <p:spPr bwMode="auto">
          <a:xfrm>
            <a:off x="3001352" y="4192612"/>
            <a:ext cx="1786672" cy="715089"/>
          </a:xfrm>
          <a:prstGeom prst="wedgeRoundRectCallout">
            <a:avLst>
              <a:gd name="adj1" fmla="val -33911"/>
              <a:gd name="adj2" fmla="val 81712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u="none" dirty="0" smtClean="0">
                <a:solidFill>
                  <a:schemeClr val="accent1">
                    <a:lumMod val="25000"/>
                  </a:schemeClr>
                </a:solidFill>
                <a:latin typeface="Arial" charset="0"/>
              </a:rPr>
              <a:t>Producto de binomios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8" name="38 CuadroTexto"/>
          <p:cNvSpPr txBox="1">
            <a:spLocks noChangeArrowheads="1"/>
          </p:cNvSpPr>
          <p:nvPr/>
        </p:nvSpPr>
        <p:spPr bwMode="auto">
          <a:xfrm>
            <a:off x="251520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2. Números Complejos: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39" name="38 Conector recto"/>
          <p:cNvCxnSpPr/>
          <p:nvPr/>
        </p:nvCxnSpPr>
        <p:spPr bwMode="auto">
          <a:xfrm>
            <a:off x="4608000" y="1826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40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Inverso multiplicativo de un </a:t>
              </a:r>
              <a:r>
                <a:rPr lang="es-CL" sz="2000" b="1" u="none" dirty="0">
                  <a:solidFill>
                    <a:srgbClr val="7F7F7F"/>
                  </a:solidFill>
                </a:rPr>
                <a:t>número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complejo</a:t>
              </a:r>
              <a:r>
                <a:rPr lang="es-CL" sz="2000" b="1" u="none" dirty="0">
                  <a:solidFill>
                    <a:srgbClr val="7F7F7F"/>
                  </a:solidFill>
                </a:rPr>
                <a:t> 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8371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3" grpId="0"/>
      <p:bldP spid="95" grpId="0"/>
      <p:bldP spid="4" grpId="0"/>
      <p:bldP spid="83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3 Grupo"/>
          <p:cNvGrpSpPr/>
          <p:nvPr/>
        </p:nvGrpSpPr>
        <p:grpSpPr>
          <a:xfrm>
            <a:off x="498962" y="1575941"/>
            <a:ext cx="7889462" cy="400844"/>
            <a:chOff x="859002" y="1124744"/>
            <a:chExt cx="7889462" cy="400844"/>
          </a:xfrm>
        </p:grpSpPr>
        <p:sp>
          <p:nvSpPr>
            <p:cNvPr id="36" name="18 CuadroTexto"/>
            <p:cNvSpPr txBox="1">
              <a:spLocks noChangeArrowheads="1"/>
            </p:cNvSpPr>
            <p:nvPr/>
          </p:nvSpPr>
          <p:spPr bwMode="auto">
            <a:xfrm>
              <a:off x="859002" y="1124744"/>
              <a:ext cx="7889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Sean                   y                    </a:t>
              </a:r>
              <a:r>
                <a:rPr lang="es-ES" alt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dos números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complejos entonces:   </a:t>
              </a:r>
              <a:endParaRPr lang="es-CL" altLang="es-CL" sz="2000" b="1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</a:endParaRPr>
            </a:p>
          </p:txBody>
        </p: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867608"/>
                </p:ext>
              </p:extLst>
            </p:nvPr>
          </p:nvGraphicFramePr>
          <p:xfrm>
            <a:off x="1658938" y="1157288"/>
            <a:ext cx="1143828" cy="36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11" name="Ecuación" r:id="rId4" imgW="672840" imgH="215640" progId="Equation.3">
                    <p:embed/>
                  </p:oleObj>
                </mc:Choice>
                <mc:Fallback>
                  <p:oleObj name="Ecuación" r:id="rId4" imgW="672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938" y="1157288"/>
                          <a:ext cx="1143828" cy="36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1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5877241"/>
                </p:ext>
              </p:extLst>
            </p:nvPr>
          </p:nvGraphicFramePr>
          <p:xfrm>
            <a:off x="3128963" y="1157288"/>
            <a:ext cx="118745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12" name="Ecuación" r:id="rId6" imgW="698400" imgH="215640" progId="Equation.3">
                    <p:embed/>
                  </p:oleObj>
                </mc:Choice>
                <mc:Fallback>
                  <p:oleObj name="Ecuación" r:id="rId6" imgW="698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963" y="1157288"/>
                          <a:ext cx="118745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2 Grupo"/>
          <p:cNvGrpSpPr/>
          <p:nvPr/>
        </p:nvGrpSpPr>
        <p:grpSpPr>
          <a:xfrm>
            <a:off x="1789273" y="2116069"/>
            <a:ext cx="4582927" cy="612000"/>
            <a:chOff x="2149313" y="1664872"/>
            <a:chExt cx="4582927" cy="612000"/>
          </a:xfrm>
        </p:grpSpPr>
        <p:sp>
          <p:nvSpPr>
            <p:cNvPr id="56" name="55 Rectángulo"/>
            <p:cNvSpPr/>
            <p:nvPr/>
          </p:nvSpPr>
          <p:spPr bwMode="auto">
            <a:xfrm>
              <a:off x="2149313" y="1664872"/>
              <a:ext cx="4582927" cy="612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1" name="2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452580"/>
                </p:ext>
              </p:extLst>
            </p:nvPr>
          </p:nvGraphicFramePr>
          <p:xfrm>
            <a:off x="2189163" y="1785938"/>
            <a:ext cx="4468824" cy="36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13" name="Ecuación" r:id="rId8" imgW="2628720" imgH="215640" progId="Equation.3">
                    <p:embed/>
                  </p:oleObj>
                </mc:Choice>
                <mc:Fallback>
                  <p:oleObj name="Ecuación" r:id="rId8" imgW="2628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163" y="1785938"/>
                          <a:ext cx="4468824" cy="36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30299" y="2872085"/>
            <a:ext cx="164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39552" y="3190835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Sean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-4 + 3i   y  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2x + 9yi, dos números complejos tal que </a:t>
            </a:r>
            <a:r>
              <a:rPr lang="es-E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es-ES" altLang="es-CL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E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¿cuál es el valor de x e y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 </a:t>
            </a:r>
            <a:endParaRPr lang="es-CL" sz="2000" u="none" dirty="0"/>
          </a:p>
        </p:txBody>
      </p:sp>
      <p:grpSp>
        <p:nvGrpSpPr>
          <p:cNvPr id="34" name="33 Grupo"/>
          <p:cNvGrpSpPr/>
          <p:nvPr/>
        </p:nvGrpSpPr>
        <p:grpSpPr>
          <a:xfrm>
            <a:off x="131763" y="-100013"/>
            <a:ext cx="6699875" cy="860426"/>
            <a:chOff x="131763" y="-100013"/>
            <a:chExt cx="6699875" cy="860426"/>
          </a:xfrm>
        </p:grpSpPr>
        <p:grpSp>
          <p:nvGrpSpPr>
            <p:cNvPr id="8194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820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 u="none"/>
              </a:p>
            </p:txBody>
          </p:sp>
          <p:pic>
            <p:nvPicPr>
              <p:cNvPr id="8208" name="6 Imagen" descr="ico_concepto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38 CuadroTexto"/>
            <p:cNvSpPr txBox="1">
              <a:spLocks noChangeArrowheads="1"/>
            </p:cNvSpPr>
            <p:nvPr/>
          </p:nvSpPr>
          <p:spPr bwMode="auto">
            <a:xfrm>
              <a:off x="32352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</p:grpSp>
      <p:graphicFrame>
        <p:nvGraphicFramePr>
          <p:cNvPr id="38" name="3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8729"/>
              </p:ext>
            </p:extLst>
          </p:nvPr>
        </p:nvGraphicFramePr>
        <p:xfrm>
          <a:off x="1691680" y="4135785"/>
          <a:ext cx="3209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4" name="Ecuación" r:id="rId10" imgW="2006280" imgH="215640" progId="Equation.3">
                  <p:embed/>
                </p:oleObj>
              </mc:Choice>
              <mc:Fallback>
                <p:oleObj name="Ecuación" r:id="rId10" imgW="2006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35785"/>
                        <a:ext cx="32099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3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62051"/>
              </p:ext>
            </p:extLst>
          </p:nvPr>
        </p:nvGraphicFramePr>
        <p:xfrm>
          <a:off x="4895960" y="4600922"/>
          <a:ext cx="23987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5" name="Ecuación" r:id="rId12" imgW="1498320" imgH="393480" progId="Equation.3">
                  <p:embed/>
                </p:oleObj>
              </mc:Choice>
              <mc:Fallback>
                <p:oleObj name="Ecuación" r:id="rId12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960" y="4600922"/>
                        <a:ext cx="23987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3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8650"/>
              </p:ext>
            </p:extLst>
          </p:nvPr>
        </p:nvGraphicFramePr>
        <p:xfrm>
          <a:off x="4895960" y="5248622"/>
          <a:ext cx="2355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6" name="Ecuación" r:id="rId14" imgW="1473120" imgH="393480" progId="Equation.3">
                  <p:embed/>
                </p:oleObj>
              </mc:Choice>
              <mc:Fallback>
                <p:oleObj name="Ecuación" r:id="rId14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960" y="5248622"/>
                        <a:ext cx="2355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30362"/>
              </p:ext>
            </p:extLst>
          </p:nvPr>
        </p:nvGraphicFramePr>
        <p:xfrm>
          <a:off x="4895960" y="4168229"/>
          <a:ext cx="22971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7" name="Ecuación" r:id="rId16" imgW="1434960" imgH="203040" progId="Equation.3">
                  <p:embed/>
                </p:oleObj>
              </mc:Choice>
              <mc:Fallback>
                <p:oleObj name="Ecuación" r:id="rId16" imgW="1434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960" y="4168229"/>
                        <a:ext cx="22971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24 Conector recto"/>
          <p:cNvCxnSpPr/>
          <p:nvPr/>
        </p:nvCxnSpPr>
        <p:spPr bwMode="auto">
          <a:xfrm>
            <a:off x="3491880" y="1865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27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Igualdad entre complejos 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3039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420183" y="1412776"/>
            <a:ext cx="7961470" cy="707886"/>
            <a:chOff x="859002" y="1124744"/>
            <a:chExt cx="7961470" cy="707886"/>
          </a:xfrm>
        </p:grpSpPr>
        <p:sp>
          <p:nvSpPr>
            <p:cNvPr id="36" name="18 CuadroTexto"/>
            <p:cNvSpPr txBox="1">
              <a:spLocks noChangeArrowheads="1"/>
            </p:cNvSpPr>
            <p:nvPr/>
          </p:nvSpPr>
          <p:spPr bwMode="auto">
            <a:xfrm>
              <a:off x="859002" y="1124744"/>
              <a:ext cx="796147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Sean                             y                              dos </a:t>
              </a:r>
              <a:r>
                <a:rPr lang="es-ES" alt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números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complejos, entonces:   </a:t>
              </a:r>
              <a:endParaRPr lang="es-CL" altLang="es-CL" sz="2000" b="1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</a:endParaRPr>
            </a:p>
          </p:txBody>
        </p: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7775313"/>
                </p:ext>
              </p:extLst>
            </p:nvPr>
          </p:nvGraphicFramePr>
          <p:xfrm>
            <a:off x="1609725" y="1152525"/>
            <a:ext cx="192246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98" name="Ecuación" r:id="rId5" imgW="1130040" imgH="215640" progId="Equation.3">
                    <p:embed/>
                  </p:oleObj>
                </mc:Choice>
                <mc:Fallback>
                  <p:oleObj name="Ecuación" r:id="rId5" imgW="1130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725" y="1152525"/>
                          <a:ext cx="192246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1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068799"/>
                </p:ext>
              </p:extLst>
            </p:nvPr>
          </p:nvGraphicFramePr>
          <p:xfrm>
            <a:off x="3810000" y="1152525"/>
            <a:ext cx="1963738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99" name="Ecuación" r:id="rId7" imgW="1155600" imgH="215640" progId="Equation.3">
                    <p:embed/>
                  </p:oleObj>
                </mc:Choice>
                <mc:Fallback>
                  <p:oleObj name="Ecuación" r:id="rId7" imgW="1155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1152525"/>
                          <a:ext cx="1963738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8 Grupo"/>
          <p:cNvGrpSpPr/>
          <p:nvPr/>
        </p:nvGrpSpPr>
        <p:grpSpPr>
          <a:xfrm>
            <a:off x="2116957" y="2168928"/>
            <a:ext cx="4443546" cy="612000"/>
            <a:chOff x="596454" y="1772816"/>
            <a:chExt cx="4443546" cy="6120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596454" y="1772816"/>
              <a:ext cx="4443546" cy="612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2" name="2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870695"/>
                </p:ext>
              </p:extLst>
            </p:nvPr>
          </p:nvGraphicFramePr>
          <p:xfrm>
            <a:off x="668462" y="1915983"/>
            <a:ext cx="434022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00" name="Ecuación" r:id="rId9" imgW="2552400" imgH="215640" progId="Equation.3">
                    <p:embed/>
                  </p:oleObj>
                </mc:Choice>
                <mc:Fallback>
                  <p:oleObj name="Ecuación" r:id="rId9" imgW="255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462" y="1915983"/>
                          <a:ext cx="4340225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9 Grupo"/>
          <p:cNvGrpSpPr/>
          <p:nvPr/>
        </p:nvGrpSpPr>
        <p:grpSpPr>
          <a:xfrm>
            <a:off x="2116957" y="2961016"/>
            <a:ext cx="4443546" cy="612000"/>
            <a:chOff x="3944654" y="1772816"/>
            <a:chExt cx="4443546" cy="612000"/>
          </a:xfrm>
        </p:grpSpPr>
        <p:sp>
          <p:nvSpPr>
            <p:cNvPr id="47" name="46 Rectángulo"/>
            <p:cNvSpPr/>
            <p:nvPr/>
          </p:nvSpPr>
          <p:spPr bwMode="auto">
            <a:xfrm>
              <a:off x="3944654" y="1772816"/>
              <a:ext cx="4443546" cy="612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4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563652"/>
                </p:ext>
              </p:extLst>
            </p:nvPr>
          </p:nvGraphicFramePr>
          <p:xfrm>
            <a:off x="4046353" y="1916057"/>
            <a:ext cx="418782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01" name="Ecuación" r:id="rId11" imgW="2463480" imgH="215640" progId="Equation.3">
                    <p:embed/>
                  </p:oleObj>
                </mc:Choice>
                <mc:Fallback>
                  <p:oleObj name="Ecuación" r:id="rId11" imgW="2463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6353" y="1916057"/>
                          <a:ext cx="4187825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251520" y="4026029"/>
            <a:ext cx="164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54130"/>
              </p:ext>
            </p:extLst>
          </p:nvPr>
        </p:nvGraphicFramePr>
        <p:xfrm>
          <a:off x="532731" y="5301208"/>
          <a:ext cx="2655468" cy="36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2" name="Ecuación" r:id="rId13" imgW="1562040" imgH="215640" progId="Equation.3">
                  <p:embed/>
                </p:oleObj>
              </mc:Choice>
              <mc:Fallback>
                <p:oleObj name="Ecuación" r:id="rId13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31" y="5301208"/>
                        <a:ext cx="2655468" cy="36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39 Rectángulo"/>
          <p:cNvSpPr/>
          <p:nvPr/>
        </p:nvSpPr>
        <p:spPr>
          <a:xfrm>
            <a:off x="460773" y="4449306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Sean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-4 + 3i   y  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12 + 7i, dos números complejos, entonces:</a:t>
            </a:r>
            <a:endParaRPr lang="es-CL" sz="2000" u="none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642568"/>
              </p:ext>
            </p:extLst>
          </p:nvPr>
        </p:nvGraphicFramePr>
        <p:xfrm>
          <a:off x="3201368" y="5314355"/>
          <a:ext cx="19399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3" name="Ecuación" r:id="rId15" imgW="1143000" imgH="203040" progId="Equation.3">
                  <p:embed/>
                </p:oleObj>
              </mc:Choice>
              <mc:Fallback>
                <p:oleObj name="Ecuación" r:id="rId15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368" y="5314355"/>
                        <a:ext cx="19399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632245"/>
              </p:ext>
            </p:extLst>
          </p:nvPr>
        </p:nvGraphicFramePr>
        <p:xfrm>
          <a:off x="532781" y="5941020"/>
          <a:ext cx="26574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4" name="Ecuación" r:id="rId17" imgW="1562040" imgH="215640" progId="Equation.3">
                  <p:embed/>
                </p:oleObj>
              </mc:Choice>
              <mc:Fallback>
                <p:oleObj name="Ecuación" r:id="rId17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81" y="5941020"/>
                        <a:ext cx="26574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71092"/>
              </p:ext>
            </p:extLst>
          </p:nvPr>
        </p:nvGraphicFramePr>
        <p:xfrm>
          <a:off x="3194695" y="5953671"/>
          <a:ext cx="23066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5" name="Ecuación" r:id="rId19" imgW="1358640" imgH="203040" progId="Equation.3">
                  <p:embed/>
                </p:oleObj>
              </mc:Choice>
              <mc:Fallback>
                <p:oleObj name="Ecuación" r:id="rId19" imgW="1358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695" y="5953671"/>
                        <a:ext cx="230663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38 CuadroTexto"/>
          <p:cNvSpPr txBox="1">
            <a:spLocks noChangeArrowheads="1"/>
          </p:cNvSpPr>
          <p:nvPr/>
        </p:nvSpPr>
        <p:spPr bwMode="auto">
          <a:xfrm>
            <a:off x="296138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3. Operatoria en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30" name="29 Conector recto"/>
          <p:cNvCxnSpPr/>
          <p:nvPr/>
        </p:nvCxnSpPr>
        <p:spPr bwMode="auto">
          <a:xfrm>
            <a:off x="3491880" y="1865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26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Suma y resta entre complejos 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9480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8 Grupo"/>
          <p:cNvGrpSpPr/>
          <p:nvPr/>
        </p:nvGrpSpPr>
        <p:grpSpPr>
          <a:xfrm>
            <a:off x="863168" y="2096920"/>
            <a:ext cx="2916024" cy="612000"/>
            <a:chOff x="1331640" y="1664872"/>
            <a:chExt cx="2916024" cy="6120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1331640" y="1664872"/>
              <a:ext cx="2916024" cy="612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1" name="2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76831"/>
                </p:ext>
              </p:extLst>
            </p:nvPr>
          </p:nvGraphicFramePr>
          <p:xfrm>
            <a:off x="1408113" y="1773238"/>
            <a:ext cx="2743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94" name="Ecuación" r:id="rId4" imgW="1612800" imgH="215640" progId="Equation.3">
                    <p:embed/>
                  </p:oleObj>
                </mc:Choice>
                <mc:Fallback>
                  <p:oleObj name="Ecuación" r:id="rId4" imgW="1612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113" y="1773238"/>
                          <a:ext cx="2743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23528" y="2884934"/>
            <a:ext cx="164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1: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90530" y="1556792"/>
            <a:ext cx="7889462" cy="400110"/>
            <a:chOff x="859002" y="1124744"/>
            <a:chExt cx="7889462" cy="400110"/>
          </a:xfrm>
        </p:grpSpPr>
        <p:grpSp>
          <p:nvGrpSpPr>
            <p:cNvPr id="8" name="7 Grupo"/>
            <p:cNvGrpSpPr/>
            <p:nvPr/>
          </p:nvGrpSpPr>
          <p:grpSpPr>
            <a:xfrm>
              <a:off x="859002" y="1124744"/>
              <a:ext cx="7889462" cy="400110"/>
              <a:chOff x="859002" y="1124744"/>
              <a:chExt cx="7889462" cy="400110"/>
            </a:xfrm>
          </p:grpSpPr>
          <p:sp>
            <p:nvSpPr>
              <p:cNvPr id="36" name="18 CuadroTexto"/>
              <p:cNvSpPr txBox="1">
                <a:spLocks noChangeArrowheads="1"/>
              </p:cNvSpPr>
              <p:nvPr/>
            </p:nvSpPr>
            <p:spPr bwMode="auto">
              <a:xfrm>
                <a:off x="859002" y="1124744"/>
                <a:ext cx="7889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Sea                 = (a, b) un número complejo  y            entonces:   </a:t>
                </a:r>
                <a:endParaRPr lang="es-CL" altLang="es-CL" sz="2000" b="1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endParaRPr>
              </a:p>
            </p:txBody>
          </p:sp>
          <p:graphicFrame>
            <p:nvGraphicFramePr>
              <p:cNvPr id="2" name="1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7470817"/>
                  </p:ext>
                </p:extLst>
              </p:nvPr>
            </p:nvGraphicFramePr>
            <p:xfrm>
              <a:off x="1475656" y="1168400"/>
              <a:ext cx="1058863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95" name="Ecuación" r:id="rId6" imgW="622080" imgH="203040" progId="Equation.3">
                      <p:embed/>
                    </p:oleObj>
                  </mc:Choice>
                  <mc:Fallback>
                    <p:oleObj name="Ecuación" r:id="rId6" imgW="6220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5656" y="1168400"/>
                            <a:ext cx="1058863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6 Grupo"/>
            <p:cNvGrpSpPr/>
            <p:nvPr/>
          </p:nvGrpSpPr>
          <p:grpSpPr>
            <a:xfrm>
              <a:off x="6084168" y="1184305"/>
              <a:ext cx="714375" cy="280988"/>
              <a:chOff x="8175551" y="1168400"/>
              <a:chExt cx="714375" cy="280988"/>
            </a:xfrm>
          </p:grpSpPr>
          <p:graphicFrame>
            <p:nvGraphicFramePr>
              <p:cNvPr id="4" name="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6314442"/>
                  </p:ext>
                </p:extLst>
              </p:nvPr>
            </p:nvGraphicFramePr>
            <p:xfrm>
              <a:off x="8175551" y="1168400"/>
              <a:ext cx="714375" cy="280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96" name="Ecuación" r:id="rId8" imgW="419040" imgH="164880" progId="Equation.3">
                      <p:embed/>
                    </p:oleObj>
                  </mc:Choice>
                  <mc:Fallback>
                    <p:oleObj name="Ecuación" r:id="rId8" imgW="41904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75551" y="1168400"/>
                            <a:ext cx="714375" cy="280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" name="5 Conector recto"/>
              <p:cNvCxnSpPr/>
              <p:nvPr/>
            </p:nvCxnSpPr>
            <p:spPr bwMode="auto">
              <a:xfrm>
                <a:off x="8643383" y="1224000"/>
                <a:ext cx="0" cy="18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8" name="38 CuadroTexto"/>
          <p:cNvSpPr txBox="1">
            <a:spLocks noChangeArrowheads="1"/>
          </p:cNvSpPr>
          <p:nvPr/>
        </p:nvSpPr>
        <p:spPr bwMode="auto">
          <a:xfrm>
            <a:off x="296138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3. Operatoria en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39" name="38 Conector recto"/>
          <p:cNvCxnSpPr/>
          <p:nvPr/>
        </p:nvCxnSpPr>
        <p:spPr bwMode="auto">
          <a:xfrm>
            <a:off x="3491880" y="1865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Rectángulo"/>
          <p:cNvSpPr/>
          <p:nvPr/>
        </p:nvSpPr>
        <p:spPr>
          <a:xfrm>
            <a:off x="431120" y="327569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Sean  z = -3 + 2i  entonces -5z es:   -5(-3, 2) = (15, -10)</a:t>
            </a:r>
            <a:endParaRPr lang="es-CL" sz="2000" u="none" dirty="0"/>
          </a:p>
        </p:txBody>
      </p:sp>
      <p:grpSp>
        <p:nvGrpSpPr>
          <p:cNvPr id="10" name="9 Grupo"/>
          <p:cNvGrpSpPr/>
          <p:nvPr/>
        </p:nvGrpSpPr>
        <p:grpSpPr>
          <a:xfrm>
            <a:off x="4139832" y="2096920"/>
            <a:ext cx="3204056" cy="612000"/>
            <a:chOff x="4608304" y="1664872"/>
            <a:chExt cx="3204056" cy="612000"/>
          </a:xfrm>
        </p:grpSpPr>
        <p:sp>
          <p:nvSpPr>
            <p:cNvPr id="22" name="21 Rectángulo"/>
            <p:cNvSpPr/>
            <p:nvPr/>
          </p:nvSpPr>
          <p:spPr bwMode="auto">
            <a:xfrm>
              <a:off x="4608304" y="1664872"/>
              <a:ext cx="3204056" cy="612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3" name="2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716163"/>
                </p:ext>
              </p:extLst>
            </p:nvPr>
          </p:nvGraphicFramePr>
          <p:xfrm>
            <a:off x="4709244" y="1773238"/>
            <a:ext cx="2959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97" name="Ecuación" r:id="rId10" imgW="1739880" imgH="215640" progId="Equation.3">
                    <p:embed/>
                  </p:oleObj>
                </mc:Choice>
                <mc:Fallback>
                  <p:oleObj name="Ecuación" r:id="rId10" imgW="1739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244" y="1773238"/>
                          <a:ext cx="2959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23 Rectángulo"/>
          <p:cNvSpPr/>
          <p:nvPr/>
        </p:nvSpPr>
        <p:spPr>
          <a:xfrm>
            <a:off x="431120" y="4469050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Sean 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1 + 4i   y  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8 + 6i, entonces (2z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z</a:t>
            </a:r>
            <a:r>
              <a:rPr lang="es-ES" altLang="es-CL" sz="2000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=</a:t>
            </a:r>
            <a:endParaRPr lang="es-CL" sz="2000" u="none" dirty="0"/>
          </a:p>
        </p:txBody>
      </p:sp>
      <p:sp>
        <p:nvSpPr>
          <p:cNvPr id="5" name="4 Rectángulo"/>
          <p:cNvSpPr/>
          <p:nvPr/>
        </p:nvSpPr>
        <p:spPr>
          <a:xfrm>
            <a:off x="6479792" y="4469050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2(1,4) – (8,6)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CL" sz="2000" u="none" dirty="0"/>
          </a:p>
        </p:txBody>
      </p:sp>
      <p:sp>
        <p:nvSpPr>
          <p:cNvPr id="25" name="24 Rectángulo"/>
          <p:cNvSpPr/>
          <p:nvPr/>
        </p:nvSpPr>
        <p:spPr>
          <a:xfrm>
            <a:off x="6263768" y="4798312"/>
            <a:ext cx="2590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(2,8) – (8,6)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CL" sz="2000" u="none" dirty="0"/>
          </a:p>
        </p:txBody>
      </p:sp>
      <p:sp>
        <p:nvSpPr>
          <p:cNvPr id="26" name="25 Rectángulo"/>
          <p:cNvSpPr/>
          <p:nvPr/>
        </p:nvSpPr>
        <p:spPr>
          <a:xfrm>
            <a:off x="6263768" y="5189130"/>
            <a:ext cx="2590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(-6,2)</a:t>
            </a:r>
            <a:endParaRPr lang="es-CL" sz="2000" u="none" dirty="0"/>
          </a:p>
        </p:txBody>
      </p:sp>
      <p:sp>
        <p:nvSpPr>
          <p:cNvPr id="27" name="26 Rectángulo"/>
          <p:cNvSpPr/>
          <p:nvPr/>
        </p:nvSpPr>
        <p:spPr>
          <a:xfrm>
            <a:off x="3790622" y="22048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ó</a:t>
            </a:r>
            <a:endParaRPr lang="es-CL" u="none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23528" y="4109010"/>
            <a:ext cx="164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2: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37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Ponderación por un escalar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3624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9" grpId="0"/>
      <p:bldP spid="24" grpId="0"/>
      <p:bldP spid="5" grpId="0"/>
      <p:bldP spid="25" grpId="0"/>
      <p:bldP spid="26" grpId="0"/>
      <p:bldP spid="27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2 Grupo"/>
          <p:cNvGrpSpPr/>
          <p:nvPr/>
        </p:nvGrpSpPr>
        <p:grpSpPr>
          <a:xfrm>
            <a:off x="1900933" y="2204864"/>
            <a:ext cx="4464495" cy="612000"/>
            <a:chOff x="2411760" y="1664872"/>
            <a:chExt cx="4464495" cy="6120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2411760" y="1664872"/>
              <a:ext cx="4464495" cy="612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2" name="2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9557603"/>
                </p:ext>
              </p:extLst>
            </p:nvPr>
          </p:nvGraphicFramePr>
          <p:xfrm>
            <a:off x="2533650" y="1786390"/>
            <a:ext cx="423386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03" name="Ecuación" r:id="rId4" imgW="2489040" imgH="215640" progId="Equation.3">
                    <p:embed/>
                  </p:oleObj>
                </mc:Choice>
                <mc:Fallback>
                  <p:oleObj name="Ecuación" r:id="rId4" imgW="2489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650" y="1786390"/>
                          <a:ext cx="423386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79512" y="4222912"/>
            <a:ext cx="164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58860"/>
              </p:ext>
            </p:extLst>
          </p:nvPr>
        </p:nvGraphicFramePr>
        <p:xfrm>
          <a:off x="426319" y="3708772"/>
          <a:ext cx="26987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04" name="Ecuación" r:id="rId6" imgW="1587240" imgH="215640" progId="Equation.3">
                  <p:embed/>
                </p:oleObj>
              </mc:Choice>
              <mc:Fallback>
                <p:oleObj name="Ecuación" r:id="rId6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19" y="3708772"/>
                        <a:ext cx="26987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Rectángulo"/>
          <p:cNvSpPr/>
          <p:nvPr/>
        </p:nvSpPr>
        <p:spPr>
          <a:xfrm>
            <a:off x="356185" y="3241507"/>
            <a:ext cx="4047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 multiplicar los binomios resulta:</a:t>
            </a:r>
            <a:endParaRPr lang="es-CL" sz="2000" u="none" dirty="0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43874"/>
              </p:ext>
            </p:extLst>
          </p:nvPr>
        </p:nvGraphicFramePr>
        <p:xfrm>
          <a:off x="2981053" y="3672772"/>
          <a:ext cx="25257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05" name="Ecuación" r:id="rId8" imgW="1485720" imgH="228600" progId="Equation.3">
                  <p:embed/>
                </p:oleObj>
              </mc:Choice>
              <mc:Fallback>
                <p:oleObj name="Ecuación" r:id="rId8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053" y="3672772"/>
                        <a:ext cx="25257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635361"/>
              </p:ext>
            </p:extLst>
          </p:nvPr>
        </p:nvGraphicFramePr>
        <p:xfrm>
          <a:off x="5357317" y="3708772"/>
          <a:ext cx="23510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06" name="Ecuación" r:id="rId10" imgW="1384200" imgH="203040" progId="Equation.3">
                  <p:embed/>
                </p:oleObj>
              </mc:Choice>
              <mc:Fallback>
                <p:oleObj name="Ecuación" r:id="rId10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317" y="3708772"/>
                        <a:ext cx="23510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5230103" y="3017550"/>
            <a:ext cx="847294" cy="410051"/>
            <a:chOff x="5740930" y="3628778"/>
            <a:chExt cx="847294" cy="410051"/>
          </a:xfrm>
        </p:grpSpPr>
        <p:sp>
          <p:nvSpPr>
            <p:cNvPr id="37" name="36 Llamada rectangular redondeada"/>
            <p:cNvSpPr/>
            <p:nvPr/>
          </p:nvSpPr>
          <p:spPr bwMode="auto">
            <a:xfrm>
              <a:off x="5740930" y="3628778"/>
              <a:ext cx="775286" cy="408623"/>
            </a:xfrm>
            <a:prstGeom prst="wedgeRoundRectCallout">
              <a:avLst>
                <a:gd name="adj1" fmla="val -42196"/>
                <a:gd name="adj2" fmla="val 101000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2" name="1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564022"/>
                </p:ext>
              </p:extLst>
            </p:nvPr>
          </p:nvGraphicFramePr>
          <p:xfrm>
            <a:off x="5826284" y="3695929"/>
            <a:ext cx="76194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07" name="Ecuación" r:id="rId12" imgW="507960" imgH="228600" progId="Equation.3">
                    <p:embed/>
                  </p:oleObj>
                </mc:Choice>
                <mc:Fallback>
                  <p:oleObj name="Ecuación" r:id="rId12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284" y="3695929"/>
                          <a:ext cx="76194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38 CuadroTexto"/>
          <p:cNvSpPr txBox="1">
            <a:spLocks noChangeArrowheads="1"/>
          </p:cNvSpPr>
          <p:nvPr/>
        </p:nvSpPr>
        <p:spPr bwMode="auto">
          <a:xfrm>
            <a:off x="296138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3. Operatoria en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39" name="38 Conector recto"/>
          <p:cNvCxnSpPr/>
          <p:nvPr/>
        </p:nvCxnSpPr>
        <p:spPr bwMode="auto">
          <a:xfrm>
            <a:off x="3491880" y="1865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6 Grupo"/>
          <p:cNvGrpSpPr/>
          <p:nvPr/>
        </p:nvGrpSpPr>
        <p:grpSpPr>
          <a:xfrm>
            <a:off x="348175" y="1412776"/>
            <a:ext cx="7889462" cy="707886"/>
            <a:chOff x="859002" y="1124744"/>
            <a:chExt cx="7889462" cy="707886"/>
          </a:xfrm>
        </p:grpSpPr>
        <p:sp>
          <p:nvSpPr>
            <p:cNvPr id="29" name="18 CuadroTexto"/>
            <p:cNvSpPr txBox="1">
              <a:spLocks noChangeArrowheads="1"/>
            </p:cNvSpPr>
            <p:nvPr/>
          </p:nvSpPr>
          <p:spPr bwMode="auto">
            <a:xfrm>
              <a:off x="859002" y="1124744"/>
              <a:ext cx="78894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Sean                   = (a, b) y                   = (c, d) </a:t>
              </a:r>
              <a:r>
                <a:rPr lang="es-ES" alt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dos números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complejos, entonces:   </a:t>
              </a:r>
              <a:endParaRPr lang="es-CL" altLang="es-CL" sz="2000" b="1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</a:endParaRPr>
            </a:p>
          </p:txBody>
        </p:sp>
        <p:graphicFrame>
          <p:nvGraphicFramePr>
            <p:cNvPr id="30" name="2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39781"/>
                </p:ext>
              </p:extLst>
            </p:nvPr>
          </p:nvGraphicFramePr>
          <p:xfrm>
            <a:off x="1658938" y="1157288"/>
            <a:ext cx="1144587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08" name="Ecuación" r:id="rId14" imgW="672840" imgH="215640" progId="Equation.3">
                    <p:embed/>
                  </p:oleObj>
                </mc:Choice>
                <mc:Fallback>
                  <p:oleObj name="Ecuación" r:id="rId14" imgW="672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938" y="1157288"/>
                          <a:ext cx="1144587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3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4222157"/>
                </p:ext>
              </p:extLst>
            </p:nvPr>
          </p:nvGraphicFramePr>
          <p:xfrm>
            <a:off x="3960614" y="1157288"/>
            <a:ext cx="118745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09" name="Ecuación" r:id="rId16" imgW="698400" imgH="215640" progId="Equation.3">
                    <p:embed/>
                  </p:oleObj>
                </mc:Choice>
                <mc:Fallback>
                  <p:oleObj name="Ecuación" r:id="rId16" imgW="698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614" y="1157288"/>
                          <a:ext cx="118745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13 Grupo"/>
          <p:cNvGrpSpPr/>
          <p:nvPr/>
        </p:nvGrpSpPr>
        <p:grpSpPr>
          <a:xfrm>
            <a:off x="353173" y="4654960"/>
            <a:ext cx="8064896" cy="400110"/>
            <a:chOff x="864000" y="4109010"/>
            <a:chExt cx="8064896" cy="400110"/>
          </a:xfrm>
        </p:grpSpPr>
        <p:sp>
          <p:nvSpPr>
            <p:cNvPr id="24" name="23 Rectángulo"/>
            <p:cNvSpPr/>
            <p:nvPr/>
          </p:nvSpPr>
          <p:spPr>
            <a:xfrm>
              <a:off x="864000" y="4109010"/>
              <a:ext cx="80648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  z</a:t>
              </a:r>
              <a:r>
                <a:rPr lang="es-ES" altLang="es-CL" sz="2000" u="none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1 + 4i   y   z</a:t>
              </a:r>
              <a:r>
                <a:rPr lang="es-ES" altLang="es-CL" sz="2000" u="none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3 + 2i, entonces </a:t>
              </a:r>
              <a:endParaRPr lang="es-CL" sz="2000" u="none" dirty="0"/>
            </a:p>
          </p:txBody>
        </p: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331601"/>
                </p:ext>
              </p:extLst>
            </p:nvPr>
          </p:nvGraphicFramePr>
          <p:xfrm>
            <a:off x="5436096" y="4109010"/>
            <a:ext cx="2141538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10" name="Ecuación" r:id="rId18" imgW="1257120" imgH="215640" progId="Equation.3">
                    <p:embed/>
                  </p:oleObj>
                </mc:Choice>
                <mc:Fallback>
                  <p:oleObj name="Ecuación" r:id="rId18" imgW="1257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4109010"/>
                          <a:ext cx="2141538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62961"/>
              </p:ext>
            </p:extLst>
          </p:nvPr>
        </p:nvGraphicFramePr>
        <p:xfrm>
          <a:off x="5573341" y="5591660"/>
          <a:ext cx="1769904" cy="34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1" name="Ecuación" r:id="rId20" imgW="1041120" imgH="203040" progId="Equation.3">
                  <p:embed/>
                </p:oleObj>
              </mc:Choice>
              <mc:Fallback>
                <p:oleObj name="Ecuación" r:id="rId20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341" y="5591660"/>
                        <a:ext cx="1769904" cy="34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19467"/>
              </p:ext>
            </p:extLst>
          </p:nvPr>
        </p:nvGraphicFramePr>
        <p:xfrm>
          <a:off x="5579890" y="6036160"/>
          <a:ext cx="1187280" cy="34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2" name="Ecuación" r:id="rId22" imgW="698400" imgH="203040" progId="Equation.3">
                  <p:embed/>
                </p:oleObj>
              </mc:Choice>
              <mc:Fallback>
                <p:oleObj name="Ecuación" r:id="rId22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890" y="6036160"/>
                        <a:ext cx="1187280" cy="34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33 Llamada rectangular redondeada"/>
          <p:cNvSpPr/>
          <p:nvPr/>
        </p:nvSpPr>
        <p:spPr bwMode="auto">
          <a:xfrm>
            <a:off x="7013501" y="6116721"/>
            <a:ext cx="1080120" cy="408623"/>
          </a:xfrm>
          <a:prstGeom prst="wedgeRoundRectCallout">
            <a:avLst>
              <a:gd name="adj1" fmla="val -79173"/>
              <a:gd name="adj2" fmla="val -32751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5000"/>
                  </a:schemeClr>
                </a:solidFill>
                <a:effectLst/>
                <a:latin typeface="Arial" charset="0"/>
              </a:rPr>
              <a:t>-5 + 14i</a:t>
            </a:r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52161"/>
              </p:ext>
            </p:extLst>
          </p:nvPr>
        </p:nvGraphicFramePr>
        <p:xfrm>
          <a:off x="5537173" y="5087008"/>
          <a:ext cx="26987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3" name="Ecuación" r:id="rId24" imgW="1587240" imgH="203040" progId="Equation.3">
                  <p:embed/>
                </p:oleObj>
              </mc:Choice>
              <mc:Fallback>
                <p:oleObj name="Ecuación" r:id="rId24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173" y="5087008"/>
                        <a:ext cx="26987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41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Multiplicación entre complejos 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19160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9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113 Conector recto"/>
          <p:cNvCxnSpPr/>
          <p:nvPr/>
        </p:nvCxnSpPr>
        <p:spPr bwMode="auto">
          <a:xfrm>
            <a:off x="2339752" y="1878616"/>
            <a:ext cx="0" cy="972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 bwMode="auto">
          <a:xfrm>
            <a:off x="2339752" y="2850616"/>
            <a:ext cx="1152000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 bwMode="auto">
          <a:xfrm>
            <a:off x="7349169" y="1759749"/>
            <a:ext cx="0" cy="381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"/>
          <p:cNvCxnSpPr/>
          <p:nvPr/>
        </p:nvCxnSpPr>
        <p:spPr bwMode="auto">
          <a:xfrm>
            <a:off x="4283968" y="2926152"/>
            <a:ext cx="0" cy="2340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 bwMode="auto">
          <a:xfrm>
            <a:off x="1495897" y="1844824"/>
            <a:ext cx="0" cy="3240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 bwMode="auto">
          <a:xfrm flipH="1">
            <a:off x="2522611" y="1611412"/>
            <a:ext cx="4032000" cy="316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132 Grupo"/>
          <p:cNvGrpSpPr>
            <a:grpSpLocks/>
          </p:cNvGrpSpPr>
          <p:nvPr/>
        </p:nvGrpSpPr>
        <p:grpSpPr bwMode="auto">
          <a:xfrm>
            <a:off x="3275856" y="836712"/>
            <a:ext cx="2420760" cy="1800200"/>
            <a:chOff x="4992610" y="1006165"/>
            <a:chExt cx="3934043" cy="2623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5 Rectángulo"/>
            <p:cNvSpPr/>
            <p:nvPr/>
          </p:nvSpPr>
          <p:spPr bwMode="auto">
            <a:xfrm>
              <a:off x="5039172" y="1006165"/>
              <a:ext cx="3887481" cy="2269660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9" name="5 CuadroTexto"/>
            <p:cNvSpPr txBox="1">
              <a:spLocks noChangeArrowheads="1"/>
            </p:cNvSpPr>
            <p:nvPr/>
          </p:nvSpPr>
          <p:spPr bwMode="auto">
            <a:xfrm>
              <a:off x="4992610" y="1073024"/>
              <a:ext cx="3934043" cy="2556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400" b="1" u="none" dirty="0" smtClean="0"/>
                <a:t> Irracionales </a:t>
              </a:r>
              <a:r>
                <a:rPr lang="es-ES" altLang="es-CL" sz="2400" b="1" u="none" dirty="0"/>
                <a:t>Q</a:t>
              </a:r>
              <a:r>
                <a:rPr lang="es-ES" altLang="es-CL" sz="2400" b="1" u="none" dirty="0" smtClean="0"/>
                <a:t>*</a:t>
              </a:r>
            </a:p>
            <a:p>
              <a:pPr algn="ctr" eaLnBrk="1" hangingPunct="1"/>
              <a:r>
                <a:rPr lang="es-ES" altLang="es-CL" sz="1200" u="none" dirty="0" smtClean="0"/>
                <a:t>Números </a:t>
              </a:r>
              <a:r>
                <a:rPr lang="es-ES" altLang="es-CL" sz="1200" u="none" dirty="0"/>
                <a:t>que no se pueden escribir como fracción, </a:t>
              </a:r>
              <a:r>
                <a:rPr lang="es-ES" altLang="es-CL" sz="1200" u="none" dirty="0" smtClean="0"/>
                <a:t>poseen </a:t>
              </a:r>
              <a:r>
                <a:rPr lang="es-ES" altLang="es-CL" sz="1200" u="none" dirty="0"/>
                <a:t>infinitos decimales sin un patrón definido, no tienen </a:t>
              </a:r>
              <a:r>
                <a:rPr lang="es-ES" altLang="es-CL" sz="1200" u="none" dirty="0" smtClean="0"/>
                <a:t>período. </a:t>
              </a:r>
            </a:p>
            <a:p>
              <a:pPr eaLnBrk="1" hangingPunct="1"/>
              <a:r>
                <a:rPr lang="es-ES" altLang="es-CL" sz="1200" u="none" dirty="0" smtClean="0"/>
                <a:t>  Ejemplos:  </a:t>
              </a:r>
              <a:endParaRPr lang="es-ES" altLang="es-CL" sz="1200" b="1" u="none" dirty="0"/>
            </a:p>
            <a:p>
              <a:pPr algn="ctr" eaLnBrk="1" hangingPunct="1"/>
              <a:endParaRPr lang="es-ES" altLang="es-CL" sz="2400" b="1" u="none" dirty="0"/>
            </a:p>
          </p:txBody>
        </p:sp>
      </p:grpSp>
      <p:grpSp>
        <p:nvGrpSpPr>
          <p:cNvPr id="10" name="132 Grupo"/>
          <p:cNvGrpSpPr>
            <a:grpSpLocks/>
          </p:cNvGrpSpPr>
          <p:nvPr/>
        </p:nvGrpSpPr>
        <p:grpSpPr bwMode="auto">
          <a:xfrm>
            <a:off x="689565" y="1281623"/>
            <a:ext cx="2298259" cy="635821"/>
            <a:chOff x="4331566" y="1112212"/>
            <a:chExt cx="3734963" cy="926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5 Rectángulo"/>
            <p:cNvSpPr/>
            <p:nvPr/>
          </p:nvSpPr>
          <p:spPr bwMode="auto">
            <a:xfrm>
              <a:off x="5039174" y="1112212"/>
              <a:ext cx="2451990" cy="926674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2" name="5 CuadroTexto"/>
            <p:cNvSpPr txBox="1">
              <a:spLocks noChangeArrowheads="1"/>
            </p:cNvSpPr>
            <p:nvPr/>
          </p:nvSpPr>
          <p:spPr bwMode="auto">
            <a:xfrm>
              <a:off x="4331566" y="1217160"/>
              <a:ext cx="3734963" cy="67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400" u="none" dirty="0" smtClean="0"/>
                <a:t>Orden</a:t>
              </a:r>
              <a:endParaRPr lang="es-ES" altLang="es-CL" sz="2400" u="none" dirty="0"/>
            </a:p>
          </p:txBody>
        </p:sp>
      </p:grpSp>
      <p:grpSp>
        <p:nvGrpSpPr>
          <p:cNvPr id="13" name="132 Grupo"/>
          <p:cNvGrpSpPr>
            <a:grpSpLocks/>
          </p:cNvGrpSpPr>
          <p:nvPr/>
        </p:nvGrpSpPr>
        <p:grpSpPr bwMode="auto">
          <a:xfrm>
            <a:off x="257517" y="2500537"/>
            <a:ext cx="2298259" cy="352400"/>
            <a:chOff x="4797646" y="2127793"/>
            <a:chExt cx="3734963" cy="879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5 Rectángulo"/>
            <p:cNvSpPr/>
            <p:nvPr/>
          </p:nvSpPr>
          <p:spPr bwMode="auto">
            <a:xfrm>
              <a:off x="5517010" y="2163825"/>
              <a:ext cx="2451990" cy="843434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5" name="5 CuadroTexto"/>
            <p:cNvSpPr txBox="1">
              <a:spLocks noChangeArrowheads="1"/>
            </p:cNvSpPr>
            <p:nvPr/>
          </p:nvSpPr>
          <p:spPr bwMode="auto">
            <a:xfrm>
              <a:off x="4797646" y="2127793"/>
              <a:ext cx="3734963" cy="49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1600" b="1" u="none" dirty="0" smtClean="0"/>
                <a:t>De raíces</a:t>
              </a:r>
              <a:endParaRPr lang="es-ES" altLang="es-CL" sz="1600" b="1" u="none" dirty="0"/>
            </a:p>
          </p:txBody>
        </p:sp>
      </p:grpSp>
      <p:sp>
        <p:nvSpPr>
          <p:cNvPr id="17" name="5 Rectángulo"/>
          <p:cNvSpPr/>
          <p:nvPr/>
        </p:nvSpPr>
        <p:spPr bwMode="auto">
          <a:xfrm>
            <a:off x="3483297" y="2656978"/>
            <a:ext cx="1595346" cy="348694"/>
          </a:xfrm>
          <a:prstGeom prst="roundRect">
            <a:avLst/>
          </a:prstGeom>
          <a:solidFill>
            <a:srgbClr val="84BD00"/>
          </a:solidFill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19" name="5 CuadroTexto"/>
          <p:cNvSpPr txBox="1">
            <a:spLocks noChangeArrowheads="1"/>
          </p:cNvSpPr>
          <p:nvPr/>
        </p:nvSpPr>
        <p:spPr bwMode="auto">
          <a:xfrm>
            <a:off x="3131840" y="2636912"/>
            <a:ext cx="2298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CL" sz="1600" b="1" u="none" dirty="0" smtClean="0"/>
              <a:t>De logaritmos</a:t>
            </a:r>
            <a:endParaRPr lang="es-ES" altLang="es-CL" sz="1600" b="1" u="none" dirty="0"/>
          </a:p>
        </p:txBody>
      </p:sp>
      <p:grpSp>
        <p:nvGrpSpPr>
          <p:cNvPr id="20" name="132 Grupo"/>
          <p:cNvGrpSpPr>
            <a:grpSpLocks/>
          </p:cNvGrpSpPr>
          <p:nvPr/>
        </p:nvGrpSpPr>
        <p:grpSpPr bwMode="auto">
          <a:xfrm>
            <a:off x="6200040" y="1277313"/>
            <a:ext cx="2298259" cy="635821"/>
            <a:chOff x="4575356" y="1112212"/>
            <a:chExt cx="3734963" cy="926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5 Rectángulo"/>
            <p:cNvSpPr/>
            <p:nvPr/>
          </p:nvSpPr>
          <p:spPr bwMode="auto">
            <a:xfrm>
              <a:off x="5039172" y="1112212"/>
              <a:ext cx="2808220" cy="926674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22" name="5 CuadroTexto"/>
            <p:cNvSpPr txBox="1">
              <a:spLocks noChangeArrowheads="1"/>
            </p:cNvSpPr>
            <p:nvPr/>
          </p:nvSpPr>
          <p:spPr bwMode="auto">
            <a:xfrm>
              <a:off x="4575356" y="1217160"/>
              <a:ext cx="3734963" cy="67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400" u="none" dirty="0" smtClean="0"/>
                <a:t>Operatoria</a:t>
              </a:r>
              <a:endParaRPr lang="es-ES" altLang="es-CL" sz="2400" u="none" dirty="0"/>
            </a:p>
          </p:txBody>
        </p:sp>
      </p:grp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8675"/>
              </p:ext>
            </p:extLst>
          </p:nvPr>
        </p:nvGraphicFramePr>
        <p:xfrm>
          <a:off x="4741614" y="1981200"/>
          <a:ext cx="4556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3" name="Ecuación" r:id="rId4" imgW="380880" imgH="241200" progId="Equation.3">
                  <p:embed/>
                </p:oleObj>
              </mc:Choice>
              <mc:Fallback>
                <p:oleObj name="Ecuación" r:id="rId4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614" y="1981200"/>
                        <a:ext cx="4556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253877"/>
              </p:ext>
            </p:extLst>
          </p:nvPr>
        </p:nvGraphicFramePr>
        <p:xfrm>
          <a:off x="4436814" y="1993900"/>
          <a:ext cx="333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4" name="Ecuación" r:id="rId6" imgW="279360" imgH="241200" progId="Equation.3">
                  <p:embed/>
                </p:oleObj>
              </mc:Choice>
              <mc:Fallback>
                <p:oleObj name="Ecuación" r:id="rId6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814" y="1993900"/>
                        <a:ext cx="3333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08020"/>
              </p:ext>
            </p:extLst>
          </p:nvPr>
        </p:nvGraphicFramePr>
        <p:xfrm>
          <a:off x="4139952" y="2057400"/>
          <a:ext cx="198437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5" name="Ecuación" r:id="rId8" imgW="164880" imgH="164880" progId="Equation.3">
                  <p:embed/>
                </p:oleObj>
              </mc:Choice>
              <mc:Fallback>
                <p:oleObj name="Ecuación" r:id="rId8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057400"/>
                        <a:ext cx="198437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37 Grupo"/>
          <p:cNvGrpSpPr/>
          <p:nvPr/>
        </p:nvGrpSpPr>
        <p:grpSpPr>
          <a:xfrm>
            <a:off x="6153575" y="4005064"/>
            <a:ext cx="2391189" cy="582837"/>
            <a:chOff x="5354902" y="3481467"/>
            <a:chExt cx="2391189" cy="582837"/>
          </a:xfrm>
        </p:grpSpPr>
        <p:sp>
          <p:nvSpPr>
            <p:cNvPr id="39" name="5 Rectángulo"/>
            <p:cNvSpPr/>
            <p:nvPr/>
          </p:nvSpPr>
          <p:spPr bwMode="auto">
            <a:xfrm>
              <a:off x="5354902" y="3481467"/>
              <a:ext cx="2391189" cy="582837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5570926" y="3537508"/>
              <a:ext cx="21751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" altLang="es-CL" sz="2400" u="none" dirty="0" smtClean="0"/>
                <a:t>Aproximación</a:t>
              </a:r>
              <a:endParaRPr lang="es-ES" altLang="es-CL" sz="2400" b="1" u="none" dirty="0" smtClean="0"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5878781" y="4941168"/>
            <a:ext cx="2940777" cy="1002259"/>
            <a:chOff x="5858197" y="5266152"/>
            <a:chExt cx="2940777" cy="1002259"/>
          </a:xfrm>
        </p:grpSpPr>
        <p:sp>
          <p:nvSpPr>
            <p:cNvPr id="35" name="5 Rectángulo"/>
            <p:cNvSpPr/>
            <p:nvPr/>
          </p:nvSpPr>
          <p:spPr bwMode="auto">
            <a:xfrm>
              <a:off x="5858197" y="5266152"/>
              <a:ext cx="2940777" cy="1002259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0339" name="10338 Rectángulo"/>
            <p:cNvSpPr/>
            <p:nvPr/>
          </p:nvSpPr>
          <p:spPr>
            <a:xfrm>
              <a:off x="5940151" y="5373216"/>
              <a:ext cx="28116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200" u="none" dirty="0">
                  <a:latin typeface="Arial" panose="020B0604020202020204" pitchFamily="34" charset="0"/>
                  <a:cs typeface="Arial" panose="020B0604020202020204" pitchFamily="34" charset="0"/>
                </a:rPr>
                <a:t>Si se conoce el valor aproximado de un número irracional, se podría aproximar cualquier otro que se pueda expresar en términos del primero.</a:t>
              </a:r>
            </a:p>
          </p:txBody>
        </p:sp>
      </p:grpSp>
      <p:grpSp>
        <p:nvGrpSpPr>
          <p:cNvPr id="10342" name="10341 Grupo"/>
          <p:cNvGrpSpPr/>
          <p:nvPr/>
        </p:nvGrpSpPr>
        <p:grpSpPr>
          <a:xfrm>
            <a:off x="251520" y="3142687"/>
            <a:ext cx="2880939" cy="791507"/>
            <a:chOff x="395536" y="3213557"/>
            <a:chExt cx="2919345" cy="791507"/>
          </a:xfrm>
        </p:grpSpPr>
        <p:grpSp>
          <p:nvGrpSpPr>
            <p:cNvPr id="52" name="51 Grupo"/>
            <p:cNvGrpSpPr/>
            <p:nvPr/>
          </p:nvGrpSpPr>
          <p:grpSpPr>
            <a:xfrm>
              <a:off x="395536" y="3213557"/>
              <a:ext cx="2898368" cy="791507"/>
              <a:chOff x="4737985" y="4005063"/>
              <a:chExt cx="2999687" cy="791507"/>
            </a:xfrm>
          </p:grpSpPr>
          <p:sp>
            <p:nvSpPr>
              <p:cNvPr id="53" name="5 Rectángulo"/>
              <p:cNvSpPr/>
              <p:nvPr/>
            </p:nvSpPr>
            <p:spPr bwMode="auto">
              <a:xfrm>
                <a:off x="4737985" y="4005063"/>
                <a:ext cx="2567636" cy="791507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/>
              </a:p>
            </p:txBody>
          </p:sp>
          <p:sp>
            <p:nvSpPr>
              <p:cNvPr id="54" name="53 Rectángulo"/>
              <p:cNvSpPr/>
              <p:nvPr/>
            </p:nvSpPr>
            <p:spPr>
              <a:xfrm>
                <a:off x="4761274" y="4031093"/>
                <a:ext cx="29763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s-ES" altLang="es-CL" sz="1400" u="none" dirty="0" smtClean="0"/>
                  <a:t>. </a:t>
                </a:r>
                <a:endParaRPr lang="es-CL" altLang="es-CL" sz="1400" u="none" dirty="0"/>
              </a:p>
            </p:txBody>
          </p:sp>
        </p:grpSp>
        <p:sp>
          <p:nvSpPr>
            <p:cNvPr id="10340" name="10339 Rectángulo"/>
            <p:cNvSpPr/>
            <p:nvPr/>
          </p:nvSpPr>
          <p:spPr>
            <a:xfrm>
              <a:off x="395536" y="3256299"/>
              <a:ext cx="15775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1200" b="1" u="none" dirty="0"/>
                <a:t>Caso 1: </a:t>
              </a:r>
              <a:r>
                <a:rPr lang="es-ES" altLang="es-CL" sz="1200" u="none" dirty="0" smtClean="0"/>
                <a:t>igual </a:t>
              </a:r>
              <a:r>
                <a:rPr lang="es-ES" altLang="es-CL" sz="1200" u="none" dirty="0"/>
                <a:t>índice</a:t>
              </a:r>
              <a:endParaRPr lang="es-CL" sz="1200" dirty="0"/>
            </a:p>
          </p:txBody>
        </p:sp>
        <p:sp>
          <p:nvSpPr>
            <p:cNvPr id="10341" name="10340 Rectángulo"/>
            <p:cNvSpPr/>
            <p:nvPr/>
          </p:nvSpPr>
          <p:spPr>
            <a:xfrm>
              <a:off x="395536" y="3501008"/>
              <a:ext cx="29193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es-CL" sz="1200" u="none" dirty="0"/>
                <a:t>Si 0 &lt; a &lt; b, entonces</a:t>
              </a:r>
              <a:r>
                <a:rPr lang="es-ES" altLang="es-CL" sz="1400" u="none" dirty="0"/>
                <a:t>:                   </a:t>
              </a:r>
              <a:endParaRPr lang="es-ES" altLang="es-CL" sz="1400" u="none" dirty="0" smtClean="0"/>
            </a:p>
            <a:p>
              <a:r>
                <a:rPr lang="es-ES" altLang="es-CL" sz="1000" i="1" u="none" dirty="0" smtClean="0"/>
                <a:t>(</a:t>
              </a:r>
              <a:r>
                <a:rPr lang="es-ES" altLang="es-CL" sz="1000" i="1" u="none" dirty="0"/>
                <a:t>n: natural  y n ≠ </a:t>
              </a:r>
              <a:r>
                <a:rPr lang="es-ES" altLang="es-CL" sz="1000" i="1" u="none" dirty="0" smtClean="0"/>
                <a:t>1)</a:t>
              </a:r>
              <a:endParaRPr lang="es-CL" sz="1000" i="1" u="none" dirty="0"/>
            </a:p>
          </p:txBody>
        </p:sp>
      </p:grpSp>
      <p:graphicFrame>
        <p:nvGraphicFramePr>
          <p:cNvPr id="63" name="6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945400"/>
              </p:ext>
            </p:extLst>
          </p:nvPr>
        </p:nvGraphicFramePr>
        <p:xfrm>
          <a:off x="1907704" y="3426600"/>
          <a:ext cx="700704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6" name="Ecuación" r:id="rId10" imgW="583920" imgH="228600" progId="Equation.3">
                  <p:embed/>
                </p:oleObj>
              </mc:Choice>
              <mc:Fallback>
                <p:oleObj name="Ecuación" r:id="rId10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426600"/>
                        <a:ext cx="700704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64 Grupo"/>
          <p:cNvGrpSpPr/>
          <p:nvPr/>
        </p:nvGrpSpPr>
        <p:grpSpPr>
          <a:xfrm>
            <a:off x="251520" y="4044204"/>
            <a:ext cx="2780963" cy="792000"/>
            <a:chOff x="371811" y="3213557"/>
            <a:chExt cx="2922093" cy="1114127"/>
          </a:xfrm>
        </p:grpSpPr>
        <p:grpSp>
          <p:nvGrpSpPr>
            <p:cNvPr id="66" name="65 Grupo"/>
            <p:cNvGrpSpPr/>
            <p:nvPr/>
          </p:nvGrpSpPr>
          <p:grpSpPr>
            <a:xfrm>
              <a:off x="395536" y="3213557"/>
              <a:ext cx="2898368" cy="1114127"/>
              <a:chOff x="4737985" y="4005063"/>
              <a:chExt cx="2999687" cy="1114127"/>
            </a:xfrm>
          </p:grpSpPr>
          <p:sp>
            <p:nvSpPr>
              <p:cNvPr id="69" name="5 Rectángulo"/>
              <p:cNvSpPr/>
              <p:nvPr/>
            </p:nvSpPr>
            <p:spPr bwMode="auto">
              <a:xfrm>
                <a:off x="4737985" y="4005063"/>
                <a:ext cx="2872814" cy="1114127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4761274" y="4031093"/>
                <a:ext cx="29763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s-ES" altLang="es-CL" sz="1400" u="none" dirty="0" smtClean="0"/>
                  <a:t>. </a:t>
                </a:r>
                <a:endParaRPr lang="es-CL" altLang="es-CL" sz="1400" u="none" dirty="0"/>
              </a:p>
            </p:txBody>
          </p:sp>
        </p:grpSp>
        <p:sp>
          <p:nvSpPr>
            <p:cNvPr id="67" name="66 Rectángulo"/>
            <p:cNvSpPr/>
            <p:nvPr/>
          </p:nvSpPr>
          <p:spPr>
            <a:xfrm>
              <a:off x="371811" y="3256299"/>
              <a:ext cx="2899828" cy="43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s-ES" altLang="es-CL" sz="1200" b="1" u="none" dirty="0" smtClean="0"/>
                <a:t>Caso 2: </a:t>
              </a:r>
              <a:r>
                <a:rPr lang="es-ES" altLang="es-CL" sz="1200" u="none" dirty="0" smtClean="0"/>
                <a:t>igual cantidad </a:t>
              </a:r>
              <a:r>
                <a:rPr lang="es-ES" altLang="es-CL" sz="1200" u="none" dirty="0" err="1" smtClean="0"/>
                <a:t>subradical</a:t>
              </a:r>
              <a:r>
                <a:rPr lang="es-ES" altLang="es-CL" sz="1400" u="none" dirty="0"/>
                <a:t>.</a:t>
              </a:r>
              <a:endParaRPr lang="es-CL" altLang="es-CL" sz="1400" u="none" dirty="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371811" y="3535596"/>
              <a:ext cx="2919345" cy="649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es-CL" sz="1200" u="none" dirty="0"/>
                <a:t>Si </a:t>
              </a:r>
              <a:r>
                <a:rPr lang="es-ES" altLang="es-CL" sz="1200" u="none" dirty="0" smtClean="0"/>
                <a:t>a &gt;0 y m &lt; n, </a:t>
              </a:r>
              <a:r>
                <a:rPr lang="es-ES" altLang="es-CL" sz="1200" u="none" dirty="0"/>
                <a:t>entonces</a:t>
              </a:r>
              <a:r>
                <a:rPr lang="es-ES" altLang="es-CL" sz="1400" u="none" dirty="0"/>
                <a:t>:                   </a:t>
              </a:r>
              <a:endParaRPr lang="es-ES" altLang="es-CL" sz="1400" u="none" dirty="0" smtClean="0"/>
            </a:p>
            <a:p>
              <a:r>
                <a:rPr lang="es-ES" altLang="es-CL" sz="1000" i="1" u="none" dirty="0" smtClean="0"/>
                <a:t>(n y n:  naturales, distintos de 1)</a:t>
              </a:r>
              <a:endParaRPr lang="es-CL" sz="1000" i="1" u="none" dirty="0"/>
            </a:p>
          </p:txBody>
        </p:sp>
      </p:grpSp>
      <p:graphicFrame>
        <p:nvGraphicFramePr>
          <p:cNvPr id="72" name="7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17620"/>
              </p:ext>
            </p:extLst>
          </p:nvPr>
        </p:nvGraphicFramePr>
        <p:xfrm>
          <a:off x="2195736" y="4294234"/>
          <a:ext cx="716256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7" name="Ecuación" r:id="rId12" imgW="596880" imgH="228600" progId="Equation.3">
                  <p:embed/>
                </p:oleObj>
              </mc:Choice>
              <mc:Fallback>
                <p:oleObj name="Ecuación" r:id="rId12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294234"/>
                        <a:ext cx="716256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73 Grupo"/>
          <p:cNvGrpSpPr/>
          <p:nvPr/>
        </p:nvGrpSpPr>
        <p:grpSpPr>
          <a:xfrm>
            <a:off x="262123" y="4970203"/>
            <a:ext cx="2922698" cy="1051085"/>
            <a:chOff x="385755" y="3213557"/>
            <a:chExt cx="2922698" cy="1335210"/>
          </a:xfrm>
        </p:grpSpPr>
        <p:grpSp>
          <p:nvGrpSpPr>
            <p:cNvPr id="75" name="74 Grupo"/>
            <p:cNvGrpSpPr/>
            <p:nvPr/>
          </p:nvGrpSpPr>
          <p:grpSpPr>
            <a:xfrm>
              <a:off x="395536" y="3213557"/>
              <a:ext cx="2898368" cy="1114127"/>
              <a:chOff x="4737985" y="4005063"/>
              <a:chExt cx="2999687" cy="1114127"/>
            </a:xfrm>
          </p:grpSpPr>
          <p:sp>
            <p:nvSpPr>
              <p:cNvPr id="78" name="5 Rectángulo"/>
              <p:cNvSpPr/>
              <p:nvPr/>
            </p:nvSpPr>
            <p:spPr bwMode="auto">
              <a:xfrm>
                <a:off x="4737985" y="4005063"/>
                <a:ext cx="2736336" cy="1114127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4761274" y="4031093"/>
                <a:ext cx="29763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s-ES" altLang="es-CL" sz="1400" u="none" dirty="0" smtClean="0"/>
                  <a:t>. </a:t>
                </a:r>
                <a:endParaRPr lang="es-CL" altLang="es-CL" sz="1400" u="none" dirty="0"/>
              </a:p>
            </p:txBody>
          </p:sp>
        </p:grpSp>
        <p:sp>
          <p:nvSpPr>
            <p:cNvPr id="76" name="75 Rectángulo"/>
            <p:cNvSpPr/>
            <p:nvPr/>
          </p:nvSpPr>
          <p:spPr>
            <a:xfrm>
              <a:off x="385755" y="3219458"/>
              <a:ext cx="2922698" cy="1329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s-ES" altLang="es-CL" sz="1200" b="1" u="none" dirty="0" smtClean="0"/>
                <a:t>Caso 3: </a:t>
              </a:r>
              <a:r>
                <a:rPr lang="es-ES" altLang="es-CL" sz="1200" u="none" dirty="0" smtClean="0"/>
                <a:t>distinto índice y distinta cantidad </a:t>
              </a:r>
              <a:r>
                <a:rPr lang="es-ES" altLang="es-CL" sz="1200" u="none" dirty="0" err="1" smtClean="0"/>
                <a:t>subradical</a:t>
              </a:r>
              <a:r>
                <a:rPr lang="es-ES" altLang="es-CL" sz="1400" u="none" dirty="0" smtClean="0"/>
                <a:t>.</a:t>
              </a:r>
            </a:p>
            <a:p>
              <a:pPr eaLnBrk="1" hangingPunct="1">
                <a:defRPr/>
              </a:pPr>
              <a:r>
                <a:rPr lang="es-ES" altLang="es-CL" sz="1000" i="1" u="none" dirty="0" smtClean="0"/>
                <a:t>Recomendación: elevar ambas raíces a una misma potencia (</a:t>
              </a:r>
              <a:r>
                <a:rPr lang="es-ES" altLang="es-CL" sz="1000" b="1" i="1" u="none" dirty="0" smtClean="0"/>
                <a:t>mcm</a:t>
              </a:r>
              <a:r>
                <a:rPr lang="es-ES" altLang="es-CL" sz="1000" i="1" u="none" dirty="0" smtClean="0"/>
                <a:t>)</a:t>
              </a:r>
            </a:p>
            <a:p>
              <a:pPr algn="just" eaLnBrk="1" hangingPunct="1">
                <a:defRPr/>
              </a:pPr>
              <a:r>
                <a:rPr lang="es-ES" altLang="es-CL" sz="1400" u="none" dirty="0" smtClean="0"/>
                <a:t> </a:t>
              </a:r>
              <a:endParaRPr lang="es-CL" altLang="es-CL" sz="1400" u="none" dirty="0"/>
            </a:p>
          </p:txBody>
        </p:sp>
      </p:grpSp>
      <p:graphicFrame>
        <p:nvGraphicFramePr>
          <p:cNvPr id="10345" name="1034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22839"/>
              </p:ext>
            </p:extLst>
          </p:nvPr>
        </p:nvGraphicFramePr>
        <p:xfrm>
          <a:off x="1691680" y="5170586"/>
          <a:ext cx="7016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8" name="Ecuación" r:id="rId14" imgW="583920" imgH="228600" progId="Equation.3">
                  <p:embed/>
                </p:oleObj>
              </mc:Choice>
              <mc:Fallback>
                <p:oleObj name="Ecuación" r:id="rId1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170586"/>
                        <a:ext cx="7016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81 Grupo"/>
          <p:cNvGrpSpPr/>
          <p:nvPr/>
        </p:nvGrpSpPr>
        <p:grpSpPr>
          <a:xfrm>
            <a:off x="3150866" y="3140968"/>
            <a:ext cx="2880940" cy="893132"/>
            <a:chOff x="395535" y="3213557"/>
            <a:chExt cx="2919346" cy="893132"/>
          </a:xfrm>
        </p:grpSpPr>
        <p:grpSp>
          <p:nvGrpSpPr>
            <p:cNvPr id="83" name="82 Grupo"/>
            <p:cNvGrpSpPr/>
            <p:nvPr/>
          </p:nvGrpSpPr>
          <p:grpSpPr>
            <a:xfrm>
              <a:off x="395535" y="3213557"/>
              <a:ext cx="2898369" cy="791507"/>
              <a:chOff x="4737984" y="4005063"/>
              <a:chExt cx="2999688" cy="791507"/>
            </a:xfrm>
          </p:grpSpPr>
          <p:sp>
            <p:nvSpPr>
              <p:cNvPr id="86" name="5 Rectángulo"/>
              <p:cNvSpPr/>
              <p:nvPr/>
            </p:nvSpPr>
            <p:spPr bwMode="auto">
              <a:xfrm>
                <a:off x="4737984" y="4005063"/>
                <a:ext cx="2416330" cy="791507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761274" y="4031093"/>
                <a:ext cx="29763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s-ES" altLang="es-CL" sz="1400" u="none" dirty="0" smtClean="0"/>
                  <a:t>. </a:t>
                </a:r>
                <a:endParaRPr lang="es-CL" altLang="es-CL" sz="1400" u="none" dirty="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5536" y="3213557"/>
              <a:ext cx="1514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1200" b="1" u="none" dirty="0"/>
                <a:t>Caso 1</a:t>
              </a:r>
              <a:r>
                <a:rPr lang="es-ES" altLang="es-CL" sz="1400" b="1" u="none" dirty="0"/>
                <a:t>: </a:t>
              </a:r>
              <a:r>
                <a:rPr lang="es-ES" altLang="es-CL" sz="1200" u="none" dirty="0" smtClean="0"/>
                <a:t>igual base</a:t>
              </a:r>
              <a:endParaRPr lang="es-CL" sz="1200" dirty="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5536" y="3429581"/>
              <a:ext cx="2919345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es-CL" sz="1200" u="none" dirty="0"/>
                <a:t>Si 0 &lt; a &lt; b, entonces</a:t>
              </a:r>
              <a:r>
                <a:rPr lang="es-ES" altLang="es-CL" sz="1400" u="none" dirty="0"/>
                <a:t>:  </a:t>
              </a:r>
              <a:endParaRPr lang="es-ES" altLang="es-CL" sz="1400" u="none" dirty="0" smtClean="0"/>
            </a:p>
            <a:p>
              <a:endParaRPr lang="es-CL" sz="1000" i="1" u="none" dirty="0"/>
            </a:p>
            <a:p>
              <a:endParaRPr lang="es-ES" altLang="es-CL" sz="1400" u="none" dirty="0"/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3150867" y="4042485"/>
            <a:ext cx="2780963" cy="792000"/>
            <a:chOff x="371811" y="3213557"/>
            <a:chExt cx="2922093" cy="1114127"/>
          </a:xfrm>
        </p:grpSpPr>
        <p:grpSp>
          <p:nvGrpSpPr>
            <p:cNvPr id="90" name="89 Grupo"/>
            <p:cNvGrpSpPr/>
            <p:nvPr/>
          </p:nvGrpSpPr>
          <p:grpSpPr>
            <a:xfrm>
              <a:off x="395537" y="3213557"/>
              <a:ext cx="2898367" cy="1114127"/>
              <a:chOff x="4737986" y="4005063"/>
              <a:chExt cx="2999686" cy="1114127"/>
            </a:xfrm>
          </p:grpSpPr>
          <p:sp>
            <p:nvSpPr>
              <p:cNvPr id="93" name="5 Rectángulo"/>
              <p:cNvSpPr/>
              <p:nvPr/>
            </p:nvSpPr>
            <p:spPr bwMode="auto">
              <a:xfrm>
                <a:off x="4737986" y="4005063"/>
                <a:ext cx="2505554" cy="1114127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/>
              </a:p>
            </p:txBody>
          </p:sp>
          <p:sp>
            <p:nvSpPr>
              <p:cNvPr id="94" name="93 Rectángulo"/>
              <p:cNvSpPr/>
              <p:nvPr/>
            </p:nvSpPr>
            <p:spPr>
              <a:xfrm>
                <a:off x="4761274" y="4031093"/>
                <a:ext cx="29763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s-ES" altLang="es-CL" sz="1400" u="none" dirty="0" smtClean="0"/>
                  <a:t>. </a:t>
                </a:r>
                <a:endParaRPr lang="es-CL" altLang="es-CL" sz="1400" u="none" dirty="0"/>
              </a:p>
            </p:txBody>
          </p:sp>
        </p:grpSp>
        <p:sp>
          <p:nvSpPr>
            <p:cNvPr id="91" name="90 Rectángulo"/>
            <p:cNvSpPr/>
            <p:nvPr/>
          </p:nvSpPr>
          <p:spPr>
            <a:xfrm>
              <a:off x="371811" y="3256299"/>
              <a:ext cx="2899828" cy="389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s-ES" altLang="es-CL" sz="1200" b="1" u="none" dirty="0" smtClean="0"/>
                <a:t>Caso 2: </a:t>
              </a:r>
              <a:r>
                <a:rPr lang="es-ES" altLang="es-CL" sz="1200" u="none" dirty="0" smtClean="0"/>
                <a:t>igual argumento</a:t>
              </a:r>
              <a:endParaRPr lang="es-CL" altLang="es-CL" sz="1400" u="none" dirty="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371811" y="3535595"/>
              <a:ext cx="2919345" cy="649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es-CL" sz="1200" u="none" dirty="0"/>
                <a:t>Si </a:t>
              </a:r>
              <a:r>
                <a:rPr lang="es-ES" altLang="es-CL" sz="1200" u="none" dirty="0" smtClean="0"/>
                <a:t>a &gt;0 y m &lt; n, </a:t>
              </a:r>
              <a:r>
                <a:rPr lang="es-ES" altLang="es-CL" sz="1200" u="none" dirty="0"/>
                <a:t>entonces</a:t>
              </a:r>
              <a:r>
                <a:rPr lang="es-ES" altLang="es-CL" sz="1400" u="none" dirty="0"/>
                <a:t>:                   </a:t>
              </a:r>
              <a:endParaRPr lang="es-ES" altLang="es-CL" sz="1400" u="none" dirty="0" smtClean="0"/>
            </a:p>
            <a:p>
              <a:r>
                <a:rPr lang="es-ES" altLang="es-CL" sz="1000" i="1" u="none" dirty="0" smtClean="0"/>
                <a:t>                                 </a:t>
              </a:r>
              <a:endParaRPr lang="es-CL" sz="1000" i="1" u="none" dirty="0"/>
            </a:p>
          </p:txBody>
        </p:sp>
      </p:grpSp>
      <p:grpSp>
        <p:nvGrpSpPr>
          <p:cNvPr id="96" name="95 Grupo"/>
          <p:cNvGrpSpPr/>
          <p:nvPr/>
        </p:nvGrpSpPr>
        <p:grpSpPr>
          <a:xfrm>
            <a:off x="3161470" y="4968483"/>
            <a:ext cx="2922698" cy="877047"/>
            <a:chOff x="385755" y="3213557"/>
            <a:chExt cx="2922698" cy="1114127"/>
          </a:xfrm>
        </p:grpSpPr>
        <p:grpSp>
          <p:nvGrpSpPr>
            <p:cNvPr id="97" name="96 Grupo"/>
            <p:cNvGrpSpPr/>
            <p:nvPr/>
          </p:nvGrpSpPr>
          <p:grpSpPr>
            <a:xfrm>
              <a:off x="395536" y="3213557"/>
              <a:ext cx="2898368" cy="1114127"/>
              <a:chOff x="4737985" y="4005063"/>
              <a:chExt cx="2999687" cy="1114127"/>
            </a:xfrm>
          </p:grpSpPr>
          <p:sp>
            <p:nvSpPr>
              <p:cNvPr id="99" name="5 Rectángulo"/>
              <p:cNvSpPr/>
              <p:nvPr/>
            </p:nvSpPr>
            <p:spPr bwMode="auto">
              <a:xfrm>
                <a:off x="4737985" y="4005063"/>
                <a:ext cx="2418543" cy="1114127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/>
              </a:p>
            </p:txBody>
          </p:sp>
          <p:sp>
            <p:nvSpPr>
              <p:cNvPr id="100" name="99 Rectángulo"/>
              <p:cNvSpPr/>
              <p:nvPr/>
            </p:nvSpPr>
            <p:spPr>
              <a:xfrm>
                <a:off x="4761274" y="4031093"/>
                <a:ext cx="29763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s-ES" altLang="es-CL" sz="1400" u="none" dirty="0" smtClean="0"/>
                  <a:t>. </a:t>
                </a:r>
                <a:endParaRPr lang="es-CL" altLang="es-CL" sz="1400" u="none" dirty="0"/>
              </a:p>
            </p:txBody>
          </p:sp>
        </p:grpSp>
        <p:sp>
          <p:nvSpPr>
            <p:cNvPr id="98" name="97 Rectángulo"/>
            <p:cNvSpPr/>
            <p:nvPr/>
          </p:nvSpPr>
          <p:spPr>
            <a:xfrm>
              <a:off x="385755" y="3219458"/>
              <a:ext cx="2922698" cy="1055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s-ES" altLang="es-CL" sz="1200" b="1" u="none" dirty="0" smtClean="0"/>
                <a:t>Caso 3: </a:t>
              </a:r>
              <a:r>
                <a:rPr lang="es-ES" altLang="es-CL" sz="1200" u="none" dirty="0" smtClean="0"/>
                <a:t>distinta base y distinto argumento:</a:t>
              </a:r>
              <a:endParaRPr lang="es-ES" altLang="es-CL" sz="1400" u="none" dirty="0" smtClean="0"/>
            </a:p>
            <a:p>
              <a:pPr eaLnBrk="1" hangingPunct="1">
                <a:defRPr/>
              </a:pPr>
              <a:r>
                <a:rPr lang="es-ES" altLang="es-CL" sz="1000" i="1" u="none" dirty="0" smtClean="0"/>
                <a:t>.</a:t>
              </a:r>
            </a:p>
            <a:p>
              <a:pPr algn="just" eaLnBrk="1" hangingPunct="1">
                <a:defRPr/>
              </a:pPr>
              <a:r>
                <a:rPr lang="es-ES" altLang="es-CL" sz="1400" u="none" dirty="0" smtClean="0"/>
                <a:t> </a:t>
              </a:r>
              <a:endParaRPr lang="es-CL" altLang="es-CL" sz="1400" u="none" dirty="0"/>
            </a:p>
          </p:txBody>
        </p:sp>
      </p:grpSp>
      <p:graphicFrame>
        <p:nvGraphicFramePr>
          <p:cNvPr id="102" name="10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9164"/>
              </p:ext>
            </p:extLst>
          </p:nvPr>
        </p:nvGraphicFramePr>
        <p:xfrm>
          <a:off x="3240000" y="3606593"/>
          <a:ext cx="1018670" cy="25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9" name="Ecuación" r:id="rId16" imgW="863280" imgH="215640" progId="Equation.3">
                  <p:embed/>
                </p:oleObj>
              </mc:Choice>
              <mc:Fallback>
                <p:oleObj name="Ecuación" r:id="rId16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00" y="3606593"/>
                        <a:ext cx="1018670" cy="254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10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53410"/>
              </p:ext>
            </p:extLst>
          </p:nvPr>
        </p:nvGraphicFramePr>
        <p:xfrm>
          <a:off x="3235137" y="4509120"/>
          <a:ext cx="1048831" cy="25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0" name="Ecuación" r:id="rId18" imgW="888840" imgH="215640" progId="Equation.3">
                  <p:embed/>
                </p:oleObj>
              </mc:Choice>
              <mc:Fallback>
                <p:oleObj name="Ecuación" r:id="rId18" imgW="888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137" y="4509120"/>
                        <a:ext cx="1048831" cy="254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" name="1034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57814"/>
              </p:ext>
            </p:extLst>
          </p:nvPr>
        </p:nvGraphicFramePr>
        <p:xfrm>
          <a:off x="4067420" y="5211240"/>
          <a:ext cx="104933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1" name="Ecuación" r:id="rId20" imgW="888840" imgH="215640" progId="Equation.3">
                  <p:embed/>
                </p:oleObj>
              </mc:Choice>
              <mc:Fallback>
                <p:oleObj name="Ecuación" r:id="rId20" imgW="888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420" y="5211240"/>
                        <a:ext cx="1049338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" name="10346 Rectángulo"/>
          <p:cNvSpPr/>
          <p:nvPr/>
        </p:nvSpPr>
        <p:spPr>
          <a:xfrm>
            <a:off x="3213768" y="5487035"/>
            <a:ext cx="21114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S" altLang="es-CL" sz="1000" i="1" u="none" dirty="0"/>
              <a:t>Recomendación: cambio de base.</a:t>
            </a:r>
          </a:p>
        </p:txBody>
      </p:sp>
      <p:sp>
        <p:nvSpPr>
          <p:cNvPr id="10348" name="10347 Rectángulo"/>
          <p:cNvSpPr/>
          <p:nvPr/>
        </p:nvSpPr>
        <p:spPr>
          <a:xfrm>
            <a:off x="4302866" y="4506159"/>
            <a:ext cx="9813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000" i="1" u="none" dirty="0"/>
              <a:t>(n &gt; 1 y m &gt;1)</a:t>
            </a:r>
            <a:endParaRPr lang="es-CL" sz="1000" i="1" u="none" dirty="0"/>
          </a:p>
        </p:txBody>
      </p:sp>
      <p:sp>
        <p:nvSpPr>
          <p:cNvPr id="10349" name="10348 Rectángulo"/>
          <p:cNvSpPr/>
          <p:nvPr/>
        </p:nvSpPr>
        <p:spPr>
          <a:xfrm>
            <a:off x="4500563" y="3622115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000" i="1" u="none" dirty="0"/>
              <a:t>(n &gt;1)</a:t>
            </a:r>
            <a:endParaRPr lang="es-CL" sz="1000" i="1" u="none" dirty="0"/>
          </a:p>
        </p:txBody>
      </p:sp>
      <p:grpSp>
        <p:nvGrpSpPr>
          <p:cNvPr id="95" name="Group 91"/>
          <p:cNvGrpSpPr>
            <a:grpSpLocks/>
          </p:cNvGrpSpPr>
          <p:nvPr/>
        </p:nvGrpSpPr>
        <p:grpSpPr bwMode="auto">
          <a:xfrm>
            <a:off x="131763" y="-100013"/>
            <a:ext cx="5735640" cy="936625"/>
            <a:chOff x="83" y="-63"/>
            <a:chExt cx="3613" cy="590"/>
          </a:xfrm>
        </p:grpSpPr>
        <p:grpSp>
          <p:nvGrpSpPr>
            <p:cNvPr id="101" name="Group 6"/>
            <p:cNvGrpSpPr>
              <a:grpSpLocks/>
            </p:cNvGrpSpPr>
            <p:nvPr/>
          </p:nvGrpSpPr>
          <p:grpSpPr bwMode="auto">
            <a:xfrm>
              <a:off x="83" y="-63"/>
              <a:ext cx="3387" cy="453"/>
              <a:chOff x="83" y="-63"/>
              <a:chExt cx="3387" cy="453"/>
            </a:xfrm>
          </p:grpSpPr>
          <p:sp>
            <p:nvSpPr>
              <p:cNvPr id="105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8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06" name="38 CuadroTexto"/>
              <p:cNvSpPr txBox="1">
                <a:spLocks noChangeArrowheads="1"/>
              </p:cNvSpPr>
              <p:nvPr/>
            </p:nvSpPr>
            <p:spPr bwMode="auto">
              <a:xfrm>
                <a:off x="99" y="4"/>
                <a:ext cx="309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 dirty="0">
                    <a:solidFill>
                      <a:srgbClr val="404040"/>
                    </a:solidFill>
                    <a:cs typeface="Arial" charset="0"/>
                  </a:rPr>
                  <a:t>Síntesis de la </a:t>
                </a:r>
                <a:r>
                  <a:rPr lang="es-CL" altLang="es-CL" sz="2800" b="1" u="none" dirty="0" smtClean="0">
                    <a:solidFill>
                      <a:srgbClr val="404040"/>
                    </a:solidFill>
                    <a:cs typeface="Arial" charset="0"/>
                  </a:rPr>
                  <a:t>clase anterior</a:t>
                </a:r>
                <a:endParaRPr lang="es-CL" altLang="es-CL" sz="2800" b="1" u="none" dirty="0">
                  <a:solidFill>
                    <a:srgbClr val="404040"/>
                  </a:solidFill>
                  <a:cs typeface="Arial" charset="0"/>
                </a:endParaRPr>
              </a:p>
            </p:txBody>
          </p:sp>
        </p:grpSp>
        <p:pic>
          <p:nvPicPr>
            <p:cNvPr id="104" name="5 Imagen" descr="ico_mapa conceptual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" y="-17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1 Grupo"/>
          <p:cNvGrpSpPr/>
          <p:nvPr/>
        </p:nvGrpSpPr>
        <p:grpSpPr>
          <a:xfrm>
            <a:off x="5849326" y="2348880"/>
            <a:ext cx="2999687" cy="1195010"/>
            <a:chOff x="5849326" y="2522022"/>
            <a:chExt cx="2999687" cy="1195010"/>
          </a:xfrm>
        </p:grpSpPr>
        <p:sp>
          <p:nvSpPr>
            <p:cNvPr id="30" name="5 Rectángulo"/>
            <p:cNvSpPr/>
            <p:nvPr/>
          </p:nvSpPr>
          <p:spPr bwMode="auto">
            <a:xfrm>
              <a:off x="5849326" y="2522022"/>
              <a:ext cx="2999687" cy="1195010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72615" y="2644807"/>
              <a:ext cx="2976398" cy="424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s-ES" altLang="es-CL" sz="1400" b="1" u="none" dirty="0" smtClean="0"/>
                <a:t>irracional</a:t>
              </a:r>
              <a:r>
                <a:rPr lang="es-ES" altLang="es-CL" sz="1400" u="none" dirty="0" smtClean="0"/>
                <a:t> </a:t>
              </a:r>
              <a:r>
                <a:rPr lang="es-ES" altLang="es-CL" sz="1400" b="1" u="none" dirty="0" smtClean="0"/>
                <a:t>± racional = irracional</a:t>
              </a:r>
              <a:r>
                <a:rPr lang="es-ES" altLang="es-CL" sz="1400" u="none" dirty="0" smtClean="0"/>
                <a:t>. </a:t>
              </a:r>
              <a:endParaRPr lang="es-CL" altLang="es-CL" sz="1400" u="none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5868144" y="2881738"/>
              <a:ext cx="2883694" cy="763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s-ES" altLang="es-CL" sz="1400" b="1" u="none" dirty="0" smtClean="0"/>
                <a:t>irracional </a:t>
              </a:r>
              <a:r>
                <a:rPr lang="es-ES" altLang="es-CL" sz="1400" b="1" u="none" dirty="0"/>
                <a:t>∙ racional = irracional.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s-ES" altLang="es-CL" sz="1400" b="1" u="none" dirty="0" smtClean="0"/>
                <a:t>irracional : racional </a:t>
              </a:r>
              <a:r>
                <a:rPr lang="es-ES" altLang="es-CL" sz="1400" b="1" u="none" dirty="0"/>
                <a:t>= irracional</a:t>
              </a:r>
              <a:r>
                <a:rPr lang="es-ES" altLang="es-CL" sz="1400" u="none" dirty="0"/>
                <a:t>. </a:t>
              </a:r>
            </a:p>
            <a:p>
              <a:pPr eaLnBrk="1" hangingPunct="1">
                <a:defRPr/>
              </a:pPr>
              <a:r>
                <a:rPr lang="es-CL" altLang="es-CL" sz="1000" i="1" u="none" dirty="0" smtClean="0"/>
                <a:t>(si el racional  es distinto de cero)</a:t>
              </a:r>
              <a:endParaRPr lang="es-CL" altLang="es-CL" sz="1000" i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689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79512" y="3889784"/>
            <a:ext cx="164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28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3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/>
              </a:p>
            </p:txBody>
          </p:sp>
          <p:pic>
            <p:nvPicPr>
              <p:cNvPr id="31" name="6 Imagen" descr="ico_concepto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8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39" name="38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4 Grupo"/>
          <p:cNvGrpSpPr/>
          <p:nvPr/>
        </p:nvGrpSpPr>
        <p:grpSpPr>
          <a:xfrm>
            <a:off x="4703784" y="2819757"/>
            <a:ext cx="2712096" cy="864000"/>
            <a:chOff x="2291952" y="2312944"/>
            <a:chExt cx="2712096" cy="8640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2291952" y="2312944"/>
              <a:ext cx="2712096" cy="864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4" name="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277743"/>
                </p:ext>
              </p:extLst>
            </p:nvPr>
          </p:nvGraphicFramePr>
          <p:xfrm>
            <a:off x="2411760" y="2404368"/>
            <a:ext cx="2505075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17" name="Ecuación" r:id="rId4" imgW="1473120" imgH="431640" progId="Equation.3">
                    <p:embed/>
                  </p:oleObj>
                </mc:Choice>
                <mc:Fallback>
                  <p:oleObj name="Ecuación" r:id="rId4" imgW="1473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2404368"/>
                          <a:ext cx="2505075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5 Grupo"/>
          <p:cNvGrpSpPr/>
          <p:nvPr/>
        </p:nvGrpSpPr>
        <p:grpSpPr>
          <a:xfrm>
            <a:off x="605851" y="2809664"/>
            <a:ext cx="2299208" cy="864000"/>
            <a:chOff x="3252005" y="2852936"/>
            <a:chExt cx="2299208" cy="864000"/>
          </a:xfrm>
        </p:grpSpPr>
        <p:sp>
          <p:nvSpPr>
            <p:cNvPr id="36" name="35 Rectángulo"/>
            <p:cNvSpPr/>
            <p:nvPr/>
          </p:nvSpPr>
          <p:spPr bwMode="auto">
            <a:xfrm>
              <a:off x="3252005" y="2852936"/>
              <a:ext cx="2299208" cy="86400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41" name="4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652868"/>
                </p:ext>
              </p:extLst>
            </p:nvPr>
          </p:nvGraphicFramePr>
          <p:xfrm>
            <a:off x="3332257" y="2873623"/>
            <a:ext cx="2182812" cy="823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18" name="Ecuación" r:id="rId6" imgW="1282680" imgH="482400" progId="Equation.3">
                    <p:embed/>
                  </p:oleObj>
                </mc:Choice>
                <mc:Fallback>
                  <p:oleObj name="Ecuación" r:id="rId6" imgW="12826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257" y="2873623"/>
                          <a:ext cx="2182812" cy="823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6 Rectángulo"/>
          <p:cNvSpPr/>
          <p:nvPr/>
        </p:nvSpPr>
        <p:spPr>
          <a:xfrm>
            <a:off x="3018964" y="295448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quivalente a</a:t>
            </a:r>
            <a:endParaRPr lang="es-CL" u="none" dirty="0"/>
          </a:p>
        </p:txBody>
      </p:sp>
      <p:grpSp>
        <p:nvGrpSpPr>
          <p:cNvPr id="11" name="10 Grupo"/>
          <p:cNvGrpSpPr/>
          <p:nvPr/>
        </p:nvGrpSpPr>
        <p:grpSpPr>
          <a:xfrm>
            <a:off x="395512" y="4105808"/>
            <a:ext cx="8064896" cy="736600"/>
            <a:chOff x="864000" y="3916536"/>
            <a:chExt cx="8064896" cy="736600"/>
          </a:xfrm>
        </p:grpSpPr>
        <p:sp>
          <p:nvSpPr>
            <p:cNvPr id="23" name="22 Rectángulo"/>
            <p:cNvSpPr/>
            <p:nvPr/>
          </p:nvSpPr>
          <p:spPr>
            <a:xfrm>
              <a:off x="864000" y="4067780"/>
              <a:ext cx="80648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  z</a:t>
              </a:r>
              <a:r>
                <a:rPr lang="es-ES" altLang="es-CL" sz="2000" u="none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1 + 4i   y   z</a:t>
              </a:r>
              <a:r>
                <a:rPr lang="es-ES" altLang="es-CL" sz="2000" u="none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3 + 2i, entonces       es</a:t>
              </a:r>
              <a:endParaRPr lang="es-CL" sz="2000" u="none" dirty="0"/>
            </a:p>
          </p:txBody>
        </p:sp>
        <p:graphicFrame>
          <p:nvGraphicFramePr>
            <p:cNvPr id="24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487494"/>
                </p:ext>
              </p:extLst>
            </p:nvPr>
          </p:nvGraphicFramePr>
          <p:xfrm>
            <a:off x="5400000" y="3916536"/>
            <a:ext cx="366713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19" name="Ecuación" r:id="rId8" imgW="215640" imgH="431640" progId="Equation.3">
                    <p:embed/>
                  </p:oleObj>
                </mc:Choice>
                <mc:Fallback>
                  <p:oleObj name="Ecuación" r:id="rId8" imgW="215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000" y="3916536"/>
                          <a:ext cx="366713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2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76926"/>
              </p:ext>
            </p:extLst>
          </p:nvPr>
        </p:nvGraphicFramePr>
        <p:xfrm>
          <a:off x="503112" y="5042632"/>
          <a:ext cx="2783808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0" name="Ecuación" r:id="rId10" imgW="1739880" imgH="431640" progId="Equation.3">
                  <p:embed/>
                </p:oleObj>
              </mc:Choice>
              <mc:Fallback>
                <p:oleObj name="Ecuación" r:id="rId10" imgW="1739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12" y="5042632"/>
                        <a:ext cx="2783808" cy="690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40193"/>
              </p:ext>
            </p:extLst>
          </p:nvPr>
        </p:nvGraphicFramePr>
        <p:xfrm>
          <a:off x="3311424" y="5041912"/>
          <a:ext cx="1645632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1" name="Ecuación" r:id="rId12" imgW="1028520" imgH="393480" progId="Equation.3">
                  <p:embed/>
                </p:oleObj>
              </mc:Choice>
              <mc:Fallback>
                <p:oleObj name="Ecuación" r:id="rId12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424" y="5041912"/>
                        <a:ext cx="1645632" cy="629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40457"/>
              </p:ext>
            </p:extLst>
          </p:nvPr>
        </p:nvGraphicFramePr>
        <p:xfrm>
          <a:off x="5039616" y="5042632"/>
          <a:ext cx="1096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2" name="Ecuación" r:id="rId14" imgW="685800" imgH="393480" progId="Equation.3">
                  <p:embed/>
                </p:oleObj>
              </mc:Choice>
              <mc:Fallback>
                <p:oleObj name="Ecuación" r:id="rId14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616" y="5042632"/>
                        <a:ext cx="1096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659838"/>
              </p:ext>
            </p:extLst>
          </p:nvPr>
        </p:nvGraphicFramePr>
        <p:xfrm>
          <a:off x="6191744" y="5042632"/>
          <a:ext cx="11398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3" name="Ecuación" r:id="rId16" imgW="711000" imgH="393480" progId="Equation.3">
                  <p:embed/>
                </p:oleObj>
              </mc:Choice>
              <mc:Fallback>
                <p:oleObj name="Ecuación" r:id="rId16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744" y="5042632"/>
                        <a:ext cx="11398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400288" y="1513520"/>
            <a:ext cx="7889462" cy="1015663"/>
            <a:chOff x="868776" y="1124744"/>
            <a:chExt cx="7889462" cy="1015663"/>
          </a:xfrm>
        </p:grpSpPr>
        <p:grpSp>
          <p:nvGrpSpPr>
            <p:cNvPr id="9" name="8 Grupo"/>
            <p:cNvGrpSpPr/>
            <p:nvPr/>
          </p:nvGrpSpPr>
          <p:grpSpPr>
            <a:xfrm>
              <a:off x="868776" y="1124744"/>
              <a:ext cx="7889462" cy="1015663"/>
              <a:chOff x="868776" y="2629361"/>
              <a:chExt cx="7889462" cy="1015663"/>
            </a:xfrm>
          </p:grpSpPr>
          <p:sp>
            <p:nvSpPr>
              <p:cNvPr id="29" name="18 CuadroTexto"/>
              <p:cNvSpPr txBox="1">
                <a:spLocks noChangeArrowheads="1"/>
              </p:cNvSpPr>
              <p:nvPr/>
            </p:nvSpPr>
            <p:spPr bwMode="auto">
              <a:xfrm>
                <a:off x="868776" y="2629361"/>
                <a:ext cx="7889462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Sean                   = (a, b) y                   = (c, d)  </a:t>
                </a:r>
                <a:r>
                  <a:rPr lang="es-ES" alt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dos números </a:t>
                </a: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complejos, entonces la división entre </a:t>
                </a:r>
                <a:r>
                  <a:rPr lang="es-ES" altLang="es-CL" sz="2000" u="none" dirty="0" smtClean="0"/>
                  <a:t>z</a:t>
                </a:r>
                <a:r>
                  <a:rPr lang="es-ES" altLang="es-CL" sz="2000" u="none" baseline="-25000" dirty="0" smtClean="0"/>
                  <a:t>1</a:t>
                </a:r>
                <a:r>
                  <a:rPr lang="es-ES" altLang="es-CL" sz="2000" u="none" baseline="-25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s-ES" alt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 </a:t>
                </a:r>
                <a:r>
                  <a:rPr lang="es-ES" altLang="es-CL" sz="2000" u="none" dirty="0" smtClean="0"/>
                  <a:t>z</a:t>
                </a:r>
                <a:r>
                  <a:rPr lang="es-ES" altLang="es-CL" sz="2000" u="none" baseline="-25000" dirty="0" smtClean="0"/>
                  <a:t>2</a:t>
                </a: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es igual al </a:t>
                </a:r>
                <a:r>
                  <a:rPr lang="es-ES" alt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producto entre </a:t>
                </a:r>
                <a:r>
                  <a:rPr lang="es-ES" altLang="es-CL" sz="2000" u="none" dirty="0" smtClean="0"/>
                  <a:t>z</a:t>
                </a:r>
                <a:r>
                  <a:rPr lang="es-ES" altLang="es-CL" sz="2000" u="none" baseline="-25000" dirty="0" smtClean="0"/>
                  <a:t>1</a:t>
                </a:r>
                <a:r>
                  <a:rPr lang="es-ES" altLang="es-CL" sz="2000" u="none" baseline="-25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s-ES" alt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y </a:t>
                </a: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el inverso multiplicativo de </a:t>
                </a:r>
                <a:r>
                  <a:rPr lang="es-ES" altLang="es-CL" sz="2000" u="none" dirty="0" smtClean="0"/>
                  <a:t>z</a:t>
                </a:r>
                <a:r>
                  <a:rPr lang="es-ES" altLang="es-CL" sz="2000" u="none" baseline="-25000" dirty="0" smtClean="0"/>
                  <a:t>2</a:t>
                </a:r>
                <a:r>
                  <a:rPr lang="es-ES" altLang="es-CL" sz="2000" u="none" dirty="0" smtClean="0"/>
                  <a:t> . </a:t>
                </a:r>
                <a:r>
                  <a:rPr lang="es-ES" altLang="es-CL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Es </a:t>
                </a: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decir:</a:t>
                </a:r>
                <a:endParaRPr lang="es-CL" altLang="es-CL" sz="2000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endParaRPr>
              </a:p>
            </p:txBody>
          </p:sp>
          <p:graphicFrame>
            <p:nvGraphicFramePr>
              <p:cNvPr id="33" name="32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9813115"/>
                  </p:ext>
                </p:extLst>
              </p:nvPr>
            </p:nvGraphicFramePr>
            <p:xfrm>
              <a:off x="3960614" y="2656617"/>
              <a:ext cx="118745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24" name="Ecuación" r:id="rId18" imgW="698400" imgH="215640" progId="Equation.3">
                      <p:embed/>
                    </p:oleObj>
                  </mc:Choice>
                  <mc:Fallback>
                    <p:oleObj name="Ecuación" r:id="rId18" imgW="6984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0614" y="2656617"/>
                            <a:ext cx="118745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2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838382"/>
                </p:ext>
              </p:extLst>
            </p:nvPr>
          </p:nvGraphicFramePr>
          <p:xfrm>
            <a:off x="1664395" y="1152000"/>
            <a:ext cx="1144587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25" name="Ecuación" r:id="rId20" imgW="672840" imgH="215640" progId="Equation.3">
                    <p:embed/>
                  </p:oleObj>
                </mc:Choice>
                <mc:Fallback>
                  <p:oleObj name="Ecuación" r:id="rId20" imgW="672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395" y="1152000"/>
                          <a:ext cx="1144587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37" name="36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División entre complejos 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0" y="691"/>
              <a:ext cx="4513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7297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323528" y="1531235"/>
            <a:ext cx="84156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algn="l" eaLnBrk="1" hangingPunct="1">
              <a:buAutoNum type="arabicPeriod"/>
              <a:defRPr/>
            </a:pPr>
            <a:r>
              <a:rPr lang="es-CL" altLang="es-CL" sz="2000" u="none" dirty="0" smtClean="0"/>
              <a:t>Si z = -1 + 3i, ¿cuál(es) de las siguientes afirmaciones es (son) verdadera(s)?</a:t>
            </a:r>
          </a:p>
          <a:p>
            <a:pPr marL="457200" indent="-457200" algn="l" eaLnBrk="1" hangingPunct="1">
              <a:buAutoNum type="arabicPeriod"/>
              <a:defRPr/>
            </a:pPr>
            <a:endParaRPr lang="es-CL" altLang="es-CL" sz="2000" u="none" dirty="0"/>
          </a:p>
          <a:p>
            <a:pPr marL="1500188" indent="-514350" algn="l" eaLnBrk="1" hangingPunct="1">
              <a:defRPr/>
            </a:pPr>
            <a:r>
              <a:rPr lang="es-CL" altLang="es-CL" sz="2000" u="none" dirty="0" smtClean="0"/>
              <a:t>I)	El inverso aditivo de z es -1 – 3i.</a:t>
            </a:r>
          </a:p>
          <a:p>
            <a:pPr marL="1500188" indent="-514350" algn="l" eaLnBrk="1" hangingPunct="1">
              <a:buAutoNum type="romanUcParenR" startAt="2"/>
              <a:defRPr/>
            </a:pPr>
            <a:r>
              <a:rPr lang="es-CL" altLang="es-CL" sz="2000" u="none" dirty="0" smtClean="0"/>
              <a:t>5z = -5 +15i</a:t>
            </a:r>
          </a:p>
          <a:p>
            <a:pPr marL="1500188" indent="-514350" algn="l" eaLnBrk="1" hangingPunct="1">
              <a:buAutoNum type="romanUcParenR" startAt="2"/>
              <a:defRPr/>
            </a:pPr>
            <a:r>
              <a:rPr lang="es-CL" altLang="es-CL" sz="2000" u="none" dirty="0" smtClean="0"/>
              <a:t> </a:t>
            </a:r>
          </a:p>
          <a:p>
            <a:pPr marL="985838" algn="l" eaLnBrk="1" hangingPunct="1">
              <a:defRPr/>
            </a:pPr>
            <a:endParaRPr lang="es-CL" altLang="es-CL" sz="2000" u="none" dirty="0" smtClean="0"/>
          </a:p>
        </p:txBody>
      </p:sp>
      <p:sp>
        <p:nvSpPr>
          <p:cNvPr id="13" name="12 Rectángulo"/>
          <p:cNvSpPr/>
          <p:nvPr/>
        </p:nvSpPr>
        <p:spPr>
          <a:xfrm>
            <a:off x="350271" y="366999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93763" lvl="1" indent="0" algn="l" eaLnBrk="1" hangingPunct="1">
              <a:defRPr/>
            </a:pPr>
            <a:r>
              <a:rPr lang="es-ES" altLang="es-CL" sz="2000" u="none" dirty="0"/>
              <a:t>A)   </a:t>
            </a:r>
            <a:r>
              <a:rPr lang="es-ES" altLang="es-CL" sz="2000" u="none" dirty="0" smtClean="0"/>
              <a:t>Solo I</a:t>
            </a:r>
            <a:endParaRPr lang="es-ES" altLang="es-CL" sz="2000" i="1" u="none" dirty="0"/>
          </a:p>
          <a:p>
            <a:pPr marL="893763" algn="l" eaLnBrk="1" hangingPunct="1">
              <a:defRPr/>
            </a:pPr>
            <a:r>
              <a:rPr lang="es-ES" altLang="es-CL" sz="2000" u="none" dirty="0" smtClean="0"/>
              <a:t>B</a:t>
            </a:r>
            <a:r>
              <a:rPr lang="es-ES" altLang="es-CL" sz="2000" u="none" dirty="0"/>
              <a:t>)   </a:t>
            </a:r>
            <a:r>
              <a:rPr lang="es-ES" altLang="es-CL" sz="2000" u="none" dirty="0" smtClean="0"/>
              <a:t>Solo II</a:t>
            </a:r>
            <a:endParaRPr lang="es-ES" altLang="es-CL" sz="2000" i="1" u="none" dirty="0"/>
          </a:p>
          <a:p>
            <a:pPr marL="1350963" indent="-457200" algn="l" eaLnBrk="1" hangingPunct="1">
              <a:buAutoNum type="alphaUcParenR" startAt="3"/>
              <a:defRPr/>
            </a:pPr>
            <a:r>
              <a:rPr lang="es-ES" altLang="es-CL" sz="2000" u="none" dirty="0" smtClean="0"/>
              <a:t>Solo I y II</a:t>
            </a:r>
          </a:p>
          <a:p>
            <a:pPr marL="1350963" indent="-457200" algn="l" eaLnBrk="1" hangingPunct="1">
              <a:buAutoNum type="alphaUcParenR" startAt="3"/>
              <a:defRPr/>
            </a:pPr>
            <a:r>
              <a:rPr lang="es-ES" altLang="es-CL" sz="2000" u="none" dirty="0" smtClean="0"/>
              <a:t>Solo II y III</a:t>
            </a:r>
            <a:endParaRPr lang="es-ES" altLang="es-CL" sz="2000" i="1" u="none" dirty="0"/>
          </a:p>
          <a:p>
            <a:pPr marL="893763" lvl="1" indent="0" algn="l" eaLnBrk="1" hangingPunct="1">
              <a:defRPr/>
            </a:pPr>
            <a:r>
              <a:rPr lang="es-ES" altLang="es-CL" sz="2000" u="none" dirty="0" smtClean="0"/>
              <a:t>E</a:t>
            </a:r>
            <a:r>
              <a:rPr lang="es-ES" altLang="es-CL" sz="2000" u="none" dirty="0"/>
              <a:t>)   </a:t>
            </a:r>
            <a:r>
              <a:rPr lang="es-ES" altLang="es-CL" sz="2000" u="none" dirty="0" smtClean="0"/>
              <a:t>I, II y III</a:t>
            </a:r>
            <a:endParaRPr lang="es-ES" altLang="es-CL" sz="2000" i="1" u="none" dirty="0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5607"/>
              </p:ext>
            </p:extLst>
          </p:nvPr>
        </p:nvGraphicFramePr>
        <p:xfrm>
          <a:off x="1876856" y="3002676"/>
          <a:ext cx="710784" cy="48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Ecuación" r:id="rId4" imgW="444240" imgH="304560" progId="Equation.3">
                  <p:embed/>
                </p:oleObj>
              </mc:Choice>
              <mc:Fallback>
                <p:oleObj name="Ecuación" r:id="rId4" imgW="4442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856" y="3002676"/>
                        <a:ext cx="710784" cy="487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16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17" name="6 Imagen" descr="ico_concepto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38 CuadroTexto"/>
          <p:cNvSpPr txBox="1">
            <a:spLocks noChangeArrowheads="1"/>
          </p:cNvSpPr>
          <p:nvPr/>
        </p:nvSpPr>
        <p:spPr bwMode="auto">
          <a:xfrm>
            <a:off x="296138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3. Operatoria en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11" name="1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Aplicaciones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0" y="691"/>
              <a:ext cx="215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24914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142481"/>
              </p:ext>
            </p:extLst>
          </p:nvPr>
        </p:nvGraphicFramePr>
        <p:xfrm>
          <a:off x="5652120" y="3861048"/>
          <a:ext cx="666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40" name="Ecuación" r:id="rId4" imgW="444240" imgH="304560" progId="Equation.3">
                  <p:embed/>
                </p:oleObj>
              </mc:Choice>
              <mc:Fallback>
                <p:oleObj name="Ecuación" r:id="rId4" imgW="4442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861048"/>
                        <a:ext cx="666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64000" y="98072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2000" b="1" u="none" dirty="0">
                <a:solidFill>
                  <a:srgbClr val="669900"/>
                </a:solidFill>
              </a:rPr>
              <a:t>Resolución: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11273"/>
              </p:ext>
            </p:extLst>
          </p:nvPr>
        </p:nvGraphicFramePr>
        <p:xfrm>
          <a:off x="2032000" y="3619872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41" name="Ecuación" r:id="rId6" imgW="1981080" imgH="304560" progId="Equation.3">
                  <p:embed/>
                </p:oleObj>
              </mc:Choice>
              <mc:Fallback>
                <p:oleObj name="Ecuación" r:id="rId6" imgW="1981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619872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18 Grupo"/>
          <p:cNvGrpSpPr/>
          <p:nvPr/>
        </p:nvGrpSpPr>
        <p:grpSpPr>
          <a:xfrm>
            <a:off x="323528" y="2780928"/>
            <a:ext cx="8415675" cy="1015663"/>
            <a:chOff x="323528" y="2780928"/>
            <a:chExt cx="8415675" cy="1015663"/>
          </a:xfrm>
        </p:grpSpPr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323528" y="2780928"/>
              <a:ext cx="84156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985838" algn="l" eaLnBrk="1" hangingPunct="1">
                <a:defRPr/>
              </a:pPr>
              <a:endParaRPr lang="es-CL" altLang="es-CL" sz="2000" u="none" dirty="0" smtClean="0"/>
            </a:p>
            <a:p>
              <a:pPr marL="985838" algn="l" eaLnBrk="1" hangingPunct="1">
                <a:defRPr/>
              </a:pPr>
              <a:r>
                <a:rPr lang="es-CL" altLang="es-CL" sz="2000" u="none" dirty="0" smtClean="0"/>
                <a:t>III)</a:t>
              </a:r>
              <a:r>
                <a:rPr lang="es-CL" altLang="es-CL" sz="2000" b="1" u="none" dirty="0" smtClean="0"/>
                <a:t>     Verdadera</a:t>
              </a:r>
              <a:r>
                <a:rPr lang="es-CL" altLang="es-CL" sz="2000" u="none" dirty="0" smtClean="0"/>
                <a:t>. Como                     y                 entonces:                  </a:t>
              </a:r>
            </a:p>
            <a:p>
              <a:pPr marL="985838" algn="l" eaLnBrk="1" hangingPunct="1">
                <a:defRPr/>
              </a:pPr>
              <a:endParaRPr lang="es-CL" altLang="es-CL" sz="2000" u="none" dirty="0" smtClean="0"/>
            </a:p>
          </p:txBody>
        </p: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690016"/>
                </p:ext>
              </p:extLst>
            </p:nvPr>
          </p:nvGraphicFramePr>
          <p:xfrm>
            <a:off x="4193654" y="3068989"/>
            <a:ext cx="1314450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42" name="Ecuación" r:id="rId8" imgW="876240" imgH="291960" progId="Equation.3">
                    <p:embed/>
                  </p:oleObj>
                </mc:Choice>
                <mc:Fallback>
                  <p:oleObj name="Ecuación" r:id="rId8" imgW="8762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654" y="3068989"/>
                          <a:ext cx="1314450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9930837"/>
                </p:ext>
              </p:extLst>
            </p:nvPr>
          </p:nvGraphicFramePr>
          <p:xfrm>
            <a:off x="5767610" y="3096000"/>
            <a:ext cx="1036638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43" name="Ecuación" r:id="rId10" imgW="647640" imgH="241200" progId="Equation.3">
                    <p:embed/>
                  </p:oleObj>
                </mc:Choice>
                <mc:Fallback>
                  <p:oleObj name="Ecuación" r:id="rId10" imgW="647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610" y="3096000"/>
                          <a:ext cx="1036638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91428"/>
              </p:ext>
            </p:extLst>
          </p:nvPr>
        </p:nvGraphicFramePr>
        <p:xfrm>
          <a:off x="2038722" y="4157836"/>
          <a:ext cx="3181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44" name="Ecuación" r:id="rId12" imgW="2120760" imgH="330120" progId="Equation.3">
                  <p:embed/>
                </p:oleObj>
              </mc:Choice>
              <mc:Fallback>
                <p:oleObj name="Ecuación" r:id="rId12" imgW="2120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722" y="4157836"/>
                        <a:ext cx="3181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errar llave"/>
          <p:cNvSpPr/>
          <p:nvPr/>
        </p:nvSpPr>
        <p:spPr bwMode="auto">
          <a:xfrm>
            <a:off x="5382018" y="3699103"/>
            <a:ext cx="144016" cy="864096"/>
          </a:xfrm>
          <a:prstGeom prst="rightBrace">
            <a:avLst/>
          </a:prstGeom>
          <a:ln w="12700">
            <a:solidFill>
              <a:schemeClr val="accent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451725" y="4859338"/>
            <a:ext cx="591829" cy="769441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4400" b="1" u="none" dirty="0" smtClean="0">
                <a:solidFill>
                  <a:schemeClr val="bg1"/>
                </a:solidFill>
                <a:ea typeface="MS PGothic" pitchFamily="34" charset="-128"/>
              </a:rPr>
              <a:t>D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67544" y="1484940"/>
            <a:ext cx="7952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5838" algn="l" eaLnBrk="1" hangingPunct="1">
              <a:defRPr/>
            </a:pPr>
            <a:r>
              <a:rPr lang="es-CL" altLang="es-CL" sz="2000" u="none" dirty="0" smtClean="0"/>
              <a:t>I)     </a:t>
            </a:r>
            <a:r>
              <a:rPr lang="es-CL" altLang="es-CL" sz="2000" b="1" u="none" dirty="0" smtClean="0"/>
              <a:t>Falsa</a:t>
            </a:r>
            <a:r>
              <a:rPr lang="es-CL" altLang="es-CL" sz="2000" u="none" dirty="0"/>
              <a:t>. El inverso aditivo de z es 1 – 3i. Tanto la parte </a:t>
            </a:r>
            <a:r>
              <a:rPr lang="es-CL" altLang="es-CL" sz="2000" u="none" dirty="0" smtClean="0"/>
              <a:t>   </a:t>
            </a:r>
          </a:p>
          <a:p>
            <a:pPr marL="985838" algn="l" eaLnBrk="1" hangingPunct="1">
              <a:defRPr/>
            </a:pPr>
            <a:r>
              <a:rPr lang="es-CL" altLang="es-CL" sz="2000" u="none" dirty="0"/>
              <a:t> </a:t>
            </a:r>
            <a:r>
              <a:rPr lang="es-CL" altLang="es-CL" sz="2000" u="none" dirty="0" smtClean="0"/>
              <a:t>      real </a:t>
            </a:r>
            <a:r>
              <a:rPr lang="es-CL" altLang="es-CL" sz="2000" u="none" dirty="0"/>
              <a:t>como la imaginaria cambian de signo.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95536" y="2308810"/>
            <a:ext cx="7506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0188" indent="-514350" algn="l" eaLnBrk="1" hangingPunct="1">
              <a:buAutoNum type="romanUcParenR" startAt="2"/>
              <a:defRPr/>
            </a:pPr>
            <a:r>
              <a:rPr lang="es-CL" altLang="es-CL" sz="2000" u="none" dirty="0"/>
              <a:t> </a:t>
            </a:r>
            <a:r>
              <a:rPr lang="es-CL" altLang="es-CL" sz="2000" b="1" u="none" dirty="0" smtClean="0"/>
              <a:t>Verdadera</a:t>
            </a:r>
            <a:r>
              <a:rPr lang="es-CL" altLang="es-CL" sz="2000" u="none" dirty="0" smtClean="0"/>
              <a:t>, ya que  5z </a:t>
            </a:r>
            <a:r>
              <a:rPr lang="es-CL" altLang="es-CL" sz="2000" u="none" dirty="0"/>
              <a:t>= 5(-1 + 3i) = -5 +15i.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2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/>
            </a:p>
          </p:txBody>
        </p:sp>
        <p:pic>
          <p:nvPicPr>
            <p:cNvPr id="22" name="6 Imagen" descr="ico_conceptos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38 CuadroTexto"/>
          <p:cNvSpPr txBox="1">
            <a:spLocks noChangeArrowheads="1"/>
          </p:cNvSpPr>
          <p:nvPr/>
        </p:nvSpPr>
        <p:spPr bwMode="auto">
          <a:xfrm>
            <a:off x="296138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3. Operatoria en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 bwMode="auto">
          <a:xfrm>
            <a:off x="3491880" y="1865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0910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17" grpId="0" animBg="1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1"/>
          <p:cNvSpPr>
            <a:spLocks noChangeArrowheads="1"/>
          </p:cNvSpPr>
          <p:nvPr/>
        </p:nvSpPr>
        <p:spPr bwMode="auto">
          <a:xfrm>
            <a:off x="-252536" y="1492910"/>
            <a:ext cx="91440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2438" algn="l" eaLnBrk="1" hangingPunct="1">
              <a:defRPr/>
            </a:pPr>
            <a:r>
              <a:rPr lang="es-ES" altLang="es-CL" sz="2000" b="1" u="none" dirty="0" smtClean="0"/>
              <a:t>2.</a:t>
            </a:r>
            <a:r>
              <a:rPr lang="es-ES" altLang="es-CL" sz="2000" u="none" dirty="0" smtClean="0"/>
              <a:t> 	¿Cuál de las siguientes expresiones numéricas es imaginaria?                             </a:t>
            </a:r>
          </a:p>
          <a:p>
            <a:pPr algn="l" eaLnBrk="1" hangingPunct="1">
              <a:defRPr/>
            </a:pPr>
            <a:endParaRPr lang="es-ES" altLang="es-CL" sz="2000" u="none" dirty="0" smtClean="0"/>
          </a:p>
          <a:p>
            <a:pPr marL="893763" lvl="1" indent="0" algn="l" eaLnBrk="1" hangingPunct="1">
              <a:lnSpc>
                <a:spcPct val="150000"/>
              </a:lnSpc>
              <a:defRPr/>
            </a:pPr>
            <a:r>
              <a:rPr lang="es-ES" altLang="es-CL" sz="2000" u="none" dirty="0" smtClean="0"/>
              <a:t>A)</a:t>
            </a:r>
          </a:p>
          <a:p>
            <a:pPr marL="893763" algn="l" eaLnBrk="1" hangingPunct="1">
              <a:lnSpc>
                <a:spcPct val="150000"/>
              </a:lnSpc>
              <a:defRPr/>
            </a:pPr>
            <a:r>
              <a:rPr lang="es-ES" altLang="es-CL" sz="2000" u="none" dirty="0" smtClean="0"/>
              <a:t>B)</a:t>
            </a:r>
          </a:p>
          <a:p>
            <a:pPr marL="893763" algn="l" eaLnBrk="1" hangingPunct="1">
              <a:lnSpc>
                <a:spcPct val="150000"/>
              </a:lnSpc>
              <a:defRPr/>
            </a:pPr>
            <a:r>
              <a:rPr lang="es-ES" altLang="es-CL" sz="2000" u="none" dirty="0" smtClean="0"/>
              <a:t>C)	</a:t>
            </a:r>
          </a:p>
          <a:p>
            <a:pPr marL="893763" lvl="1" indent="0" algn="l" eaLnBrk="1" hangingPunct="1">
              <a:lnSpc>
                <a:spcPct val="150000"/>
              </a:lnSpc>
              <a:defRPr/>
            </a:pPr>
            <a:r>
              <a:rPr lang="es-ES" altLang="es-CL" sz="2000" u="none" dirty="0" smtClean="0"/>
              <a:t>D)</a:t>
            </a:r>
          </a:p>
          <a:p>
            <a:pPr marL="893763" lvl="1" indent="0" algn="l" eaLnBrk="1" hangingPunct="1">
              <a:lnSpc>
                <a:spcPct val="150000"/>
              </a:lnSpc>
              <a:defRPr/>
            </a:pPr>
            <a:r>
              <a:rPr lang="es-ES" altLang="es-CL" sz="2000" u="none" dirty="0" smtClean="0"/>
              <a:t>E)</a:t>
            </a:r>
            <a:endParaRPr lang="es-CL" altLang="es-CL" sz="2000" u="none" dirty="0" smtClean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0074"/>
              </p:ext>
            </p:extLst>
          </p:nvPr>
        </p:nvGraphicFramePr>
        <p:xfrm>
          <a:off x="1187464" y="3131444"/>
          <a:ext cx="8207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4" name="Ecuación" r:id="rId4" imgW="482400" imgH="228600" progId="Equation.3">
                  <p:embed/>
                </p:oleObj>
              </mc:Choice>
              <mc:Fallback>
                <p:oleObj name="Ecuación" r:id="rId4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64" y="3131444"/>
                        <a:ext cx="8207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20947"/>
              </p:ext>
            </p:extLst>
          </p:nvPr>
        </p:nvGraphicFramePr>
        <p:xfrm>
          <a:off x="1208063" y="2212990"/>
          <a:ext cx="519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5" name="Ecuación" r:id="rId6" imgW="304560" imgH="228600" progId="Equation.3">
                  <p:embed/>
                </p:oleObj>
              </mc:Choice>
              <mc:Fallback>
                <p:oleObj name="Ecuación" r:id="rId6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63" y="2212990"/>
                        <a:ext cx="519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980077"/>
              </p:ext>
            </p:extLst>
          </p:nvPr>
        </p:nvGraphicFramePr>
        <p:xfrm>
          <a:off x="1187464" y="3608452"/>
          <a:ext cx="155733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6" name="Ecuación" r:id="rId8" imgW="914400" imgH="203040" progId="Equation.3">
                  <p:embed/>
                </p:oleObj>
              </mc:Choice>
              <mc:Fallback>
                <p:oleObj name="Ecuación" r:id="rId8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64" y="3608452"/>
                        <a:ext cx="1557338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0857"/>
              </p:ext>
            </p:extLst>
          </p:nvPr>
        </p:nvGraphicFramePr>
        <p:xfrm>
          <a:off x="1187464" y="2663444"/>
          <a:ext cx="5603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7" name="Ecuación" r:id="rId10" imgW="330120" imgH="215640" progId="Equation.3">
                  <p:embed/>
                </p:oleObj>
              </mc:Choice>
              <mc:Fallback>
                <p:oleObj name="Ecuación" r:id="rId10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64" y="2663444"/>
                        <a:ext cx="5603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67325"/>
              </p:ext>
            </p:extLst>
          </p:nvPr>
        </p:nvGraphicFramePr>
        <p:xfrm>
          <a:off x="1187464" y="4040500"/>
          <a:ext cx="5842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8" name="Ecuación" r:id="rId12" imgW="342720" imgH="203040" progId="Equation.3">
                  <p:embed/>
                </p:oleObj>
              </mc:Choice>
              <mc:Fallback>
                <p:oleObj name="Ecuación" r:id="rId12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64" y="4040500"/>
                        <a:ext cx="5842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23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2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/>
              </a:p>
            </p:txBody>
          </p:sp>
          <p:pic>
            <p:nvPicPr>
              <p:cNvPr id="30" name="6 Imagen" descr="ico_conceptos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27" name="26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15" name="14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Aplicaciones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0" y="691"/>
              <a:ext cx="215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058693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7424738" y="4859338"/>
            <a:ext cx="591829" cy="769441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4400" b="1" u="none" dirty="0" smtClean="0">
                <a:solidFill>
                  <a:schemeClr val="bg1"/>
                </a:solidFill>
                <a:ea typeface="MS PGothic" pitchFamily="34" charset="-128"/>
              </a:rPr>
              <a:t>C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64000" y="98072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2000" b="1" u="none" dirty="0">
                <a:solidFill>
                  <a:srgbClr val="669900"/>
                </a:solidFill>
              </a:rPr>
              <a:t>Resolución: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0" y="755987"/>
            <a:ext cx="9144000" cy="4401205"/>
            <a:chOff x="0" y="755987"/>
            <a:chExt cx="9144000" cy="4401205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0" y="755987"/>
              <a:ext cx="9144000" cy="440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defRPr/>
              </a:pPr>
              <a:endParaRPr lang="es-ES" altLang="es-CL" sz="2000" u="none" dirty="0" smtClean="0"/>
            </a:p>
            <a:p>
              <a:pPr algn="l" eaLnBrk="1" hangingPunct="1">
                <a:defRPr/>
              </a:pPr>
              <a:endParaRPr lang="es-ES" altLang="es-CL" sz="2000" u="none" dirty="0" smtClean="0"/>
            </a:p>
            <a:p>
              <a:pPr marL="893763" lvl="1" indent="0" algn="l" eaLnBrk="1" hangingPunct="1">
                <a:lnSpc>
                  <a:spcPct val="150000"/>
                </a:lnSpc>
                <a:defRPr/>
              </a:pPr>
              <a:r>
                <a:rPr lang="es-ES" altLang="es-CL" sz="2000" u="none" dirty="0" smtClean="0"/>
                <a:t>A)              es un decimal periódico, un racional, por lo tanto un real.</a:t>
              </a:r>
            </a:p>
            <a:p>
              <a:pPr marL="893763" algn="l" eaLnBrk="1" hangingPunct="1">
                <a:lnSpc>
                  <a:spcPct val="150000"/>
                </a:lnSpc>
                <a:defRPr/>
              </a:pPr>
              <a:r>
                <a:rPr lang="es-ES" altLang="es-CL" sz="2000" u="none" dirty="0" smtClean="0"/>
                <a:t>B)              es un irracional, por lo tanto es real. </a:t>
              </a:r>
            </a:p>
            <a:p>
              <a:pPr marL="1350963" indent="-457200" algn="l" eaLnBrk="1" hangingPunct="1">
                <a:lnSpc>
                  <a:spcPct val="150000"/>
                </a:lnSpc>
                <a:buAutoNum type="alphaUcParenR" startAt="3"/>
                <a:defRPr/>
              </a:pPr>
              <a:r>
                <a:rPr lang="es-ES" altLang="es-CL" sz="2000" u="none" dirty="0" smtClean="0"/>
                <a:t>           es imaginario, ya que:</a:t>
              </a:r>
            </a:p>
            <a:p>
              <a:pPr marL="893763" algn="l" eaLnBrk="1" hangingPunct="1">
                <a:lnSpc>
                  <a:spcPct val="150000"/>
                </a:lnSpc>
                <a:defRPr/>
              </a:pPr>
              <a:endParaRPr lang="es-ES" altLang="es-CL" sz="2000" u="none" dirty="0"/>
            </a:p>
            <a:p>
              <a:pPr marL="893763" algn="l" eaLnBrk="1" hangingPunct="1">
                <a:lnSpc>
                  <a:spcPct val="150000"/>
                </a:lnSpc>
                <a:defRPr/>
              </a:pPr>
              <a:r>
                <a:rPr lang="es-ES" altLang="es-CL" sz="2000" u="none" dirty="0" smtClean="0"/>
                <a:t>D)                       es real, ya que:</a:t>
              </a:r>
            </a:p>
            <a:p>
              <a:pPr marL="893763" algn="l" eaLnBrk="1" hangingPunct="1">
                <a:lnSpc>
                  <a:spcPct val="150000"/>
                </a:lnSpc>
                <a:defRPr/>
              </a:pPr>
              <a:endParaRPr lang="es-ES" altLang="es-CL" sz="2000" u="none" dirty="0" smtClean="0"/>
            </a:p>
            <a:p>
              <a:pPr marL="893763" lvl="1" indent="0" algn="l" eaLnBrk="1" hangingPunct="1">
                <a:lnSpc>
                  <a:spcPct val="150000"/>
                </a:lnSpc>
                <a:defRPr/>
              </a:pPr>
              <a:endParaRPr lang="es-ES" altLang="es-CL" sz="2000" u="none" dirty="0" smtClean="0"/>
            </a:p>
            <a:p>
              <a:pPr marL="893763" lvl="1" indent="0" algn="l" eaLnBrk="1" hangingPunct="1">
                <a:lnSpc>
                  <a:spcPct val="150000"/>
                </a:lnSpc>
                <a:defRPr/>
              </a:pPr>
              <a:r>
                <a:rPr lang="es-ES" altLang="es-CL" sz="2000" u="none" dirty="0" smtClean="0"/>
                <a:t>E)          es real ya que: </a:t>
              </a:r>
              <a:endParaRPr lang="es-CL" altLang="es-CL" sz="2000" u="none" dirty="0" smtClean="0"/>
            </a:p>
          </p:txBody>
        </p:sp>
        <p:graphicFrame>
          <p:nvGraphicFramePr>
            <p:cNvPr id="18" name="1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762640"/>
                </p:ext>
              </p:extLst>
            </p:nvPr>
          </p:nvGraphicFramePr>
          <p:xfrm>
            <a:off x="1440000" y="2403238"/>
            <a:ext cx="771840" cy="365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2" name="Ecuación" r:id="rId4" imgW="482400" imgH="228600" progId="Equation.3">
                    <p:embed/>
                  </p:oleObj>
                </mc:Choice>
                <mc:Fallback>
                  <p:oleObj name="Ecuación" r:id="rId4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00" y="2403238"/>
                          <a:ext cx="771840" cy="365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1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9155511"/>
                </p:ext>
              </p:extLst>
            </p:nvPr>
          </p:nvGraphicFramePr>
          <p:xfrm>
            <a:off x="1460599" y="1529482"/>
            <a:ext cx="487296" cy="365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3" name="Ecuación" r:id="rId6" imgW="304560" imgH="228600" progId="Equation.3">
                    <p:embed/>
                  </p:oleObj>
                </mc:Choice>
                <mc:Fallback>
                  <p:oleObj name="Ecuación" r:id="rId6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599" y="1529482"/>
                          <a:ext cx="487296" cy="365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1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7146"/>
                </p:ext>
              </p:extLst>
            </p:nvPr>
          </p:nvGraphicFramePr>
          <p:xfrm>
            <a:off x="1452776" y="3392168"/>
            <a:ext cx="1463040" cy="324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4" name="Ecuación" r:id="rId8" imgW="914400" imgH="203040" progId="Equation.3">
                    <p:embed/>
                  </p:oleObj>
                </mc:Choice>
                <mc:Fallback>
                  <p:oleObj name="Ecuación" r:id="rId8" imgW="914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776" y="3392168"/>
                          <a:ext cx="1463040" cy="324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2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312391"/>
                </p:ext>
              </p:extLst>
            </p:nvPr>
          </p:nvGraphicFramePr>
          <p:xfrm>
            <a:off x="1440000" y="1982168"/>
            <a:ext cx="528192" cy="345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5" name="Ecuación" r:id="rId10" imgW="330120" imgH="215640" progId="Equation.3">
                    <p:embed/>
                  </p:oleObj>
                </mc:Choice>
                <mc:Fallback>
                  <p:oleObj name="Ecuación" r:id="rId10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00" y="1982168"/>
                          <a:ext cx="528192" cy="345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2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3728557"/>
                </p:ext>
              </p:extLst>
            </p:nvPr>
          </p:nvGraphicFramePr>
          <p:xfrm>
            <a:off x="1368000" y="4725144"/>
            <a:ext cx="548352" cy="324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6" name="Ecuación" r:id="rId12" imgW="342720" imgH="203040" progId="Equation.3">
                    <p:embed/>
                  </p:oleObj>
                </mc:Choice>
                <mc:Fallback>
                  <p:oleObj name="Ecuación" r:id="rId12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000" y="4725144"/>
                          <a:ext cx="548352" cy="324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381533"/>
                </p:ext>
              </p:extLst>
            </p:nvPr>
          </p:nvGraphicFramePr>
          <p:xfrm>
            <a:off x="4644008" y="3348000"/>
            <a:ext cx="249872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7" name="Ecuación" r:id="rId14" imgW="1562040" imgH="241200" progId="Equation.3">
                    <p:embed/>
                  </p:oleObj>
                </mc:Choice>
                <mc:Fallback>
                  <p:oleObj name="Ecuación" r:id="rId14" imgW="1562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3348000"/>
                          <a:ext cx="2498725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685795"/>
                </p:ext>
              </p:extLst>
            </p:nvPr>
          </p:nvGraphicFramePr>
          <p:xfrm>
            <a:off x="3779912" y="4719424"/>
            <a:ext cx="1726848" cy="365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8" name="Ecuación" r:id="rId16" imgW="1079280" imgH="228600" progId="Equation.3">
                    <p:embed/>
                  </p:oleObj>
                </mc:Choice>
                <mc:Fallback>
                  <p:oleObj name="Ecuación" r:id="rId16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4719424"/>
                          <a:ext cx="1726848" cy="365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39391"/>
              </p:ext>
            </p:extLst>
          </p:nvPr>
        </p:nvGraphicFramePr>
        <p:xfrm>
          <a:off x="4705350" y="2420938"/>
          <a:ext cx="4041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9" name="Ecuación" r:id="rId18" imgW="2527200" imgH="253800" progId="Equation.3">
                  <p:embed/>
                </p:oleObj>
              </mc:Choice>
              <mc:Fallback>
                <p:oleObj name="Ecuación" r:id="rId18" imgW="252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420938"/>
                        <a:ext cx="4041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978306"/>
              </p:ext>
            </p:extLst>
          </p:nvPr>
        </p:nvGraphicFramePr>
        <p:xfrm>
          <a:off x="6012160" y="3753222"/>
          <a:ext cx="1016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0" name="Ecuación" r:id="rId20" imgW="634680" imgH="203040" progId="Equation.3">
                  <p:embed/>
                </p:oleObj>
              </mc:Choice>
              <mc:Fallback>
                <p:oleObj name="Ecuación" r:id="rId20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753222"/>
                        <a:ext cx="1016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2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385776"/>
              </p:ext>
            </p:extLst>
          </p:nvPr>
        </p:nvGraphicFramePr>
        <p:xfrm>
          <a:off x="6012160" y="4149080"/>
          <a:ext cx="8731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1" name="Ecuación" r:id="rId22" imgW="545760" imgH="203040" progId="Equation.3">
                  <p:embed/>
                </p:oleObj>
              </mc:Choice>
              <mc:Fallback>
                <p:oleObj name="Ecuación" r:id="rId22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149080"/>
                        <a:ext cx="8731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479363"/>
              </p:ext>
            </p:extLst>
          </p:nvPr>
        </p:nvGraphicFramePr>
        <p:xfrm>
          <a:off x="6012160" y="4509120"/>
          <a:ext cx="527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2" name="Ecuación" r:id="rId24" imgW="330120" imgH="203040" progId="Equation.3">
                  <p:embed/>
                </p:oleObj>
              </mc:Choice>
              <mc:Fallback>
                <p:oleObj name="Ecuación" r:id="rId24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509120"/>
                        <a:ext cx="527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23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31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/>
              </a:p>
            </p:txBody>
          </p:sp>
          <p:pic>
            <p:nvPicPr>
              <p:cNvPr id="32" name="6 Imagen" descr="ico_conceptos.png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30" name="29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76274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 u="none"/>
          </a:p>
        </p:txBody>
      </p:sp>
      <p:sp>
        <p:nvSpPr>
          <p:cNvPr id="23556" name="Rectangle 15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 u="non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1272" y="1385773"/>
            <a:ext cx="8452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s-ES" sz="2000" b="1" u="none" dirty="0" smtClean="0"/>
              <a:t>  3.</a:t>
            </a:r>
            <a:r>
              <a:rPr lang="es-ES" sz="2000" u="none" dirty="0" smtClean="0"/>
              <a:t>    (1 - i)i =</a:t>
            </a:r>
            <a:endParaRPr lang="es-CL" sz="2000" u="none" dirty="0"/>
          </a:p>
        </p:txBody>
      </p:sp>
      <p:sp>
        <p:nvSpPr>
          <p:cNvPr id="8" name="7 Rectángulo"/>
          <p:cNvSpPr/>
          <p:nvPr/>
        </p:nvSpPr>
        <p:spPr>
          <a:xfrm>
            <a:off x="-36512" y="19418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93763" lvl="1" indent="0" algn="l" eaLnBrk="1" hangingPunct="1">
              <a:defRPr/>
            </a:pPr>
            <a:r>
              <a:rPr lang="es-ES" altLang="es-CL" sz="2000" u="none" dirty="0"/>
              <a:t>A)   </a:t>
            </a:r>
            <a:r>
              <a:rPr lang="es-ES" altLang="es-CL" sz="2000" u="none" dirty="0" smtClean="0"/>
              <a:t>0</a:t>
            </a:r>
            <a:endParaRPr lang="es-ES" altLang="es-CL" sz="2000" i="1" u="none" dirty="0"/>
          </a:p>
          <a:p>
            <a:pPr marL="893763" algn="l" eaLnBrk="1" hangingPunct="1">
              <a:defRPr/>
            </a:pPr>
            <a:r>
              <a:rPr lang="es-ES" altLang="es-CL" sz="2000" u="none" dirty="0" smtClean="0"/>
              <a:t>B</a:t>
            </a:r>
            <a:r>
              <a:rPr lang="es-ES" altLang="es-CL" sz="2000" u="none" dirty="0"/>
              <a:t>)   </a:t>
            </a:r>
            <a:r>
              <a:rPr lang="es-ES" altLang="es-CL" sz="2000" u="none" dirty="0" smtClean="0"/>
              <a:t>1</a:t>
            </a:r>
            <a:endParaRPr lang="es-ES" altLang="es-CL" sz="2000" i="1" u="none" dirty="0"/>
          </a:p>
          <a:p>
            <a:pPr marL="893763" algn="l" eaLnBrk="1" hangingPunct="1">
              <a:defRPr/>
            </a:pPr>
            <a:r>
              <a:rPr lang="es-ES" altLang="es-CL" sz="2000" u="none" dirty="0" smtClean="0"/>
              <a:t>C</a:t>
            </a:r>
            <a:r>
              <a:rPr lang="es-ES" altLang="es-CL" sz="2000" u="none" dirty="0"/>
              <a:t>)   </a:t>
            </a:r>
            <a:r>
              <a:rPr lang="es-ES" altLang="es-CL" sz="2000" u="none" dirty="0" smtClean="0"/>
              <a:t>i</a:t>
            </a:r>
            <a:endParaRPr lang="es-ES" altLang="es-CL" sz="2000" i="1" u="none" dirty="0"/>
          </a:p>
          <a:p>
            <a:pPr marL="893763" lvl="1" indent="0" algn="l" eaLnBrk="1" hangingPunct="1">
              <a:defRPr/>
            </a:pPr>
            <a:r>
              <a:rPr lang="es-ES" altLang="es-CL" sz="2000" u="none" dirty="0" smtClean="0"/>
              <a:t>D</a:t>
            </a:r>
            <a:r>
              <a:rPr lang="es-ES" altLang="es-CL" sz="2000" u="none" dirty="0"/>
              <a:t>)   </a:t>
            </a:r>
            <a:r>
              <a:rPr lang="es-ES" altLang="es-CL" sz="2000" u="none" dirty="0" smtClean="0"/>
              <a:t>1 + i</a:t>
            </a:r>
            <a:endParaRPr lang="es-ES" altLang="es-CL" sz="2000" i="1" u="none" dirty="0"/>
          </a:p>
          <a:p>
            <a:pPr marL="893763" lvl="1" indent="0" algn="l" eaLnBrk="1" hangingPunct="1">
              <a:defRPr/>
            </a:pPr>
            <a:r>
              <a:rPr lang="es-ES" altLang="es-CL" sz="2000" u="none" dirty="0" smtClean="0"/>
              <a:t>E</a:t>
            </a:r>
            <a:r>
              <a:rPr lang="es-ES" altLang="es-CL" sz="2000" u="none" dirty="0"/>
              <a:t>)   </a:t>
            </a:r>
            <a:r>
              <a:rPr lang="es-ES" altLang="es-CL" sz="2000" u="none" dirty="0" smtClean="0"/>
              <a:t>1 - i</a:t>
            </a:r>
            <a:endParaRPr lang="es-ES" altLang="es-CL" sz="2000" i="1" u="none" dirty="0"/>
          </a:p>
        </p:txBody>
      </p:sp>
      <p:grpSp>
        <p:nvGrpSpPr>
          <p:cNvPr id="11" name="10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18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 u="none"/>
              </a:p>
            </p:txBody>
          </p:sp>
          <p:pic>
            <p:nvPicPr>
              <p:cNvPr id="20" name="6 Imagen" descr="ico_concepto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17" name="16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15" name="14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Aplicaciones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0" y="691"/>
              <a:ext cx="215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14053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7451725" y="4859338"/>
            <a:ext cx="592138" cy="7699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4400" b="1" u="none" dirty="0" smtClean="0">
                <a:solidFill>
                  <a:schemeClr val="bg1"/>
                </a:solidFill>
                <a:ea typeface="MS PGothic" pitchFamily="34" charset="-128"/>
              </a:rPr>
              <a:t>D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64000" y="98072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2000" b="1" u="none" dirty="0">
                <a:solidFill>
                  <a:srgbClr val="669900"/>
                </a:solidFill>
              </a:rPr>
              <a:t>Resolución: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64421" y="1979548"/>
            <a:ext cx="3995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u="none" dirty="0"/>
              <a:t>(1 - i)i </a:t>
            </a:r>
            <a:r>
              <a:rPr lang="es-ES" u="none" dirty="0" smtClean="0"/>
              <a:t>= i – i</a:t>
            </a:r>
            <a:r>
              <a:rPr lang="es-ES" u="none" baseline="30000" dirty="0" smtClean="0"/>
              <a:t>2</a:t>
            </a:r>
            <a:r>
              <a:rPr lang="es-ES" u="none" dirty="0" smtClean="0"/>
              <a:t> = i – (-1) = i +1</a:t>
            </a:r>
            <a:r>
              <a:rPr lang="es-ES" u="none" baseline="30000" dirty="0" smtClean="0"/>
              <a:t>     </a:t>
            </a:r>
            <a:endParaRPr lang="es-CL" u="none" baseline="30000" dirty="0"/>
          </a:p>
        </p:txBody>
      </p:sp>
      <p:grpSp>
        <p:nvGrpSpPr>
          <p:cNvPr id="26" name="25 Grupo"/>
          <p:cNvGrpSpPr/>
          <p:nvPr/>
        </p:nvGrpSpPr>
        <p:grpSpPr>
          <a:xfrm>
            <a:off x="2123728" y="1362765"/>
            <a:ext cx="847294" cy="410051"/>
            <a:chOff x="5740930" y="3628778"/>
            <a:chExt cx="847294" cy="410051"/>
          </a:xfrm>
        </p:grpSpPr>
        <p:sp>
          <p:nvSpPr>
            <p:cNvPr id="27" name="26 Llamada rectangular redondeada"/>
            <p:cNvSpPr/>
            <p:nvPr/>
          </p:nvSpPr>
          <p:spPr bwMode="auto">
            <a:xfrm>
              <a:off x="5740930" y="3628778"/>
              <a:ext cx="775286" cy="408623"/>
            </a:xfrm>
            <a:prstGeom prst="wedgeRoundRectCallout">
              <a:avLst>
                <a:gd name="adj1" fmla="val -42196"/>
                <a:gd name="adj2" fmla="val 101000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8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7615802"/>
                </p:ext>
              </p:extLst>
            </p:nvPr>
          </p:nvGraphicFramePr>
          <p:xfrm>
            <a:off x="5826284" y="3695929"/>
            <a:ext cx="76194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6" name="Ecuación" r:id="rId4" imgW="507960" imgH="228600" progId="Equation.3">
                    <p:embed/>
                  </p:oleObj>
                </mc:Choice>
                <mc:Fallback>
                  <p:oleObj name="Ecuación" r:id="rId4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284" y="3695929"/>
                          <a:ext cx="76194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10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15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/>
              </a:p>
            </p:txBody>
          </p:sp>
          <p:pic>
            <p:nvPicPr>
              <p:cNvPr id="17" name="6 Imagen" descr="ico_conceptos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14" name="13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3650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560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56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560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560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5137" name="Rectangle 11"/>
          <p:cNvSpPr>
            <a:spLocks noChangeArrowheads="1"/>
          </p:cNvSpPr>
          <p:nvPr/>
        </p:nvSpPr>
        <p:spPr bwMode="auto">
          <a:xfrm>
            <a:off x="450865" y="1371540"/>
            <a:ext cx="87566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60363" indent="-360363" algn="l" eaLnBrk="1" hangingPunct="1">
              <a:defRPr/>
            </a:pPr>
            <a:r>
              <a:rPr lang="es-ES" altLang="es-CL" sz="2000" b="1" u="none" dirty="0" smtClean="0"/>
              <a:t>4.  </a:t>
            </a:r>
          </a:p>
          <a:p>
            <a:pPr marL="360363" indent="-360363" algn="l" eaLnBrk="1" hangingPunct="1">
              <a:defRPr/>
            </a:pPr>
            <a:endParaRPr lang="es-ES" altLang="es-CL" sz="2000" b="1" u="none" dirty="0" smtClean="0"/>
          </a:p>
          <a:p>
            <a:pPr marL="360363" indent="-360363" algn="l" eaLnBrk="1" hangingPunct="1">
              <a:defRPr/>
            </a:pPr>
            <a:r>
              <a:rPr lang="es-ES" altLang="es-CL" sz="2000" b="1" u="none" dirty="0"/>
              <a:t>	</a:t>
            </a:r>
            <a:r>
              <a:rPr lang="es-ES" altLang="es-CL" sz="2000" u="none" dirty="0" smtClean="0"/>
              <a:t>A)     -</a:t>
            </a:r>
            <a:r>
              <a:rPr lang="es-ES" altLang="es-CL" sz="2000" u="none" dirty="0"/>
              <a:t>6</a:t>
            </a:r>
            <a:endParaRPr lang="es-ES" altLang="es-CL" sz="2000" u="none" dirty="0" smtClean="0"/>
          </a:p>
          <a:p>
            <a:pPr marL="360363" algn="l" eaLnBrk="1" hangingPunct="1">
              <a:defRPr/>
            </a:pPr>
            <a:endParaRPr lang="es-ES" altLang="es-CL" sz="2000" u="none" dirty="0" smtClean="0"/>
          </a:p>
          <a:p>
            <a:pPr marL="360363" algn="l" eaLnBrk="1" hangingPunct="1">
              <a:defRPr/>
            </a:pPr>
            <a:r>
              <a:rPr lang="es-ES" altLang="es-CL" sz="2000" u="none" dirty="0" smtClean="0"/>
              <a:t>B)    </a:t>
            </a:r>
          </a:p>
          <a:p>
            <a:pPr marL="360363" algn="l" eaLnBrk="1" hangingPunct="1">
              <a:defRPr/>
            </a:pPr>
            <a:endParaRPr lang="es-ES" altLang="es-CL" sz="2000" u="none" dirty="0"/>
          </a:p>
          <a:p>
            <a:pPr marL="360363" algn="l" eaLnBrk="1" hangingPunct="1">
              <a:defRPr/>
            </a:pPr>
            <a:r>
              <a:rPr lang="es-ES" altLang="es-CL" sz="2000" u="none" dirty="0" smtClean="0"/>
              <a:t>C</a:t>
            </a:r>
            <a:r>
              <a:rPr lang="es-ES" altLang="es-CL" sz="2000" u="none" dirty="0"/>
              <a:t>) </a:t>
            </a:r>
            <a:r>
              <a:rPr lang="es-ES" altLang="es-CL" sz="2000" u="none" dirty="0" smtClean="0"/>
              <a:t>     0</a:t>
            </a:r>
          </a:p>
          <a:p>
            <a:pPr marL="360363" algn="l" eaLnBrk="1" hangingPunct="1">
              <a:defRPr/>
            </a:pPr>
            <a:endParaRPr lang="es-ES" altLang="es-CL" sz="2000" u="none" dirty="0" smtClean="0"/>
          </a:p>
          <a:p>
            <a:pPr marL="817563" indent="-457200" algn="l" eaLnBrk="1" hangingPunct="1">
              <a:buAutoNum type="alphaUcParenR" startAt="4"/>
              <a:defRPr/>
            </a:pPr>
            <a:r>
              <a:rPr lang="es-ES" altLang="es-CL" sz="2000" u="none" dirty="0" smtClean="0"/>
              <a:t> </a:t>
            </a:r>
          </a:p>
          <a:p>
            <a:pPr marL="360363" algn="l" eaLnBrk="1" hangingPunct="1">
              <a:defRPr/>
            </a:pPr>
            <a:endParaRPr lang="es-ES" altLang="es-CL" sz="2000" u="none" dirty="0" smtClean="0"/>
          </a:p>
          <a:p>
            <a:pPr marL="360363" algn="l" eaLnBrk="1" hangingPunct="1">
              <a:defRPr/>
            </a:pPr>
            <a:r>
              <a:rPr lang="es-ES" altLang="es-CL" sz="2000" u="none" dirty="0" smtClean="0"/>
              <a:t>E)      6</a:t>
            </a:r>
          </a:p>
          <a:p>
            <a:pPr marL="360363" algn="l" eaLnBrk="1" hangingPunct="1">
              <a:defRPr/>
            </a:pPr>
            <a:r>
              <a:rPr lang="es-ES" altLang="es-CL" sz="2000" u="none" dirty="0" smtClean="0"/>
              <a:t>   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880817" y="1421486"/>
            <a:ext cx="7876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/>
              <a:t>Si 6i(x + </a:t>
            </a:r>
            <a:r>
              <a:rPr lang="es-ES" altLang="es-CL" u="none" dirty="0" err="1" smtClean="0"/>
              <a:t>iy</a:t>
            </a:r>
            <a:r>
              <a:rPr lang="es-ES" altLang="es-CL" u="none" dirty="0" smtClean="0"/>
              <a:t>) = 9, entonces (x + y) es igual a </a:t>
            </a:r>
            <a:endParaRPr lang="es-CL" u="none" dirty="0"/>
          </a:p>
        </p:txBody>
      </p:sp>
      <p:graphicFrame>
        <p:nvGraphicFramePr>
          <p:cNvPr id="26" name="2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502299"/>
              </p:ext>
            </p:extLst>
          </p:nvPr>
        </p:nvGraphicFramePr>
        <p:xfrm>
          <a:off x="1535088" y="3777729"/>
          <a:ext cx="228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" name="Ecuación" r:id="rId4" imgW="152280" imgH="393480" progId="Equation.3">
                  <p:embed/>
                </p:oleObj>
              </mc:Choice>
              <mc:Fallback>
                <p:oleObj name="Ecuación" r:id="rId4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088" y="3777729"/>
                        <a:ext cx="2286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95423"/>
              </p:ext>
            </p:extLst>
          </p:nvPr>
        </p:nvGraphicFramePr>
        <p:xfrm>
          <a:off x="1475656" y="2552948"/>
          <a:ext cx="3429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" name="Ecuación" r:id="rId6" imgW="228600" imgH="393480" progId="Equation.3">
                  <p:embed/>
                </p:oleObj>
              </mc:Choice>
              <mc:Fallback>
                <p:oleObj name="Ecuación" r:id="rId6" imgW="228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52948"/>
                        <a:ext cx="3429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15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/>
              </a:p>
            </p:txBody>
          </p:sp>
          <p:pic>
            <p:nvPicPr>
              <p:cNvPr id="25" name="6 Imagen" descr="ico_conceptos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21" name="20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23" name="22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Aplicaciones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0" y="691"/>
              <a:ext cx="215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45470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7451725" y="4868863"/>
            <a:ext cx="592138" cy="7699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4400" b="1" u="none" dirty="0" smtClean="0">
                <a:solidFill>
                  <a:schemeClr val="bg1"/>
                </a:solidFill>
                <a:ea typeface="MS PGothic" pitchFamily="34" charset="-128"/>
              </a:rPr>
              <a:t>B</a:t>
            </a:r>
            <a:endParaRPr lang="es-CL" altLang="es-CL" sz="4400" b="1" u="none" dirty="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 u="none"/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 u="non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64000" y="98072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2000" b="1" u="none" dirty="0">
                <a:solidFill>
                  <a:srgbClr val="669900"/>
                </a:solidFill>
              </a:rPr>
              <a:t>Resolución: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80817" y="1475492"/>
            <a:ext cx="7876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/>
              <a:t>Si 6i(x + </a:t>
            </a:r>
            <a:r>
              <a:rPr lang="es-ES" altLang="es-CL" u="none" dirty="0" err="1" smtClean="0"/>
              <a:t>iy</a:t>
            </a:r>
            <a:r>
              <a:rPr lang="es-ES" altLang="es-CL" u="none" dirty="0" smtClean="0"/>
              <a:t>) = 9, entonces: </a:t>
            </a:r>
            <a:endParaRPr lang="es-CL" u="none" dirty="0"/>
          </a:p>
        </p:txBody>
      </p:sp>
      <p:sp>
        <p:nvSpPr>
          <p:cNvPr id="2" name="1 Rectángulo"/>
          <p:cNvSpPr/>
          <p:nvPr/>
        </p:nvSpPr>
        <p:spPr>
          <a:xfrm>
            <a:off x="3765828" y="1484784"/>
            <a:ext cx="289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/>
              <a:t>6i(x + </a:t>
            </a:r>
            <a:r>
              <a:rPr lang="es-ES" altLang="es-CL" u="none" dirty="0" err="1"/>
              <a:t>iy</a:t>
            </a:r>
            <a:r>
              <a:rPr lang="es-ES" altLang="es-CL" u="none" dirty="0"/>
              <a:t>) = </a:t>
            </a:r>
            <a:r>
              <a:rPr lang="es-ES" altLang="es-CL" u="none" dirty="0" smtClean="0"/>
              <a:t>9 + 0i</a:t>
            </a:r>
            <a:endParaRPr lang="es-CL" u="none" dirty="0"/>
          </a:p>
        </p:txBody>
      </p:sp>
      <p:sp>
        <p:nvSpPr>
          <p:cNvPr id="26" name="25 Rectángulo"/>
          <p:cNvSpPr/>
          <p:nvPr/>
        </p:nvSpPr>
        <p:spPr>
          <a:xfrm>
            <a:off x="3765828" y="1905784"/>
            <a:ext cx="289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/>
              <a:t>6xi </a:t>
            </a:r>
            <a:r>
              <a:rPr lang="es-ES" altLang="es-CL" u="none" dirty="0"/>
              <a:t>+ </a:t>
            </a:r>
            <a:r>
              <a:rPr lang="es-ES" altLang="es-CL" u="none" dirty="0" smtClean="0"/>
              <a:t>6i</a:t>
            </a:r>
            <a:r>
              <a:rPr lang="es-ES" altLang="es-CL" u="none" baseline="30000" dirty="0" smtClean="0"/>
              <a:t>2</a:t>
            </a:r>
            <a:r>
              <a:rPr lang="es-ES" altLang="es-CL" u="none" dirty="0" smtClean="0"/>
              <a:t>y </a:t>
            </a:r>
            <a:r>
              <a:rPr lang="es-ES" altLang="es-CL" u="none" dirty="0"/>
              <a:t>= </a:t>
            </a:r>
            <a:r>
              <a:rPr lang="es-ES" altLang="es-CL" u="none" dirty="0" smtClean="0"/>
              <a:t>9 + 0i</a:t>
            </a:r>
            <a:endParaRPr lang="es-CL" u="none" dirty="0"/>
          </a:p>
        </p:txBody>
      </p:sp>
      <p:grpSp>
        <p:nvGrpSpPr>
          <p:cNvPr id="27" name="26 Grupo"/>
          <p:cNvGrpSpPr/>
          <p:nvPr/>
        </p:nvGrpSpPr>
        <p:grpSpPr>
          <a:xfrm>
            <a:off x="4609754" y="1340768"/>
            <a:ext cx="847294" cy="410051"/>
            <a:chOff x="5740930" y="3628778"/>
            <a:chExt cx="847294" cy="410051"/>
          </a:xfrm>
        </p:grpSpPr>
        <p:sp>
          <p:nvSpPr>
            <p:cNvPr id="28" name="27 Llamada rectangular redondeada"/>
            <p:cNvSpPr/>
            <p:nvPr/>
          </p:nvSpPr>
          <p:spPr bwMode="auto">
            <a:xfrm>
              <a:off x="5740930" y="3628778"/>
              <a:ext cx="775286" cy="408623"/>
            </a:xfrm>
            <a:prstGeom prst="wedgeRoundRectCallout">
              <a:avLst>
                <a:gd name="adj1" fmla="val -42196"/>
                <a:gd name="adj2" fmla="val 101000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9" name="2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402101"/>
                </p:ext>
              </p:extLst>
            </p:nvPr>
          </p:nvGraphicFramePr>
          <p:xfrm>
            <a:off x="5826284" y="3695929"/>
            <a:ext cx="76194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2" name="Ecuación" r:id="rId4" imgW="507960" imgH="228600" progId="Equation.3">
                    <p:embed/>
                  </p:oleObj>
                </mc:Choice>
                <mc:Fallback>
                  <p:oleObj name="Ecuación" r:id="rId4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284" y="3695929"/>
                          <a:ext cx="76194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29 Rectángulo"/>
          <p:cNvSpPr/>
          <p:nvPr/>
        </p:nvSpPr>
        <p:spPr>
          <a:xfrm>
            <a:off x="3779912" y="2348880"/>
            <a:ext cx="289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/>
              <a:t>6xi - 6y </a:t>
            </a:r>
            <a:r>
              <a:rPr lang="es-ES" altLang="es-CL" u="none" dirty="0"/>
              <a:t>= </a:t>
            </a:r>
            <a:r>
              <a:rPr lang="es-ES" altLang="es-CL" u="none" dirty="0" smtClean="0"/>
              <a:t>9 + 0i</a:t>
            </a:r>
            <a:endParaRPr lang="es-CL" u="none" dirty="0"/>
          </a:p>
        </p:txBody>
      </p:sp>
      <p:sp>
        <p:nvSpPr>
          <p:cNvPr id="5" name="4 Rectángulo"/>
          <p:cNvSpPr/>
          <p:nvPr/>
        </p:nvSpPr>
        <p:spPr>
          <a:xfrm>
            <a:off x="919761" y="2852936"/>
            <a:ext cx="7180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altLang="es-CL" u="none" dirty="0" smtClean="0"/>
              <a:t>Al ordenar los términos, resulta ser una expresión imaginaria, donde -6y sería la parte real y 6x la parte imaginaria.</a:t>
            </a:r>
            <a:endParaRPr lang="es-CL" u="none" dirty="0"/>
          </a:p>
        </p:txBody>
      </p:sp>
      <p:sp>
        <p:nvSpPr>
          <p:cNvPr id="31" name="30 Rectángulo"/>
          <p:cNvSpPr/>
          <p:nvPr/>
        </p:nvSpPr>
        <p:spPr>
          <a:xfrm>
            <a:off x="3635895" y="3645024"/>
            <a:ext cx="289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/>
              <a:t>- 6y </a:t>
            </a:r>
            <a:r>
              <a:rPr lang="es-ES" altLang="es-CL" u="none" dirty="0" smtClean="0"/>
              <a:t>+ 6xi = 9 + 0i</a:t>
            </a:r>
            <a:endParaRPr lang="es-CL" u="none" dirty="0"/>
          </a:p>
        </p:txBody>
      </p:sp>
      <p:sp>
        <p:nvSpPr>
          <p:cNvPr id="32" name="31 Rectángulo"/>
          <p:cNvSpPr/>
          <p:nvPr/>
        </p:nvSpPr>
        <p:spPr>
          <a:xfrm>
            <a:off x="919762" y="4283804"/>
            <a:ext cx="289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/>
              <a:t>Al igualar se tiene que:</a:t>
            </a:r>
            <a:endParaRPr lang="es-CL" u="none" dirty="0"/>
          </a:p>
        </p:txBody>
      </p:sp>
      <p:sp>
        <p:nvSpPr>
          <p:cNvPr id="33" name="32 Rectángulo"/>
          <p:cNvSpPr/>
          <p:nvPr/>
        </p:nvSpPr>
        <p:spPr>
          <a:xfrm>
            <a:off x="3405788" y="4293096"/>
            <a:ext cx="2894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/>
              <a:t>- 6y </a:t>
            </a:r>
            <a:r>
              <a:rPr lang="es-ES" altLang="es-CL" u="none" dirty="0" smtClean="0"/>
              <a:t>= 9   y que  6x = 0</a:t>
            </a:r>
            <a:endParaRPr lang="es-CL" u="none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901171"/>
              </p:ext>
            </p:extLst>
          </p:nvPr>
        </p:nvGraphicFramePr>
        <p:xfrm>
          <a:off x="3636963" y="4724400"/>
          <a:ext cx="2419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3" name="Ecuación" r:id="rId6" imgW="1612800" imgH="393480" progId="Equation.3">
                  <p:embed/>
                </p:oleObj>
              </mc:Choice>
              <mc:Fallback>
                <p:oleObj name="Ecuación" r:id="rId6" imgW="1612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4724400"/>
                        <a:ext cx="2419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10 Grupo"/>
          <p:cNvGrpSpPr/>
          <p:nvPr/>
        </p:nvGrpSpPr>
        <p:grpSpPr>
          <a:xfrm>
            <a:off x="899592" y="5300663"/>
            <a:ext cx="2894404" cy="587375"/>
            <a:chOff x="883974" y="5518676"/>
            <a:chExt cx="2894404" cy="587375"/>
          </a:xfrm>
        </p:grpSpPr>
        <p:sp>
          <p:nvSpPr>
            <p:cNvPr id="35" name="34 Rectángulo"/>
            <p:cNvSpPr/>
            <p:nvPr/>
          </p:nvSpPr>
          <p:spPr>
            <a:xfrm>
              <a:off x="883974" y="5628243"/>
              <a:ext cx="28944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s-ES" altLang="es-CL" u="none" dirty="0" smtClean="0"/>
                <a:t>Por lo tanto x + y = </a:t>
              </a:r>
              <a:endParaRPr lang="es-CL" u="none" dirty="0"/>
            </a:p>
          </p:txBody>
        </p:sp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9767797"/>
                </p:ext>
              </p:extLst>
            </p:nvPr>
          </p:nvGraphicFramePr>
          <p:xfrm>
            <a:off x="2987932" y="5518676"/>
            <a:ext cx="3429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4" name="Ecuación" r:id="rId8" imgW="228600" imgH="393480" progId="Equation.3">
                    <p:embed/>
                  </p:oleObj>
                </mc:Choice>
                <mc:Fallback>
                  <p:oleObj name="Ecuación" r:id="rId8" imgW="2286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932" y="5518676"/>
                          <a:ext cx="342900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7 Grupo"/>
          <p:cNvGrpSpPr/>
          <p:nvPr/>
        </p:nvGrpSpPr>
        <p:grpSpPr>
          <a:xfrm>
            <a:off x="5926018" y="3668449"/>
            <a:ext cx="1886342" cy="408623"/>
            <a:chOff x="5414520" y="3475850"/>
            <a:chExt cx="1886342" cy="408623"/>
          </a:xfrm>
        </p:grpSpPr>
        <p:sp>
          <p:nvSpPr>
            <p:cNvPr id="38" name="37 Llamada rectangular redondeada"/>
            <p:cNvSpPr/>
            <p:nvPr/>
          </p:nvSpPr>
          <p:spPr bwMode="auto">
            <a:xfrm>
              <a:off x="5439962" y="3475850"/>
              <a:ext cx="1796334" cy="408623"/>
            </a:xfrm>
            <a:prstGeom prst="wedgeRoundRectCallout">
              <a:avLst>
                <a:gd name="adj1" fmla="val -64855"/>
                <a:gd name="adj2" fmla="val 9463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4520" y="3515141"/>
              <a:ext cx="18863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s-ES" altLang="es-CL" u="none" dirty="0" smtClean="0">
                  <a:solidFill>
                    <a:schemeClr val="accent1">
                      <a:lumMod val="25000"/>
                    </a:schemeClr>
                  </a:solidFill>
                </a:rPr>
                <a:t>(- 6y, 6x) = (9,0)</a:t>
              </a:r>
              <a:endParaRPr lang="es-CL" u="none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36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4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 u="none"/>
              </a:p>
            </p:txBody>
          </p:sp>
          <p:pic>
            <p:nvPicPr>
              <p:cNvPr id="44" name="6 Imagen" descr="ico_conceptos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40" name="39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38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9" grpId="0"/>
      <p:bldP spid="21" grpId="0"/>
      <p:bldP spid="2" grpId="0"/>
      <p:bldP spid="26" grpId="0"/>
      <p:bldP spid="30" grpId="0"/>
      <p:bldP spid="5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 u="none"/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 u="none"/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225607" y="1394187"/>
            <a:ext cx="8351838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34988" indent="-268288" algn="just" eaLnBrk="1" hangingPunct="1">
              <a:spcBef>
                <a:spcPct val="0"/>
              </a:spcBef>
              <a:buFontTx/>
              <a:buNone/>
            </a:pPr>
            <a:r>
              <a:rPr lang="es-ES" altLang="es-CL" sz="2000" u="none" dirty="0"/>
              <a:t>5. </a:t>
            </a:r>
          </a:p>
          <a:p>
            <a:pPr marL="534988" algn="just" eaLnBrk="1" hangingPunct="1">
              <a:spcBef>
                <a:spcPct val="0"/>
              </a:spcBef>
              <a:buFontTx/>
              <a:buNone/>
            </a:pPr>
            <a:endParaRPr lang="es-ES" altLang="es-CL" sz="2000" u="none" dirty="0" smtClean="0"/>
          </a:p>
          <a:p>
            <a:pPr marL="534988" algn="just" eaLnBrk="1" hangingPunct="1">
              <a:lnSpc>
                <a:spcPct val="250000"/>
              </a:lnSpc>
              <a:spcBef>
                <a:spcPct val="0"/>
              </a:spcBef>
              <a:buNone/>
            </a:pPr>
            <a:r>
              <a:rPr lang="es-ES" altLang="es-CL" sz="2000" u="none" dirty="0" smtClean="0"/>
              <a:t>A</a:t>
            </a:r>
            <a:r>
              <a:rPr lang="es-ES" altLang="es-CL" sz="2000" u="none" dirty="0"/>
              <a:t>)	</a:t>
            </a:r>
          </a:p>
          <a:p>
            <a:pPr marL="534988" algn="just" eaLnBrk="1" hangingPunct="1"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lang="es-ES" altLang="es-CL" sz="2000" u="none" dirty="0"/>
              <a:t>B</a:t>
            </a:r>
            <a:r>
              <a:rPr lang="es-ES" altLang="es-CL" sz="2000" u="none" dirty="0" smtClean="0"/>
              <a:t>)</a:t>
            </a:r>
            <a:endParaRPr lang="es-ES" altLang="es-CL" sz="2000" u="none" dirty="0"/>
          </a:p>
          <a:p>
            <a:pPr marL="534988" algn="just" eaLnBrk="1" hangingPunct="1">
              <a:lnSpc>
                <a:spcPct val="250000"/>
              </a:lnSpc>
              <a:spcBef>
                <a:spcPct val="0"/>
              </a:spcBef>
              <a:buNone/>
            </a:pPr>
            <a:r>
              <a:rPr lang="es-ES" altLang="es-CL" sz="2000" u="none" dirty="0"/>
              <a:t>C</a:t>
            </a:r>
            <a:r>
              <a:rPr lang="es-ES" altLang="es-CL" sz="2000" u="none" dirty="0" smtClean="0"/>
              <a:t>)</a:t>
            </a:r>
          </a:p>
          <a:p>
            <a:pPr marL="534988" algn="just" eaLnBrk="1" hangingPunct="1"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lang="es-ES" altLang="es-CL" sz="2000" u="none" dirty="0" smtClean="0"/>
              <a:t>D)   1- i</a:t>
            </a:r>
            <a:endParaRPr lang="es-ES" altLang="es-CL" sz="2000" u="none" dirty="0"/>
          </a:p>
          <a:p>
            <a:pPr marL="534988" algn="just" eaLnBrk="1" hangingPunct="1">
              <a:lnSpc>
                <a:spcPct val="250000"/>
              </a:lnSpc>
              <a:spcBef>
                <a:spcPct val="0"/>
              </a:spcBef>
              <a:buNone/>
            </a:pPr>
            <a:r>
              <a:rPr lang="es-ES" altLang="es-CL" sz="2000" u="none" dirty="0"/>
              <a:t>E</a:t>
            </a:r>
            <a:r>
              <a:rPr lang="es-ES" altLang="es-CL" sz="2000" u="none" dirty="0" smtClean="0"/>
              <a:t>)</a:t>
            </a:r>
            <a:endParaRPr lang="es-ES" altLang="es-CL" sz="2000" u="none" dirty="0"/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6129"/>
              </p:ext>
            </p:extLst>
          </p:nvPr>
        </p:nvGraphicFramePr>
        <p:xfrm>
          <a:off x="971600" y="1395058"/>
          <a:ext cx="723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4" name="Ecuación" r:id="rId4" imgW="482400" imgH="393480" progId="Equation.3">
                  <p:embed/>
                </p:oleObj>
              </mc:Choice>
              <mc:Fallback>
                <p:oleObj name="Ecuación" r:id="rId4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95058"/>
                        <a:ext cx="7239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86853"/>
              </p:ext>
            </p:extLst>
          </p:nvPr>
        </p:nvGraphicFramePr>
        <p:xfrm>
          <a:off x="1412404" y="2348880"/>
          <a:ext cx="495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5" name="Ecuación" r:id="rId6" imgW="330120" imgH="393480" progId="Equation.3">
                  <p:embed/>
                </p:oleObj>
              </mc:Choice>
              <mc:Fallback>
                <p:oleObj name="Ecuación" r:id="rId6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404" y="2348880"/>
                        <a:ext cx="4953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65886"/>
              </p:ext>
            </p:extLst>
          </p:nvPr>
        </p:nvGraphicFramePr>
        <p:xfrm>
          <a:off x="1355254" y="3068960"/>
          <a:ext cx="5524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6" name="Ecuación" r:id="rId8" imgW="368280" imgH="393480" progId="Equation.3">
                  <p:embed/>
                </p:oleObj>
              </mc:Choice>
              <mc:Fallback>
                <p:oleObj name="Ecuación" r:id="rId8" imgW="36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54" y="3068960"/>
                        <a:ext cx="5524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1917"/>
              </p:ext>
            </p:extLst>
          </p:nvPr>
        </p:nvGraphicFramePr>
        <p:xfrm>
          <a:off x="1473746" y="3846562"/>
          <a:ext cx="361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7" name="Ecuación" r:id="rId10" imgW="241200" imgH="393480" progId="Equation.3">
                  <p:embed/>
                </p:oleObj>
              </mc:Choice>
              <mc:Fallback>
                <p:oleObj name="Ecuación" r:id="rId10" imgW="241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746" y="3846562"/>
                        <a:ext cx="3619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98680"/>
              </p:ext>
            </p:extLst>
          </p:nvPr>
        </p:nvGraphicFramePr>
        <p:xfrm>
          <a:off x="1249363" y="5350792"/>
          <a:ext cx="6286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8" name="Ecuación" r:id="rId12" imgW="419040" imgH="393480" progId="Equation.3">
                  <p:embed/>
                </p:oleObj>
              </mc:Choice>
              <mc:Fallback>
                <p:oleObj name="Ecuación" r:id="rId12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350792"/>
                        <a:ext cx="6286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 u="none"/>
              </a:p>
            </p:txBody>
          </p:sp>
          <p:pic>
            <p:nvPicPr>
              <p:cNvPr id="23" name="6 Imagen" descr="ico_conceptos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21" name="20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-323852" y="836388"/>
            <a:ext cx="8208963" cy="708025"/>
            <a:chOff x="-204" y="464"/>
            <a:chExt cx="5171" cy="446"/>
          </a:xfrm>
        </p:grpSpPr>
        <p:sp>
          <p:nvSpPr>
            <p:cNvPr id="17" name="16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sz="2000" b="1" u="none" dirty="0" smtClean="0">
                  <a:solidFill>
                    <a:srgbClr val="7F7F7F"/>
                  </a:solidFill>
                </a:rPr>
                <a:t>Aplicaciones</a:t>
              </a:r>
              <a:endParaRPr lang="es-CL" sz="2000" u="none" dirty="0"/>
            </a:p>
            <a:p>
              <a:endParaRPr lang="es-CL" sz="2000" u="none" dirty="0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0" y="691"/>
              <a:ext cx="215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35301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1"/>
          <p:cNvGrpSpPr>
            <a:grpSpLocks/>
          </p:cNvGrpSpPr>
          <p:nvPr/>
        </p:nvGrpSpPr>
        <p:grpSpPr bwMode="auto">
          <a:xfrm>
            <a:off x="131763" y="-100013"/>
            <a:ext cx="5448300" cy="719138"/>
            <a:chOff x="-144" y="-63"/>
            <a:chExt cx="3432" cy="453"/>
          </a:xfrm>
        </p:grpSpPr>
        <p:sp>
          <p:nvSpPr>
            <p:cNvPr id="13317" name="37 Rectángulo redondeado"/>
            <p:cNvSpPr>
              <a:spLocks noChangeArrowheads="1"/>
            </p:cNvSpPr>
            <p:nvPr/>
          </p:nvSpPr>
          <p:spPr bwMode="auto">
            <a:xfrm>
              <a:off x="-144" y="-63"/>
              <a:ext cx="3432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13318" name="38 CuadroTexto"/>
            <p:cNvSpPr txBox="1">
              <a:spLocks noChangeArrowheads="1"/>
            </p:cNvSpPr>
            <p:nvPr/>
          </p:nvSpPr>
          <p:spPr bwMode="auto">
            <a:xfrm>
              <a:off x="68" y="4"/>
              <a:ext cx="26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Aprendizajes esperados</a:t>
              </a:r>
            </a:p>
          </p:txBody>
        </p:sp>
      </p:grpSp>
      <p:pic>
        <p:nvPicPr>
          <p:cNvPr id="13315" name="Picture 10" descr="ico_aprendiz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-41275"/>
            <a:ext cx="95091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09042" y="980728"/>
            <a:ext cx="77513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s-CL" u="none" dirty="0"/>
              <a:t>• </a:t>
            </a:r>
            <a:r>
              <a:rPr lang="es-CL" u="none" dirty="0" smtClean="0"/>
              <a:t>	Comprender </a:t>
            </a:r>
            <a:r>
              <a:rPr lang="es-CL" u="none" dirty="0"/>
              <a:t>que los números complejos permiten resolver problemas sin </a:t>
            </a:r>
            <a:r>
              <a:rPr lang="es-CL" u="none" dirty="0" smtClean="0"/>
              <a:t>solución en </a:t>
            </a:r>
            <a:r>
              <a:rPr lang="es-CL" u="none" dirty="0"/>
              <a:t>los números reales</a:t>
            </a:r>
            <a:r>
              <a:rPr lang="es-CL" u="none" dirty="0" smtClean="0"/>
              <a:t>.</a:t>
            </a:r>
          </a:p>
          <a:p>
            <a:pPr marL="361950" indent="-361950"/>
            <a:endParaRPr lang="es-CL" u="none" dirty="0"/>
          </a:p>
          <a:p>
            <a:pPr marL="361950" indent="-361950"/>
            <a:r>
              <a:rPr lang="es-CL" u="none" dirty="0" smtClean="0"/>
              <a:t>•	 </a:t>
            </a:r>
            <a:r>
              <a:rPr lang="es-CL" u="none" dirty="0"/>
              <a:t>Identificar la unidad imaginaria a partir de la raíz cuadrada de – 1</a:t>
            </a:r>
            <a:r>
              <a:rPr lang="es-CL" u="none" dirty="0" smtClean="0"/>
              <a:t>.</a:t>
            </a:r>
          </a:p>
          <a:p>
            <a:pPr marL="361950" indent="-361950"/>
            <a:endParaRPr lang="es-CL" u="none" dirty="0"/>
          </a:p>
          <a:p>
            <a:pPr marL="361950" indent="-361950"/>
            <a:r>
              <a:rPr lang="es-CL" u="none" dirty="0"/>
              <a:t>• </a:t>
            </a:r>
            <a:r>
              <a:rPr lang="es-CL" u="none" dirty="0" smtClean="0"/>
              <a:t>	Reconocer </a:t>
            </a:r>
            <a:r>
              <a:rPr lang="es-CL" u="none" dirty="0"/>
              <a:t>la relación entre los números complejos, los números imaginarios y </a:t>
            </a:r>
            <a:r>
              <a:rPr lang="es-CL" u="none" dirty="0" smtClean="0"/>
              <a:t>los reales.</a:t>
            </a:r>
          </a:p>
          <a:p>
            <a:pPr marL="361950" indent="-361950"/>
            <a:endParaRPr lang="es-CL" u="none" dirty="0"/>
          </a:p>
          <a:p>
            <a:pPr marL="361950" indent="-361950"/>
            <a:r>
              <a:rPr lang="es-CL" u="none" dirty="0"/>
              <a:t>• </a:t>
            </a:r>
            <a:r>
              <a:rPr lang="es-CL" u="none" dirty="0" smtClean="0"/>
              <a:t>	Reconocer </a:t>
            </a:r>
            <a:r>
              <a:rPr lang="es-CL" u="none" dirty="0"/>
              <a:t>geométricamente el plano complejo y la ubicación de </a:t>
            </a:r>
            <a:r>
              <a:rPr lang="es-CL" u="none" dirty="0" smtClean="0"/>
              <a:t>números complejos.</a:t>
            </a:r>
          </a:p>
          <a:p>
            <a:pPr marL="361950" indent="-361950"/>
            <a:endParaRPr lang="es-CL" u="none" dirty="0"/>
          </a:p>
          <a:p>
            <a:pPr marL="361950" indent="-361950"/>
            <a:r>
              <a:rPr lang="es-CL" u="none" dirty="0"/>
              <a:t>• </a:t>
            </a:r>
            <a:r>
              <a:rPr lang="es-CL" u="none" dirty="0" smtClean="0"/>
              <a:t>	Aplicar </a:t>
            </a:r>
            <a:r>
              <a:rPr lang="es-CL" u="none" dirty="0"/>
              <a:t>procedimientos de cálculo de adiciones, sustracciones, multiplicaciones </a:t>
            </a:r>
            <a:r>
              <a:rPr lang="es-CL" u="none" dirty="0" smtClean="0"/>
              <a:t>y divisiones </a:t>
            </a:r>
            <a:r>
              <a:rPr lang="es-CL" u="none" dirty="0"/>
              <a:t>de números complejos, formulando conjeturas y demostrando </a:t>
            </a:r>
            <a:r>
              <a:rPr lang="es-CL" u="none" dirty="0" smtClean="0"/>
              <a:t>algunas propiedades</a:t>
            </a:r>
            <a:r>
              <a:rPr lang="es-CL" u="none" dirty="0"/>
              <a:t>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7408863" y="4872038"/>
            <a:ext cx="561372" cy="769441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4400" b="1" u="none" dirty="0" smtClean="0">
                <a:solidFill>
                  <a:schemeClr val="bg1"/>
                </a:solidFill>
                <a:ea typeface="MS PGothic" pitchFamily="34" charset="-128"/>
              </a:rPr>
              <a:t>E</a:t>
            </a:r>
            <a:endParaRPr lang="es-CL" altLang="es-CL" sz="4400" b="1" u="none" dirty="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64000" y="980728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2000" b="1" u="none" dirty="0">
                <a:solidFill>
                  <a:srgbClr val="669900"/>
                </a:solidFill>
              </a:rPr>
              <a:t>Resolución: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35026"/>
              </p:ext>
            </p:extLst>
          </p:nvPr>
        </p:nvGraphicFramePr>
        <p:xfrm>
          <a:off x="971550" y="1628800"/>
          <a:ext cx="1695450" cy="6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4" name="Ecuación" r:id="rId4" imgW="1130040" imgH="419040" progId="Equation.3">
                  <p:embed/>
                </p:oleObj>
              </mc:Choice>
              <mc:Fallback>
                <p:oleObj name="Ecuación" r:id="rId4" imgW="1130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800"/>
                        <a:ext cx="1695450" cy="6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88894"/>
              </p:ext>
            </p:extLst>
          </p:nvPr>
        </p:nvGraphicFramePr>
        <p:xfrm>
          <a:off x="1357536" y="2348880"/>
          <a:ext cx="838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5" name="Ecuación" r:id="rId6" imgW="558720" imgH="419040" progId="Equation.3">
                  <p:embed/>
                </p:oleObj>
              </mc:Choice>
              <mc:Fallback>
                <p:oleObj name="Ecuación" r:id="rId6" imgW="558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36" y="2348880"/>
                        <a:ext cx="838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62160"/>
              </p:ext>
            </p:extLst>
          </p:nvPr>
        </p:nvGraphicFramePr>
        <p:xfrm>
          <a:off x="1361728" y="3068960"/>
          <a:ext cx="76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6" name="Ecuación" r:id="rId8" imgW="507960" imgH="393480" progId="Equation.3">
                  <p:embed/>
                </p:oleObj>
              </mc:Choice>
              <mc:Fallback>
                <p:oleObj name="Ecuación" r:id="rId8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728" y="3068960"/>
                        <a:ext cx="76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14904"/>
              </p:ext>
            </p:extLst>
          </p:nvPr>
        </p:nvGraphicFramePr>
        <p:xfrm>
          <a:off x="1361728" y="3774554"/>
          <a:ext cx="76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7" name="Ecuación" r:id="rId10" imgW="507960" imgH="393480" progId="Equation.3">
                  <p:embed/>
                </p:oleObj>
              </mc:Choice>
              <mc:Fallback>
                <p:oleObj name="Ecuación" r:id="rId10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728" y="3774554"/>
                        <a:ext cx="76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131763" y="-100013"/>
            <a:ext cx="6672485" cy="860426"/>
            <a:chOff x="131763" y="-100013"/>
            <a:chExt cx="6672485" cy="860426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131763" y="-100013"/>
              <a:ext cx="5703887" cy="860426"/>
              <a:chOff x="83" y="-63"/>
              <a:chExt cx="3593" cy="542"/>
            </a:xfrm>
          </p:grpSpPr>
          <p:sp>
            <p:nvSpPr>
              <p:cNvPr id="17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33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CL" altLang="es-CL" sz="1800"/>
              </a:p>
            </p:txBody>
          </p:sp>
          <p:pic>
            <p:nvPicPr>
              <p:cNvPr id="18" name="6 Imagen" descr="ico_conceptos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0" y="0"/>
                <a:ext cx="45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38 CuadroTexto"/>
            <p:cNvSpPr txBox="1">
              <a:spLocks noChangeArrowheads="1"/>
            </p:cNvSpPr>
            <p:nvPr/>
          </p:nvSpPr>
          <p:spPr bwMode="auto">
            <a:xfrm>
              <a:off x="296138" y="44624"/>
              <a:ext cx="650811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600" b="1" u="none" dirty="0" smtClean="0">
                  <a:solidFill>
                    <a:srgbClr val="404040"/>
                  </a:solidFill>
                </a:rPr>
                <a:t>    3. Operatoria en C</a:t>
              </a:r>
              <a:endParaRPr lang="es-ES" altLang="es-CL" sz="2600" b="1" u="none" dirty="0">
                <a:solidFill>
                  <a:srgbClr val="404040"/>
                </a:solidFill>
              </a:endParaRPr>
            </a:p>
          </p:txBody>
        </p:sp>
        <p:cxnSp>
          <p:nvCxnSpPr>
            <p:cNvPr id="16" name="15 Conector recto"/>
            <p:cNvCxnSpPr/>
            <p:nvPr/>
          </p:nvCxnSpPr>
          <p:spPr bwMode="auto">
            <a:xfrm>
              <a:off x="3491880" y="186586"/>
              <a:ext cx="0" cy="21600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64307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2874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2874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28675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5404"/>
              </p:ext>
            </p:extLst>
          </p:nvPr>
        </p:nvGraphicFramePr>
        <p:xfrm>
          <a:off x="827088" y="1052513"/>
          <a:ext cx="7486650" cy="4815194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E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complejos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9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9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2977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2977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29699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07720"/>
              </p:ext>
            </p:extLst>
          </p:nvPr>
        </p:nvGraphicFramePr>
        <p:xfrm>
          <a:off x="827088" y="1052513"/>
          <a:ext cx="7486650" cy="5121270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Números complejos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161 Conector recto"/>
          <p:cNvCxnSpPr/>
          <p:nvPr/>
        </p:nvCxnSpPr>
        <p:spPr bwMode="auto">
          <a:xfrm flipH="1">
            <a:off x="4788024" y="4810035"/>
            <a:ext cx="720000" cy="316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 bwMode="auto">
          <a:xfrm flipH="1">
            <a:off x="4644008" y="3911119"/>
            <a:ext cx="864000" cy="316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"/>
          <p:cNvCxnSpPr/>
          <p:nvPr/>
        </p:nvCxnSpPr>
        <p:spPr bwMode="auto">
          <a:xfrm flipH="1">
            <a:off x="4572000" y="3197197"/>
            <a:ext cx="936000" cy="316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 bwMode="auto">
          <a:xfrm>
            <a:off x="1475784" y="2996952"/>
            <a:ext cx="0" cy="324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 bwMode="auto">
          <a:xfrm>
            <a:off x="2627784" y="2996952"/>
            <a:ext cx="0" cy="324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/>
          <p:nvPr/>
        </p:nvCxnSpPr>
        <p:spPr bwMode="auto">
          <a:xfrm>
            <a:off x="2051720" y="1376936"/>
            <a:ext cx="0" cy="1620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 bwMode="auto">
          <a:xfrm>
            <a:off x="1475784" y="2996952"/>
            <a:ext cx="1152000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 bwMode="auto">
          <a:xfrm>
            <a:off x="4427984" y="2619368"/>
            <a:ext cx="0" cy="2880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"/>
          <p:cNvCxnSpPr/>
          <p:nvPr/>
        </p:nvCxnSpPr>
        <p:spPr bwMode="auto">
          <a:xfrm>
            <a:off x="7236296" y="1528782"/>
            <a:ext cx="0" cy="453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 bwMode="auto">
          <a:xfrm flipH="1">
            <a:off x="2286866" y="1858093"/>
            <a:ext cx="4356000" cy="316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44" name="Group 91"/>
          <p:cNvGrpSpPr>
            <a:grpSpLocks/>
          </p:cNvGrpSpPr>
          <p:nvPr/>
        </p:nvGrpSpPr>
        <p:grpSpPr bwMode="auto">
          <a:xfrm>
            <a:off x="131763" y="-100013"/>
            <a:ext cx="5191125" cy="963613"/>
            <a:chOff x="83" y="-63"/>
            <a:chExt cx="3270" cy="607"/>
          </a:xfrm>
        </p:grpSpPr>
        <p:grpSp>
          <p:nvGrpSpPr>
            <p:cNvPr id="10357" name="Group 6"/>
            <p:cNvGrpSpPr>
              <a:grpSpLocks/>
            </p:cNvGrpSpPr>
            <p:nvPr/>
          </p:nvGrpSpPr>
          <p:grpSpPr bwMode="auto">
            <a:xfrm>
              <a:off x="83" y="-63"/>
              <a:ext cx="3024" cy="453"/>
              <a:chOff x="83" y="-63"/>
              <a:chExt cx="3024" cy="453"/>
            </a:xfrm>
          </p:grpSpPr>
          <p:sp>
            <p:nvSpPr>
              <p:cNvPr id="1035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0360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>
                    <a:solidFill>
                      <a:srgbClr val="404040"/>
                    </a:solidFill>
                    <a:cs typeface="Arial" charset="0"/>
                  </a:rPr>
                  <a:t>Síntesis de la clase</a:t>
                </a:r>
              </a:p>
            </p:txBody>
          </p:sp>
        </p:grpSp>
        <p:pic>
          <p:nvPicPr>
            <p:cNvPr id="10358" name="5 Imagen" descr="ico_mapa conceptua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0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132 Grupo"/>
          <p:cNvGrpSpPr>
            <a:grpSpLocks/>
          </p:cNvGrpSpPr>
          <p:nvPr/>
        </p:nvGrpSpPr>
        <p:grpSpPr bwMode="auto">
          <a:xfrm>
            <a:off x="395536" y="863600"/>
            <a:ext cx="3383680" cy="635821"/>
            <a:chOff x="4076032" y="502966"/>
            <a:chExt cx="5498908" cy="926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5 Rectángulo"/>
            <p:cNvSpPr/>
            <p:nvPr/>
          </p:nvSpPr>
          <p:spPr bwMode="auto">
            <a:xfrm>
              <a:off x="4348798" y="502966"/>
              <a:ext cx="5031391" cy="926674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2" name="5 CuadroTexto"/>
            <p:cNvSpPr txBox="1">
              <a:spLocks noChangeArrowheads="1"/>
            </p:cNvSpPr>
            <p:nvPr/>
          </p:nvSpPr>
          <p:spPr bwMode="auto">
            <a:xfrm>
              <a:off x="4076032" y="546002"/>
              <a:ext cx="5498908" cy="672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400" u="none" dirty="0" smtClean="0"/>
                <a:t>Números Imaginarios</a:t>
              </a:r>
              <a:endParaRPr lang="es-ES" altLang="es-CL" sz="2400" u="none" dirty="0"/>
            </a:p>
          </p:txBody>
        </p:sp>
      </p:grpSp>
      <p:grpSp>
        <p:nvGrpSpPr>
          <p:cNvPr id="13" name="132 Grupo"/>
          <p:cNvGrpSpPr>
            <a:grpSpLocks/>
          </p:cNvGrpSpPr>
          <p:nvPr/>
        </p:nvGrpSpPr>
        <p:grpSpPr bwMode="auto">
          <a:xfrm>
            <a:off x="1522488" y="1650285"/>
            <a:ext cx="1105311" cy="360000"/>
            <a:chOff x="6215945" y="2082030"/>
            <a:chExt cx="936072" cy="8891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5 Rectángulo"/>
            <p:cNvSpPr/>
            <p:nvPr/>
          </p:nvSpPr>
          <p:spPr bwMode="auto">
            <a:xfrm>
              <a:off x="6215945" y="2127794"/>
              <a:ext cx="936072" cy="843433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5" name="5 CuadroTexto"/>
            <p:cNvSpPr txBox="1">
              <a:spLocks noChangeArrowheads="1"/>
            </p:cNvSpPr>
            <p:nvPr/>
          </p:nvSpPr>
          <p:spPr bwMode="auto">
            <a:xfrm>
              <a:off x="6247860" y="2082030"/>
              <a:ext cx="904147" cy="84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altLang="es-CL" sz="1600" b="1" u="none" dirty="0" err="1"/>
                <a:t>b</a:t>
              </a:r>
              <a:r>
                <a:rPr lang="es-ES" altLang="es-CL" sz="1600" b="1" u="none" dirty="0" err="1" smtClean="0"/>
                <a:t>i</a:t>
              </a:r>
              <a:r>
                <a:rPr lang="es-ES" altLang="es-CL" sz="1600" u="none" dirty="0" smtClean="0"/>
                <a:t>, </a:t>
              </a:r>
              <a:r>
                <a:rPr lang="es-ES" altLang="es-CL" sz="1100" u="none" dirty="0"/>
                <a:t>b </a:t>
              </a:r>
              <a:r>
                <a:rPr lang="es-ES" altLang="es-CL" sz="1100" u="none" dirty="0" smtClean="0"/>
                <a:t>real </a:t>
              </a:r>
              <a:r>
                <a:rPr lang="es-ES" altLang="es-CL" sz="1100" u="none" dirty="0"/>
                <a:t>≠ 0</a:t>
              </a:r>
              <a:r>
                <a:rPr lang="es-ES" altLang="es-CL" sz="1100" u="none" dirty="0" smtClean="0"/>
                <a:t> </a:t>
              </a:r>
              <a:endParaRPr lang="es-ES" altLang="es-CL" sz="1100" u="none" dirty="0"/>
            </a:p>
          </p:txBody>
        </p:sp>
      </p:grpSp>
      <p:grpSp>
        <p:nvGrpSpPr>
          <p:cNvPr id="20" name="132 Grupo"/>
          <p:cNvGrpSpPr>
            <a:grpSpLocks/>
          </p:cNvGrpSpPr>
          <p:nvPr/>
        </p:nvGrpSpPr>
        <p:grpSpPr bwMode="auto">
          <a:xfrm>
            <a:off x="6018157" y="2577155"/>
            <a:ext cx="2298259" cy="635821"/>
            <a:chOff x="4575356" y="1112212"/>
            <a:chExt cx="3734963" cy="926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5 Rectángulo"/>
            <p:cNvSpPr/>
            <p:nvPr/>
          </p:nvSpPr>
          <p:spPr bwMode="auto">
            <a:xfrm>
              <a:off x="5039172" y="1112212"/>
              <a:ext cx="2808220" cy="926674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22" name="5 CuadroTexto"/>
            <p:cNvSpPr txBox="1">
              <a:spLocks noChangeArrowheads="1"/>
            </p:cNvSpPr>
            <p:nvPr/>
          </p:nvSpPr>
          <p:spPr bwMode="auto">
            <a:xfrm>
              <a:off x="4575356" y="1217160"/>
              <a:ext cx="3734963" cy="67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400" u="none" dirty="0" smtClean="0"/>
                <a:t>Operatoria</a:t>
              </a:r>
              <a:endParaRPr lang="es-ES" altLang="es-CL" sz="2400" u="none" dirty="0"/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5940152" y="1698595"/>
            <a:ext cx="2088001" cy="360041"/>
            <a:chOff x="6257618" y="2204864"/>
            <a:chExt cx="845617" cy="360041"/>
          </a:xfrm>
        </p:grpSpPr>
        <p:sp>
          <p:nvSpPr>
            <p:cNvPr id="32" name="5 Rectángulo"/>
            <p:cNvSpPr/>
            <p:nvPr/>
          </p:nvSpPr>
          <p:spPr bwMode="auto">
            <a:xfrm>
              <a:off x="6257618" y="2204864"/>
              <a:ext cx="845617" cy="360041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289804" y="2204864"/>
              <a:ext cx="7843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1600" b="1" u="none" dirty="0" smtClean="0"/>
                <a:t>z = a + </a:t>
              </a:r>
              <a:r>
                <a:rPr lang="es-ES" altLang="es-CL" sz="1600" b="1" u="none" dirty="0" err="1" smtClean="0"/>
                <a:t>bi</a:t>
              </a:r>
              <a:r>
                <a:rPr lang="es-ES" altLang="es-CL" sz="1600" b="1" u="none" dirty="0" smtClean="0"/>
                <a:t>, </a:t>
              </a:r>
              <a:r>
                <a:rPr lang="es-ES" altLang="es-CL" sz="1100" u="none" dirty="0" smtClean="0"/>
                <a:t>a y b reales </a:t>
              </a:r>
              <a:endParaRPr lang="es-CL" sz="1100" dirty="0"/>
            </a:p>
          </p:txBody>
        </p:sp>
      </p:grpSp>
      <p:grpSp>
        <p:nvGrpSpPr>
          <p:cNvPr id="95" name="132 Grupo"/>
          <p:cNvGrpSpPr>
            <a:grpSpLocks/>
          </p:cNvGrpSpPr>
          <p:nvPr/>
        </p:nvGrpSpPr>
        <p:grpSpPr bwMode="auto">
          <a:xfrm>
            <a:off x="5220768" y="908720"/>
            <a:ext cx="3383680" cy="635821"/>
            <a:chOff x="4076032" y="502966"/>
            <a:chExt cx="5498908" cy="926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5 Rectángulo"/>
            <p:cNvSpPr/>
            <p:nvPr/>
          </p:nvSpPr>
          <p:spPr bwMode="auto">
            <a:xfrm>
              <a:off x="4348798" y="502966"/>
              <a:ext cx="5031391" cy="926674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04" name="5 CuadroTexto"/>
            <p:cNvSpPr txBox="1">
              <a:spLocks noChangeArrowheads="1"/>
            </p:cNvSpPr>
            <p:nvPr/>
          </p:nvSpPr>
          <p:spPr bwMode="auto">
            <a:xfrm>
              <a:off x="4076032" y="546001"/>
              <a:ext cx="5498908" cy="672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400" u="none" dirty="0" smtClean="0"/>
                <a:t>Números Complejos</a:t>
              </a:r>
              <a:endParaRPr lang="es-ES" altLang="es-CL" sz="2400" u="none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3132088" y="1713505"/>
            <a:ext cx="2232000" cy="347343"/>
            <a:chOff x="3132088" y="2190944"/>
            <a:chExt cx="2232000" cy="347343"/>
          </a:xfrm>
        </p:grpSpPr>
        <p:grpSp>
          <p:nvGrpSpPr>
            <p:cNvPr id="110" name="132 Grupo"/>
            <p:cNvGrpSpPr>
              <a:grpSpLocks/>
            </p:cNvGrpSpPr>
            <p:nvPr/>
          </p:nvGrpSpPr>
          <p:grpSpPr bwMode="auto">
            <a:xfrm>
              <a:off x="3132088" y="2190944"/>
              <a:ext cx="2232000" cy="347343"/>
              <a:chOff x="6385004" y="2127793"/>
              <a:chExt cx="936072" cy="86684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1" name="5 Rectángulo"/>
              <p:cNvSpPr/>
              <p:nvPr/>
            </p:nvSpPr>
            <p:spPr bwMode="auto">
              <a:xfrm>
                <a:off x="6385004" y="2127793"/>
                <a:ext cx="936072" cy="843434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/>
              </a:p>
            </p:txBody>
          </p:sp>
          <p:sp>
            <p:nvSpPr>
              <p:cNvPr id="116" name="5 CuadroTexto"/>
              <p:cNvSpPr txBox="1">
                <a:spLocks noChangeArrowheads="1"/>
              </p:cNvSpPr>
              <p:nvPr/>
            </p:nvSpPr>
            <p:spPr bwMode="auto">
              <a:xfrm>
                <a:off x="6508543" y="2149727"/>
                <a:ext cx="702130" cy="844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ES" altLang="es-CL" sz="1600" b="1" u="none" dirty="0"/>
              </a:p>
            </p:txBody>
          </p:sp>
        </p:grpSp>
        <p:graphicFrame>
          <p:nvGraphicFramePr>
            <p:cNvPr id="5" name="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395849"/>
                </p:ext>
              </p:extLst>
            </p:nvPr>
          </p:nvGraphicFramePr>
          <p:xfrm>
            <a:off x="3228975" y="2209800"/>
            <a:ext cx="20780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5" name="Ecuación" r:id="rId4" imgW="1739880" imgH="241200" progId="Equation.3">
                    <p:embed/>
                  </p:oleObj>
                </mc:Choice>
                <mc:Fallback>
                  <p:oleObj name="Ecuación" r:id="rId4" imgW="1739880" imgH="241200" progId="Equation.3">
                    <p:embed/>
                    <p:pic>
                      <p:nvPicPr>
                        <p:cNvPr id="0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975" y="2209800"/>
                          <a:ext cx="2078038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32 Grupo"/>
          <p:cNvGrpSpPr/>
          <p:nvPr/>
        </p:nvGrpSpPr>
        <p:grpSpPr>
          <a:xfrm>
            <a:off x="971290" y="3356992"/>
            <a:ext cx="936414" cy="1290285"/>
            <a:chOff x="611251" y="3253192"/>
            <a:chExt cx="936414" cy="1290285"/>
          </a:xfrm>
        </p:grpSpPr>
        <p:sp>
          <p:nvSpPr>
            <p:cNvPr id="53" name="5 Rectángulo"/>
            <p:cNvSpPr/>
            <p:nvPr/>
          </p:nvSpPr>
          <p:spPr bwMode="auto">
            <a:xfrm>
              <a:off x="611251" y="3253192"/>
              <a:ext cx="936414" cy="1290285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graphicFrame>
          <p:nvGraphicFramePr>
            <p:cNvPr id="23" name="2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942686"/>
                </p:ext>
              </p:extLst>
            </p:nvPr>
          </p:nvGraphicFramePr>
          <p:xfrm>
            <a:off x="785880" y="3321160"/>
            <a:ext cx="545760" cy="215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6" name="Ecuación" r:id="rId6" imgW="545760" imgH="215640" progId="Equation.3">
                    <p:embed/>
                  </p:oleObj>
                </mc:Choice>
                <mc:Fallback>
                  <p:oleObj name="Ecuación" r:id="rId6" imgW="545760" imgH="215640" progId="Equation.3">
                    <p:embed/>
                    <p:pic>
                      <p:nvPicPr>
                        <p:cNvPr id="0" name="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80" y="3321160"/>
                          <a:ext cx="545760" cy="215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2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6819696"/>
                </p:ext>
              </p:extLst>
            </p:nvPr>
          </p:nvGraphicFramePr>
          <p:xfrm>
            <a:off x="779734" y="3636502"/>
            <a:ext cx="444240" cy="190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7" name="Ecuación" r:id="rId8" imgW="444240" imgH="190440" progId="Equation.3">
                    <p:embed/>
                  </p:oleObj>
                </mc:Choice>
                <mc:Fallback>
                  <p:oleObj name="Ecuación" r:id="rId8" imgW="444240" imgH="190440" progId="Equation.3">
                    <p:embed/>
                    <p:pic>
                      <p:nvPicPr>
                        <p:cNvPr id="0" name="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734" y="3636502"/>
                          <a:ext cx="444240" cy="190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2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1815093"/>
                </p:ext>
              </p:extLst>
            </p:nvPr>
          </p:nvGraphicFramePr>
          <p:xfrm>
            <a:off x="787826" y="3916067"/>
            <a:ext cx="406080" cy="190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8" name="Ecuación" r:id="rId10" imgW="406080" imgH="190440" progId="Equation.3">
                    <p:embed/>
                  </p:oleObj>
                </mc:Choice>
                <mc:Fallback>
                  <p:oleObj name="Ecuación" r:id="rId10" imgW="406080" imgH="190440" progId="Equation.3">
                    <p:embed/>
                    <p:pic>
                      <p:nvPicPr>
                        <p:cNvPr id="0" name="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826" y="3916067"/>
                          <a:ext cx="406080" cy="190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211685"/>
                </p:ext>
              </p:extLst>
            </p:nvPr>
          </p:nvGraphicFramePr>
          <p:xfrm>
            <a:off x="794936" y="4246672"/>
            <a:ext cx="495000" cy="190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9" name="Ecuación" r:id="rId12" imgW="495000" imgH="190440" progId="Equation.3">
                    <p:embed/>
                  </p:oleObj>
                </mc:Choice>
                <mc:Fallback>
                  <p:oleObj name="Ecuación" r:id="rId12" imgW="495000" imgH="190440" progId="Equation.3">
                    <p:embed/>
                    <p:pic>
                      <p:nvPicPr>
                        <p:cNvPr id="0" name="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36" y="4246672"/>
                          <a:ext cx="495000" cy="190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28 Grupo"/>
          <p:cNvGrpSpPr/>
          <p:nvPr/>
        </p:nvGrpSpPr>
        <p:grpSpPr>
          <a:xfrm>
            <a:off x="1331640" y="2348880"/>
            <a:ext cx="1488231" cy="348694"/>
            <a:chOff x="1067545" y="2648258"/>
            <a:chExt cx="1488231" cy="348694"/>
          </a:xfrm>
        </p:grpSpPr>
        <p:sp>
          <p:nvSpPr>
            <p:cNvPr id="121" name="5 Rectángulo"/>
            <p:cNvSpPr/>
            <p:nvPr/>
          </p:nvSpPr>
          <p:spPr bwMode="auto">
            <a:xfrm>
              <a:off x="1115134" y="2648258"/>
              <a:ext cx="1368634" cy="348694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1067545" y="2689175"/>
              <a:ext cx="14882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es-CL" sz="1400" b="1" u="none" dirty="0" smtClean="0"/>
                <a:t>Potencias de i:</a:t>
              </a:r>
              <a:endParaRPr lang="es-CL" sz="1400" dirty="0"/>
            </a:p>
          </p:txBody>
        </p:sp>
      </p:grpSp>
      <p:grpSp>
        <p:nvGrpSpPr>
          <p:cNvPr id="124" name="123 Grupo"/>
          <p:cNvGrpSpPr/>
          <p:nvPr/>
        </p:nvGrpSpPr>
        <p:grpSpPr>
          <a:xfrm>
            <a:off x="2267434" y="3356992"/>
            <a:ext cx="936414" cy="1290285"/>
            <a:chOff x="611251" y="3253192"/>
            <a:chExt cx="936414" cy="1290285"/>
          </a:xfrm>
        </p:grpSpPr>
        <p:sp>
          <p:nvSpPr>
            <p:cNvPr id="125" name="5 Rectángulo"/>
            <p:cNvSpPr/>
            <p:nvPr/>
          </p:nvSpPr>
          <p:spPr bwMode="auto">
            <a:xfrm>
              <a:off x="611251" y="3253192"/>
              <a:ext cx="936414" cy="1290285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graphicFrame>
          <p:nvGraphicFramePr>
            <p:cNvPr id="126" name="12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246829"/>
                </p:ext>
              </p:extLst>
            </p:nvPr>
          </p:nvGraphicFramePr>
          <p:xfrm>
            <a:off x="843273" y="3333954"/>
            <a:ext cx="4318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0" name="Ecuación" r:id="rId14" imgW="431640" imgH="190440" progId="Equation.3">
                    <p:embed/>
                  </p:oleObj>
                </mc:Choice>
                <mc:Fallback>
                  <p:oleObj name="Ecuación" r:id="rId14" imgW="4316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273" y="3333954"/>
                          <a:ext cx="4318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12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7521576"/>
                </p:ext>
              </p:extLst>
            </p:nvPr>
          </p:nvGraphicFramePr>
          <p:xfrm>
            <a:off x="824000" y="3637167"/>
            <a:ext cx="457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1" name="Ecuación" r:id="rId16" imgW="457200" imgH="190440" progId="Equation.3">
                    <p:embed/>
                  </p:oleObj>
                </mc:Choice>
                <mc:Fallback>
                  <p:oleObj name="Ecuación" r:id="rId16" imgW="4572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000" y="3637167"/>
                          <a:ext cx="4572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1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646319"/>
                </p:ext>
              </p:extLst>
            </p:nvPr>
          </p:nvGraphicFramePr>
          <p:xfrm>
            <a:off x="824000" y="3916567"/>
            <a:ext cx="5969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2" name="Ecuación" r:id="rId18" imgW="596880" imgH="190440" progId="Equation.3">
                    <p:embed/>
                  </p:oleObj>
                </mc:Choice>
                <mc:Fallback>
                  <p:oleObj name="Ecuación" r:id="rId18" imgW="596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000" y="3916567"/>
                          <a:ext cx="5969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12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015143"/>
                </p:ext>
              </p:extLst>
            </p:nvPr>
          </p:nvGraphicFramePr>
          <p:xfrm>
            <a:off x="805173" y="4229304"/>
            <a:ext cx="5334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3" name="Ecuación" r:id="rId20" imgW="533160" imgH="190440" progId="Equation.3">
                    <p:embed/>
                  </p:oleObj>
                </mc:Choice>
                <mc:Fallback>
                  <p:oleObj name="Ecuación" r:id="rId20" imgW="5331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173" y="4229304"/>
                          <a:ext cx="5334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2" name="131 Conector recto"/>
          <p:cNvCxnSpPr/>
          <p:nvPr/>
        </p:nvCxnSpPr>
        <p:spPr bwMode="auto">
          <a:xfrm flipH="1">
            <a:off x="4788024" y="2420888"/>
            <a:ext cx="2448000" cy="316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43 Grupo"/>
          <p:cNvGrpSpPr/>
          <p:nvPr/>
        </p:nvGrpSpPr>
        <p:grpSpPr>
          <a:xfrm>
            <a:off x="3627800" y="2204864"/>
            <a:ext cx="1184355" cy="558472"/>
            <a:chOff x="4036412" y="2204864"/>
            <a:chExt cx="1184355" cy="558472"/>
          </a:xfrm>
        </p:grpSpPr>
        <p:grpSp>
          <p:nvGrpSpPr>
            <p:cNvPr id="133" name="132 Grupo"/>
            <p:cNvGrpSpPr/>
            <p:nvPr/>
          </p:nvGrpSpPr>
          <p:grpSpPr>
            <a:xfrm>
              <a:off x="4036412" y="2204864"/>
              <a:ext cx="1184355" cy="558472"/>
              <a:chOff x="6494116" y="2183004"/>
              <a:chExt cx="928300" cy="660890"/>
            </a:xfrm>
          </p:grpSpPr>
          <p:sp>
            <p:nvSpPr>
              <p:cNvPr id="134" name="5 Rectángulo"/>
              <p:cNvSpPr/>
              <p:nvPr/>
            </p:nvSpPr>
            <p:spPr bwMode="auto">
              <a:xfrm>
                <a:off x="6494116" y="2204864"/>
                <a:ext cx="928300" cy="639030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 dirty="0"/>
              </a:p>
            </p:txBody>
          </p:sp>
          <p:sp>
            <p:nvSpPr>
              <p:cNvPr id="135" name="134 Rectángulo"/>
              <p:cNvSpPr/>
              <p:nvPr/>
            </p:nvSpPr>
            <p:spPr>
              <a:xfrm>
                <a:off x="6640415" y="2183004"/>
                <a:ext cx="612136" cy="34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sz="1300" b="1" u="none" dirty="0" smtClean="0"/>
                  <a:t>Módulo</a:t>
                </a:r>
                <a:endParaRPr lang="es-CL" sz="1300" dirty="0"/>
              </a:p>
            </p:txBody>
          </p:sp>
        </p:grpSp>
        <p:graphicFrame>
          <p:nvGraphicFramePr>
            <p:cNvPr id="136" name="13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3007"/>
                </p:ext>
              </p:extLst>
            </p:nvPr>
          </p:nvGraphicFramePr>
          <p:xfrm>
            <a:off x="4102845" y="2408203"/>
            <a:ext cx="1051488" cy="350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4" name="Ecuación" r:id="rId22" imgW="876240" imgH="291960" progId="Equation.3">
                    <p:embed/>
                  </p:oleObj>
                </mc:Choice>
                <mc:Fallback>
                  <p:oleObj name="Ecuación" r:id="rId22" imgW="8762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845" y="2408203"/>
                          <a:ext cx="1051488" cy="350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33 Grupo"/>
          <p:cNvGrpSpPr/>
          <p:nvPr/>
        </p:nvGrpSpPr>
        <p:grpSpPr>
          <a:xfrm>
            <a:off x="3626803" y="2884566"/>
            <a:ext cx="1184355" cy="556262"/>
            <a:chOff x="4035415" y="2884566"/>
            <a:chExt cx="1184355" cy="556262"/>
          </a:xfrm>
        </p:grpSpPr>
        <p:grpSp>
          <p:nvGrpSpPr>
            <p:cNvPr id="137" name="136 Grupo"/>
            <p:cNvGrpSpPr/>
            <p:nvPr/>
          </p:nvGrpSpPr>
          <p:grpSpPr>
            <a:xfrm>
              <a:off x="4035415" y="2884566"/>
              <a:ext cx="1184355" cy="556262"/>
              <a:chOff x="6494116" y="2143018"/>
              <a:chExt cx="928300" cy="658274"/>
            </a:xfrm>
          </p:grpSpPr>
          <p:sp>
            <p:nvSpPr>
              <p:cNvPr id="138" name="5 Rectángulo"/>
              <p:cNvSpPr/>
              <p:nvPr/>
            </p:nvSpPr>
            <p:spPr bwMode="auto">
              <a:xfrm>
                <a:off x="6494116" y="2204864"/>
                <a:ext cx="928300" cy="596428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 dirty="0"/>
              </a:p>
            </p:txBody>
          </p:sp>
          <p:sp>
            <p:nvSpPr>
              <p:cNvPr id="139" name="138 Rectángulo"/>
              <p:cNvSpPr/>
              <p:nvPr/>
            </p:nvSpPr>
            <p:spPr>
              <a:xfrm>
                <a:off x="6566398" y="2143018"/>
                <a:ext cx="830757" cy="349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sz="1300" b="1" u="none" dirty="0" smtClean="0"/>
                  <a:t>Conjugado</a:t>
                </a:r>
                <a:endParaRPr lang="es-CL" sz="1300" dirty="0"/>
              </a:p>
            </p:txBody>
          </p:sp>
        </p:grpSp>
        <p:graphicFrame>
          <p:nvGraphicFramePr>
            <p:cNvPr id="141" name="14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200732"/>
                </p:ext>
              </p:extLst>
            </p:nvPr>
          </p:nvGraphicFramePr>
          <p:xfrm>
            <a:off x="4247781" y="3081961"/>
            <a:ext cx="761616" cy="289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5" name="Ecuación" r:id="rId24" imgW="634680" imgH="241200" progId="Equation.3">
                    <p:embed/>
                  </p:oleObj>
                </mc:Choice>
                <mc:Fallback>
                  <p:oleObj name="Ecuación" r:id="rId24" imgW="634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781" y="3081961"/>
                          <a:ext cx="761616" cy="289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36 Grupo"/>
          <p:cNvGrpSpPr/>
          <p:nvPr/>
        </p:nvGrpSpPr>
        <p:grpSpPr>
          <a:xfrm>
            <a:off x="3340329" y="4382817"/>
            <a:ext cx="1951176" cy="846383"/>
            <a:chOff x="3700944" y="3645024"/>
            <a:chExt cx="1951176" cy="846383"/>
          </a:xfrm>
        </p:grpSpPr>
        <p:grpSp>
          <p:nvGrpSpPr>
            <p:cNvPr id="142" name="141 Grupo"/>
            <p:cNvGrpSpPr/>
            <p:nvPr/>
          </p:nvGrpSpPr>
          <p:grpSpPr>
            <a:xfrm>
              <a:off x="3700944" y="3645024"/>
              <a:ext cx="1951176" cy="846383"/>
              <a:chOff x="6206466" y="1981617"/>
              <a:chExt cx="1529337" cy="602157"/>
            </a:xfrm>
          </p:grpSpPr>
          <p:sp>
            <p:nvSpPr>
              <p:cNvPr id="143" name="5 Rectángulo"/>
              <p:cNvSpPr/>
              <p:nvPr/>
            </p:nvSpPr>
            <p:spPr bwMode="auto">
              <a:xfrm>
                <a:off x="6224870" y="1987346"/>
                <a:ext cx="1449036" cy="596428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 dirty="0"/>
              </a:p>
            </p:txBody>
          </p:sp>
          <p:sp>
            <p:nvSpPr>
              <p:cNvPr id="144" name="143 Rectángulo"/>
              <p:cNvSpPr/>
              <p:nvPr/>
            </p:nvSpPr>
            <p:spPr>
              <a:xfrm>
                <a:off x="6206466" y="1981617"/>
                <a:ext cx="1529337" cy="346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sz="1300" b="1" u="none" dirty="0" smtClean="0"/>
                  <a:t>Inverso multiplicativo</a:t>
                </a:r>
                <a:endParaRPr lang="es-CL" sz="1300" dirty="0"/>
              </a:p>
            </p:txBody>
          </p:sp>
        </p:grpSp>
        <p:graphicFrame>
          <p:nvGraphicFramePr>
            <p:cNvPr id="146" name="14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94130"/>
                </p:ext>
              </p:extLst>
            </p:nvPr>
          </p:nvGraphicFramePr>
          <p:xfrm>
            <a:off x="4261904" y="3861048"/>
            <a:ext cx="731376" cy="59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6" name="Ecuación" r:id="rId26" imgW="609480" imgH="495000" progId="Equation.3">
                    <p:embed/>
                  </p:oleObj>
                </mc:Choice>
                <mc:Fallback>
                  <p:oleObj name="Ecuación" r:id="rId26" imgW="6094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904" y="3861048"/>
                          <a:ext cx="731376" cy="59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7" name="146 Conector recto"/>
          <p:cNvCxnSpPr/>
          <p:nvPr/>
        </p:nvCxnSpPr>
        <p:spPr bwMode="auto">
          <a:xfrm>
            <a:off x="5508104" y="2420888"/>
            <a:ext cx="0" cy="237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3565385" y="3670379"/>
            <a:ext cx="1366080" cy="508579"/>
            <a:chOff x="3973997" y="3670379"/>
            <a:chExt cx="1366080" cy="508579"/>
          </a:xfrm>
        </p:grpSpPr>
        <p:sp>
          <p:nvSpPr>
            <p:cNvPr id="159" name="5 Rectángulo"/>
            <p:cNvSpPr/>
            <p:nvPr/>
          </p:nvSpPr>
          <p:spPr bwMode="auto">
            <a:xfrm>
              <a:off x="4044372" y="3674958"/>
              <a:ext cx="1184355" cy="504000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 dirty="0"/>
            </a:p>
          </p:txBody>
        </p:sp>
        <p:sp>
          <p:nvSpPr>
            <p:cNvPr id="155" name="154 Rectángulo"/>
            <p:cNvSpPr/>
            <p:nvPr/>
          </p:nvSpPr>
          <p:spPr>
            <a:xfrm>
              <a:off x="3973997" y="3670379"/>
              <a:ext cx="136608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1300" b="1" u="none" dirty="0" smtClean="0"/>
                <a:t>Inverso aditivo</a:t>
              </a:r>
              <a:endParaRPr lang="es-CL" sz="13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4143500" y="3849671"/>
              <a:ext cx="10342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1400" u="none" dirty="0"/>
                <a:t>-z = -a – </a:t>
              </a:r>
              <a:r>
                <a:rPr lang="es-ES" altLang="es-CL" sz="1400" u="none" dirty="0" err="1" smtClean="0"/>
                <a:t>bi</a:t>
              </a:r>
              <a:endParaRPr lang="es-CL" sz="1400" dirty="0"/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2843808" y="5445216"/>
            <a:ext cx="2772000" cy="540000"/>
            <a:chOff x="5796140" y="3500994"/>
            <a:chExt cx="2772000" cy="540000"/>
          </a:xfrm>
        </p:grpSpPr>
        <p:grpSp>
          <p:nvGrpSpPr>
            <p:cNvPr id="47" name="46 Grupo"/>
            <p:cNvGrpSpPr/>
            <p:nvPr/>
          </p:nvGrpSpPr>
          <p:grpSpPr>
            <a:xfrm>
              <a:off x="5796140" y="3500994"/>
              <a:ext cx="2772000" cy="540000"/>
              <a:chOff x="5436096" y="3481469"/>
              <a:chExt cx="2830183" cy="670704"/>
            </a:xfrm>
          </p:grpSpPr>
          <p:sp>
            <p:nvSpPr>
              <p:cNvPr id="48" name="5 Rectángulo"/>
              <p:cNvSpPr/>
              <p:nvPr/>
            </p:nvSpPr>
            <p:spPr bwMode="auto">
              <a:xfrm>
                <a:off x="5436096" y="3481469"/>
                <a:ext cx="2830183" cy="670704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5493179" y="3524733"/>
                <a:ext cx="2698576" cy="291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endParaRPr lang="es-CL" altLang="es-CL" sz="1000" i="1" u="none" dirty="0"/>
              </a:p>
            </p:txBody>
          </p:sp>
        </p:grpSp>
        <p:sp>
          <p:nvSpPr>
            <p:cNvPr id="163" name="162 Rectángulo"/>
            <p:cNvSpPr/>
            <p:nvPr/>
          </p:nvSpPr>
          <p:spPr>
            <a:xfrm>
              <a:off x="6083597" y="3512954"/>
              <a:ext cx="224933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300" b="1" u="none" dirty="0" smtClean="0"/>
                <a:t>Igualdad entre complejos </a:t>
              </a:r>
              <a:endParaRPr lang="es-CL" sz="1300" u="none" dirty="0"/>
            </a:p>
          </p:txBody>
        </p:sp>
        <p:graphicFrame>
          <p:nvGraphicFramePr>
            <p:cNvPr id="166" name="16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093965"/>
                </p:ext>
              </p:extLst>
            </p:nvPr>
          </p:nvGraphicFramePr>
          <p:xfrm>
            <a:off x="5867573" y="3789040"/>
            <a:ext cx="2628720" cy="215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7" name="Ecuación" r:id="rId28" imgW="2628720" imgH="215640" progId="Equation.3">
                    <p:embed/>
                  </p:oleObj>
                </mc:Choice>
                <mc:Fallback>
                  <p:oleObj name="Ecuación" r:id="rId28" imgW="2628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573" y="3789040"/>
                          <a:ext cx="2628720" cy="215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54 Grupo"/>
          <p:cNvGrpSpPr/>
          <p:nvPr/>
        </p:nvGrpSpPr>
        <p:grpSpPr>
          <a:xfrm>
            <a:off x="6048441" y="3314478"/>
            <a:ext cx="2483999" cy="430887"/>
            <a:chOff x="6156174" y="3501008"/>
            <a:chExt cx="2483999" cy="430887"/>
          </a:xfrm>
        </p:grpSpPr>
        <p:grpSp>
          <p:nvGrpSpPr>
            <p:cNvPr id="167" name="166 Grupo"/>
            <p:cNvGrpSpPr/>
            <p:nvPr/>
          </p:nvGrpSpPr>
          <p:grpSpPr>
            <a:xfrm>
              <a:off x="6156174" y="3501008"/>
              <a:ext cx="2483999" cy="430887"/>
              <a:chOff x="4024153" y="3674958"/>
              <a:chExt cx="1222150" cy="430887"/>
            </a:xfrm>
          </p:grpSpPr>
          <p:sp>
            <p:nvSpPr>
              <p:cNvPr id="168" name="5 Rectángulo"/>
              <p:cNvSpPr/>
              <p:nvPr/>
            </p:nvSpPr>
            <p:spPr bwMode="auto">
              <a:xfrm>
                <a:off x="4024153" y="3685457"/>
                <a:ext cx="1133589" cy="399928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 dirty="0"/>
              </a:p>
            </p:txBody>
          </p:sp>
          <p:sp>
            <p:nvSpPr>
              <p:cNvPr id="169" name="168 Rectángulo"/>
              <p:cNvSpPr/>
              <p:nvPr/>
            </p:nvSpPr>
            <p:spPr>
              <a:xfrm>
                <a:off x="4024153" y="3674958"/>
                <a:ext cx="122215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altLang="es-CL" sz="1100" u="none" dirty="0" smtClean="0"/>
                  <a:t>Sean</a:t>
                </a:r>
                <a:r>
                  <a:rPr lang="es-ES" altLang="es-CL" sz="1100" b="1" u="none" dirty="0" smtClean="0"/>
                  <a:t>:                      </a:t>
                </a:r>
                <a:r>
                  <a:rPr lang="es-ES" altLang="es-CL" sz="1100" u="none" dirty="0" smtClean="0"/>
                  <a:t> y</a:t>
                </a:r>
              </a:p>
              <a:p>
                <a:r>
                  <a:rPr lang="es-ES" altLang="es-CL" sz="1100" u="none" dirty="0" smtClean="0"/>
                  <a:t>dos números complejos, entonces: </a:t>
                </a:r>
                <a:endParaRPr lang="es-CL" sz="1100" dirty="0"/>
              </a:p>
            </p:txBody>
          </p:sp>
        </p:grpSp>
        <p:graphicFrame>
          <p:nvGraphicFramePr>
            <p:cNvPr id="171" name="17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060649"/>
                </p:ext>
              </p:extLst>
            </p:nvPr>
          </p:nvGraphicFramePr>
          <p:xfrm>
            <a:off x="6727247" y="3516705"/>
            <a:ext cx="672840" cy="215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8" name="Ecuación" r:id="rId30" imgW="672840" imgH="215640" progId="Equation.3">
                    <p:embed/>
                  </p:oleObj>
                </mc:Choice>
                <mc:Fallback>
                  <p:oleObj name="Ecuación" r:id="rId30" imgW="672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247" y="3516705"/>
                          <a:ext cx="672840" cy="215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17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7094764"/>
                </p:ext>
              </p:extLst>
            </p:nvPr>
          </p:nvGraphicFramePr>
          <p:xfrm>
            <a:off x="7644080" y="3511507"/>
            <a:ext cx="698400" cy="215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9" name="Ecuación" r:id="rId32" imgW="698400" imgH="215640" progId="Equation.3">
                    <p:embed/>
                  </p:oleObj>
                </mc:Choice>
                <mc:Fallback>
                  <p:oleObj name="Ecuación" r:id="rId32" imgW="698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4080" y="3511507"/>
                          <a:ext cx="698400" cy="215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0" name="179 Grupo"/>
          <p:cNvGrpSpPr/>
          <p:nvPr/>
        </p:nvGrpSpPr>
        <p:grpSpPr>
          <a:xfrm>
            <a:off x="5868439" y="4638023"/>
            <a:ext cx="2664001" cy="519169"/>
            <a:chOff x="6116099" y="1890033"/>
            <a:chExt cx="1386166" cy="493440"/>
          </a:xfrm>
        </p:grpSpPr>
        <p:sp>
          <p:nvSpPr>
            <p:cNvPr id="181" name="5 Rectángulo"/>
            <p:cNvSpPr/>
            <p:nvPr/>
          </p:nvSpPr>
          <p:spPr bwMode="auto">
            <a:xfrm>
              <a:off x="6116099" y="1904450"/>
              <a:ext cx="1386166" cy="479023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 dirty="0"/>
            </a:p>
          </p:txBody>
        </p:sp>
        <p:sp>
          <p:nvSpPr>
            <p:cNvPr id="182" name="181 Rectángulo"/>
            <p:cNvSpPr/>
            <p:nvPr/>
          </p:nvSpPr>
          <p:spPr>
            <a:xfrm>
              <a:off x="6128382" y="1890033"/>
              <a:ext cx="677452" cy="277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1300" b="1" u="none" dirty="0" smtClean="0"/>
                <a:t>Multiplicación</a:t>
              </a:r>
              <a:endParaRPr lang="es-CL" sz="1300" dirty="0"/>
            </a:p>
          </p:txBody>
        </p:sp>
      </p:grpSp>
      <p:grpSp>
        <p:nvGrpSpPr>
          <p:cNvPr id="186" name="185 Grupo"/>
          <p:cNvGrpSpPr/>
          <p:nvPr/>
        </p:nvGrpSpPr>
        <p:grpSpPr>
          <a:xfrm>
            <a:off x="6048424" y="5934167"/>
            <a:ext cx="2340000" cy="519169"/>
            <a:chOff x="6116099" y="1890033"/>
            <a:chExt cx="1406482" cy="493440"/>
          </a:xfrm>
        </p:grpSpPr>
        <p:sp>
          <p:nvSpPr>
            <p:cNvPr id="187" name="5 Rectángulo"/>
            <p:cNvSpPr/>
            <p:nvPr/>
          </p:nvSpPr>
          <p:spPr bwMode="auto">
            <a:xfrm>
              <a:off x="6116099" y="1904450"/>
              <a:ext cx="1406482" cy="479023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 dirty="0"/>
            </a:p>
          </p:txBody>
        </p:sp>
        <p:sp>
          <p:nvSpPr>
            <p:cNvPr id="188" name="187 Rectángulo"/>
            <p:cNvSpPr/>
            <p:nvPr/>
          </p:nvSpPr>
          <p:spPr>
            <a:xfrm>
              <a:off x="6128382" y="1890033"/>
              <a:ext cx="96122" cy="277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L" sz="1300" dirty="0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6073240" y="6015834"/>
            <a:ext cx="2387192" cy="437502"/>
            <a:chOff x="6073240" y="5892441"/>
            <a:chExt cx="2387192" cy="437502"/>
          </a:xfrm>
        </p:grpSpPr>
        <p:sp>
          <p:nvSpPr>
            <p:cNvPr id="189" name="188 Rectángulo"/>
            <p:cNvSpPr/>
            <p:nvPr/>
          </p:nvSpPr>
          <p:spPr>
            <a:xfrm>
              <a:off x="6073240" y="5892441"/>
              <a:ext cx="238719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1300" b="1" u="none" dirty="0" smtClean="0"/>
                <a:t>Ponderación por un escalar</a:t>
              </a:r>
              <a:endParaRPr lang="es-CL" sz="1300" dirty="0"/>
            </a:p>
          </p:txBody>
        </p:sp>
        <p:graphicFrame>
          <p:nvGraphicFramePr>
            <p:cNvPr id="190" name="18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067933"/>
                </p:ext>
              </p:extLst>
            </p:nvPr>
          </p:nvGraphicFramePr>
          <p:xfrm>
            <a:off x="6156176" y="6114303"/>
            <a:ext cx="1612800" cy="215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0" name="Ecuación" r:id="rId34" imgW="1612800" imgH="215640" progId="Equation.3">
                    <p:embed/>
                  </p:oleObj>
                </mc:Choice>
                <mc:Fallback>
                  <p:oleObj name="Ecuación" r:id="rId34" imgW="1612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6114303"/>
                          <a:ext cx="1612800" cy="215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" name="19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79896"/>
              </p:ext>
            </p:extLst>
          </p:nvPr>
        </p:nvGraphicFramePr>
        <p:xfrm>
          <a:off x="6012160" y="4884657"/>
          <a:ext cx="2489040" cy="21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cuación" r:id="rId36" imgW="2489040" imgH="215640" progId="Equation.3">
                  <p:embed/>
                </p:oleObj>
              </mc:Choice>
              <mc:Fallback>
                <p:oleObj name="Ecuación" r:id="rId36" imgW="248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884657"/>
                        <a:ext cx="2489040" cy="215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55 Grupo"/>
          <p:cNvGrpSpPr/>
          <p:nvPr/>
        </p:nvGrpSpPr>
        <p:grpSpPr>
          <a:xfrm>
            <a:off x="6084424" y="5301208"/>
            <a:ext cx="2304000" cy="519169"/>
            <a:chOff x="6048424" y="5229200"/>
            <a:chExt cx="2304000" cy="519169"/>
          </a:xfrm>
        </p:grpSpPr>
        <p:grpSp>
          <p:nvGrpSpPr>
            <p:cNvPr id="183" name="182 Grupo"/>
            <p:cNvGrpSpPr/>
            <p:nvPr/>
          </p:nvGrpSpPr>
          <p:grpSpPr>
            <a:xfrm>
              <a:off x="6048424" y="5229200"/>
              <a:ext cx="2304000" cy="519169"/>
              <a:chOff x="6103879" y="1890033"/>
              <a:chExt cx="1248530" cy="493440"/>
            </a:xfrm>
          </p:grpSpPr>
          <p:sp>
            <p:nvSpPr>
              <p:cNvPr id="184" name="5 Rectángulo"/>
              <p:cNvSpPr/>
              <p:nvPr/>
            </p:nvSpPr>
            <p:spPr bwMode="auto">
              <a:xfrm>
                <a:off x="6116099" y="1904450"/>
                <a:ext cx="1236310" cy="479023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 dirty="0"/>
              </a:p>
            </p:txBody>
          </p:sp>
          <p:sp>
            <p:nvSpPr>
              <p:cNvPr id="185" name="184 Rectángulo"/>
              <p:cNvSpPr/>
              <p:nvPr/>
            </p:nvSpPr>
            <p:spPr>
              <a:xfrm>
                <a:off x="6103879" y="1890033"/>
                <a:ext cx="434730" cy="277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sz="1300" b="1" u="none" dirty="0"/>
                  <a:t>D</a:t>
                </a:r>
                <a:r>
                  <a:rPr lang="es-ES" altLang="es-CL" sz="1300" b="1" u="none" dirty="0" smtClean="0"/>
                  <a:t>ivisión</a:t>
                </a:r>
                <a:endParaRPr lang="es-CL" sz="1300" dirty="0"/>
              </a:p>
            </p:txBody>
          </p:sp>
        </p:grpSp>
        <p:graphicFrame>
          <p:nvGraphicFramePr>
            <p:cNvPr id="192" name="19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7829598"/>
                </p:ext>
              </p:extLst>
            </p:nvPr>
          </p:nvGraphicFramePr>
          <p:xfrm>
            <a:off x="6771288" y="5271774"/>
            <a:ext cx="1473120" cy="431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2" name="Ecuación" r:id="rId38" imgW="1473120" imgH="431640" progId="Equation.3">
                    <p:embed/>
                  </p:oleObj>
                </mc:Choice>
                <mc:Fallback>
                  <p:oleObj name="Ecuación" r:id="rId38" imgW="1473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1288" y="5271774"/>
                          <a:ext cx="1473120" cy="431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57 Grupo"/>
          <p:cNvGrpSpPr/>
          <p:nvPr/>
        </p:nvGrpSpPr>
        <p:grpSpPr>
          <a:xfrm>
            <a:off x="5868439" y="3801225"/>
            <a:ext cx="2664374" cy="707895"/>
            <a:chOff x="5868439" y="3573016"/>
            <a:chExt cx="2664374" cy="707895"/>
          </a:xfrm>
        </p:grpSpPr>
        <p:grpSp>
          <p:nvGrpSpPr>
            <p:cNvPr id="174" name="173 Grupo"/>
            <p:cNvGrpSpPr/>
            <p:nvPr/>
          </p:nvGrpSpPr>
          <p:grpSpPr>
            <a:xfrm>
              <a:off x="5868439" y="3573016"/>
              <a:ext cx="2664001" cy="707895"/>
              <a:chOff x="6116099" y="1890033"/>
              <a:chExt cx="1386166" cy="427098"/>
            </a:xfrm>
          </p:grpSpPr>
          <p:sp>
            <p:nvSpPr>
              <p:cNvPr id="176" name="5 Rectángulo"/>
              <p:cNvSpPr/>
              <p:nvPr/>
            </p:nvSpPr>
            <p:spPr bwMode="auto">
              <a:xfrm>
                <a:off x="6116099" y="1904450"/>
                <a:ext cx="1386166" cy="412681"/>
              </a:xfrm>
              <a:prstGeom prst="roundRect">
                <a:avLst/>
              </a:prstGeom>
              <a:solidFill>
                <a:srgbClr val="84BD00"/>
              </a:solidFill>
              <a:ln w="38100">
                <a:solidFill>
                  <a:srgbClr val="6699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 u="none" dirty="0"/>
              </a:p>
            </p:txBody>
          </p:sp>
          <p:sp>
            <p:nvSpPr>
              <p:cNvPr id="177" name="176 Rectángulo"/>
              <p:cNvSpPr/>
              <p:nvPr/>
            </p:nvSpPr>
            <p:spPr>
              <a:xfrm>
                <a:off x="6128382" y="1890033"/>
                <a:ext cx="958914" cy="208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es-CL" sz="1300" b="1" u="none" dirty="0" smtClean="0"/>
                  <a:t>Suma y resta</a:t>
                </a:r>
                <a:endParaRPr lang="es-CL" sz="1300" dirty="0"/>
              </a:p>
            </p:txBody>
          </p:sp>
        </p:grpSp>
        <p:graphicFrame>
          <p:nvGraphicFramePr>
            <p:cNvPr id="178" name="17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8992493"/>
                </p:ext>
              </p:extLst>
            </p:nvPr>
          </p:nvGraphicFramePr>
          <p:xfrm>
            <a:off x="5980113" y="3789040"/>
            <a:ext cx="2552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3" name="Ecuación" r:id="rId40" imgW="2552400" imgH="215640" progId="Equation.3">
                    <p:embed/>
                  </p:oleObj>
                </mc:Choice>
                <mc:Fallback>
                  <p:oleObj name="Ecuación" r:id="rId40" imgW="255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0113" y="3789040"/>
                          <a:ext cx="25527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19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7314308"/>
                </p:ext>
              </p:extLst>
            </p:nvPr>
          </p:nvGraphicFramePr>
          <p:xfrm>
            <a:off x="5986684" y="3999006"/>
            <a:ext cx="2463480" cy="215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4" name="Ecuación" r:id="rId42" imgW="2463480" imgH="215640" progId="Equation.3">
                    <p:embed/>
                  </p:oleObj>
                </mc:Choice>
                <mc:Fallback>
                  <p:oleObj name="Ecuación" r:id="rId42" imgW="2463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6684" y="3999006"/>
                          <a:ext cx="2463480" cy="215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3175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3175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Prepara tu próxima clase</a:t>
              </a:r>
            </a:p>
          </p:txBody>
        </p:sp>
      </p:grpSp>
      <p:grpSp>
        <p:nvGrpSpPr>
          <p:cNvPr id="31747" name="Group 10"/>
          <p:cNvGrpSpPr>
            <a:grpSpLocks/>
          </p:cNvGrpSpPr>
          <p:nvPr/>
        </p:nvGrpSpPr>
        <p:grpSpPr bwMode="auto">
          <a:xfrm>
            <a:off x="2193925" y="2636838"/>
            <a:ext cx="5114925" cy="1079500"/>
            <a:chOff x="1382" y="1661"/>
            <a:chExt cx="3222" cy="680"/>
          </a:xfrm>
        </p:grpSpPr>
        <p:sp>
          <p:nvSpPr>
            <p:cNvPr id="31748" name="2 Rectángulo redondeado"/>
            <p:cNvSpPr>
              <a:spLocks noChangeArrowheads="1"/>
            </p:cNvSpPr>
            <p:nvPr/>
          </p:nvSpPr>
          <p:spPr bwMode="auto">
            <a:xfrm>
              <a:off x="1746" y="1661"/>
              <a:ext cx="2858" cy="635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pic>
          <p:nvPicPr>
            <p:cNvPr id="31749" name="10 Imagen" descr="ico_ojo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" y="1701"/>
              <a:ext cx="5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0" name="4 Rectángulo"/>
            <p:cNvSpPr>
              <a:spLocks noChangeArrowheads="1"/>
            </p:cNvSpPr>
            <p:nvPr/>
          </p:nvSpPr>
          <p:spPr bwMode="auto">
            <a:xfrm>
              <a:off x="1882" y="1708"/>
              <a:ext cx="272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u="none" dirty="0">
                  <a:solidFill>
                    <a:srgbClr val="222268"/>
                  </a:solidFill>
                </a:rPr>
                <a:t>En la próxima sesión, </a:t>
              </a:r>
              <a:r>
                <a:rPr lang="es-ES" altLang="es-CL" u="none" dirty="0" smtClean="0">
                  <a:solidFill>
                    <a:srgbClr val="222268"/>
                  </a:solidFill>
                </a:rPr>
                <a:t>realizaremos un </a:t>
              </a:r>
              <a:r>
                <a:rPr lang="es-ES" altLang="es-CL" b="1" u="none" dirty="0" smtClean="0">
                  <a:solidFill>
                    <a:srgbClr val="222268"/>
                  </a:solidFill>
                </a:rPr>
                <a:t>Taller de Números</a:t>
              </a:r>
              <a:endParaRPr lang="es-CL" altLang="es-CL" b="1" u="none" dirty="0">
                <a:solidFill>
                  <a:srgbClr val="222268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lang="es-CL" altLang="es-CL" sz="10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Propiedad Intelectual Cpech RDA: 186414</a:t>
            </a:r>
            <a:endParaRPr lang="es-ES" altLang="es-CL" sz="10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CL" altLang="es-CL" sz="15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ESTE MATERIAL SE ENCUENTRA PROTEGIDO POR EL REGISTRO DE PROPIEDAD INTELECTUAL.</a:t>
            </a:r>
            <a:endParaRPr lang="es-ES" altLang="es-CL" sz="15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CL" altLang="es-CL" sz="1600" b="1" u="none">
                <a:solidFill>
                  <a:schemeClr val="bg1"/>
                </a:solidFill>
                <a:cs typeface="Arial" charset="0"/>
              </a:rPr>
              <a:t>Equipo Editorial        Matemática</a:t>
            </a:r>
            <a:endParaRPr lang="es-ES" altLang="es-CL" sz="1600" b="1" u="none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277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pic>
        <p:nvPicPr>
          <p:cNvPr id="32777" name="10 Imagen" descr="logo_patr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collage-MT_para-PPT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3" name="Group 8"/>
          <p:cNvGrpSpPr>
            <a:grpSpLocks/>
          </p:cNvGrpSpPr>
          <p:nvPr/>
        </p:nvGrpSpPr>
        <p:grpSpPr bwMode="auto">
          <a:xfrm>
            <a:off x="4787900" y="4365624"/>
            <a:ext cx="5040313" cy="2089150"/>
            <a:chOff x="3016" y="2750"/>
            <a:chExt cx="3175" cy="1316"/>
          </a:xfrm>
        </p:grpSpPr>
        <p:sp>
          <p:nvSpPr>
            <p:cNvPr id="15364" name="37 Rectángulo redondeado"/>
            <p:cNvSpPr>
              <a:spLocks noChangeArrowheads="1"/>
            </p:cNvSpPr>
            <p:nvPr/>
          </p:nvSpPr>
          <p:spPr bwMode="auto">
            <a:xfrm>
              <a:off x="3175" y="2750"/>
              <a:ext cx="3016" cy="1316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19461" name="38 CuadroTexto"/>
            <p:cNvSpPr txBox="1">
              <a:spLocks noChangeArrowheads="1"/>
            </p:cNvSpPr>
            <p:nvPr/>
          </p:nvSpPr>
          <p:spPr bwMode="auto">
            <a:xfrm>
              <a:off x="3532" y="2895"/>
              <a:ext cx="2160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-457200">
                <a:lnSpc>
                  <a:spcPct val="150000"/>
                </a:lnSpc>
                <a:defRPr/>
              </a:pPr>
              <a:r>
                <a:rPr lang="es-CL" u="none" dirty="0"/>
                <a:t>1. </a:t>
              </a:r>
              <a:r>
                <a:rPr lang="es-CL" u="none" dirty="0" smtClean="0"/>
                <a:t>Números imaginarios</a:t>
              </a:r>
              <a:endParaRPr lang="es-CL" u="none" dirty="0"/>
            </a:p>
            <a:p>
              <a:pPr indent="-342900">
                <a:lnSpc>
                  <a:spcPct val="150000"/>
                </a:lnSpc>
                <a:defRPr/>
              </a:pPr>
              <a:r>
                <a:rPr lang="es-ES" u="none" dirty="0" smtClean="0"/>
                <a:t>2</a:t>
              </a:r>
              <a:r>
                <a:rPr lang="es-ES" u="none" dirty="0"/>
                <a:t>. </a:t>
              </a:r>
              <a:r>
                <a:rPr lang="es-ES" u="none" dirty="0" smtClean="0"/>
                <a:t>Números complejos </a:t>
              </a:r>
              <a:endParaRPr lang="es-ES" u="none" dirty="0"/>
            </a:p>
            <a:p>
              <a:pPr indent="-342900">
                <a:lnSpc>
                  <a:spcPct val="150000"/>
                </a:lnSpc>
                <a:defRPr/>
              </a:pPr>
              <a:r>
                <a:rPr lang="es-ES" u="none" dirty="0"/>
                <a:t>3</a:t>
              </a:r>
              <a:r>
                <a:rPr lang="es-ES" u="none" dirty="0" smtClean="0"/>
                <a:t>. Operatoria</a:t>
              </a:r>
            </a:p>
            <a:p>
              <a:pPr indent="-342900">
                <a:lnSpc>
                  <a:spcPct val="150000"/>
                </a:lnSpc>
                <a:defRPr/>
              </a:pPr>
              <a:endParaRPr lang="es-ES" sz="1000" u="none" dirty="0"/>
            </a:p>
          </p:txBody>
        </p:sp>
        <p:pic>
          <p:nvPicPr>
            <p:cNvPr id="15366" name="7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430"/>
              <a:ext cx="50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9" name="18 CuadroTexto"/>
          <p:cNvSpPr txBox="1">
            <a:spLocks noChangeArrowheads="1"/>
          </p:cNvSpPr>
          <p:nvPr/>
        </p:nvSpPr>
        <p:spPr bwMode="auto">
          <a:xfrm>
            <a:off x="971600" y="940658"/>
            <a:ext cx="66157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¿Cuál será la solución de la ecuación x</a:t>
            </a:r>
            <a:r>
              <a:rPr lang="es-ES" altLang="es-CL" sz="2000" b="1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+ 6 =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10? 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6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18 CuadroTexto"/>
          <p:cNvSpPr txBox="1">
            <a:spLocks noChangeArrowheads="1"/>
          </p:cNvSpPr>
          <p:nvPr/>
        </p:nvSpPr>
        <p:spPr bwMode="auto">
          <a:xfrm>
            <a:off x="755576" y="2492896"/>
            <a:ext cx="75518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¿Existe un número real, que multiplicado por sí mismo</a:t>
            </a:r>
          </a:p>
          <a:p>
            <a:pPr algn="l" eaLnBrk="1" hangingPunct="1">
              <a:defRPr/>
            </a:pP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como resultado -16? 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5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187895"/>
              </p:ext>
            </p:extLst>
          </p:nvPr>
        </p:nvGraphicFramePr>
        <p:xfrm>
          <a:off x="2543572" y="3861048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0" name="Ecuación" r:id="rId4" imgW="1041120" imgH="253800" progId="Equation.3">
                  <p:embed/>
                </p:oleObj>
              </mc:Choice>
              <mc:Fallback>
                <p:oleObj name="Ecuación" r:id="rId4" imgW="1041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572" y="3861048"/>
                        <a:ext cx="1562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40677"/>
              </p:ext>
            </p:extLst>
          </p:nvPr>
        </p:nvGraphicFramePr>
        <p:xfrm>
          <a:off x="4106615" y="3870325"/>
          <a:ext cx="800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1" name="Ecuación" r:id="rId6" imgW="533160" imgH="241200" progId="Equation.3">
                  <p:embed/>
                </p:oleObj>
              </mc:Choice>
              <mc:Fallback>
                <p:oleObj name="Ecuación" r:id="rId6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615" y="3870325"/>
                        <a:ext cx="800100" cy="361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20527"/>
              </p:ext>
            </p:extLst>
          </p:nvPr>
        </p:nvGraphicFramePr>
        <p:xfrm>
          <a:off x="3491880" y="2106774"/>
          <a:ext cx="99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2" name="Ecuación" r:id="rId8" imgW="660240" imgH="241200" progId="Equation.3">
                  <p:embed/>
                </p:oleObj>
              </mc:Choice>
              <mc:Fallback>
                <p:oleObj name="Ecuación" r:id="rId8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106774"/>
                        <a:ext cx="990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26948"/>
              </p:ext>
            </p:extLst>
          </p:nvPr>
        </p:nvGraphicFramePr>
        <p:xfrm>
          <a:off x="3383952" y="1795724"/>
          <a:ext cx="933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3" name="Ecuación" r:id="rId10" imgW="622080" imgH="203040" progId="Equation.3">
                  <p:embed/>
                </p:oleObj>
              </mc:Choice>
              <mc:Fallback>
                <p:oleObj name="Ecuación" r:id="rId10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952" y="1795724"/>
                        <a:ext cx="9334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093624"/>
              </p:ext>
            </p:extLst>
          </p:nvPr>
        </p:nvGraphicFramePr>
        <p:xfrm>
          <a:off x="3059832" y="1393094"/>
          <a:ext cx="1238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4" name="Ecuación" r:id="rId12" imgW="825480" imgH="203040" progId="Equation.3">
                  <p:embed/>
                </p:oleObj>
              </mc:Choice>
              <mc:Fallback>
                <p:oleObj name="Ecuación" r:id="rId12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393094"/>
                        <a:ext cx="12382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Rectángulo"/>
          <p:cNvSpPr/>
          <p:nvPr/>
        </p:nvSpPr>
        <p:spPr>
          <a:xfrm>
            <a:off x="827584" y="3808722"/>
            <a:ext cx="1582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Analicemos:</a:t>
            </a:r>
            <a:endParaRPr lang="es-CL" sz="2000" u="none" dirty="0"/>
          </a:p>
        </p:txBody>
      </p:sp>
      <p:grpSp>
        <p:nvGrpSpPr>
          <p:cNvPr id="13" name="12 Grupo"/>
          <p:cNvGrpSpPr/>
          <p:nvPr/>
        </p:nvGrpSpPr>
        <p:grpSpPr>
          <a:xfrm>
            <a:off x="825411" y="3304666"/>
            <a:ext cx="6905209" cy="402270"/>
            <a:chOff x="1257459" y="3304666"/>
            <a:chExt cx="6905209" cy="402270"/>
          </a:xfrm>
        </p:grpSpPr>
        <p:grpSp>
          <p:nvGrpSpPr>
            <p:cNvPr id="7" name="6 Grupo"/>
            <p:cNvGrpSpPr/>
            <p:nvPr/>
          </p:nvGrpSpPr>
          <p:grpSpPr>
            <a:xfrm>
              <a:off x="5291349" y="3304666"/>
              <a:ext cx="2871319" cy="402270"/>
              <a:chOff x="404537" y="3868180"/>
              <a:chExt cx="2871319" cy="402270"/>
            </a:xfrm>
          </p:grpSpPr>
          <p:sp>
            <p:nvSpPr>
              <p:cNvPr id="47" name="18 CuadroTexto"/>
              <p:cNvSpPr txBox="1">
                <a:spLocks noChangeArrowheads="1"/>
              </p:cNvSpPr>
              <p:nvPr/>
            </p:nvSpPr>
            <p:spPr bwMode="auto">
              <a:xfrm>
                <a:off x="404537" y="3870340"/>
                <a:ext cx="28713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¿          es imaginario?</a:t>
                </a:r>
                <a:endParaRPr lang="es-CL" altLang="es-CL" sz="2000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endParaRPr>
              </a:p>
            </p:txBody>
          </p:sp>
          <p:graphicFrame>
            <p:nvGraphicFramePr>
              <p:cNvPr id="4" name="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3435222"/>
                  </p:ext>
                </p:extLst>
              </p:nvPr>
            </p:nvGraphicFramePr>
            <p:xfrm>
              <a:off x="611560" y="3868180"/>
              <a:ext cx="6477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725" name="Ecuación" r:id="rId14" imgW="431640" imgH="228600" progId="Equation.3">
                      <p:embed/>
                    </p:oleObj>
                  </mc:Choice>
                  <mc:Fallback>
                    <p:oleObj name="Ecuación" r:id="rId14" imgW="4316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560" y="3868180"/>
                            <a:ext cx="647700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8 Rectángulo"/>
            <p:cNvSpPr/>
            <p:nvPr/>
          </p:nvSpPr>
          <p:spPr>
            <a:xfrm>
              <a:off x="1257459" y="3304666"/>
              <a:ext cx="641088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s-ES" alt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 no existe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tal número, entonces… </a:t>
              </a:r>
              <a:endParaRPr lang="es-CL" sz="2000" u="none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755576" y="4365104"/>
            <a:ext cx="7335815" cy="400110"/>
            <a:chOff x="1187624" y="4816834"/>
            <a:chExt cx="7335815" cy="400110"/>
          </a:xfrm>
        </p:grpSpPr>
        <p:grpSp>
          <p:nvGrpSpPr>
            <p:cNvPr id="8" name="7 Grupo"/>
            <p:cNvGrpSpPr/>
            <p:nvPr/>
          </p:nvGrpSpPr>
          <p:grpSpPr>
            <a:xfrm>
              <a:off x="1187624" y="4816834"/>
              <a:ext cx="7335815" cy="400110"/>
              <a:chOff x="836584" y="4829090"/>
              <a:chExt cx="7335815" cy="400110"/>
            </a:xfrm>
          </p:grpSpPr>
          <p:sp>
            <p:nvSpPr>
              <p:cNvPr id="52" name="18 CuadroTexto"/>
              <p:cNvSpPr txBox="1">
                <a:spLocks noChangeArrowheads="1"/>
              </p:cNvSpPr>
              <p:nvPr/>
            </p:nvSpPr>
            <p:spPr bwMode="auto">
              <a:xfrm>
                <a:off x="836584" y="4829090"/>
                <a:ext cx="73358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s-ES" altLang="es-CL" sz="20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Si             ,  entonces</a:t>
                </a:r>
                <a:endParaRPr lang="es-CL" altLang="es-CL" sz="2000" i="1" u="none" dirty="0" smtClean="0">
                  <a:latin typeface="Times" panose="02020603050405020304" pitchFamily="18" charset="0"/>
                </a:endParaRPr>
              </a:p>
            </p:txBody>
          </p:sp>
          <p:graphicFrame>
            <p:nvGraphicFramePr>
              <p:cNvPr id="53" name="2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3621514"/>
                  </p:ext>
                </p:extLst>
              </p:nvPr>
            </p:nvGraphicFramePr>
            <p:xfrm>
              <a:off x="1331640" y="4865280"/>
              <a:ext cx="742950" cy="323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726" name="Ecuación" r:id="rId16" imgW="495000" imgH="215640" progId="Equation.3">
                      <p:embed/>
                    </p:oleObj>
                  </mc:Choice>
                  <mc:Fallback>
                    <p:oleObj name="Ecuación" r:id="rId16" imgW="4950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1640" y="4865280"/>
                            <a:ext cx="742950" cy="3238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1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248177"/>
                </p:ext>
              </p:extLst>
            </p:nvPr>
          </p:nvGraphicFramePr>
          <p:xfrm>
            <a:off x="3807781" y="4845439"/>
            <a:ext cx="10477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27" name="Ecuación" r:id="rId18" imgW="698400" imgH="228600" progId="Equation.3">
                    <p:embed/>
                  </p:oleObj>
                </mc:Choice>
                <mc:Fallback>
                  <p:oleObj name="Ecuación" r:id="rId18" imgW="698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781" y="4845439"/>
                          <a:ext cx="104775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15 Grupo"/>
          <p:cNvGrpSpPr/>
          <p:nvPr/>
        </p:nvGrpSpPr>
        <p:grpSpPr>
          <a:xfrm>
            <a:off x="825411" y="5013176"/>
            <a:ext cx="6615735" cy="412366"/>
            <a:chOff x="1257459" y="5320890"/>
            <a:chExt cx="6615735" cy="412366"/>
          </a:xfrm>
        </p:grpSpPr>
        <p:sp>
          <p:nvSpPr>
            <p:cNvPr id="35" name="18 CuadroTexto"/>
            <p:cNvSpPr txBox="1">
              <a:spLocks noChangeArrowheads="1"/>
            </p:cNvSpPr>
            <p:nvPr/>
          </p:nvSpPr>
          <p:spPr bwMode="auto">
            <a:xfrm>
              <a:off x="1257459" y="5320890"/>
              <a:ext cx="66157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 eaLnBrk="1" hangingPunct="1">
                <a:defRPr/>
              </a:pPr>
              <a:r>
                <a:rPr lang="es-ES" altLang="es-CL" sz="20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¿Qué tipo de números serán                              ?  </a:t>
              </a:r>
              <a:endParaRPr lang="es-CL" altLang="es-CL" sz="2000" b="1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</a:endParaRPr>
            </a:p>
          </p:txBody>
        </p:sp>
        <p:graphicFrame>
          <p:nvGraphicFramePr>
            <p:cNvPr id="12" name="1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358999"/>
                </p:ext>
              </p:extLst>
            </p:nvPr>
          </p:nvGraphicFramePr>
          <p:xfrm>
            <a:off x="4860032" y="5352256"/>
            <a:ext cx="2057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28" name="Ecuación" r:id="rId20" imgW="1371600" imgH="253800" progId="Equation.3">
                    <p:embed/>
                  </p:oleObj>
                </mc:Choice>
                <mc:Fallback>
                  <p:oleObj name="Ecuación" r:id="rId20" imgW="1371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52256"/>
                          <a:ext cx="2057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18 CuadroTexto"/>
          <p:cNvSpPr txBox="1">
            <a:spLocks noChangeArrowheads="1"/>
          </p:cNvSpPr>
          <p:nvPr/>
        </p:nvSpPr>
        <p:spPr bwMode="auto">
          <a:xfrm>
            <a:off x="827584" y="5477162"/>
            <a:ext cx="66157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¿Tienen algo en común? 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37" name="38 CuadroTexto"/>
          <p:cNvSpPr txBox="1">
            <a:spLocks noChangeArrowheads="1"/>
          </p:cNvSpPr>
          <p:nvPr/>
        </p:nvSpPr>
        <p:spPr bwMode="auto">
          <a:xfrm>
            <a:off x="251520" y="6350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1. Números Imaginarios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46" grpId="0"/>
      <p:bldP spid="10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11 Grupo"/>
          <p:cNvGrpSpPr/>
          <p:nvPr/>
        </p:nvGrpSpPr>
        <p:grpSpPr>
          <a:xfrm>
            <a:off x="408654" y="1432698"/>
            <a:ext cx="7848872" cy="400110"/>
            <a:chOff x="899592" y="1204480"/>
            <a:chExt cx="7848872" cy="400110"/>
          </a:xfrm>
        </p:grpSpPr>
        <p:sp>
          <p:nvSpPr>
            <p:cNvPr id="52" name="18 CuadroTexto"/>
            <p:cNvSpPr txBox="1">
              <a:spLocks noChangeArrowheads="1"/>
            </p:cNvSpPr>
            <p:nvPr/>
          </p:nvSpPr>
          <p:spPr bwMode="auto">
            <a:xfrm>
              <a:off x="899592" y="1204480"/>
              <a:ext cx="7848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 unidad imaginaria es el número         y se designa por la letra </a:t>
              </a:r>
              <a:r>
                <a:rPr lang="es-ES" altLang="es-CL" sz="20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endParaRPr lang="es-CL" altLang="es-CL" sz="20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</a:endParaRPr>
            </a:p>
          </p:txBody>
        </p:sp>
        <p:graphicFrame>
          <p:nvGraphicFramePr>
            <p:cNvPr id="53" name="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390042"/>
                </p:ext>
              </p:extLst>
            </p:nvPr>
          </p:nvGraphicFramePr>
          <p:xfrm>
            <a:off x="4959846" y="1234573"/>
            <a:ext cx="4762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64" name="Ecuación" r:id="rId4" imgW="317160" imgH="215640" progId="Equation.3">
                    <p:embed/>
                  </p:oleObj>
                </mc:Choice>
                <mc:Fallback>
                  <p:oleObj name="Ecuación" r:id="rId4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846" y="1234573"/>
                          <a:ext cx="476250" cy="3238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ángulo 4"/>
          <p:cNvSpPr/>
          <p:nvPr/>
        </p:nvSpPr>
        <p:spPr>
          <a:xfrm>
            <a:off x="395536" y="1943323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Potencias de i:</a:t>
            </a:r>
            <a:endParaRPr lang="es-CL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029822"/>
              </p:ext>
            </p:extLst>
          </p:nvPr>
        </p:nvGraphicFramePr>
        <p:xfrm>
          <a:off x="2304092" y="2433082"/>
          <a:ext cx="819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5" name="Ecuación" r:id="rId6" imgW="545760" imgH="215640" progId="Equation.3">
                  <p:embed/>
                </p:oleObj>
              </mc:Choice>
              <mc:Fallback>
                <p:oleObj name="Ecuación" r:id="rId6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092" y="2433082"/>
                        <a:ext cx="819150" cy="323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27430"/>
              </p:ext>
            </p:extLst>
          </p:nvPr>
        </p:nvGraphicFramePr>
        <p:xfrm>
          <a:off x="2277855" y="2924612"/>
          <a:ext cx="666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6" name="Ecuación" r:id="rId8" imgW="444240" imgH="190440" progId="Equation.3">
                  <p:embed/>
                </p:oleObj>
              </mc:Choice>
              <mc:Fallback>
                <p:oleObj name="Ecuación" r:id="rId8" imgW="444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55" y="2924612"/>
                        <a:ext cx="666750" cy="285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12711"/>
              </p:ext>
            </p:extLst>
          </p:nvPr>
        </p:nvGraphicFramePr>
        <p:xfrm>
          <a:off x="2280862" y="3350062"/>
          <a:ext cx="609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7" name="Ecuación" r:id="rId10" imgW="406080" imgH="190440" progId="Equation.3">
                  <p:embed/>
                </p:oleObj>
              </mc:Choice>
              <mc:Fallback>
                <p:oleObj name="Ecuación" r:id="rId10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862" y="3350062"/>
                        <a:ext cx="609600" cy="285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898593"/>
              </p:ext>
            </p:extLst>
          </p:nvPr>
        </p:nvGraphicFramePr>
        <p:xfrm>
          <a:off x="2280862" y="3729226"/>
          <a:ext cx="514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8" name="Ecuación" r:id="rId12" imgW="342720" imgH="190440" progId="Equation.3">
                  <p:embed/>
                </p:oleObj>
              </mc:Choice>
              <mc:Fallback>
                <p:oleObj name="Ecuación" r:id="rId12" imgW="342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862" y="3729226"/>
                        <a:ext cx="514350" cy="285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229199"/>
              </p:ext>
            </p:extLst>
          </p:nvPr>
        </p:nvGraphicFramePr>
        <p:xfrm>
          <a:off x="3721022" y="2455927"/>
          <a:ext cx="5334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9" name="Ecuación" r:id="rId14" imgW="355320" imgH="190440" progId="Equation.3">
                  <p:embed/>
                </p:oleObj>
              </mc:Choice>
              <mc:Fallback>
                <p:oleObj name="Ecuación" r:id="rId14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022" y="2455927"/>
                        <a:ext cx="5334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76324"/>
              </p:ext>
            </p:extLst>
          </p:nvPr>
        </p:nvGraphicFramePr>
        <p:xfrm>
          <a:off x="3721022" y="2926646"/>
          <a:ext cx="666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0" name="Ecuación" r:id="rId16" imgW="444240" imgH="190440" progId="Equation.3">
                  <p:embed/>
                </p:oleObj>
              </mc:Choice>
              <mc:Fallback>
                <p:oleObj name="Ecuación" r:id="rId16" imgW="444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022" y="2926646"/>
                        <a:ext cx="6667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37557"/>
              </p:ext>
            </p:extLst>
          </p:nvPr>
        </p:nvGraphicFramePr>
        <p:xfrm>
          <a:off x="3721022" y="3352096"/>
          <a:ext cx="609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1" name="Ecuación" r:id="rId18" imgW="406080" imgH="190440" progId="Equation.3">
                  <p:embed/>
                </p:oleObj>
              </mc:Choice>
              <mc:Fallback>
                <p:oleObj name="Ecuación" r:id="rId18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022" y="3352096"/>
                        <a:ext cx="609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05594"/>
              </p:ext>
            </p:extLst>
          </p:nvPr>
        </p:nvGraphicFramePr>
        <p:xfrm>
          <a:off x="3721022" y="3731508"/>
          <a:ext cx="514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2" name="Ecuación" r:id="rId20" imgW="342720" imgH="190440" progId="Equation.3">
                  <p:embed/>
                </p:oleObj>
              </mc:Choice>
              <mc:Fallback>
                <p:oleObj name="Ecuación" r:id="rId20" imgW="342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022" y="3731508"/>
                        <a:ext cx="5143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04622"/>
              </p:ext>
            </p:extLst>
          </p:nvPr>
        </p:nvGraphicFramePr>
        <p:xfrm>
          <a:off x="5161182" y="2455158"/>
          <a:ext cx="5334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3" name="Ecuación" r:id="rId22" imgW="355320" imgH="190440" progId="Equation.3">
                  <p:embed/>
                </p:oleObj>
              </mc:Choice>
              <mc:Fallback>
                <p:oleObj name="Ecuación" r:id="rId22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182" y="2455158"/>
                        <a:ext cx="5334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701983"/>
              </p:ext>
            </p:extLst>
          </p:nvPr>
        </p:nvGraphicFramePr>
        <p:xfrm>
          <a:off x="5133178" y="2927415"/>
          <a:ext cx="7239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4" name="Ecuación" r:id="rId24" imgW="482400" imgH="190440" progId="Equation.3">
                  <p:embed/>
                </p:oleObj>
              </mc:Choice>
              <mc:Fallback>
                <p:oleObj name="Ecuación" r:id="rId24" imgW="482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178" y="2927415"/>
                        <a:ext cx="7239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32469"/>
              </p:ext>
            </p:extLst>
          </p:nvPr>
        </p:nvGraphicFramePr>
        <p:xfrm>
          <a:off x="5142703" y="3352865"/>
          <a:ext cx="6477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5" name="Ecuación" r:id="rId26" imgW="431640" imgH="190440" progId="Equation.3">
                  <p:embed/>
                </p:oleObj>
              </mc:Choice>
              <mc:Fallback>
                <p:oleObj name="Ecuación" r:id="rId26" imgW="431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703" y="3352865"/>
                        <a:ext cx="6477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04207"/>
              </p:ext>
            </p:extLst>
          </p:nvPr>
        </p:nvGraphicFramePr>
        <p:xfrm>
          <a:off x="5153170" y="3732277"/>
          <a:ext cx="8001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6" name="Ecuación" r:id="rId28" imgW="533160" imgH="190440" progId="Equation.3">
                  <p:embed/>
                </p:oleObj>
              </mc:Choice>
              <mc:Fallback>
                <p:oleObj name="Ecuación" r:id="rId28" imgW="533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170" y="3732277"/>
                        <a:ext cx="8001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18 CuadroTexto"/>
          <p:cNvSpPr txBox="1">
            <a:spLocks noChangeArrowheads="1"/>
          </p:cNvSpPr>
          <p:nvPr/>
        </p:nvSpPr>
        <p:spPr bwMode="auto">
          <a:xfrm>
            <a:off x="408654" y="4409236"/>
            <a:ext cx="40324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¿Observas alguna regularidad? </a:t>
            </a:r>
            <a:endParaRPr lang="es-CL" altLang="es-CL" sz="2000" b="1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39" name="18 CuadroTexto"/>
          <p:cNvSpPr txBox="1">
            <a:spLocks noChangeArrowheads="1"/>
          </p:cNvSpPr>
          <p:nvPr/>
        </p:nvSpPr>
        <p:spPr bwMode="auto">
          <a:xfrm>
            <a:off x="408654" y="4881354"/>
            <a:ext cx="784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Cada cierto intervalo de números, se repite el resultado para la potencia de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CL" altLang="es-CL" sz="2000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30" name="38 CuadroTexto"/>
          <p:cNvSpPr txBox="1">
            <a:spLocks noChangeArrowheads="1"/>
          </p:cNvSpPr>
          <p:nvPr/>
        </p:nvSpPr>
        <p:spPr bwMode="auto">
          <a:xfrm>
            <a:off x="251520" y="6350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1. Números Imaginarios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-323852" y="836388"/>
            <a:ext cx="8208963" cy="396875"/>
            <a:chOff x="-204" y="464"/>
            <a:chExt cx="5171" cy="250"/>
          </a:xfrm>
        </p:grpSpPr>
        <p:sp>
          <p:nvSpPr>
            <p:cNvPr id="33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Unidad imaginaria</a:t>
              </a:r>
              <a:endParaRPr lang="es-CL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5558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3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18 CuadroTexto"/>
          <p:cNvSpPr txBox="1">
            <a:spLocks noChangeArrowheads="1"/>
          </p:cNvSpPr>
          <p:nvPr/>
        </p:nvSpPr>
        <p:spPr bwMode="auto">
          <a:xfrm>
            <a:off x="539552" y="1522632"/>
            <a:ext cx="7848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Todas las potencias de </a:t>
            </a:r>
            <a:r>
              <a:rPr lang="es-ES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cuyos exponentes son:</a:t>
            </a:r>
            <a:endParaRPr lang="es-CL" altLang="es-CL" sz="2000" i="1" u="none" dirty="0" smtClean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68043"/>
              </p:ext>
            </p:extLst>
          </p:nvPr>
        </p:nvGraphicFramePr>
        <p:xfrm>
          <a:off x="6136010" y="2299181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8" name="Ecuación" r:id="rId4" imgW="634680" imgH="203040" progId="Equation.3">
                  <p:embed/>
                </p:oleObj>
              </mc:Choice>
              <mc:Fallback>
                <p:oleObj name="Ecuación" r:id="rId4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010" y="2299181"/>
                        <a:ext cx="952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941869"/>
              </p:ext>
            </p:extLst>
          </p:nvPr>
        </p:nvGraphicFramePr>
        <p:xfrm>
          <a:off x="5478785" y="2308706"/>
          <a:ext cx="571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9" name="Ecuación" r:id="rId6" imgW="380880" imgH="190440" progId="Equation.3">
                  <p:embed/>
                </p:oleObj>
              </mc:Choice>
              <mc:Fallback>
                <p:oleObj name="Ecuación" r:id="rId6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785" y="2308706"/>
                        <a:ext cx="5715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Rectángulo"/>
          <p:cNvSpPr/>
          <p:nvPr/>
        </p:nvSpPr>
        <p:spPr>
          <a:xfrm>
            <a:off x="467544" y="2267580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múltiplos 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4, son iguales a </a:t>
            </a:r>
            <a:r>
              <a:rPr lang="es-ES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67544" y="298766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múltiplos 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4 más 1, darán </a:t>
            </a:r>
            <a:r>
              <a:rPr lang="es-ES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67544" y="3707740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múltiplos 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4 más 2, darán </a:t>
            </a:r>
            <a:r>
              <a:rPr lang="es-ES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-1 </a:t>
            </a:r>
            <a:endParaRPr lang="es-CL" b="1" u="none" dirty="0"/>
          </a:p>
        </p:txBody>
      </p:sp>
      <p:sp>
        <p:nvSpPr>
          <p:cNvPr id="15" name="14 Rectángulo"/>
          <p:cNvSpPr/>
          <p:nvPr/>
        </p:nvSpPr>
        <p:spPr>
          <a:xfrm>
            <a:off x="467544" y="4427820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múltiplos 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4 más 3, darán </a:t>
            </a:r>
            <a:r>
              <a:rPr lang="es-ES" alt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–i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CL" altLang="es-CL" i="1" u="none" dirty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923928" y="2267580"/>
            <a:ext cx="1649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18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18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41" name="4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265485"/>
              </p:ext>
            </p:extLst>
          </p:nvPr>
        </p:nvGraphicFramePr>
        <p:xfrm>
          <a:off x="6156176" y="3019906"/>
          <a:ext cx="1047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0" name="Ecuación" r:id="rId8" imgW="698400" imgH="203040" progId="Equation.3">
                  <p:embed/>
                </p:oleObj>
              </mc:Choice>
              <mc:Fallback>
                <p:oleObj name="Ecuación" r:id="rId8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019906"/>
                        <a:ext cx="1047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4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136730"/>
              </p:ext>
            </p:extLst>
          </p:nvPr>
        </p:nvGraphicFramePr>
        <p:xfrm>
          <a:off x="5526410" y="3029431"/>
          <a:ext cx="476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1" name="Ecuación" r:id="rId10" imgW="317160" imgH="190440" progId="Equation.3">
                  <p:embed/>
                </p:oleObj>
              </mc:Choice>
              <mc:Fallback>
                <p:oleObj name="Ecuación" r:id="rId10" imgW="317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410" y="3029431"/>
                        <a:ext cx="476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3923928" y="2987660"/>
            <a:ext cx="1649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18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18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44" name="4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37215"/>
              </p:ext>
            </p:extLst>
          </p:nvPr>
        </p:nvGraphicFramePr>
        <p:xfrm>
          <a:off x="6180162" y="3731106"/>
          <a:ext cx="1200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2" name="Ecuación" r:id="rId12" imgW="799920" imgH="203040" progId="Equation.3">
                  <p:embed/>
                </p:oleObj>
              </mc:Choice>
              <mc:Fallback>
                <p:oleObj name="Ecuación" r:id="rId12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62" y="3731106"/>
                        <a:ext cx="12001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4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29936"/>
              </p:ext>
            </p:extLst>
          </p:nvPr>
        </p:nvGraphicFramePr>
        <p:xfrm>
          <a:off x="5436096" y="3740631"/>
          <a:ext cx="7239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3" name="Ecuación" r:id="rId14" imgW="482400" imgH="190440" progId="Equation.3">
                  <p:embed/>
                </p:oleObj>
              </mc:Choice>
              <mc:Fallback>
                <p:oleObj name="Ecuación" r:id="rId14" imgW="482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740631"/>
                        <a:ext cx="7239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923928" y="3698448"/>
            <a:ext cx="1649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18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18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47" name="4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39606"/>
              </p:ext>
            </p:extLst>
          </p:nvPr>
        </p:nvGraphicFramePr>
        <p:xfrm>
          <a:off x="6199510" y="4451831"/>
          <a:ext cx="1162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4" name="Ecuación" r:id="rId16" imgW="774360" imgH="203040" progId="Equation.3">
                  <p:embed/>
                </p:oleObj>
              </mc:Choice>
              <mc:Fallback>
                <p:oleObj name="Ecuación" r:id="rId16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510" y="4451831"/>
                        <a:ext cx="11620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4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433297"/>
              </p:ext>
            </p:extLst>
          </p:nvPr>
        </p:nvGraphicFramePr>
        <p:xfrm>
          <a:off x="5431160" y="4461356"/>
          <a:ext cx="666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5" name="Ecuación" r:id="rId18" imgW="444240" imgH="190440" progId="Equation.3">
                  <p:embed/>
                </p:oleObj>
              </mc:Choice>
              <mc:Fallback>
                <p:oleObj name="Ecuación" r:id="rId18" imgW="444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160" y="4461356"/>
                        <a:ext cx="6667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923928" y="4418528"/>
            <a:ext cx="1649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18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1800" b="1" u="none" dirty="0">
              <a:solidFill>
                <a:srgbClr val="669900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6300192" y="2306993"/>
            <a:ext cx="2196000" cy="419483"/>
            <a:chOff x="6804248" y="1746158"/>
            <a:chExt cx="2196000" cy="408623"/>
          </a:xfrm>
        </p:grpSpPr>
        <p:sp>
          <p:nvSpPr>
            <p:cNvPr id="17" name="16 Llamada rectangular redondeada"/>
            <p:cNvSpPr/>
            <p:nvPr/>
          </p:nvSpPr>
          <p:spPr bwMode="auto">
            <a:xfrm>
              <a:off x="6804248" y="1746158"/>
              <a:ext cx="2196000" cy="408623"/>
            </a:xfrm>
            <a:prstGeom prst="wedgeRoundRectCallout">
              <a:avLst>
                <a:gd name="adj1" fmla="val -29483"/>
                <a:gd name="adj2" fmla="val 102546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9" name="1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387393"/>
                </p:ext>
              </p:extLst>
            </p:nvPr>
          </p:nvGraphicFramePr>
          <p:xfrm>
            <a:off x="6963184" y="1816303"/>
            <a:ext cx="194292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76" name="Ecuación" r:id="rId20" imgW="1295280" imgH="190440" progId="Equation.3">
                    <p:embed/>
                  </p:oleObj>
                </mc:Choice>
                <mc:Fallback>
                  <p:oleObj name="Ecuación" r:id="rId20" imgW="1295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3184" y="1816303"/>
                          <a:ext cx="1942920" cy="285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38 CuadroTexto"/>
          <p:cNvSpPr txBox="1">
            <a:spLocks noChangeArrowheads="1"/>
          </p:cNvSpPr>
          <p:nvPr/>
        </p:nvSpPr>
        <p:spPr bwMode="auto">
          <a:xfrm>
            <a:off x="251520" y="6350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1. Números Imaginarios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-323852" y="836388"/>
            <a:ext cx="8208963" cy="396875"/>
            <a:chOff x="-204" y="464"/>
            <a:chExt cx="5171" cy="250"/>
          </a:xfrm>
        </p:grpSpPr>
        <p:sp>
          <p:nvSpPr>
            <p:cNvPr id="34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Unidad imaginaria</a:t>
              </a:r>
              <a:endParaRPr lang="es-CL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2653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" grpId="0"/>
      <p:bldP spid="13" grpId="0"/>
      <p:bldP spid="14" grpId="0"/>
      <p:bldP spid="15" grpId="0"/>
      <p:bldP spid="40" grpId="0"/>
      <p:bldP spid="43" grpId="0"/>
      <p:bldP spid="4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ángulo 23"/>
          <p:cNvSpPr/>
          <p:nvPr/>
        </p:nvSpPr>
        <p:spPr>
          <a:xfrm>
            <a:off x="435496" y="1399077"/>
            <a:ext cx="77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número imaginario puede describirse como el producto de un número real </a:t>
            </a:r>
            <a:r>
              <a:rPr lang="es-ES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(distinto de cero) por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</a:t>
            </a:r>
            <a:r>
              <a:rPr lang="es-ES" sz="2000" i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unidad imaginaria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25042" y="2447443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>
                <a:solidFill>
                  <a:srgbClr val="669900"/>
                </a:solidFill>
              </a:rPr>
              <a:t>Ejemplos: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34" name="1 Rectángulo"/>
          <p:cNvSpPr/>
          <p:nvPr/>
        </p:nvSpPr>
        <p:spPr>
          <a:xfrm>
            <a:off x="1984875" y="244744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u="none" dirty="0" smtClean="0">
                <a:latin typeface="+mn-lt"/>
              </a:rPr>
              <a:t>3i</a:t>
            </a:r>
            <a:endParaRPr lang="es-CL" u="none" dirty="0">
              <a:latin typeface="+mn-lt"/>
            </a:endParaRPr>
          </a:p>
        </p:txBody>
      </p:sp>
      <p:sp>
        <p:nvSpPr>
          <p:cNvPr id="35" name="17 Rectángulo"/>
          <p:cNvSpPr/>
          <p:nvPr/>
        </p:nvSpPr>
        <p:spPr>
          <a:xfrm>
            <a:off x="2595695" y="24473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i="1" u="none" dirty="0" smtClean="0">
                <a:latin typeface="+mn-lt"/>
              </a:rPr>
              <a:t>-</a:t>
            </a:r>
            <a:r>
              <a:rPr lang="es-ES" altLang="es-CL" u="none" dirty="0" smtClean="0">
                <a:latin typeface="+mn-lt"/>
              </a:rPr>
              <a:t>i</a:t>
            </a:r>
            <a:endParaRPr lang="es-CL" u="none" dirty="0">
              <a:latin typeface="+mn-lt"/>
            </a:endParaRPr>
          </a:p>
        </p:txBody>
      </p:sp>
      <p:sp>
        <p:nvSpPr>
          <p:cNvPr id="36" name="18 Rectángulo"/>
          <p:cNvSpPr/>
          <p:nvPr/>
        </p:nvSpPr>
        <p:spPr>
          <a:xfrm>
            <a:off x="2977542" y="244738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u="none" dirty="0" smtClean="0">
                <a:latin typeface="+mn-lt"/>
              </a:rPr>
              <a:t>-0,6i</a:t>
            </a:r>
            <a:endParaRPr lang="es-CL" u="none" dirty="0">
              <a:latin typeface="+mn-lt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73136"/>
              </p:ext>
            </p:extLst>
          </p:nvPr>
        </p:nvGraphicFramePr>
        <p:xfrm>
          <a:off x="3974852" y="2351474"/>
          <a:ext cx="2857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4" name="Ecuación" r:id="rId4" imgW="190440" imgH="393480" progId="Equation.3">
                  <p:embed/>
                </p:oleObj>
              </mc:Choice>
              <mc:Fallback>
                <p:oleObj name="Ecuación" r:id="rId4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852" y="2351474"/>
                        <a:ext cx="2857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03846"/>
              </p:ext>
            </p:extLst>
          </p:nvPr>
        </p:nvGraphicFramePr>
        <p:xfrm>
          <a:off x="4427290" y="2448237"/>
          <a:ext cx="647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5" name="Ecuación" r:id="rId6" imgW="431640" imgH="215640" progId="Equation.3">
                  <p:embed/>
                </p:oleObj>
              </mc:Choice>
              <mc:Fallback>
                <p:oleObj name="Ecuación" r:id="rId6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290" y="2448237"/>
                        <a:ext cx="647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13 Grupo"/>
          <p:cNvGrpSpPr/>
          <p:nvPr/>
        </p:nvGrpSpPr>
        <p:grpSpPr>
          <a:xfrm>
            <a:off x="4932040" y="2038820"/>
            <a:ext cx="2232248" cy="408623"/>
            <a:chOff x="4915301" y="1430584"/>
            <a:chExt cx="2232248" cy="408623"/>
          </a:xfrm>
        </p:grpSpPr>
        <p:sp>
          <p:nvSpPr>
            <p:cNvPr id="21" name="20 Llamada rectangular redondeada"/>
            <p:cNvSpPr/>
            <p:nvPr/>
          </p:nvSpPr>
          <p:spPr bwMode="auto">
            <a:xfrm>
              <a:off x="4915301" y="1430584"/>
              <a:ext cx="2232248" cy="408623"/>
            </a:xfrm>
            <a:prstGeom prst="wedgeRoundRectCallout">
              <a:avLst>
                <a:gd name="adj1" fmla="val -37901"/>
                <a:gd name="adj2" fmla="val 97582"/>
                <a:gd name="adj3" fmla="val 166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3" name="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8750052"/>
                </p:ext>
              </p:extLst>
            </p:nvPr>
          </p:nvGraphicFramePr>
          <p:xfrm>
            <a:off x="4987309" y="1497576"/>
            <a:ext cx="2033587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56" name="Ecuación" r:id="rId8" imgW="1600200" imgH="215640" progId="Equation.3">
                    <p:embed/>
                  </p:oleObj>
                </mc:Choice>
                <mc:Fallback>
                  <p:oleObj name="Ecuación" r:id="rId8" imgW="1600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309" y="1497576"/>
                          <a:ext cx="2033587" cy="27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ángulo 23"/>
          <p:cNvSpPr/>
          <p:nvPr/>
        </p:nvSpPr>
        <p:spPr>
          <a:xfrm>
            <a:off x="435496" y="3086040"/>
            <a:ext cx="77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Los números imaginarios se pueden operar como términos algebraicos.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323528" y="3950196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Ejemplos: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38" name="1 Rectángulo"/>
          <p:cNvSpPr/>
          <p:nvPr/>
        </p:nvSpPr>
        <p:spPr>
          <a:xfrm>
            <a:off x="1865667" y="3950136"/>
            <a:ext cx="2058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>
                <a:latin typeface="+mn-lt"/>
              </a:rPr>
              <a:t>3i + 12i = 15i</a:t>
            </a:r>
            <a:endParaRPr lang="es-CL" u="none" dirty="0">
              <a:latin typeface="+mn-lt"/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36151"/>
              </p:ext>
            </p:extLst>
          </p:nvPr>
        </p:nvGraphicFramePr>
        <p:xfrm>
          <a:off x="1905148" y="5399881"/>
          <a:ext cx="1181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7" name="Ecuación" r:id="rId10" imgW="787320" imgH="215640" progId="Equation.3">
                  <p:embed/>
                </p:oleObj>
              </mc:Choice>
              <mc:Fallback>
                <p:oleObj name="Ecuación" r:id="rId10" imgW="787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148" y="5399881"/>
                        <a:ext cx="11811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138075"/>
              </p:ext>
            </p:extLst>
          </p:nvPr>
        </p:nvGraphicFramePr>
        <p:xfrm>
          <a:off x="2937023" y="5399881"/>
          <a:ext cx="1543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8" name="Ecuación" r:id="rId12" imgW="1028520" imgH="215640" progId="Equation.3">
                  <p:embed/>
                </p:oleObj>
              </mc:Choice>
              <mc:Fallback>
                <p:oleObj name="Ecuación" r:id="rId12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023" y="5399881"/>
                        <a:ext cx="1543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02366"/>
              </p:ext>
            </p:extLst>
          </p:nvPr>
        </p:nvGraphicFramePr>
        <p:xfrm>
          <a:off x="4355976" y="5399881"/>
          <a:ext cx="1314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59" name="Ecuación" r:id="rId14" imgW="876240" imgH="215640" progId="Equation.3">
                  <p:embed/>
                </p:oleObj>
              </mc:Choice>
              <mc:Fallback>
                <p:oleObj name="Ecuación" r:id="rId14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399881"/>
                        <a:ext cx="13144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25550"/>
              </p:ext>
            </p:extLst>
          </p:nvPr>
        </p:nvGraphicFramePr>
        <p:xfrm>
          <a:off x="5580112" y="5462364"/>
          <a:ext cx="10287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0" name="Ecuación" r:id="rId16" imgW="685800" imgH="164880" progId="Equation.3">
                  <p:embed/>
                </p:oleObj>
              </mc:Choice>
              <mc:Fallback>
                <p:oleObj name="Ecuación" r:id="rId16" imgW="685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462364"/>
                        <a:ext cx="10287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75792"/>
              </p:ext>
            </p:extLst>
          </p:nvPr>
        </p:nvGraphicFramePr>
        <p:xfrm>
          <a:off x="6516216" y="5462364"/>
          <a:ext cx="5524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1" name="Ecuación" r:id="rId18" imgW="368280" imgH="177480" progId="Equation.3">
                  <p:embed/>
                </p:oleObj>
              </mc:Choice>
              <mc:Fallback>
                <p:oleObj name="Ecuación" r:id="rId18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462364"/>
                        <a:ext cx="5524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92257"/>
              </p:ext>
            </p:extLst>
          </p:nvPr>
        </p:nvGraphicFramePr>
        <p:xfrm>
          <a:off x="1937792" y="4526211"/>
          <a:ext cx="76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2" name="Ecuación" r:id="rId20" imgW="507960" imgH="393480" progId="Equation.3">
                  <p:embed/>
                </p:oleObj>
              </mc:Choice>
              <mc:Fallback>
                <p:oleObj name="Ecuación" r:id="rId20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792" y="4526211"/>
                        <a:ext cx="76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361591"/>
              </p:ext>
            </p:extLst>
          </p:nvPr>
        </p:nvGraphicFramePr>
        <p:xfrm>
          <a:off x="2771800" y="4526211"/>
          <a:ext cx="68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3" name="Ecuación" r:id="rId22" imgW="457200" imgH="393480" progId="Equation.3">
                  <p:embed/>
                </p:oleObj>
              </mc:Choice>
              <mc:Fallback>
                <p:oleObj name="Ecuación" r:id="rId22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526211"/>
                        <a:ext cx="685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89094"/>
              </p:ext>
            </p:extLst>
          </p:nvPr>
        </p:nvGraphicFramePr>
        <p:xfrm>
          <a:off x="3563888" y="4526211"/>
          <a:ext cx="457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4" name="Ecuación" r:id="rId24" imgW="304560" imgH="393480" progId="Equation.3">
                  <p:embed/>
                </p:oleObj>
              </mc:Choice>
              <mc:Fallback>
                <p:oleObj name="Ecuación" r:id="rId24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526211"/>
                        <a:ext cx="457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002492"/>
              </p:ext>
            </p:extLst>
          </p:nvPr>
        </p:nvGraphicFramePr>
        <p:xfrm>
          <a:off x="1907704" y="5966420"/>
          <a:ext cx="281934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5" name="Ecuación" r:id="rId26" imgW="1879560" imgH="228600" progId="Equation.3">
                  <p:embed/>
                </p:oleObj>
              </mc:Choice>
              <mc:Fallback>
                <p:oleObj name="Ecuación" r:id="rId26" imgW="1879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966420"/>
                        <a:ext cx="281934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38 CuadroTexto"/>
          <p:cNvSpPr txBox="1">
            <a:spLocks noChangeArrowheads="1"/>
          </p:cNvSpPr>
          <p:nvPr/>
        </p:nvSpPr>
        <p:spPr bwMode="auto">
          <a:xfrm>
            <a:off x="251520" y="6350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1. Números Imaginarios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-323852" y="836388"/>
            <a:ext cx="8208963" cy="396875"/>
            <a:chOff x="-204" y="464"/>
            <a:chExt cx="5171" cy="250"/>
          </a:xfrm>
        </p:grpSpPr>
        <p:sp>
          <p:nvSpPr>
            <p:cNvPr id="30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Número imaginario</a:t>
              </a:r>
              <a:endParaRPr lang="es-CL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41985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4" grpId="0"/>
      <p:bldP spid="35" grpId="0"/>
      <p:bldP spid="36" grpId="0"/>
      <p:bldP spid="22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5703887" cy="860426"/>
            <a:chOff x="83" y="-63"/>
            <a:chExt cx="3593" cy="542"/>
          </a:xfrm>
        </p:grpSpPr>
        <p:sp>
          <p:nvSpPr>
            <p:cNvPr id="820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CL" altLang="es-CL" sz="1800" u="none"/>
            </a:p>
          </p:txBody>
        </p:sp>
        <p:pic>
          <p:nvPicPr>
            <p:cNvPr id="8208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79512" y="4118302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332529" y="1410451"/>
            <a:ext cx="7889462" cy="707886"/>
            <a:chOff x="836585" y="1153197"/>
            <a:chExt cx="7889462" cy="707886"/>
          </a:xfrm>
        </p:grpSpPr>
        <p:sp>
          <p:nvSpPr>
            <p:cNvPr id="16389" name="18 CuadroTexto"/>
            <p:cNvSpPr txBox="1">
              <a:spLocks noChangeArrowheads="1"/>
            </p:cNvSpPr>
            <p:nvPr/>
          </p:nvSpPr>
          <p:spPr bwMode="auto">
            <a:xfrm>
              <a:off x="836585" y="1153197"/>
              <a:ext cx="78894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 eaLnBrk="1" hangingPunct="1">
                <a:defRPr/>
              </a:pP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 número complejo  es todo número de la forma </a:t>
              </a:r>
              <a:r>
                <a:rPr lang="es-ES" altLang="es-CL" sz="20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a + </a:t>
              </a:r>
              <a:r>
                <a:rPr lang="es-ES" altLang="es-CL" sz="2000" b="1" u="none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b</a:t>
              </a:r>
              <a:r>
                <a:rPr lang="es-ES" altLang="es-CL" sz="2000" b="1" u="none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i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rPr>
                <a:t>,</a:t>
              </a:r>
              <a:r>
                <a:rPr lang="es-ES" altLang="es-CL" sz="2000" b="1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rPr>
                <a:t>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siendo</a:t>
              </a:r>
              <a:r>
                <a:rPr lang="es-ES" altLang="es-CL" sz="2000" b="1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rPr>
                <a:t> </a:t>
              </a:r>
              <a:r>
                <a:rPr lang="es-ES" altLang="es-CL" sz="20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a</a:t>
              </a:r>
              <a:r>
                <a:rPr lang="es-ES" altLang="es-CL" sz="2000" b="1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rPr>
                <a:t>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y </a:t>
              </a:r>
              <a:r>
                <a:rPr lang="es-ES" altLang="es-CL" sz="20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b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números reales, e </a:t>
              </a:r>
              <a:r>
                <a:rPr lang="es-ES" altLang="es-CL" sz="20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i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la unidad imaginaria ( </a:t>
              </a:r>
              <a:r>
                <a:rPr lang="es-ES" altLang="es-CL" sz="2000" b="1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rPr>
                <a:t>          </a:t>
              </a:r>
              <a:r>
                <a:rPr lang="es-ES" alt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)</a:t>
              </a:r>
              <a:r>
                <a:rPr lang="es-ES" altLang="es-CL" sz="2000" i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" panose="02020603050405020304" pitchFamily="18" charset="0"/>
                </a:rPr>
                <a:t>.</a:t>
              </a:r>
              <a:endParaRPr lang="es-CL" altLang="es-CL" sz="20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</a:endParaRPr>
            </a:p>
          </p:txBody>
        </p:sp>
        <p:graphicFrame>
          <p:nvGraphicFramePr>
            <p:cNvPr id="3" name="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548614"/>
                </p:ext>
              </p:extLst>
            </p:nvPr>
          </p:nvGraphicFramePr>
          <p:xfrm>
            <a:off x="5792316" y="1498600"/>
            <a:ext cx="7239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84" name="Ecuación" r:id="rId4" imgW="482400" imgH="241200" progId="Equation.3">
                    <p:embed/>
                  </p:oleObj>
                </mc:Choice>
                <mc:Fallback>
                  <p:oleObj name="Ecuación" r:id="rId4" imgW="482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2316" y="1498600"/>
                          <a:ext cx="723900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1 Rectángulo"/>
          <p:cNvSpPr/>
          <p:nvPr/>
        </p:nvSpPr>
        <p:spPr>
          <a:xfrm>
            <a:off x="1586612" y="4152578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 </a:t>
            </a:r>
            <a:r>
              <a:rPr lang="es-ES" altLang="es-CL" b="1" u="none" dirty="0" smtClean="0">
                <a:latin typeface="+mn-lt"/>
              </a:rPr>
              <a:t>z</a:t>
            </a: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es un número complejo tal que </a:t>
            </a:r>
            <a:r>
              <a:rPr lang="es-ES" altLang="es-CL" u="none" dirty="0" smtClean="0">
                <a:latin typeface="+mn-lt"/>
              </a:rPr>
              <a:t>z = 5 </a:t>
            </a:r>
            <a:r>
              <a:rPr lang="es-ES" altLang="es-CL" u="none" dirty="0">
                <a:latin typeface="+mn-lt"/>
              </a:rPr>
              <a:t>+ </a:t>
            </a:r>
            <a:r>
              <a:rPr lang="es-ES" altLang="es-CL" u="none" dirty="0" smtClean="0">
                <a:latin typeface="+mn-lt"/>
              </a:rPr>
              <a:t>3i</a:t>
            </a: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entonces</a:t>
            </a:r>
            <a:endParaRPr lang="es-CL" u="none" dirty="0">
              <a:latin typeface="+mn-lt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227573" y="5255912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20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 =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5 </a:t>
            </a:r>
            <a:r>
              <a:rPr lang="es-E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+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3i</a:t>
            </a:r>
            <a:endParaRPr lang="es-CL" sz="2000" u="none" dirty="0">
              <a:latin typeface="+mn-lt"/>
            </a:endParaRPr>
          </a:p>
        </p:txBody>
      </p:sp>
      <p:sp>
        <p:nvSpPr>
          <p:cNvPr id="5" name="4 Cerrar llave"/>
          <p:cNvSpPr/>
          <p:nvPr/>
        </p:nvSpPr>
        <p:spPr bwMode="auto">
          <a:xfrm flipH="1">
            <a:off x="2440614" y="4972526"/>
            <a:ext cx="256674" cy="1008000"/>
          </a:xfrm>
          <a:prstGeom prst="rightBrace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751136" y="4792258"/>
            <a:ext cx="271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 es la parte real de z</a:t>
            </a:r>
            <a:endParaRPr lang="es-CL" u="none" dirty="0"/>
          </a:p>
        </p:txBody>
      </p:sp>
      <p:sp>
        <p:nvSpPr>
          <p:cNvPr id="26" name="25 Rectángulo"/>
          <p:cNvSpPr/>
          <p:nvPr/>
        </p:nvSpPr>
        <p:spPr>
          <a:xfrm>
            <a:off x="2756308" y="5723964"/>
            <a:ext cx="321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es la parte imaginaria de z</a:t>
            </a:r>
            <a:endParaRPr lang="es-CL" u="none" dirty="0"/>
          </a:p>
        </p:txBody>
      </p:sp>
      <p:cxnSp>
        <p:nvCxnSpPr>
          <p:cNvPr id="15" name="14 Conector recto de flecha"/>
          <p:cNvCxnSpPr/>
          <p:nvPr/>
        </p:nvCxnSpPr>
        <p:spPr bwMode="auto">
          <a:xfrm flipV="1">
            <a:off x="5148064" y="4972525"/>
            <a:ext cx="377155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 bwMode="auto">
          <a:xfrm flipV="1">
            <a:off x="5854568" y="5918501"/>
            <a:ext cx="377155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1227573" y="2735632"/>
            <a:ext cx="1236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20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 =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</a:t>
            </a:r>
            <a:r>
              <a:rPr lang="es-ES" altLang="es-CL" sz="20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s-ES" altLang="es-CL" sz="2000" i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+ </a:t>
            </a:r>
            <a:r>
              <a:rPr lang="es-ES" altLang="es-CL" sz="2000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bi</a:t>
            </a:r>
            <a:endParaRPr lang="es-CL" sz="2000" u="none" dirty="0">
              <a:latin typeface="+mn-lt"/>
            </a:endParaRPr>
          </a:p>
        </p:txBody>
      </p:sp>
      <p:sp>
        <p:nvSpPr>
          <p:cNvPr id="36" name="35 Cerrar llave"/>
          <p:cNvSpPr/>
          <p:nvPr/>
        </p:nvSpPr>
        <p:spPr bwMode="auto">
          <a:xfrm flipH="1">
            <a:off x="2440614" y="2462118"/>
            <a:ext cx="256674" cy="972000"/>
          </a:xfrm>
          <a:prstGeom prst="rightBrace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751136" y="2271978"/>
            <a:ext cx="2509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es la parte real de z</a:t>
            </a:r>
            <a:endParaRPr lang="es-CL" u="none" dirty="0"/>
          </a:p>
        </p:txBody>
      </p:sp>
      <p:sp>
        <p:nvSpPr>
          <p:cNvPr id="38" name="37 Rectángulo"/>
          <p:cNvSpPr/>
          <p:nvPr/>
        </p:nvSpPr>
        <p:spPr>
          <a:xfrm>
            <a:off x="2756307" y="3203684"/>
            <a:ext cx="3128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altLang="es-CL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 </a:t>
            </a: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la parte imaginaria de z</a:t>
            </a:r>
            <a:endParaRPr lang="es-CL" u="none" dirty="0"/>
          </a:p>
        </p:txBody>
      </p:sp>
      <p:cxnSp>
        <p:nvCxnSpPr>
          <p:cNvPr id="39" name="38 Conector recto de flecha"/>
          <p:cNvCxnSpPr/>
          <p:nvPr/>
        </p:nvCxnSpPr>
        <p:spPr bwMode="auto">
          <a:xfrm flipV="1">
            <a:off x="5148064" y="2452245"/>
            <a:ext cx="377155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 bwMode="auto">
          <a:xfrm flipV="1">
            <a:off x="5868144" y="3398221"/>
            <a:ext cx="377155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5508104" y="226758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Re(z) = a</a:t>
            </a:r>
            <a:endParaRPr lang="es-CL" u="none" dirty="0"/>
          </a:p>
        </p:txBody>
      </p:sp>
      <p:sp>
        <p:nvSpPr>
          <p:cNvPr id="8" name="7 Rectángulo"/>
          <p:cNvSpPr/>
          <p:nvPr/>
        </p:nvSpPr>
        <p:spPr>
          <a:xfrm>
            <a:off x="6278728" y="3203684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altLang="es-CL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(z) = b</a:t>
            </a:r>
            <a:endParaRPr lang="es-CL" u="none" dirty="0"/>
          </a:p>
        </p:txBody>
      </p:sp>
      <p:sp>
        <p:nvSpPr>
          <p:cNvPr id="9" name="8 Rectángulo"/>
          <p:cNvSpPr/>
          <p:nvPr/>
        </p:nvSpPr>
        <p:spPr>
          <a:xfrm>
            <a:off x="5580112" y="478786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Re(z) = 5</a:t>
            </a:r>
            <a:endParaRPr lang="es-CL" u="none" dirty="0"/>
          </a:p>
        </p:txBody>
      </p:sp>
      <p:sp>
        <p:nvSpPr>
          <p:cNvPr id="11" name="10 Rectángulo"/>
          <p:cNvSpPr/>
          <p:nvPr/>
        </p:nvSpPr>
        <p:spPr>
          <a:xfrm>
            <a:off x="6286616" y="572396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altLang="es-CL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(z) = 3 </a:t>
            </a:r>
            <a:endParaRPr lang="es-CL" u="none" dirty="0"/>
          </a:p>
        </p:txBody>
      </p:sp>
      <p:sp>
        <p:nvSpPr>
          <p:cNvPr id="41" name="38 CuadroTexto"/>
          <p:cNvSpPr txBox="1">
            <a:spLocks noChangeArrowheads="1"/>
          </p:cNvSpPr>
          <p:nvPr/>
        </p:nvSpPr>
        <p:spPr bwMode="auto">
          <a:xfrm>
            <a:off x="251520" y="44624"/>
            <a:ext cx="65081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600" b="1" u="none" dirty="0" smtClean="0">
                <a:solidFill>
                  <a:srgbClr val="404040"/>
                </a:solidFill>
              </a:rPr>
              <a:t>    2. Números Complejos: C</a:t>
            </a:r>
            <a:endParaRPr lang="es-ES" altLang="es-CL" sz="2600" b="1" u="none" dirty="0">
              <a:solidFill>
                <a:srgbClr val="404040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 bwMode="auto">
          <a:xfrm>
            <a:off x="4608000" y="182686"/>
            <a:ext cx="0" cy="216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-323852" y="836388"/>
            <a:ext cx="8208963" cy="396875"/>
            <a:chOff x="-204" y="464"/>
            <a:chExt cx="5171" cy="250"/>
          </a:xfrm>
        </p:grpSpPr>
        <p:sp>
          <p:nvSpPr>
            <p:cNvPr id="30" name="40 CuadroTexto"/>
            <p:cNvSpPr txBox="1">
              <a:spLocks noChangeArrowheads="1"/>
            </p:cNvSpPr>
            <p:nvPr/>
          </p:nvSpPr>
          <p:spPr bwMode="auto">
            <a:xfrm>
              <a:off x="-204" y="464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    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 </a:t>
              </a:r>
              <a:r>
                <a:rPr lang="es-CL" altLang="es-CL" sz="2000" b="1" u="none" dirty="0" smtClean="0">
                  <a:solidFill>
                    <a:srgbClr val="7F7F7F"/>
                  </a:solidFill>
                </a:rPr>
                <a:t>Definición</a:t>
              </a:r>
              <a:endParaRPr lang="es-CL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7029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3" grpId="0"/>
      <p:bldP spid="5" grpId="0" animBg="1"/>
      <p:bldP spid="6" grpId="0"/>
      <p:bldP spid="26" grpId="0"/>
      <p:bldP spid="35" grpId="0"/>
      <p:bldP spid="36" grpId="0" animBg="1"/>
      <p:bldP spid="37" grpId="0"/>
      <p:bldP spid="38" grpId="0"/>
      <p:bldP spid="7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2132</Words>
  <Application>Microsoft Office PowerPoint</Application>
  <PresentationFormat>Presentación en pantalla (4:3)</PresentationFormat>
  <Paragraphs>502</Paragraphs>
  <Slides>35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7" baseType="lpstr">
      <vt:lpstr>Diseño predeterminado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Francisca Carrasco Fuenzalida</cp:lastModifiedBy>
  <cp:revision>676</cp:revision>
  <dcterms:created xsi:type="dcterms:W3CDTF">2012-03-18T03:33:47Z</dcterms:created>
  <dcterms:modified xsi:type="dcterms:W3CDTF">2015-05-18T16:19:45Z</dcterms:modified>
</cp:coreProperties>
</file>