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349" r:id="rId4"/>
    <p:sldId id="262" r:id="rId5"/>
    <p:sldId id="279" r:id="rId6"/>
    <p:sldId id="280" r:id="rId7"/>
    <p:sldId id="281" r:id="rId8"/>
    <p:sldId id="351" r:id="rId9"/>
    <p:sldId id="353" r:id="rId10"/>
    <p:sldId id="355" r:id="rId11"/>
    <p:sldId id="356" r:id="rId12"/>
    <p:sldId id="359" r:id="rId13"/>
    <p:sldId id="360" r:id="rId14"/>
    <p:sldId id="361" r:id="rId15"/>
    <p:sldId id="362" r:id="rId16"/>
    <p:sldId id="363" r:id="rId17"/>
    <p:sldId id="350" r:id="rId18"/>
    <p:sldId id="268" r:id="rId19"/>
    <p:sldId id="302" r:id="rId20"/>
    <p:sldId id="327" r:id="rId21"/>
    <p:sldId id="259" r:id="rId22"/>
    <p:sldId id="258" r:id="rId2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BD00"/>
    <a:srgbClr val="99CC00"/>
    <a:srgbClr val="339966"/>
    <a:srgbClr val="FFDF79"/>
    <a:srgbClr val="FFC000"/>
    <a:srgbClr val="7F7F7F"/>
    <a:srgbClr val="DEFF93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8C5CC2-1A90-4498-9DC2-3870506FB6A4}" v="1" dt="2022-07-03T22:44:08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839" autoAdjust="0"/>
    <p:restoredTop sz="94670" autoAdjust="0"/>
  </p:normalViewPr>
  <p:slideViewPr>
    <p:cSldViewPr>
      <p:cViewPr varScale="1">
        <p:scale>
          <a:sx n="97" d="100"/>
          <a:sy n="97" d="100"/>
        </p:scale>
        <p:origin x="1272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nacio Cifuentes Herrera" userId="03e547742b4a3663" providerId="LiveId" clId="{3F8C5CC2-1A90-4498-9DC2-3870506FB6A4}"/>
    <pc:docChg chg="modSld">
      <pc:chgData name="Ignacio Cifuentes Herrera" userId="03e547742b4a3663" providerId="LiveId" clId="{3F8C5CC2-1A90-4498-9DC2-3870506FB6A4}" dt="2022-07-03T23:13:25.447" v="3" actId="9405"/>
      <pc:docMkLst>
        <pc:docMk/>
      </pc:docMkLst>
      <pc:sldChg chg="addSp modSp mod">
        <pc:chgData name="Ignacio Cifuentes Herrera" userId="03e547742b4a3663" providerId="LiveId" clId="{3F8C5CC2-1A90-4498-9DC2-3870506FB6A4}" dt="2022-07-03T22:44:08.644" v="2"/>
        <pc:sldMkLst>
          <pc:docMk/>
          <pc:sldMk cId="3024327053" sldId="355"/>
        </pc:sldMkLst>
        <pc:grpChg chg="mod">
          <ac:chgData name="Ignacio Cifuentes Herrera" userId="03e547742b4a3663" providerId="LiveId" clId="{3F8C5CC2-1A90-4498-9DC2-3870506FB6A4}" dt="2022-07-03T22:44:08.644" v="2"/>
          <ac:grpSpMkLst>
            <pc:docMk/>
            <pc:sldMk cId="3024327053" sldId="355"/>
            <ac:grpSpMk id="6" creationId="{7899AD9B-E823-0EED-93A2-D600CD3D5933}"/>
          </ac:grpSpMkLst>
        </pc:grpChg>
        <pc:inkChg chg="add mod">
          <ac:chgData name="Ignacio Cifuentes Herrera" userId="03e547742b4a3663" providerId="LiveId" clId="{3F8C5CC2-1A90-4498-9DC2-3870506FB6A4}" dt="2022-07-03T22:44:08.644" v="2"/>
          <ac:inkMkLst>
            <pc:docMk/>
            <pc:sldMk cId="3024327053" sldId="355"/>
            <ac:inkMk id="2" creationId="{26217B0D-2515-35B9-C33B-D77D976CF98E}"/>
          </ac:inkMkLst>
        </pc:inkChg>
        <pc:inkChg chg="add mod">
          <ac:chgData name="Ignacio Cifuentes Herrera" userId="03e547742b4a3663" providerId="LiveId" clId="{3F8C5CC2-1A90-4498-9DC2-3870506FB6A4}" dt="2022-07-03T22:44:08.644" v="2"/>
          <ac:inkMkLst>
            <pc:docMk/>
            <pc:sldMk cId="3024327053" sldId="355"/>
            <ac:inkMk id="5" creationId="{72146A60-1D5D-B60A-6A49-6E31689E8F18}"/>
          </ac:inkMkLst>
        </pc:inkChg>
      </pc:sldChg>
      <pc:sldChg chg="addSp mod">
        <pc:chgData name="Ignacio Cifuentes Herrera" userId="03e547742b4a3663" providerId="LiveId" clId="{3F8C5CC2-1A90-4498-9DC2-3870506FB6A4}" dt="2022-07-03T23:13:25.447" v="3" actId="9405"/>
        <pc:sldMkLst>
          <pc:docMk/>
          <pc:sldMk cId="887325375" sldId="359"/>
        </pc:sldMkLst>
        <pc:inkChg chg="add">
          <ac:chgData name="Ignacio Cifuentes Herrera" userId="03e547742b4a3663" providerId="LiveId" clId="{3F8C5CC2-1A90-4498-9DC2-3870506FB6A4}" dt="2022-07-03T23:13:25.447" v="3" actId="9405"/>
          <ac:inkMkLst>
            <pc:docMk/>
            <pc:sldMk cId="887325375" sldId="359"/>
            <ac:inkMk id="2" creationId="{F4CA5EE9-03EC-A9D8-37A8-96880BF3212E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3T22:44:07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47 135 60,'-8'-70'176,"-9"24"-84,-5 28-332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3T22:44:08.0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0 139 552,'10'-29'796,"-2"2"-372,-4 0-488,-1-2-392,-1 2-220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3T23:13:25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0 964,'106'443'4994,"14"49"-4833,57 101-60,-146-493-365,-24-80-569,-2 1 0,-1 0 0,0 0 0,1 43 0,-5-40-438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B96F80A-F58D-4A53-A326-B1D91E87E5A3}" type="datetimeFigureOut">
              <a:rPr lang="es-CL"/>
              <a:pPr>
                <a:defRPr/>
              </a:pPr>
              <a:t>03-07-2022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L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L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10A07BD-67D5-4323-A191-BCF51FA9D078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8904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827088" y="6669088"/>
            <a:ext cx="8316912" cy="188912"/>
          </a:xfrm>
          <a:prstGeom prst="rect">
            <a:avLst/>
          </a:prstGeom>
          <a:solidFill>
            <a:srgbClr val="84BD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CL"/>
          </a:p>
        </p:txBody>
      </p:sp>
      <p:pic>
        <p:nvPicPr>
          <p:cNvPr id="8" name="7 Imagen" descr="logo_patron2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12175" y="44450"/>
            <a:ext cx="5238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5.bin"/><Relationship Id="rId7" Type="http://schemas.openxmlformats.org/officeDocument/2006/relationships/image" Target="../media/image10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9" descr="MT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Text Box 7"/>
          <p:cNvSpPr txBox="1">
            <a:spLocks noChangeArrowheads="1"/>
          </p:cNvSpPr>
          <p:nvPr/>
        </p:nvSpPr>
        <p:spPr bwMode="auto">
          <a:xfrm rot="-5400000">
            <a:off x="-1354137" y="3990102"/>
            <a:ext cx="29527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000" u="none" dirty="0">
                <a:solidFill>
                  <a:schemeClr val="bg1"/>
                </a:solidFill>
                <a:latin typeface="Arial Narrow" pitchFamily="34" charset="0"/>
              </a:rPr>
              <a:t>PPTCES025MT21-A15V1</a:t>
            </a: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2123729" y="4797425"/>
            <a:ext cx="6767860" cy="99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75000"/>
              </a:lnSpc>
              <a:spcBef>
                <a:spcPct val="50000"/>
              </a:spcBef>
            </a:pPr>
            <a:r>
              <a:rPr lang="es-ES" sz="2000" b="1" u="none" dirty="0">
                <a:solidFill>
                  <a:schemeClr val="bg1"/>
                </a:solidFill>
                <a:latin typeface="Arial Narrow" pitchFamily="34" charset="0"/>
              </a:rPr>
              <a:t>Clase</a:t>
            </a:r>
          </a:p>
          <a:p>
            <a:pPr algn="r">
              <a:lnSpc>
                <a:spcPct val="75000"/>
              </a:lnSpc>
              <a:spcBef>
                <a:spcPct val="50000"/>
              </a:spcBef>
            </a:pPr>
            <a:r>
              <a:rPr lang="es-ES" sz="3500" u="none" dirty="0">
                <a:solidFill>
                  <a:schemeClr val="bg1"/>
                </a:solidFill>
                <a:latin typeface="Arial Narrow" pitchFamily="34" charset="0"/>
              </a:rPr>
              <a:t>Transformación algebraica</a:t>
            </a:r>
          </a:p>
        </p:txBody>
      </p:sp>
      <p:sp>
        <p:nvSpPr>
          <p:cNvPr id="7173" name="Text Box 28"/>
          <p:cNvSpPr txBox="1">
            <a:spLocks noChangeArrowheads="1"/>
          </p:cNvSpPr>
          <p:nvPr/>
        </p:nvSpPr>
        <p:spPr bwMode="auto">
          <a:xfrm>
            <a:off x="8423275" y="3716338"/>
            <a:ext cx="757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b="1" u="none">
                <a:solidFill>
                  <a:srgbClr val="84BD00"/>
                </a:solidFill>
                <a:latin typeface="Arial Narrow" pitchFamily="34" charset="0"/>
              </a:rPr>
              <a:t>MT-21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14313" y="1428750"/>
            <a:ext cx="799306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es-CL" sz="2000" u="none" dirty="0">
              <a:solidFill>
                <a:srgbClr val="000000"/>
              </a:solidFill>
            </a:endParaRPr>
          </a:p>
          <a:p>
            <a:pPr algn="just"/>
            <a:endParaRPr lang="es-CL" sz="2000" u="none" dirty="0">
              <a:solidFill>
                <a:srgbClr val="000000"/>
              </a:solidFill>
            </a:endParaRPr>
          </a:p>
          <a:p>
            <a:pPr algn="just"/>
            <a:endParaRPr lang="es-CL" sz="2000" u="none" dirty="0">
              <a:solidFill>
                <a:srgbClr val="000000"/>
              </a:solidFill>
            </a:endParaRPr>
          </a:p>
          <a:p>
            <a:pPr algn="just"/>
            <a:endParaRPr lang="es-CL" sz="2000" u="none" dirty="0">
              <a:solidFill>
                <a:srgbClr val="000000"/>
              </a:solidFill>
            </a:endParaRPr>
          </a:p>
          <a:p>
            <a:pPr algn="just"/>
            <a:r>
              <a:rPr lang="es-CL" sz="2000" u="none" dirty="0">
                <a:solidFill>
                  <a:srgbClr val="000000"/>
                </a:solidFill>
              </a:rPr>
              <a:t>	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0" y="785813"/>
            <a:ext cx="8243888" cy="400050"/>
            <a:chOff x="0" y="1071"/>
            <a:chExt cx="5193" cy="252"/>
          </a:xfrm>
        </p:grpSpPr>
        <p:sp>
          <p:nvSpPr>
            <p:cNvPr id="19470" name="40 CuadroTexto"/>
            <p:cNvSpPr txBox="1">
              <a:spLocks noChangeArrowheads="1"/>
            </p:cNvSpPr>
            <p:nvPr/>
          </p:nvSpPr>
          <p:spPr bwMode="auto">
            <a:xfrm>
              <a:off x="22" y="1071"/>
              <a:ext cx="517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CL" sz="2000" b="1" u="none" dirty="0">
                  <a:solidFill>
                    <a:srgbClr val="7F7F7F"/>
                  </a:solidFill>
                </a:rPr>
                <a:t>  Suma por diferencia</a:t>
              </a:r>
            </a:p>
          </p:txBody>
        </p:sp>
        <p:cxnSp>
          <p:nvCxnSpPr>
            <p:cNvPr id="19" name="18 Conector recto"/>
            <p:cNvCxnSpPr/>
            <p:nvPr/>
          </p:nvCxnSpPr>
          <p:spPr bwMode="auto">
            <a:xfrm>
              <a:off x="0" y="1298"/>
              <a:ext cx="2653" cy="0"/>
            </a:xfrm>
            <a:prstGeom prst="line">
              <a:avLst/>
            </a:prstGeom>
            <a:ln>
              <a:solidFill>
                <a:srgbClr val="84B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2843808" y="1628800"/>
            <a:ext cx="3086108" cy="796925"/>
            <a:chOff x="1698" y="890"/>
            <a:chExt cx="2316" cy="502"/>
          </a:xfrm>
          <a:solidFill>
            <a:schemeClr val="bg1"/>
          </a:solidFill>
        </p:grpSpPr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1698" y="890"/>
              <a:ext cx="2316" cy="502"/>
            </a:xfrm>
            <a:prstGeom prst="rect">
              <a:avLst/>
            </a:prstGeom>
            <a:grpFill/>
            <a:ln w="25400">
              <a:solidFill>
                <a:srgbClr val="84BD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 sz="2000" u="none" dirty="0">
                <a:solidFill>
                  <a:srgbClr val="000000"/>
                </a:solidFill>
              </a:endParaRP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1811" y="1009"/>
              <a:ext cx="2178" cy="2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s-MX" sz="2000" u="none" dirty="0">
                  <a:solidFill>
                    <a:srgbClr val="000000"/>
                  </a:solidFill>
                </a:rPr>
                <a:t>(a + b)</a:t>
              </a:r>
              <a:r>
                <a:rPr lang="es-ES" sz="2000" u="none" dirty="0">
                  <a:solidFill>
                    <a:srgbClr val="000000"/>
                  </a:solidFill>
                </a:rPr>
                <a:t>∙(a – b) = a</a:t>
              </a:r>
              <a:r>
                <a:rPr lang="es-ES" sz="2000" u="none" baseline="30000" dirty="0">
                  <a:solidFill>
                    <a:srgbClr val="000000"/>
                  </a:solidFill>
                </a:rPr>
                <a:t>2</a:t>
              </a:r>
              <a:r>
                <a:rPr lang="es-ES" sz="2000" u="none" dirty="0">
                  <a:solidFill>
                    <a:srgbClr val="000000"/>
                  </a:solidFill>
                </a:rPr>
                <a:t> – b</a:t>
              </a:r>
              <a:r>
                <a:rPr lang="es-ES" sz="2000" u="none" baseline="30000" dirty="0">
                  <a:solidFill>
                    <a:srgbClr val="000000"/>
                  </a:solidFill>
                </a:rPr>
                <a:t>2</a:t>
              </a:r>
            </a:p>
          </p:txBody>
        </p:sp>
      </p:grp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1615926" y="2924944"/>
            <a:ext cx="3598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>
                <a:solidFill>
                  <a:srgbClr val="000000"/>
                </a:solidFill>
              </a:rPr>
              <a:t>(5x + 6y)</a:t>
            </a:r>
            <a:r>
              <a:rPr lang="es-ES" sz="2000" u="none">
                <a:solidFill>
                  <a:srgbClr val="000000"/>
                </a:solidFill>
              </a:rPr>
              <a:t>∙(5x – 6y) =</a:t>
            </a:r>
            <a:endParaRPr lang="es-ES" sz="2000" u="none" baseline="30000">
              <a:solidFill>
                <a:srgbClr val="000000"/>
              </a:solidFill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4139952" y="2924944"/>
            <a:ext cx="1539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000" u="none" dirty="0">
                <a:solidFill>
                  <a:srgbClr val="000000"/>
                </a:solidFill>
              </a:rPr>
              <a:t>(5x)</a:t>
            </a:r>
            <a:r>
              <a:rPr lang="es-ES" sz="2000" u="none" baseline="30000" dirty="0">
                <a:solidFill>
                  <a:srgbClr val="000000"/>
                </a:solidFill>
              </a:rPr>
              <a:t>2</a:t>
            </a:r>
            <a:r>
              <a:rPr lang="es-ES" sz="2000" u="none" dirty="0">
                <a:solidFill>
                  <a:srgbClr val="000000"/>
                </a:solidFill>
              </a:rPr>
              <a:t> – (6y)</a:t>
            </a:r>
            <a:r>
              <a:rPr lang="es-ES" sz="2000" u="none" baseline="30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707904" y="3429000"/>
            <a:ext cx="26876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000" u="none" dirty="0">
                <a:solidFill>
                  <a:srgbClr val="000000"/>
                </a:solidFill>
              </a:rPr>
              <a:t>=    25x</a:t>
            </a:r>
            <a:r>
              <a:rPr lang="es-ES" sz="2000" u="none" baseline="30000" dirty="0">
                <a:solidFill>
                  <a:srgbClr val="000000"/>
                </a:solidFill>
              </a:rPr>
              <a:t>2</a:t>
            </a:r>
            <a:r>
              <a:rPr lang="es-ES" sz="2000" u="none" dirty="0">
                <a:solidFill>
                  <a:srgbClr val="000000"/>
                </a:solidFill>
              </a:rPr>
              <a:t> – 36y</a:t>
            </a:r>
            <a:r>
              <a:rPr lang="es-ES" sz="2000" u="none" baseline="30000" dirty="0">
                <a:solidFill>
                  <a:srgbClr val="000000"/>
                </a:solidFill>
              </a:rPr>
              <a:t>2</a:t>
            </a:r>
          </a:p>
        </p:txBody>
      </p:sp>
      <p:grpSp>
        <p:nvGrpSpPr>
          <p:cNvPr id="22" name="Group 2"/>
          <p:cNvGrpSpPr>
            <a:grpSpLocks/>
          </p:cNvGrpSpPr>
          <p:nvPr/>
        </p:nvGrpSpPr>
        <p:grpSpPr bwMode="auto">
          <a:xfrm>
            <a:off x="131763" y="-100013"/>
            <a:ext cx="4872037" cy="719138"/>
            <a:chOff x="83" y="-63"/>
            <a:chExt cx="3069" cy="453"/>
          </a:xfrm>
        </p:grpSpPr>
        <p:sp>
          <p:nvSpPr>
            <p:cNvPr id="30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069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s-CL" u="none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31" name="38 CuadroTexto"/>
            <p:cNvSpPr txBox="1">
              <a:spLocks noChangeArrowheads="1"/>
            </p:cNvSpPr>
            <p:nvPr/>
          </p:nvSpPr>
          <p:spPr bwMode="auto">
            <a:xfrm>
              <a:off x="160" y="4"/>
              <a:ext cx="231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L" sz="2600" b="1" u="none" dirty="0">
                  <a:solidFill>
                    <a:srgbClr val="404040"/>
                  </a:solidFill>
                  <a:cs typeface="Arial" charset="0"/>
                </a:rPr>
                <a:t>2. Productos notables</a:t>
              </a:r>
            </a:p>
          </p:txBody>
        </p:sp>
      </p:grpSp>
      <p:sp>
        <p:nvSpPr>
          <p:cNvPr id="36" name="35 CuadroTexto"/>
          <p:cNvSpPr txBox="1"/>
          <p:nvPr/>
        </p:nvSpPr>
        <p:spPr>
          <a:xfrm>
            <a:off x="395536" y="2924944"/>
            <a:ext cx="1547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u="none" dirty="0">
                <a:solidFill>
                  <a:srgbClr val="84BD00"/>
                </a:solidFill>
              </a:rPr>
              <a:t>Ejemplo:</a:t>
            </a:r>
          </a:p>
        </p:txBody>
      </p:sp>
      <p:pic>
        <p:nvPicPr>
          <p:cNvPr id="37" name="6 Imagen" descr="ico_concepto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5350" y="44450"/>
            <a:ext cx="7239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7899AD9B-E823-0EED-93A2-D600CD3D5933}"/>
              </a:ext>
            </a:extLst>
          </p:cNvPr>
          <p:cNvGrpSpPr/>
          <p:nvPr/>
        </p:nvGrpSpPr>
        <p:grpSpPr>
          <a:xfrm>
            <a:off x="3195383" y="1928810"/>
            <a:ext cx="62640" cy="96840"/>
            <a:chOff x="3195383" y="1928810"/>
            <a:chExt cx="62640" cy="9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Entrada de lápiz 1">
                  <a:extLst>
                    <a:ext uri="{FF2B5EF4-FFF2-40B4-BE49-F238E27FC236}">
                      <a16:creationId xmlns:a16="http://schemas.microsoft.com/office/drawing/2014/main" id="{26217B0D-2515-35B9-C33B-D77D976CF98E}"/>
                    </a:ext>
                  </a:extLst>
                </p14:cNvPr>
                <p14:cNvContentPartPr/>
                <p14:nvPr/>
              </p14:nvContentPartPr>
              <p14:xfrm>
                <a:off x="3240743" y="1928810"/>
                <a:ext cx="17280" cy="48960"/>
              </p14:xfrm>
            </p:contentPart>
          </mc:Choice>
          <mc:Fallback>
            <p:pic>
              <p:nvPicPr>
                <p:cNvPr id="2" name="Entrada de lápiz 1">
                  <a:extLst>
                    <a:ext uri="{FF2B5EF4-FFF2-40B4-BE49-F238E27FC236}">
                      <a16:creationId xmlns:a16="http://schemas.microsoft.com/office/drawing/2014/main" id="{26217B0D-2515-35B9-C33B-D77D976CF98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22743" y="1911170"/>
                  <a:ext cx="529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72146A60-1D5D-B60A-6A49-6E31689E8F18}"/>
                    </a:ext>
                  </a:extLst>
                </p14:cNvPr>
                <p14:cNvContentPartPr/>
                <p14:nvPr/>
              </p14:nvContentPartPr>
              <p14:xfrm>
                <a:off x="3195383" y="1975250"/>
                <a:ext cx="10080" cy="5040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72146A60-1D5D-B60A-6A49-6E31689E8F1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77383" y="1957250"/>
                  <a:ext cx="45720" cy="86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2432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6" grpId="0"/>
      <p:bldP spid="27" grpId="0"/>
      <p:bldP spid="28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2223503" y="1483534"/>
            <a:ext cx="4286588" cy="796925"/>
            <a:chOff x="1698" y="890"/>
            <a:chExt cx="2138" cy="502"/>
          </a:xfrm>
          <a:solidFill>
            <a:schemeClr val="bg1"/>
          </a:solidFill>
        </p:grpSpPr>
        <p:sp>
          <p:nvSpPr>
            <p:cNvPr id="30" name="Rectangle 20"/>
            <p:cNvSpPr>
              <a:spLocks noChangeArrowheads="1"/>
            </p:cNvSpPr>
            <p:nvPr/>
          </p:nvSpPr>
          <p:spPr bwMode="auto">
            <a:xfrm>
              <a:off x="1698" y="890"/>
              <a:ext cx="2138" cy="502"/>
            </a:xfrm>
            <a:prstGeom prst="rect">
              <a:avLst/>
            </a:prstGeom>
            <a:grpFill/>
            <a:ln w="25400">
              <a:solidFill>
                <a:srgbClr val="84BD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 sz="2000" u="none" dirty="0">
                <a:solidFill>
                  <a:srgbClr val="000000"/>
                </a:solidFill>
              </a:endParaRPr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1811" y="1009"/>
              <a:ext cx="1989" cy="2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s-MX" sz="2000" u="none" dirty="0">
                  <a:solidFill>
                    <a:srgbClr val="000000"/>
                  </a:solidFill>
                </a:rPr>
                <a:t>(x + a)</a:t>
              </a:r>
              <a:r>
                <a:rPr lang="es-ES" sz="2000" u="none" dirty="0">
                  <a:solidFill>
                    <a:srgbClr val="000000"/>
                  </a:solidFill>
                </a:rPr>
                <a:t>∙(x + b) = x</a:t>
              </a:r>
              <a:r>
                <a:rPr lang="es-ES" sz="2000" u="none" baseline="30000" dirty="0">
                  <a:solidFill>
                    <a:srgbClr val="000000"/>
                  </a:solidFill>
                </a:rPr>
                <a:t>2</a:t>
              </a:r>
              <a:r>
                <a:rPr lang="es-ES" sz="2000" u="none" dirty="0">
                  <a:solidFill>
                    <a:srgbClr val="000000"/>
                  </a:solidFill>
                </a:rPr>
                <a:t> + (a + b)x + ab</a:t>
              </a:r>
              <a:endParaRPr lang="es-ES" sz="2000" u="none" baseline="30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Group 2"/>
          <p:cNvGrpSpPr>
            <a:grpSpLocks/>
          </p:cNvGrpSpPr>
          <p:nvPr/>
        </p:nvGrpSpPr>
        <p:grpSpPr bwMode="auto">
          <a:xfrm>
            <a:off x="131763" y="-100013"/>
            <a:ext cx="4872037" cy="719138"/>
            <a:chOff x="83" y="-63"/>
            <a:chExt cx="3069" cy="453"/>
          </a:xfrm>
        </p:grpSpPr>
        <p:sp>
          <p:nvSpPr>
            <p:cNvPr id="23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069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s-CL" u="none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4" name="38 CuadroTexto"/>
            <p:cNvSpPr txBox="1">
              <a:spLocks noChangeArrowheads="1"/>
            </p:cNvSpPr>
            <p:nvPr/>
          </p:nvSpPr>
          <p:spPr bwMode="auto">
            <a:xfrm>
              <a:off x="160" y="4"/>
              <a:ext cx="231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L" sz="2600" b="1" u="none" dirty="0">
                  <a:solidFill>
                    <a:srgbClr val="404040"/>
                  </a:solidFill>
                  <a:cs typeface="Arial" charset="0"/>
                </a:rPr>
                <a:t>2. Productos notables</a:t>
              </a:r>
            </a:p>
          </p:txBody>
        </p:sp>
      </p:grpSp>
      <p:pic>
        <p:nvPicPr>
          <p:cNvPr id="25" name="6 Imagen" descr="ico_concepto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5350" y="44450"/>
            <a:ext cx="7239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0" y="785815"/>
            <a:ext cx="8243888" cy="411163"/>
            <a:chOff x="0" y="1071"/>
            <a:chExt cx="5193" cy="259"/>
          </a:xfrm>
        </p:grpSpPr>
        <p:sp>
          <p:nvSpPr>
            <p:cNvPr id="27" name="40 CuadroTexto"/>
            <p:cNvSpPr txBox="1">
              <a:spLocks noChangeArrowheads="1"/>
            </p:cNvSpPr>
            <p:nvPr/>
          </p:nvSpPr>
          <p:spPr bwMode="auto">
            <a:xfrm>
              <a:off x="22" y="1071"/>
              <a:ext cx="517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CL" sz="2000" b="1" u="none" dirty="0">
                  <a:solidFill>
                    <a:srgbClr val="7F7F7F"/>
                  </a:solidFill>
                </a:rPr>
                <a:t>  Producto de binomios con un término común</a:t>
              </a:r>
            </a:p>
          </p:txBody>
        </p:sp>
        <p:cxnSp>
          <p:nvCxnSpPr>
            <p:cNvPr id="28" name="27 Conector recto"/>
            <p:cNvCxnSpPr/>
            <p:nvPr/>
          </p:nvCxnSpPr>
          <p:spPr bwMode="auto">
            <a:xfrm>
              <a:off x="0" y="1330"/>
              <a:ext cx="4037" cy="0"/>
            </a:xfrm>
            <a:prstGeom prst="line">
              <a:avLst/>
            </a:prstGeom>
            <a:ln>
              <a:solidFill>
                <a:srgbClr val="84B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 Box 39"/>
          <p:cNvSpPr txBox="1">
            <a:spLocks noChangeArrowheads="1"/>
          </p:cNvSpPr>
          <p:nvPr/>
        </p:nvSpPr>
        <p:spPr bwMode="auto">
          <a:xfrm>
            <a:off x="428625" y="3022778"/>
            <a:ext cx="3024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>
                <a:solidFill>
                  <a:srgbClr val="000000"/>
                </a:solidFill>
              </a:rPr>
              <a:t>1) (x + 4)</a:t>
            </a:r>
            <a:r>
              <a:rPr lang="es-ES" sz="2000" u="none">
                <a:solidFill>
                  <a:srgbClr val="000000"/>
                </a:solidFill>
              </a:rPr>
              <a:t>∙(x + 2) =</a:t>
            </a:r>
          </a:p>
        </p:txBody>
      </p:sp>
      <p:sp>
        <p:nvSpPr>
          <p:cNvPr id="21" name="Rectangle 40"/>
          <p:cNvSpPr>
            <a:spLocks noChangeArrowheads="1"/>
          </p:cNvSpPr>
          <p:nvPr/>
        </p:nvSpPr>
        <p:spPr bwMode="auto">
          <a:xfrm>
            <a:off x="2316163" y="3589976"/>
            <a:ext cx="18325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000" u="none" dirty="0">
                <a:solidFill>
                  <a:srgbClr val="000000"/>
                </a:solidFill>
              </a:rPr>
              <a:t>=    x</a:t>
            </a:r>
            <a:r>
              <a:rPr lang="es-ES" sz="2000" u="none" baseline="30000" dirty="0">
                <a:solidFill>
                  <a:srgbClr val="000000"/>
                </a:solidFill>
              </a:rPr>
              <a:t>2</a:t>
            </a:r>
            <a:r>
              <a:rPr lang="es-ES" sz="2000" u="none" dirty="0">
                <a:solidFill>
                  <a:srgbClr val="000000"/>
                </a:solidFill>
              </a:rPr>
              <a:t> + 6x + 8</a:t>
            </a:r>
          </a:p>
        </p:txBody>
      </p:sp>
      <p:sp>
        <p:nvSpPr>
          <p:cNvPr id="29" name="Rectangle 41"/>
          <p:cNvSpPr>
            <a:spLocks noChangeArrowheads="1"/>
          </p:cNvSpPr>
          <p:nvPr/>
        </p:nvSpPr>
        <p:spPr bwMode="auto">
          <a:xfrm>
            <a:off x="2699792" y="3017147"/>
            <a:ext cx="2335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000" u="none" dirty="0">
                <a:solidFill>
                  <a:srgbClr val="000000"/>
                </a:solidFill>
              </a:rPr>
              <a:t>x</a:t>
            </a:r>
            <a:r>
              <a:rPr lang="es-ES" sz="2000" u="none" baseline="30000" dirty="0">
                <a:solidFill>
                  <a:srgbClr val="000000"/>
                </a:solidFill>
              </a:rPr>
              <a:t>2</a:t>
            </a:r>
            <a:r>
              <a:rPr lang="es-ES" sz="2000" u="none" dirty="0">
                <a:solidFill>
                  <a:srgbClr val="000000"/>
                </a:solidFill>
              </a:rPr>
              <a:t> + (4 + 2)x + 4 ∙ 2</a:t>
            </a:r>
          </a:p>
        </p:txBody>
      </p:sp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428625" y="4377903"/>
            <a:ext cx="3024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>
                <a:solidFill>
                  <a:srgbClr val="000000"/>
                </a:solidFill>
              </a:rPr>
              <a:t>2) (3y – 4)</a:t>
            </a:r>
            <a:r>
              <a:rPr lang="es-ES" sz="2000" u="none" dirty="0">
                <a:solidFill>
                  <a:srgbClr val="000000"/>
                </a:solidFill>
              </a:rPr>
              <a:t>∙(3y + 2) =</a:t>
            </a:r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2609603" y="4941168"/>
            <a:ext cx="19623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000" u="none" dirty="0">
                <a:solidFill>
                  <a:srgbClr val="000000"/>
                </a:solidFill>
              </a:rPr>
              <a:t>=    9y</a:t>
            </a:r>
            <a:r>
              <a:rPr lang="es-ES" sz="2000" u="none" baseline="30000" dirty="0">
                <a:solidFill>
                  <a:srgbClr val="000000"/>
                </a:solidFill>
              </a:rPr>
              <a:t>2</a:t>
            </a:r>
            <a:r>
              <a:rPr lang="es-ES" sz="2000" u="none" dirty="0">
                <a:solidFill>
                  <a:srgbClr val="000000"/>
                </a:solidFill>
              </a:rPr>
              <a:t> – 6y </a:t>
            </a:r>
            <a:r>
              <a:rPr lang="es-MX" sz="2000" u="none" dirty="0">
                <a:solidFill>
                  <a:srgbClr val="000000"/>
                </a:solidFill>
              </a:rPr>
              <a:t>– </a:t>
            </a:r>
            <a:r>
              <a:rPr lang="es-ES" sz="2000" u="none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2824088" y="4381078"/>
            <a:ext cx="30203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000" u="none" dirty="0">
                <a:solidFill>
                  <a:srgbClr val="000000"/>
                </a:solidFill>
              </a:rPr>
              <a:t>(3y)</a:t>
            </a:r>
            <a:r>
              <a:rPr lang="es-ES" sz="2000" u="none" baseline="30000" dirty="0">
                <a:solidFill>
                  <a:srgbClr val="000000"/>
                </a:solidFill>
              </a:rPr>
              <a:t>2</a:t>
            </a:r>
            <a:r>
              <a:rPr lang="es-ES" sz="2000" u="none" dirty="0">
                <a:solidFill>
                  <a:srgbClr val="000000"/>
                </a:solidFill>
              </a:rPr>
              <a:t> + (</a:t>
            </a:r>
            <a:r>
              <a:rPr lang="es-MX" sz="2000" u="none" dirty="0">
                <a:solidFill>
                  <a:srgbClr val="000000"/>
                </a:solidFill>
              </a:rPr>
              <a:t>– </a:t>
            </a:r>
            <a:r>
              <a:rPr lang="es-ES" sz="2000" u="none" dirty="0">
                <a:solidFill>
                  <a:srgbClr val="000000"/>
                </a:solidFill>
              </a:rPr>
              <a:t>4 + 2)3y </a:t>
            </a:r>
            <a:r>
              <a:rPr lang="es-MX" sz="2000" u="none" dirty="0">
                <a:solidFill>
                  <a:srgbClr val="000000"/>
                </a:solidFill>
              </a:rPr>
              <a:t>– </a:t>
            </a:r>
            <a:r>
              <a:rPr lang="es-ES" sz="2000" u="none" dirty="0">
                <a:solidFill>
                  <a:srgbClr val="000000"/>
                </a:solidFill>
              </a:rPr>
              <a:t>4 ∙ 2</a:t>
            </a:r>
          </a:p>
        </p:txBody>
      </p:sp>
      <p:sp>
        <p:nvSpPr>
          <p:cNvPr id="41" name="40 CuadroTexto"/>
          <p:cNvSpPr txBox="1"/>
          <p:nvPr/>
        </p:nvSpPr>
        <p:spPr>
          <a:xfrm>
            <a:off x="179512" y="2477918"/>
            <a:ext cx="1547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u="none" dirty="0">
                <a:solidFill>
                  <a:srgbClr val="84BD00"/>
                </a:solidFill>
              </a:rPr>
              <a:t>Ejemplos:</a:t>
            </a:r>
          </a:p>
        </p:txBody>
      </p:sp>
    </p:spTree>
    <p:extLst>
      <p:ext uri="{BB962C8B-B14F-4D97-AF65-F5344CB8AC3E}">
        <p14:creationId xmlns:p14="http://schemas.microsoft.com/office/powerpoint/2010/main" val="153117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9" grpId="0"/>
      <p:bldP spid="34" grpId="0"/>
      <p:bldP spid="35" grpId="0"/>
      <p:bldP spid="40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0" y="1484784"/>
            <a:ext cx="8243888" cy="400050"/>
            <a:chOff x="0" y="1071"/>
            <a:chExt cx="5193" cy="252"/>
          </a:xfrm>
        </p:grpSpPr>
        <p:sp>
          <p:nvSpPr>
            <p:cNvPr id="23564" name="40 CuadroTexto"/>
            <p:cNvSpPr txBox="1">
              <a:spLocks noChangeArrowheads="1"/>
            </p:cNvSpPr>
            <p:nvPr/>
          </p:nvSpPr>
          <p:spPr bwMode="auto">
            <a:xfrm>
              <a:off x="22" y="1071"/>
              <a:ext cx="517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CL" sz="2000" b="1" u="none" dirty="0">
                  <a:solidFill>
                    <a:srgbClr val="7F7F7F"/>
                  </a:solidFill>
                </a:rPr>
                <a:t>  Factor común</a:t>
              </a:r>
            </a:p>
          </p:txBody>
        </p:sp>
        <p:cxnSp>
          <p:nvCxnSpPr>
            <p:cNvPr id="9" name="8 Conector recto"/>
            <p:cNvCxnSpPr/>
            <p:nvPr/>
          </p:nvCxnSpPr>
          <p:spPr bwMode="auto">
            <a:xfrm>
              <a:off x="0" y="1298"/>
              <a:ext cx="2653" cy="0"/>
            </a:xfrm>
            <a:prstGeom prst="line">
              <a:avLst/>
            </a:prstGeom>
            <a:ln>
              <a:solidFill>
                <a:srgbClr val="84B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179512" y="2060848"/>
            <a:ext cx="871296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s-CL" sz="2000" u="none" dirty="0">
                <a:solidFill>
                  <a:srgbClr val="000000"/>
                </a:solidFill>
              </a:rPr>
              <a:t>Se emplea cuando en una expresión todos los términos tienen elementos en común (que pueden ser numéricos, literales o una combinación entre ambos). </a:t>
            </a: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179512" y="3143250"/>
            <a:ext cx="1366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b="1" u="none" dirty="0">
                <a:solidFill>
                  <a:srgbClr val="84BD00"/>
                </a:solidFill>
              </a:rPr>
              <a:t>Ejemplo:</a:t>
            </a:r>
            <a:endParaRPr lang="es-ES" sz="2000" b="1" u="none" dirty="0">
              <a:solidFill>
                <a:srgbClr val="84BD00"/>
              </a:solidFill>
            </a:endParaRP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2536950" y="3645024"/>
            <a:ext cx="414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L" sz="2000" b="1" u="none" dirty="0">
                <a:solidFill>
                  <a:srgbClr val="84BD00"/>
                </a:solidFill>
              </a:rPr>
              <a:t>2</a:t>
            </a:r>
            <a:r>
              <a:rPr lang="es-ES" sz="2000" u="none" dirty="0">
                <a:solidFill>
                  <a:srgbClr val="000000"/>
                </a:solidFill>
              </a:rPr>
              <a:t>∙</a:t>
            </a:r>
            <a:r>
              <a:rPr lang="es-CL" sz="2000" b="1" u="none" dirty="0">
                <a:solidFill>
                  <a:srgbClr val="84BD00"/>
                </a:solidFill>
              </a:rPr>
              <a:t>x</a:t>
            </a:r>
            <a:r>
              <a:rPr lang="es-ES" sz="2000" u="none" dirty="0">
                <a:solidFill>
                  <a:srgbClr val="000000"/>
                </a:solidFill>
              </a:rPr>
              <a:t>∙</a:t>
            </a:r>
            <a:r>
              <a:rPr lang="es-CL" sz="2000" b="1" u="none" dirty="0">
                <a:solidFill>
                  <a:srgbClr val="84BD00"/>
                </a:solidFill>
              </a:rPr>
              <a:t>y</a:t>
            </a:r>
            <a:r>
              <a:rPr lang="es-CL" sz="2000" u="none" dirty="0">
                <a:solidFill>
                  <a:srgbClr val="000000"/>
                </a:solidFill>
              </a:rPr>
              <a:t> + </a:t>
            </a:r>
            <a:r>
              <a:rPr lang="es-CL" sz="2000" b="1" u="none" dirty="0">
                <a:solidFill>
                  <a:srgbClr val="84BD00"/>
                </a:solidFill>
              </a:rPr>
              <a:t>2</a:t>
            </a:r>
            <a:r>
              <a:rPr lang="es-ES" sz="2000" u="none" dirty="0">
                <a:solidFill>
                  <a:srgbClr val="000000"/>
                </a:solidFill>
              </a:rPr>
              <a:t>∙</a:t>
            </a:r>
            <a:r>
              <a:rPr lang="es-CL" sz="2000" u="none" dirty="0">
                <a:solidFill>
                  <a:srgbClr val="000000"/>
                </a:solidFill>
              </a:rPr>
              <a:t>2</a:t>
            </a:r>
            <a:r>
              <a:rPr lang="es-ES" sz="2000" u="none" dirty="0">
                <a:solidFill>
                  <a:srgbClr val="000000"/>
                </a:solidFill>
              </a:rPr>
              <a:t>∙</a:t>
            </a:r>
            <a:r>
              <a:rPr lang="es-CL" sz="2000" b="1" u="none" dirty="0">
                <a:solidFill>
                  <a:srgbClr val="84BD00"/>
                </a:solidFill>
              </a:rPr>
              <a:t>x</a:t>
            </a:r>
            <a:r>
              <a:rPr lang="es-ES" sz="2000" u="none" dirty="0">
                <a:solidFill>
                  <a:srgbClr val="000000"/>
                </a:solidFill>
              </a:rPr>
              <a:t>∙</a:t>
            </a:r>
            <a:r>
              <a:rPr lang="es-CL" sz="2000" b="1" u="none" dirty="0">
                <a:solidFill>
                  <a:srgbClr val="84BD00"/>
                </a:solidFill>
              </a:rPr>
              <a:t>y</a:t>
            </a:r>
            <a:r>
              <a:rPr lang="es-ES" sz="2000" u="none" dirty="0">
                <a:solidFill>
                  <a:srgbClr val="000000"/>
                </a:solidFill>
              </a:rPr>
              <a:t>∙</a:t>
            </a:r>
            <a:r>
              <a:rPr lang="es-CL" sz="2000" u="none" dirty="0">
                <a:solidFill>
                  <a:srgbClr val="000000"/>
                </a:solidFill>
              </a:rPr>
              <a:t>y – </a:t>
            </a:r>
            <a:r>
              <a:rPr lang="es-CL" sz="2000" b="1" u="none" dirty="0">
                <a:solidFill>
                  <a:srgbClr val="84BD00"/>
                </a:solidFill>
              </a:rPr>
              <a:t>2</a:t>
            </a:r>
            <a:r>
              <a:rPr lang="es-ES" sz="2000" u="none" dirty="0">
                <a:solidFill>
                  <a:srgbClr val="000000"/>
                </a:solidFill>
              </a:rPr>
              <a:t>∙</a:t>
            </a:r>
            <a:r>
              <a:rPr lang="es-CL" sz="2000" u="none" dirty="0">
                <a:solidFill>
                  <a:srgbClr val="000000"/>
                </a:solidFill>
              </a:rPr>
              <a:t>3</a:t>
            </a:r>
            <a:r>
              <a:rPr lang="es-ES" sz="2000" u="none" dirty="0">
                <a:solidFill>
                  <a:srgbClr val="000000"/>
                </a:solidFill>
              </a:rPr>
              <a:t>∙</a:t>
            </a:r>
            <a:r>
              <a:rPr lang="es-CL" sz="2000" b="1" u="none" dirty="0">
                <a:solidFill>
                  <a:srgbClr val="84BD00"/>
                </a:solidFill>
              </a:rPr>
              <a:t>x</a:t>
            </a:r>
            <a:r>
              <a:rPr lang="es-ES" sz="2000" u="none" dirty="0">
                <a:solidFill>
                  <a:srgbClr val="000000"/>
                </a:solidFill>
              </a:rPr>
              <a:t>∙</a:t>
            </a:r>
            <a:r>
              <a:rPr lang="es-CL" sz="2000" u="none" dirty="0">
                <a:solidFill>
                  <a:srgbClr val="000000"/>
                </a:solidFill>
              </a:rPr>
              <a:t>x</a:t>
            </a:r>
            <a:r>
              <a:rPr lang="es-ES" sz="2000" u="none" dirty="0">
                <a:solidFill>
                  <a:srgbClr val="000000"/>
                </a:solidFill>
              </a:rPr>
              <a:t>∙</a:t>
            </a:r>
            <a:r>
              <a:rPr lang="es-CL" sz="2000" b="1" u="none" dirty="0">
                <a:solidFill>
                  <a:srgbClr val="84BD00"/>
                </a:solidFill>
              </a:rPr>
              <a:t>y</a:t>
            </a:r>
            <a:endParaRPr lang="es-ES" sz="2000" b="1" u="none" dirty="0">
              <a:solidFill>
                <a:srgbClr val="84BD00"/>
              </a:solidFill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156176" y="3645024"/>
            <a:ext cx="24368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2000" u="none" dirty="0">
                <a:solidFill>
                  <a:srgbClr val="000000"/>
                </a:solidFill>
              </a:rPr>
              <a:t>(Descomponiendo)</a:t>
            </a:r>
            <a:endParaRPr lang="es-ES" sz="2000" u="none" dirty="0">
              <a:solidFill>
                <a:srgbClr val="000000"/>
              </a:solidFill>
            </a:endParaRPr>
          </a:p>
        </p:txBody>
      </p:sp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2115674" y="5445224"/>
            <a:ext cx="16642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2000" u="none" dirty="0">
                <a:solidFill>
                  <a:srgbClr val="000000"/>
                </a:solidFill>
              </a:rPr>
              <a:t>factor común</a:t>
            </a:r>
            <a:endParaRPr lang="es-ES" sz="2000" u="none" dirty="0">
              <a:solidFill>
                <a:srgbClr val="000000"/>
              </a:solidFill>
            </a:endParaRPr>
          </a:p>
        </p:txBody>
      </p:sp>
      <p:sp>
        <p:nvSpPr>
          <p:cNvPr id="24" name="Text Box 33"/>
          <p:cNvSpPr txBox="1">
            <a:spLocks noChangeArrowheads="1"/>
          </p:cNvSpPr>
          <p:nvPr/>
        </p:nvSpPr>
        <p:spPr bwMode="auto">
          <a:xfrm>
            <a:off x="179512" y="3670424"/>
            <a:ext cx="287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>
                <a:solidFill>
                  <a:srgbClr val="000000"/>
                </a:solidFill>
              </a:rPr>
              <a:t>2xy + 4xy</a:t>
            </a:r>
            <a:r>
              <a:rPr lang="es-MX" sz="2000" u="none" baseline="30000">
                <a:solidFill>
                  <a:srgbClr val="000000"/>
                </a:solidFill>
              </a:rPr>
              <a:t>2</a:t>
            </a:r>
            <a:r>
              <a:rPr lang="es-MX" sz="2000" u="none">
                <a:solidFill>
                  <a:srgbClr val="000000"/>
                </a:solidFill>
              </a:rPr>
              <a:t> – 6x</a:t>
            </a:r>
            <a:r>
              <a:rPr lang="es-MX" sz="2000" u="none" baseline="30000">
                <a:solidFill>
                  <a:srgbClr val="000000"/>
                </a:solidFill>
              </a:rPr>
              <a:t>2</a:t>
            </a:r>
            <a:r>
              <a:rPr lang="es-MX" sz="2000" u="none">
                <a:solidFill>
                  <a:srgbClr val="000000"/>
                </a:solidFill>
              </a:rPr>
              <a:t>y =</a:t>
            </a:r>
            <a:endParaRPr lang="es-ES" sz="2000" u="none">
              <a:solidFill>
                <a:srgbClr val="000000"/>
              </a:solidFill>
            </a:endParaRPr>
          </a:p>
        </p:txBody>
      </p: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2179762" y="4437112"/>
            <a:ext cx="3240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L" sz="2000" u="none" dirty="0">
                <a:solidFill>
                  <a:srgbClr val="000000"/>
                </a:solidFill>
              </a:rPr>
              <a:t>=   2xy (1 + 2y – 3x)</a:t>
            </a:r>
            <a:endParaRPr lang="es-ES" sz="2000" u="none" dirty="0">
              <a:solidFill>
                <a:srgbClr val="000000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07504" y="90872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u="none" dirty="0">
                <a:solidFill>
                  <a:srgbClr val="000000"/>
                </a:solidFill>
              </a:rPr>
              <a:t>Consiste en escribir una expresión algebraica en forma de multiplicación.</a:t>
            </a:r>
          </a:p>
        </p:txBody>
      </p:sp>
      <p:sp>
        <p:nvSpPr>
          <p:cNvPr id="18" name="17 Elipse"/>
          <p:cNvSpPr/>
          <p:nvPr/>
        </p:nvSpPr>
        <p:spPr bwMode="auto">
          <a:xfrm>
            <a:off x="2555776" y="4365104"/>
            <a:ext cx="504056" cy="504056"/>
          </a:xfrm>
          <a:prstGeom prst="ellipse">
            <a:avLst/>
          </a:prstGeom>
          <a:noFill/>
          <a:ln w="9525">
            <a:solidFill>
              <a:srgbClr val="84BD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s-ES" sz="2200" b="1" u="none" dirty="0">
              <a:solidFill>
                <a:srgbClr val="000000"/>
              </a:solidFill>
            </a:endParaRPr>
          </a:p>
        </p:txBody>
      </p:sp>
      <p:cxnSp>
        <p:nvCxnSpPr>
          <p:cNvPr id="26" name="25 Conector recto de flecha"/>
          <p:cNvCxnSpPr/>
          <p:nvPr/>
        </p:nvCxnSpPr>
        <p:spPr bwMode="auto">
          <a:xfrm>
            <a:off x="2843808" y="4941168"/>
            <a:ext cx="0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84BD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7" name="Group 2"/>
          <p:cNvGrpSpPr>
            <a:grpSpLocks/>
          </p:cNvGrpSpPr>
          <p:nvPr/>
        </p:nvGrpSpPr>
        <p:grpSpPr bwMode="auto">
          <a:xfrm>
            <a:off x="131763" y="-100013"/>
            <a:ext cx="7535858" cy="719138"/>
            <a:chOff x="83" y="-63"/>
            <a:chExt cx="4747" cy="453"/>
          </a:xfrm>
        </p:grpSpPr>
        <p:sp>
          <p:nvSpPr>
            <p:cNvPr id="28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4747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s-CL" u="none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9" name="38 CuadroTexto"/>
            <p:cNvSpPr txBox="1">
              <a:spLocks noChangeArrowheads="1"/>
            </p:cNvSpPr>
            <p:nvPr/>
          </p:nvSpPr>
          <p:spPr bwMode="auto">
            <a:xfrm>
              <a:off x="160" y="4"/>
              <a:ext cx="451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L" sz="2600" b="1" u="none" dirty="0">
                  <a:solidFill>
                    <a:srgbClr val="404040"/>
                  </a:solidFill>
                  <a:cs typeface="Arial" charset="0"/>
                </a:rPr>
                <a:t>3. Factorización de expresiones algebraicas</a:t>
              </a:r>
            </a:p>
          </p:txBody>
        </p:sp>
      </p:grpSp>
      <p:pic>
        <p:nvPicPr>
          <p:cNvPr id="30" name="6 Imagen" descr="ico_concepto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44450"/>
            <a:ext cx="7239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F4CA5EE9-03EC-A9D8-37A8-96880BF3212E}"/>
                  </a:ext>
                </a:extLst>
              </p14:cNvPr>
              <p14:cNvContentPartPr/>
              <p14:nvPr/>
            </p14:nvContentPartPr>
            <p14:xfrm>
              <a:off x="9173903" y="6392810"/>
              <a:ext cx="165240" cy="64764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F4CA5EE9-03EC-A9D8-37A8-96880BF321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55903" y="6374810"/>
                <a:ext cx="200880" cy="68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732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/>
      <p:bldP spid="19" grpId="0"/>
      <p:bldP spid="20" grpId="0"/>
      <p:bldP spid="21" grpId="0"/>
      <p:bldP spid="22" grpId="0"/>
      <p:bldP spid="24" grpId="0"/>
      <p:bldP spid="25" grpId="0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0" y="785813"/>
            <a:ext cx="8243888" cy="400050"/>
            <a:chOff x="0" y="1071"/>
            <a:chExt cx="5193" cy="252"/>
          </a:xfrm>
        </p:grpSpPr>
        <p:sp>
          <p:nvSpPr>
            <p:cNvPr id="24590" name="40 CuadroTexto"/>
            <p:cNvSpPr txBox="1">
              <a:spLocks noChangeArrowheads="1"/>
            </p:cNvSpPr>
            <p:nvPr/>
          </p:nvSpPr>
          <p:spPr bwMode="auto">
            <a:xfrm>
              <a:off x="22" y="1071"/>
              <a:ext cx="517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CL" sz="2000" b="1" u="none" dirty="0">
                  <a:solidFill>
                    <a:srgbClr val="7F7F7F"/>
                  </a:solidFill>
                </a:rPr>
                <a:t>   Factor común compuesto</a:t>
              </a:r>
            </a:p>
          </p:txBody>
        </p:sp>
        <p:cxnSp>
          <p:nvCxnSpPr>
            <p:cNvPr id="9" name="8 Conector recto"/>
            <p:cNvCxnSpPr/>
            <p:nvPr/>
          </p:nvCxnSpPr>
          <p:spPr bwMode="auto">
            <a:xfrm>
              <a:off x="0" y="1298"/>
              <a:ext cx="2653" cy="0"/>
            </a:xfrm>
            <a:prstGeom prst="line">
              <a:avLst/>
            </a:prstGeom>
            <a:ln>
              <a:solidFill>
                <a:srgbClr val="84B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179512" y="1428750"/>
            <a:ext cx="871296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s-CL" sz="2000" u="none" dirty="0">
                <a:solidFill>
                  <a:srgbClr val="000000"/>
                </a:solidFill>
              </a:rPr>
              <a:t>Cuando en una expresión algebraica, no todos los términos tienen un factor común, se agrupan convenientemente obteniendo factores comunes en cada grupo.	 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85750" y="2571750"/>
            <a:ext cx="1655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b="1" u="none" dirty="0">
                <a:solidFill>
                  <a:srgbClr val="84BD00"/>
                </a:solidFill>
              </a:rPr>
              <a:t>Ejemplo: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5508104" y="3140968"/>
            <a:ext cx="16097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2000" u="none" dirty="0">
                <a:solidFill>
                  <a:srgbClr val="000000"/>
                </a:solidFill>
              </a:rPr>
              <a:t>(Agrupando)</a:t>
            </a:r>
            <a:endParaRPr lang="es-ES" sz="2000" u="none" dirty="0">
              <a:solidFill>
                <a:srgbClr val="000000"/>
              </a:solidFill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5508104" y="3861048"/>
            <a:ext cx="31309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2000" u="none" dirty="0">
                <a:solidFill>
                  <a:srgbClr val="000000"/>
                </a:solidFill>
              </a:rPr>
              <a:t>(Factorizando por partes)</a:t>
            </a:r>
            <a:endParaRPr lang="es-ES" sz="2000" u="none" dirty="0">
              <a:solidFill>
                <a:srgbClr val="000000"/>
              </a:solidFill>
            </a:endParaRPr>
          </a:p>
        </p:txBody>
      </p:sp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323528" y="3143250"/>
            <a:ext cx="2571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 err="1">
                <a:solidFill>
                  <a:srgbClr val="000000"/>
                </a:solidFill>
              </a:rPr>
              <a:t>xz</a:t>
            </a:r>
            <a:r>
              <a:rPr lang="es-MX" sz="2000" u="none" dirty="0">
                <a:solidFill>
                  <a:srgbClr val="000000"/>
                </a:solidFill>
              </a:rPr>
              <a:t> + </a:t>
            </a:r>
            <a:r>
              <a:rPr lang="es-MX" sz="2000" u="none" dirty="0" err="1">
                <a:solidFill>
                  <a:srgbClr val="000000"/>
                </a:solidFill>
              </a:rPr>
              <a:t>xw</a:t>
            </a:r>
            <a:r>
              <a:rPr lang="es-MX" sz="2000" u="none" dirty="0">
                <a:solidFill>
                  <a:srgbClr val="000000"/>
                </a:solidFill>
              </a:rPr>
              <a:t> + </a:t>
            </a:r>
            <a:r>
              <a:rPr lang="es-MX" sz="2000" u="none" dirty="0" err="1">
                <a:solidFill>
                  <a:srgbClr val="000000"/>
                </a:solidFill>
              </a:rPr>
              <a:t>yz</a:t>
            </a:r>
            <a:r>
              <a:rPr lang="es-MX" sz="2000" u="none" dirty="0">
                <a:solidFill>
                  <a:srgbClr val="000000"/>
                </a:solidFill>
              </a:rPr>
              <a:t> + </a:t>
            </a:r>
            <a:r>
              <a:rPr lang="es-MX" sz="2000" u="none" dirty="0" err="1">
                <a:solidFill>
                  <a:srgbClr val="000000"/>
                </a:solidFill>
              </a:rPr>
              <a:t>yw</a:t>
            </a:r>
            <a:r>
              <a:rPr lang="es-MX" sz="2000" u="none" dirty="0">
                <a:solidFill>
                  <a:srgbClr val="000000"/>
                </a:solidFill>
              </a:rPr>
              <a:t> =</a:t>
            </a:r>
            <a:endParaRPr lang="es-ES" sz="2000" u="none" dirty="0">
              <a:solidFill>
                <a:srgbClr val="000000"/>
              </a:solidFill>
            </a:endParaRPr>
          </a:p>
        </p:txBody>
      </p:sp>
      <p:sp>
        <p:nvSpPr>
          <p:cNvPr id="28" name="Text Box 18"/>
          <p:cNvSpPr txBox="1">
            <a:spLocks noChangeArrowheads="1"/>
          </p:cNvSpPr>
          <p:nvPr/>
        </p:nvSpPr>
        <p:spPr bwMode="auto">
          <a:xfrm>
            <a:off x="2609528" y="3143250"/>
            <a:ext cx="3529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>
                <a:solidFill>
                  <a:srgbClr val="000000"/>
                </a:solidFill>
              </a:rPr>
              <a:t> (xz + xw) + (yz + yw)</a:t>
            </a:r>
            <a:endParaRPr lang="es-ES" sz="2000" u="none">
              <a:solidFill>
                <a:srgbClr val="000000"/>
              </a:solidFill>
            </a:endParaRPr>
          </a:p>
        </p:txBody>
      </p: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2366640" y="3857625"/>
            <a:ext cx="352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>
                <a:solidFill>
                  <a:srgbClr val="000000"/>
                </a:solidFill>
              </a:rPr>
              <a:t>= x</a:t>
            </a:r>
            <a:r>
              <a:rPr lang="es-MX" sz="2000" b="1" u="none" dirty="0">
                <a:solidFill>
                  <a:srgbClr val="84BD00"/>
                </a:solidFill>
              </a:rPr>
              <a:t>(z + w)</a:t>
            </a:r>
            <a:r>
              <a:rPr lang="es-MX" sz="2000" u="none" dirty="0">
                <a:solidFill>
                  <a:srgbClr val="000000"/>
                </a:solidFill>
              </a:rPr>
              <a:t> + y</a:t>
            </a:r>
            <a:r>
              <a:rPr lang="es-MX" sz="2000" b="1" u="none" dirty="0">
                <a:solidFill>
                  <a:srgbClr val="84BD00"/>
                </a:solidFill>
              </a:rPr>
              <a:t>(z + w)</a:t>
            </a:r>
            <a:endParaRPr lang="es-ES" sz="2000" b="1" u="none" dirty="0">
              <a:solidFill>
                <a:srgbClr val="84BD00"/>
              </a:solidFill>
            </a:endParaRPr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2376000" y="4581128"/>
            <a:ext cx="2520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>
                <a:solidFill>
                  <a:srgbClr val="000000"/>
                </a:solidFill>
              </a:rPr>
              <a:t>= (z + w)(x + y)</a:t>
            </a:r>
            <a:endParaRPr lang="es-ES" sz="2000" u="none">
              <a:solidFill>
                <a:srgbClr val="000000"/>
              </a:solidFill>
            </a:endParaRPr>
          </a:p>
        </p:txBody>
      </p:sp>
      <p:grpSp>
        <p:nvGrpSpPr>
          <p:cNvPr id="24" name="Group 2"/>
          <p:cNvGrpSpPr>
            <a:grpSpLocks/>
          </p:cNvGrpSpPr>
          <p:nvPr/>
        </p:nvGrpSpPr>
        <p:grpSpPr bwMode="auto">
          <a:xfrm>
            <a:off x="131763" y="-100013"/>
            <a:ext cx="7535858" cy="719138"/>
            <a:chOff x="83" y="-63"/>
            <a:chExt cx="4747" cy="453"/>
          </a:xfrm>
        </p:grpSpPr>
        <p:sp>
          <p:nvSpPr>
            <p:cNvPr id="25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4747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s-CL" u="none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31" name="38 CuadroTexto"/>
            <p:cNvSpPr txBox="1">
              <a:spLocks noChangeArrowheads="1"/>
            </p:cNvSpPr>
            <p:nvPr/>
          </p:nvSpPr>
          <p:spPr bwMode="auto">
            <a:xfrm>
              <a:off x="160" y="4"/>
              <a:ext cx="451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L" sz="2600" b="1" u="none" dirty="0">
                  <a:solidFill>
                    <a:srgbClr val="404040"/>
                  </a:solidFill>
                  <a:cs typeface="Arial" charset="0"/>
                </a:rPr>
                <a:t>3. Factorización de expresiones algebraicas</a:t>
              </a:r>
            </a:p>
          </p:txBody>
        </p:sp>
      </p:grpSp>
      <p:pic>
        <p:nvPicPr>
          <p:cNvPr id="32" name="6 Imagen" descr="ico_concepto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44450"/>
            <a:ext cx="7239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996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6" grpId="0"/>
      <p:bldP spid="18" grpId="0"/>
      <p:bldP spid="23" grpId="0"/>
      <p:bldP spid="27" grpId="0"/>
      <p:bldP spid="28" grpId="0"/>
      <p:bldP spid="29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0" y="785813"/>
            <a:ext cx="8243888" cy="400050"/>
            <a:chOff x="0" y="1071"/>
            <a:chExt cx="5193" cy="252"/>
          </a:xfrm>
        </p:grpSpPr>
        <p:sp>
          <p:nvSpPr>
            <p:cNvPr id="25614" name="40 CuadroTexto"/>
            <p:cNvSpPr txBox="1">
              <a:spLocks noChangeArrowheads="1"/>
            </p:cNvSpPr>
            <p:nvPr/>
          </p:nvSpPr>
          <p:spPr bwMode="auto">
            <a:xfrm>
              <a:off x="22" y="1071"/>
              <a:ext cx="517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CL" sz="2000" b="1" u="none" dirty="0">
                  <a:solidFill>
                    <a:srgbClr val="7F7F7F"/>
                  </a:solidFill>
                </a:rPr>
                <a:t>  Diferencia de cubos</a:t>
              </a:r>
            </a:p>
          </p:txBody>
        </p:sp>
        <p:cxnSp>
          <p:nvCxnSpPr>
            <p:cNvPr id="9" name="8 Conector recto"/>
            <p:cNvCxnSpPr/>
            <p:nvPr/>
          </p:nvCxnSpPr>
          <p:spPr bwMode="auto">
            <a:xfrm>
              <a:off x="0" y="1298"/>
              <a:ext cx="2653" cy="0"/>
            </a:xfrm>
            <a:prstGeom prst="line">
              <a:avLst/>
            </a:prstGeom>
            <a:ln>
              <a:solidFill>
                <a:srgbClr val="84B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67544" y="2852936"/>
            <a:ext cx="1655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b="1" u="none" dirty="0">
                <a:solidFill>
                  <a:srgbClr val="84BD00"/>
                </a:solidFill>
              </a:rPr>
              <a:t>Ejemplo:</a:t>
            </a: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2227656" y="1700808"/>
            <a:ext cx="4000528" cy="796925"/>
            <a:chOff x="1698" y="890"/>
            <a:chExt cx="2316" cy="502"/>
          </a:xfrm>
          <a:solidFill>
            <a:schemeClr val="bg1"/>
          </a:solidFill>
        </p:grpSpPr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1698" y="890"/>
              <a:ext cx="2316" cy="502"/>
            </a:xfrm>
            <a:prstGeom prst="rect">
              <a:avLst/>
            </a:prstGeom>
            <a:grpFill/>
            <a:ln w="25400">
              <a:solidFill>
                <a:srgbClr val="84BD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 sz="2000" u="none" dirty="0">
                <a:solidFill>
                  <a:srgbClr val="000000"/>
                </a:solidFill>
              </a:endParaRP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1811" y="1009"/>
              <a:ext cx="2178" cy="2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s-MX" sz="2000" u="none" dirty="0">
                  <a:solidFill>
                    <a:srgbClr val="000000"/>
                  </a:solidFill>
                </a:rPr>
                <a:t>a</a:t>
              </a:r>
              <a:r>
                <a:rPr lang="es-MX" sz="2000" u="none" baseline="30000" dirty="0">
                  <a:solidFill>
                    <a:srgbClr val="000000"/>
                  </a:solidFill>
                </a:rPr>
                <a:t>3</a:t>
              </a:r>
              <a:r>
                <a:rPr lang="es-MX" sz="2000" u="none" dirty="0">
                  <a:solidFill>
                    <a:srgbClr val="000000"/>
                  </a:solidFill>
                </a:rPr>
                <a:t> – b</a:t>
              </a:r>
              <a:r>
                <a:rPr lang="es-MX" sz="2000" u="none" baseline="30000" dirty="0">
                  <a:solidFill>
                    <a:srgbClr val="000000"/>
                  </a:solidFill>
                </a:rPr>
                <a:t>3</a:t>
              </a:r>
              <a:r>
                <a:rPr lang="es-MX" sz="2000" u="none" dirty="0">
                  <a:solidFill>
                    <a:srgbClr val="000000"/>
                  </a:solidFill>
                </a:rPr>
                <a:t> = (a – b)(a</a:t>
              </a:r>
              <a:r>
                <a:rPr lang="es-MX" sz="2000" u="none" baseline="30000" dirty="0">
                  <a:solidFill>
                    <a:srgbClr val="000000"/>
                  </a:solidFill>
                </a:rPr>
                <a:t>2</a:t>
              </a:r>
              <a:r>
                <a:rPr lang="es-MX" sz="2000" u="none" dirty="0">
                  <a:solidFill>
                    <a:srgbClr val="000000"/>
                  </a:solidFill>
                </a:rPr>
                <a:t> + ab + b</a:t>
              </a:r>
              <a:r>
                <a:rPr lang="es-MX" sz="2000" u="none" baseline="30000" dirty="0">
                  <a:solidFill>
                    <a:srgbClr val="000000"/>
                  </a:solidFill>
                </a:rPr>
                <a:t>2</a:t>
              </a:r>
              <a:r>
                <a:rPr lang="es-MX" sz="2000" u="none" dirty="0">
                  <a:solidFill>
                    <a:srgbClr val="000000"/>
                  </a:solidFill>
                </a:rPr>
                <a:t>)</a:t>
              </a:r>
              <a:endParaRPr lang="es-ES" sz="2000" u="none" dirty="0">
                <a:solidFill>
                  <a:srgbClr val="000000"/>
                </a:solidFill>
              </a:endParaRPr>
            </a:p>
          </p:txBody>
        </p:sp>
      </p:grp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516235" y="3455988"/>
            <a:ext cx="1943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>
                <a:solidFill>
                  <a:srgbClr val="000000"/>
                </a:solidFill>
              </a:rPr>
              <a:t>8x</a:t>
            </a:r>
            <a:r>
              <a:rPr lang="es-MX" sz="2000" u="none" baseline="30000" dirty="0">
                <a:solidFill>
                  <a:srgbClr val="000000"/>
                </a:solidFill>
              </a:rPr>
              <a:t>3</a:t>
            </a:r>
            <a:r>
              <a:rPr lang="es-MX" sz="2000" u="none" dirty="0">
                <a:solidFill>
                  <a:srgbClr val="000000"/>
                </a:solidFill>
              </a:rPr>
              <a:t> – 64y</a:t>
            </a:r>
            <a:r>
              <a:rPr lang="es-MX" sz="2000" u="none" baseline="30000" dirty="0">
                <a:solidFill>
                  <a:srgbClr val="000000"/>
                </a:solidFill>
              </a:rPr>
              <a:t>3</a:t>
            </a:r>
            <a:r>
              <a:rPr lang="es-MX" sz="2000" u="none" dirty="0">
                <a:solidFill>
                  <a:srgbClr val="000000"/>
                </a:solidFill>
              </a:rPr>
              <a:t>   =</a:t>
            </a:r>
            <a:endParaRPr lang="es-ES" sz="2000" u="none" dirty="0">
              <a:solidFill>
                <a:srgbClr val="000000"/>
              </a:solidFill>
            </a:endParaRPr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2243435" y="3429000"/>
            <a:ext cx="2232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>
                <a:solidFill>
                  <a:srgbClr val="000000"/>
                </a:solidFill>
              </a:rPr>
              <a:t>(2x)</a:t>
            </a:r>
            <a:r>
              <a:rPr lang="es-MX" sz="2000" u="none" baseline="30000" dirty="0">
                <a:solidFill>
                  <a:srgbClr val="000000"/>
                </a:solidFill>
              </a:rPr>
              <a:t>3</a:t>
            </a:r>
            <a:r>
              <a:rPr lang="es-MX" sz="2000" u="none" dirty="0">
                <a:solidFill>
                  <a:srgbClr val="000000"/>
                </a:solidFill>
              </a:rPr>
              <a:t> – (4y)</a:t>
            </a:r>
            <a:r>
              <a:rPr lang="es-MX" sz="2000" u="none" baseline="30000" dirty="0">
                <a:solidFill>
                  <a:srgbClr val="000000"/>
                </a:solidFill>
              </a:rPr>
              <a:t>3</a:t>
            </a:r>
            <a:endParaRPr lang="es-ES" sz="2000" u="none" dirty="0">
              <a:solidFill>
                <a:srgbClr val="000000"/>
              </a:solidFill>
            </a:endParaRPr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1872000" y="4221088"/>
            <a:ext cx="4022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>
                <a:solidFill>
                  <a:srgbClr val="000000"/>
                </a:solidFill>
              </a:rPr>
              <a:t>= (2x – 4y)((2x)</a:t>
            </a:r>
            <a:r>
              <a:rPr lang="es-MX" sz="2000" u="none" baseline="30000">
                <a:solidFill>
                  <a:srgbClr val="000000"/>
                </a:solidFill>
              </a:rPr>
              <a:t>2</a:t>
            </a:r>
            <a:r>
              <a:rPr lang="es-MX" sz="2000" u="none">
                <a:solidFill>
                  <a:srgbClr val="000000"/>
                </a:solidFill>
              </a:rPr>
              <a:t> + 2x </a:t>
            </a:r>
            <a:r>
              <a:rPr lang="es-ES" sz="2000" u="none">
                <a:solidFill>
                  <a:srgbClr val="000000"/>
                </a:solidFill>
              </a:rPr>
              <a:t>∙</a:t>
            </a:r>
            <a:r>
              <a:rPr lang="es-MX" sz="2000" u="none">
                <a:solidFill>
                  <a:srgbClr val="000000"/>
                </a:solidFill>
              </a:rPr>
              <a:t> 4y + (4y)</a:t>
            </a:r>
            <a:r>
              <a:rPr lang="es-MX" sz="2000" u="none" baseline="30000">
                <a:solidFill>
                  <a:srgbClr val="000000"/>
                </a:solidFill>
              </a:rPr>
              <a:t>2 </a:t>
            </a:r>
            <a:r>
              <a:rPr lang="es-MX" sz="2000" u="none">
                <a:solidFill>
                  <a:srgbClr val="000000"/>
                </a:solidFill>
              </a:rPr>
              <a:t>)</a:t>
            </a:r>
            <a:endParaRPr lang="es-ES" sz="2000" u="none">
              <a:solidFill>
                <a:srgbClr val="000000"/>
              </a:solidFill>
            </a:endParaRPr>
          </a:p>
        </p:txBody>
      </p:sp>
      <p:sp>
        <p:nvSpPr>
          <p:cNvPr id="33" name="Rectangle 19"/>
          <p:cNvSpPr>
            <a:spLocks noChangeArrowheads="1"/>
          </p:cNvSpPr>
          <p:nvPr/>
        </p:nvSpPr>
        <p:spPr bwMode="auto">
          <a:xfrm>
            <a:off x="1872000" y="5013176"/>
            <a:ext cx="3470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>
                <a:solidFill>
                  <a:srgbClr val="000000"/>
                </a:solidFill>
              </a:rPr>
              <a:t>= (2x – 4y)(4x</a:t>
            </a:r>
            <a:r>
              <a:rPr lang="es-MX" sz="2000" u="none" baseline="30000" dirty="0">
                <a:solidFill>
                  <a:srgbClr val="000000"/>
                </a:solidFill>
              </a:rPr>
              <a:t>2</a:t>
            </a:r>
            <a:r>
              <a:rPr lang="es-MX" sz="2000" u="none" dirty="0">
                <a:solidFill>
                  <a:srgbClr val="000000"/>
                </a:solidFill>
              </a:rPr>
              <a:t> + 8xy + 16y</a:t>
            </a:r>
            <a:r>
              <a:rPr lang="es-MX" sz="2000" u="none" baseline="30000" dirty="0">
                <a:solidFill>
                  <a:srgbClr val="000000"/>
                </a:solidFill>
              </a:rPr>
              <a:t>2 </a:t>
            </a:r>
            <a:r>
              <a:rPr lang="es-MX" sz="2000" u="none" dirty="0">
                <a:solidFill>
                  <a:srgbClr val="000000"/>
                </a:solidFill>
              </a:rPr>
              <a:t>)</a:t>
            </a:r>
            <a:endParaRPr lang="es-ES" sz="2000" u="none" dirty="0">
              <a:solidFill>
                <a:srgbClr val="000000"/>
              </a:solidFill>
            </a:endParaRPr>
          </a:p>
        </p:txBody>
      </p:sp>
      <p:grpSp>
        <p:nvGrpSpPr>
          <p:cNvPr id="29" name="Group 2"/>
          <p:cNvGrpSpPr>
            <a:grpSpLocks/>
          </p:cNvGrpSpPr>
          <p:nvPr/>
        </p:nvGrpSpPr>
        <p:grpSpPr bwMode="auto">
          <a:xfrm>
            <a:off x="131763" y="-100013"/>
            <a:ext cx="7535858" cy="719138"/>
            <a:chOff x="83" y="-63"/>
            <a:chExt cx="4747" cy="453"/>
          </a:xfrm>
        </p:grpSpPr>
        <p:sp>
          <p:nvSpPr>
            <p:cNvPr id="30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4747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s-CL" u="none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34" name="38 CuadroTexto"/>
            <p:cNvSpPr txBox="1">
              <a:spLocks noChangeArrowheads="1"/>
            </p:cNvSpPr>
            <p:nvPr/>
          </p:nvSpPr>
          <p:spPr bwMode="auto">
            <a:xfrm>
              <a:off x="160" y="4"/>
              <a:ext cx="451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L" sz="2600" b="1" u="none" dirty="0">
                  <a:solidFill>
                    <a:srgbClr val="404040"/>
                  </a:solidFill>
                  <a:cs typeface="Arial" charset="0"/>
                </a:rPr>
                <a:t>3. Factorización de expresiones algebraicas</a:t>
              </a:r>
            </a:p>
          </p:txBody>
        </p:sp>
      </p:grpSp>
      <p:pic>
        <p:nvPicPr>
          <p:cNvPr id="35" name="6 Imagen" descr="ico_concepto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44450"/>
            <a:ext cx="7239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66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5" grpId="0"/>
      <p:bldP spid="31" grpId="0"/>
      <p:bldP spid="32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323528" y="3429000"/>
            <a:ext cx="20162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2000" u="none" dirty="0">
                <a:solidFill>
                  <a:srgbClr val="000000"/>
                </a:solidFill>
              </a:rPr>
              <a:t>27x</a:t>
            </a:r>
            <a:r>
              <a:rPr lang="es-MX" sz="2000" u="none" baseline="30000" dirty="0">
                <a:solidFill>
                  <a:srgbClr val="000000"/>
                </a:solidFill>
              </a:rPr>
              <a:t>3</a:t>
            </a:r>
            <a:r>
              <a:rPr lang="es-MX" sz="2000" u="none" dirty="0">
                <a:solidFill>
                  <a:srgbClr val="000000"/>
                </a:solidFill>
              </a:rPr>
              <a:t> + 8y</a:t>
            </a:r>
            <a:r>
              <a:rPr lang="es-MX" sz="2000" u="none" baseline="30000" dirty="0">
                <a:solidFill>
                  <a:srgbClr val="000000"/>
                </a:solidFill>
              </a:rPr>
              <a:t>3</a:t>
            </a:r>
            <a:r>
              <a:rPr lang="es-MX" sz="2000" u="none" dirty="0">
                <a:solidFill>
                  <a:srgbClr val="000000"/>
                </a:solidFill>
              </a:rPr>
              <a:t>    =</a:t>
            </a:r>
            <a:endParaRPr lang="es-ES" sz="2000" u="none" dirty="0">
              <a:solidFill>
                <a:srgbClr val="000000"/>
              </a:solidFill>
            </a:endParaRP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0" y="785813"/>
            <a:ext cx="8243888" cy="400050"/>
            <a:chOff x="0" y="1071"/>
            <a:chExt cx="5193" cy="252"/>
          </a:xfrm>
        </p:grpSpPr>
        <p:sp>
          <p:nvSpPr>
            <p:cNvPr id="26638" name="40 CuadroTexto"/>
            <p:cNvSpPr txBox="1">
              <a:spLocks noChangeArrowheads="1"/>
            </p:cNvSpPr>
            <p:nvPr/>
          </p:nvSpPr>
          <p:spPr bwMode="auto">
            <a:xfrm>
              <a:off x="22" y="1071"/>
              <a:ext cx="517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CL" sz="2000" b="1" u="none" dirty="0">
                  <a:solidFill>
                    <a:srgbClr val="7F7F7F"/>
                  </a:solidFill>
                </a:rPr>
                <a:t>  Suma de cubos</a:t>
              </a:r>
            </a:p>
          </p:txBody>
        </p:sp>
        <p:cxnSp>
          <p:nvCxnSpPr>
            <p:cNvPr id="9" name="8 Conector recto"/>
            <p:cNvCxnSpPr/>
            <p:nvPr/>
          </p:nvCxnSpPr>
          <p:spPr bwMode="auto">
            <a:xfrm>
              <a:off x="0" y="1298"/>
              <a:ext cx="2653" cy="0"/>
            </a:xfrm>
            <a:prstGeom prst="line">
              <a:avLst/>
            </a:prstGeom>
            <a:ln>
              <a:solidFill>
                <a:srgbClr val="84B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23949" y="2780928"/>
            <a:ext cx="1655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b="1" u="none" dirty="0">
                <a:solidFill>
                  <a:srgbClr val="84BD00"/>
                </a:solidFill>
              </a:rPr>
              <a:t>Ejemplo:</a:t>
            </a: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2267744" y="1628800"/>
            <a:ext cx="4000528" cy="796925"/>
            <a:chOff x="1698" y="890"/>
            <a:chExt cx="2316" cy="502"/>
          </a:xfrm>
          <a:solidFill>
            <a:schemeClr val="bg1"/>
          </a:solidFill>
        </p:grpSpPr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1698" y="890"/>
              <a:ext cx="2316" cy="502"/>
            </a:xfrm>
            <a:prstGeom prst="rect">
              <a:avLst/>
            </a:prstGeom>
            <a:grpFill/>
            <a:ln w="25400">
              <a:solidFill>
                <a:srgbClr val="84BD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 sz="2000" u="none" dirty="0">
                <a:solidFill>
                  <a:srgbClr val="000000"/>
                </a:solidFill>
              </a:endParaRP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1811" y="1009"/>
              <a:ext cx="2178" cy="2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s-MX" sz="2000" u="none" dirty="0">
                  <a:solidFill>
                    <a:srgbClr val="000000"/>
                  </a:solidFill>
                </a:rPr>
                <a:t>a</a:t>
              </a:r>
              <a:r>
                <a:rPr lang="es-MX" sz="2000" u="none" baseline="30000" dirty="0">
                  <a:solidFill>
                    <a:srgbClr val="000000"/>
                  </a:solidFill>
                </a:rPr>
                <a:t>3</a:t>
              </a:r>
              <a:r>
                <a:rPr lang="es-MX" sz="2000" u="none" dirty="0">
                  <a:solidFill>
                    <a:srgbClr val="000000"/>
                  </a:solidFill>
                </a:rPr>
                <a:t> + b</a:t>
              </a:r>
              <a:r>
                <a:rPr lang="es-MX" sz="2000" u="none" baseline="30000" dirty="0">
                  <a:solidFill>
                    <a:srgbClr val="000000"/>
                  </a:solidFill>
                </a:rPr>
                <a:t>3</a:t>
              </a:r>
              <a:r>
                <a:rPr lang="es-MX" sz="2000" u="none" dirty="0">
                  <a:solidFill>
                    <a:srgbClr val="000000"/>
                  </a:solidFill>
                </a:rPr>
                <a:t> = (a + b)(a</a:t>
              </a:r>
              <a:r>
                <a:rPr lang="es-MX" sz="2000" u="none" baseline="30000" dirty="0">
                  <a:solidFill>
                    <a:srgbClr val="000000"/>
                  </a:solidFill>
                </a:rPr>
                <a:t>2</a:t>
              </a:r>
              <a:r>
                <a:rPr lang="es-MX" sz="2000" u="none" dirty="0">
                  <a:solidFill>
                    <a:srgbClr val="000000"/>
                  </a:solidFill>
                </a:rPr>
                <a:t> – ab + b</a:t>
              </a:r>
              <a:r>
                <a:rPr lang="es-MX" sz="2000" u="none" baseline="30000" dirty="0">
                  <a:solidFill>
                    <a:srgbClr val="000000"/>
                  </a:solidFill>
                </a:rPr>
                <a:t>2</a:t>
              </a:r>
              <a:r>
                <a:rPr lang="es-MX" sz="2000" u="none" dirty="0">
                  <a:solidFill>
                    <a:srgbClr val="000000"/>
                  </a:solidFill>
                </a:rPr>
                <a:t>)</a:t>
              </a:r>
              <a:endParaRPr lang="es-ES" sz="2000" u="none" dirty="0">
                <a:solidFill>
                  <a:srgbClr val="000000"/>
                </a:solidFill>
              </a:endParaRPr>
            </a:p>
          </p:txBody>
        </p:sp>
      </p:grp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2195736" y="3429000"/>
            <a:ext cx="15462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000" u="none">
                <a:solidFill>
                  <a:srgbClr val="000000"/>
                </a:solidFill>
              </a:rPr>
              <a:t>(3x)</a:t>
            </a:r>
            <a:r>
              <a:rPr lang="es-MX" sz="2000" u="none" baseline="30000">
                <a:solidFill>
                  <a:srgbClr val="000000"/>
                </a:solidFill>
              </a:rPr>
              <a:t>3</a:t>
            </a:r>
            <a:r>
              <a:rPr lang="es-MX" sz="2000" u="none">
                <a:solidFill>
                  <a:srgbClr val="000000"/>
                </a:solidFill>
              </a:rPr>
              <a:t> + (2y)</a:t>
            </a:r>
            <a:r>
              <a:rPr lang="es-MX" sz="2000" u="none" baseline="30000">
                <a:solidFill>
                  <a:srgbClr val="000000"/>
                </a:solidFill>
              </a:rPr>
              <a:t>3</a:t>
            </a:r>
            <a:endParaRPr lang="es-ES" sz="2000" u="none">
              <a:solidFill>
                <a:srgbClr val="000000"/>
              </a:solidFill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1763688" y="4221088"/>
            <a:ext cx="41862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000" u="none">
                <a:solidFill>
                  <a:srgbClr val="000000"/>
                </a:solidFill>
              </a:rPr>
              <a:t>=    (3x + 2y)((3x)</a:t>
            </a:r>
            <a:r>
              <a:rPr lang="es-MX" sz="2000" u="none" baseline="30000">
                <a:solidFill>
                  <a:srgbClr val="000000"/>
                </a:solidFill>
              </a:rPr>
              <a:t>2</a:t>
            </a:r>
            <a:r>
              <a:rPr lang="es-MX" sz="2000" u="none">
                <a:solidFill>
                  <a:srgbClr val="000000"/>
                </a:solidFill>
              </a:rPr>
              <a:t> – 3x </a:t>
            </a:r>
            <a:r>
              <a:rPr lang="es-ES" sz="2000" u="none">
                <a:solidFill>
                  <a:srgbClr val="000000"/>
                </a:solidFill>
              </a:rPr>
              <a:t>∙</a:t>
            </a:r>
            <a:r>
              <a:rPr lang="es-MX" sz="2000" u="none">
                <a:solidFill>
                  <a:srgbClr val="000000"/>
                </a:solidFill>
              </a:rPr>
              <a:t> 2y + (2y)</a:t>
            </a:r>
            <a:r>
              <a:rPr lang="es-MX" sz="2000" u="none" baseline="30000">
                <a:solidFill>
                  <a:srgbClr val="000000"/>
                </a:solidFill>
              </a:rPr>
              <a:t>2</a:t>
            </a:r>
            <a:r>
              <a:rPr lang="es-MX" sz="2000" u="none">
                <a:solidFill>
                  <a:srgbClr val="000000"/>
                </a:solidFill>
              </a:rPr>
              <a:t>)</a:t>
            </a:r>
            <a:endParaRPr lang="es-ES" sz="2000" u="none">
              <a:solidFill>
                <a:srgbClr val="000000"/>
              </a:solidFill>
            </a:endParaRP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1764000" y="4978325"/>
            <a:ext cx="3562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000" u="none" dirty="0">
                <a:solidFill>
                  <a:srgbClr val="000000"/>
                </a:solidFill>
              </a:rPr>
              <a:t>=    (3x + 2y)( 9x</a:t>
            </a:r>
            <a:r>
              <a:rPr lang="es-MX" sz="2000" u="none" baseline="30000" dirty="0">
                <a:solidFill>
                  <a:srgbClr val="000000"/>
                </a:solidFill>
              </a:rPr>
              <a:t>2</a:t>
            </a:r>
            <a:r>
              <a:rPr lang="es-MX" sz="2000" u="none" dirty="0">
                <a:solidFill>
                  <a:srgbClr val="000000"/>
                </a:solidFill>
              </a:rPr>
              <a:t> – 6xy + 4y</a:t>
            </a:r>
            <a:r>
              <a:rPr lang="es-MX" sz="2000" u="none" baseline="30000" dirty="0">
                <a:solidFill>
                  <a:srgbClr val="000000"/>
                </a:solidFill>
              </a:rPr>
              <a:t>2</a:t>
            </a:r>
            <a:r>
              <a:rPr lang="es-MX" sz="2000" u="none" dirty="0">
                <a:solidFill>
                  <a:srgbClr val="000000"/>
                </a:solidFill>
              </a:rPr>
              <a:t>)</a:t>
            </a:r>
            <a:endParaRPr lang="es-ES" sz="2000" u="none" dirty="0">
              <a:solidFill>
                <a:srgbClr val="000000"/>
              </a:solidFill>
            </a:endParaRPr>
          </a:p>
        </p:txBody>
      </p:sp>
      <p:grpSp>
        <p:nvGrpSpPr>
          <p:cNvPr id="32" name="Group 2"/>
          <p:cNvGrpSpPr>
            <a:grpSpLocks/>
          </p:cNvGrpSpPr>
          <p:nvPr/>
        </p:nvGrpSpPr>
        <p:grpSpPr bwMode="auto">
          <a:xfrm>
            <a:off x="131763" y="-100013"/>
            <a:ext cx="7535858" cy="719138"/>
            <a:chOff x="83" y="-63"/>
            <a:chExt cx="4747" cy="453"/>
          </a:xfrm>
        </p:grpSpPr>
        <p:sp>
          <p:nvSpPr>
            <p:cNvPr id="33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4747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s-CL" u="none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34" name="38 CuadroTexto"/>
            <p:cNvSpPr txBox="1">
              <a:spLocks noChangeArrowheads="1"/>
            </p:cNvSpPr>
            <p:nvPr/>
          </p:nvSpPr>
          <p:spPr bwMode="auto">
            <a:xfrm>
              <a:off x="160" y="4"/>
              <a:ext cx="451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L" sz="2600" b="1" u="none" dirty="0">
                  <a:solidFill>
                    <a:srgbClr val="404040"/>
                  </a:solidFill>
                  <a:cs typeface="Arial" charset="0"/>
                </a:rPr>
                <a:t>3. Factorización de expresiones algebraicas</a:t>
              </a:r>
            </a:p>
          </p:txBody>
        </p:sp>
      </p:grpSp>
      <p:pic>
        <p:nvPicPr>
          <p:cNvPr id="35" name="6 Imagen" descr="ico_concepto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44450"/>
            <a:ext cx="7239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033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6" grpId="0"/>
      <p:bldP spid="26" grpId="0"/>
      <p:bldP spid="27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0" y="785813"/>
            <a:ext cx="8243888" cy="400050"/>
            <a:chOff x="0" y="1071"/>
            <a:chExt cx="5193" cy="252"/>
          </a:xfrm>
        </p:grpSpPr>
        <p:sp>
          <p:nvSpPr>
            <p:cNvPr id="27668" name="40 CuadroTexto"/>
            <p:cNvSpPr txBox="1">
              <a:spLocks noChangeArrowheads="1"/>
            </p:cNvSpPr>
            <p:nvPr/>
          </p:nvSpPr>
          <p:spPr bwMode="auto">
            <a:xfrm>
              <a:off x="22" y="1071"/>
              <a:ext cx="517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CL" sz="2000" b="1" u="none" dirty="0">
                  <a:solidFill>
                    <a:srgbClr val="7F7F7F"/>
                  </a:solidFill>
                </a:rPr>
                <a:t>  A través de productos notables</a:t>
              </a:r>
            </a:p>
          </p:txBody>
        </p:sp>
        <p:cxnSp>
          <p:nvCxnSpPr>
            <p:cNvPr id="9" name="8 Conector recto"/>
            <p:cNvCxnSpPr/>
            <p:nvPr/>
          </p:nvCxnSpPr>
          <p:spPr bwMode="auto">
            <a:xfrm>
              <a:off x="0" y="1284"/>
              <a:ext cx="3221" cy="0"/>
            </a:xfrm>
            <a:prstGeom prst="line">
              <a:avLst/>
            </a:prstGeom>
            <a:ln>
              <a:solidFill>
                <a:srgbClr val="84B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357188" y="1825203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s-ES" sz="2000" b="1" u="none">
                <a:solidFill>
                  <a:srgbClr val="84BD00"/>
                </a:solidFill>
              </a:rPr>
              <a:t> </a:t>
            </a: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323850" y="4077072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s-ES_tradnl" sz="2000" b="1" u="none">
                <a:solidFill>
                  <a:srgbClr val="84BD00"/>
                </a:solidFill>
              </a:rPr>
              <a:t> </a:t>
            </a:r>
            <a:endParaRPr lang="es-ES" sz="2000" b="1" u="none">
              <a:solidFill>
                <a:srgbClr val="84BD00"/>
              </a:solidFill>
            </a:endParaRP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758825" y="1801391"/>
            <a:ext cx="2087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>
                <a:solidFill>
                  <a:srgbClr val="000000"/>
                </a:solidFill>
              </a:rPr>
              <a:t>36a</a:t>
            </a:r>
            <a:r>
              <a:rPr lang="es-MX" sz="2000" u="none" baseline="30000">
                <a:solidFill>
                  <a:srgbClr val="000000"/>
                </a:solidFill>
              </a:rPr>
              <a:t>2 </a:t>
            </a:r>
            <a:r>
              <a:rPr lang="es-MX" sz="2000" u="none">
                <a:solidFill>
                  <a:srgbClr val="000000"/>
                </a:solidFill>
              </a:rPr>
              <a:t>– 81y</a:t>
            </a:r>
            <a:r>
              <a:rPr lang="es-MX" sz="2000" u="none" baseline="30000">
                <a:solidFill>
                  <a:srgbClr val="000000"/>
                </a:solidFill>
              </a:rPr>
              <a:t>2 </a:t>
            </a:r>
            <a:r>
              <a:rPr lang="es-MX" sz="2000" u="none">
                <a:solidFill>
                  <a:srgbClr val="000000"/>
                </a:solidFill>
              </a:rPr>
              <a:t>=</a:t>
            </a:r>
            <a:r>
              <a:rPr lang="es-MX" sz="2000" u="none" baseline="30000">
                <a:solidFill>
                  <a:srgbClr val="000000"/>
                </a:solidFill>
              </a:rPr>
              <a:t>  </a:t>
            </a:r>
            <a:endParaRPr lang="es-ES" sz="2000" u="none">
              <a:solidFill>
                <a:srgbClr val="000000"/>
              </a:solidFill>
            </a:endParaRP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2559050" y="1772816"/>
            <a:ext cx="3168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>
                <a:solidFill>
                  <a:srgbClr val="000000"/>
                </a:solidFill>
              </a:rPr>
              <a:t>(6a</a:t>
            </a:r>
            <a:r>
              <a:rPr lang="es-MX" sz="2000" u="none" baseline="30000" dirty="0">
                <a:solidFill>
                  <a:srgbClr val="000000"/>
                </a:solidFill>
              </a:rPr>
              <a:t> </a:t>
            </a:r>
            <a:r>
              <a:rPr lang="es-MX" sz="2000" u="none" dirty="0">
                <a:solidFill>
                  <a:srgbClr val="000000"/>
                </a:solidFill>
              </a:rPr>
              <a:t>+ 9y)(6a</a:t>
            </a:r>
            <a:r>
              <a:rPr lang="es-MX" sz="2000" u="none" baseline="30000" dirty="0">
                <a:solidFill>
                  <a:srgbClr val="000000"/>
                </a:solidFill>
              </a:rPr>
              <a:t> </a:t>
            </a:r>
            <a:r>
              <a:rPr lang="es-MX" sz="2000" u="none" dirty="0">
                <a:solidFill>
                  <a:srgbClr val="000000"/>
                </a:solidFill>
              </a:rPr>
              <a:t>– 9y)</a:t>
            </a:r>
            <a:r>
              <a:rPr lang="es-MX" sz="2000" u="none" baseline="30000" dirty="0">
                <a:solidFill>
                  <a:srgbClr val="000000"/>
                </a:solidFill>
              </a:rPr>
              <a:t> </a:t>
            </a:r>
            <a:endParaRPr lang="es-ES" sz="2000" u="none" dirty="0">
              <a:solidFill>
                <a:srgbClr val="000000"/>
              </a:solidFill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831850" y="4083422"/>
            <a:ext cx="2087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>
                <a:solidFill>
                  <a:srgbClr val="000000"/>
                </a:solidFill>
              </a:rPr>
              <a:t>x</a:t>
            </a:r>
            <a:r>
              <a:rPr lang="es-MX" sz="2000" u="none" baseline="30000">
                <a:solidFill>
                  <a:srgbClr val="000000"/>
                </a:solidFill>
              </a:rPr>
              <a:t>2 </a:t>
            </a:r>
            <a:r>
              <a:rPr lang="es-MX" sz="2000" u="none">
                <a:solidFill>
                  <a:srgbClr val="000000"/>
                </a:solidFill>
              </a:rPr>
              <a:t>+ 5x + 6 =</a:t>
            </a:r>
            <a:r>
              <a:rPr lang="es-MX" sz="2000" u="none" baseline="30000">
                <a:solidFill>
                  <a:srgbClr val="000000"/>
                </a:solidFill>
              </a:rPr>
              <a:t>  </a:t>
            </a:r>
            <a:endParaRPr lang="es-ES" sz="2000" u="none">
              <a:solidFill>
                <a:srgbClr val="000000"/>
              </a:solidFill>
            </a:endParaRP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2500313" y="4091360"/>
            <a:ext cx="2016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>
                <a:solidFill>
                  <a:srgbClr val="000000"/>
                </a:solidFill>
              </a:rPr>
              <a:t>(x</a:t>
            </a:r>
            <a:r>
              <a:rPr lang="es-MX" sz="2000" u="none" baseline="30000" dirty="0">
                <a:solidFill>
                  <a:srgbClr val="000000"/>
                </a:solidFill>
              </a:rPr>
              <a:t> </a:t>
            </a:r>
            <a:r>
              <a:rPr lang="es-MX" sz="2000" u="none" dirty="0">
                <a:solidFill>
                  <a:srgbClr val="000000"/>
                </a:solidFill>
              </a:rPr>
              <a:t>+ 2)(x</a:t>
            </a:r>
            <a:r>
              <a:rPr lang="es-MX" sz="2000" u="none" baseline="30000" dirty="0">
                <a:solidFill>
                  <a:srgbClr val="000000"/>
                </a:solidFill>
              </a:rPr>
              <a:t> </a:t>
            </a:r>
            <a:r>
              <a:rPr lang="es-MX" sz="2000" u="none" dirty="0">
                <a:solidFill>
                  <a:srgbClr val="000000"/>
                </a:solidFill>
              </a:rPr>
              <a:t>+ 3)</a:t>
            </a:r>
            <a:r>
              <a:rPr lang="es-MX" sz="2000" u="none" baseline="30000" dirty="0">
                <a:solidFill>
                  <a:srgbClr val="000000"/>
                </a:solidFill>
              </a:rPr>
              <a:t> </a:t>
            </a:r>
            <a:endParaRPr lang="es-ES" sz="2000" u="none" dirty="0">
              <a:solidFill>
                <a:srgbClr val="000000"/>
              </a:solidFill>
            </a:endParaRPr>
          </a:p>
        </p:txBody>
      </p:sp>
      <p:grpSp>
        <p:nvGrpSpPr>
          <p:cNvPr id="4" name="Group 136"/>
          <p:cNvGrpSpPr>
            <a:grpSpLocks/>
          </p:cNvGrpSpPr>
          <p:nvPr/>
        </p:nvGrpSpPr>
        <p:grpSpPr bwMode="auto">
          <a:xfrm>
            <a:off x="2681288" y="5013176"/>
            <a:ext cx="6248400" cy="1052513"/>
            <a:chOff x="0" y="3657"/>
            <a:chExt cx="3936" cy="663"/>
          </a:xfrm>
        </p:grpSpPr>
        <p:sp>
          <p:nvSpPr>
            <p:cNvPr id="27665" name="2 Rectángulo redondeado"/>
            <p:cNvSpPr>
              <a:spLocks noChangeArrowheads="1"/>
            </p:cNvSpPr>
            <p:nvPr/>
          </p:nvSpPr>
          <p:spPr bwMode="auto">
            <a:xfrm>
              <a:off x="295" y="3657"/>
              <a:ext cx="3641" cy="499"/>
            </a:xfrm>
            <a:prstGeom prst="roundRect">
              <a:avLst>
                <a:gd name="adj" fmla="val 16667"/>
              </a:avLst>
            </a:prstGeom>
            <a:solidFill>
              <a:srgbClr val="CECEEF"/>
            </a:solidFill>
            <a:ln w="12700" algn="ctr">
              <a:solidFill>
                <a:srgbClr val="9C9CDF"/>
              </a:solidFill>
              <a:prstDash val="sysDash"/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es-CL" u="none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7666" name="4 Rectángulo"/>
            <p:cNvSpPr>
              <a:spLocks noChangeArrowheads="1"/>
            </p:cNvSpPr>
            <p:nvPr/>
          </p:nvSpPr>
          <p:spPr bwMode="auto">
            <a:xfrm>
              <a:off x="540" y="3735"/>
              <a:ext cx="3306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90000"/>
                </a:lnSpc>
                <a:spcBef>
                  <a:spcPct val="20000"/>
                </a:spcBef>
              </a:pPr>
              <a:r>
                <a:rPr lang="es-CL" u="none">
                  <a:solidFill>
                    <a:srgbClr val="222268"/>
                  </a:solidFill>
                  <a:cs typeface="Arial" charset="0"/>
                </a:rPr>
                <a:t>Corresponde a un producto de binomios con un término común.</a:t>
              </a:r>
            </a:p>
          </p:txBody>
        </p:sp>
        <p:pic>
          <p:nvPicPr>
            <p:cNvPr id="27667" name="10 Imagen" descr="ico_ojocon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680"/>
              <a:ext cx="556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36"/>
          <p:cNvGrpSpPr>
            <a:grpSpLocks/>
          </p:cNvGrpSpPr>
          <p:nvPr/>
        </p:nvGrpSpPr>
        <p:grpSpPr bwMode="auto">
          <a:xfrm>
            <a:off x="2643188" y="2636912"/>
            <a:ext cx="6248400" cy="1052512"/>
            <a:chOff x="0" y="3657"/>
            <a:chExt cx="3936" cy="663"/>
          </a:xfrm>
        </p:grpSpPr>
        <p:sp>
          <p:nvSpPr>
            <p:cNvPr id="27662" name="2 Rectángulo redondeado"/>
            <p:cNvSpPr>
              <a:spLocks noChangeArrowheads="1"/>
            </p:cNvSpPr>
            <p:nvPr/>
          </p:nvSpPr>
          <p:spPr bwMode="auto">
            <a:xfrm>
              <a:off x="295" y="3657"/>
              <a:ext cx="3641" cy="499"/>
            </a:xfrm>
            <a:prstGeom prst="roundRect">
              <a:avLst>
                <a:gd name="adj" fmla="val 16667"/>
              </a:avLst>
            </a:prstGeom>
            <a:solidFill>
              <a:srgbClr val="CECEEF"/>
            </a:solidFill>
            <a:ln w="12700" algn="ctr">
              <a:solidFill>
                <a:srgbClr val="9C9CDF"/>
              </a:solidFill>
              <a:prstDash val="sysDash"/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es-CL" u="none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7663" name="4 Rectángulo"/>
            <p:cNvSpPr>
              <a:spLocks noChangeArrowheads="1"/>
            </p:cNvSpPr>
            <p:nvPr/>
          </p:nvSpPr>
          <p:spPr bwMode="auto">
            <a:xfrm>
              <a:off x="540" y="3735"/>
              <a:ext cx="3306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90000"/>
                </a:lnSpc>
                <a:spcBef>
                  <a:spcPct val="20000"/>
                </a:spcBef>
              </a:pPr>
              <a:r>
                <a:rPr lang="es-CL" u="none" dirty="0">
                  <a:solidFill>
                    <a:srgbClr val="222268"/>
                  </a:solidFill>
                  <a:cs typeface="Arial" charset="0"/>
                </a:rPr>
                <a:t>Corresponde a una suma por su diferencia.</a:t>
              </a:r>
            </a:p>
          </p:txBody>
        </p:sp>
        <p:pic>
          <p:nvPicPr>
            <p:cNvPr id="27664" name="10 Imagen" descr="ico_ojocon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680"/>
              <a:ext cx="556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4" name="Group 2"/>
          <p:cNvGrpSpPr>
            <a:grpSpLocks/>
          </p:cNvGrpSpPr>
          <p:nvPr/>
        </p:nvGrpSpPr>
        <p:grpSpPr bwMode="auto">
          <a:xfrm>
            <a:off x="131763" y="-100013"/>
            <a:ext cx="7535858" cy="719138"/>
            <a:chOff x="83" y="-63"/>
            <a:chExt cx="4747" cy="453"/>
          </a:xfrm>
        </p:grpSpPr>
        <p:sp>
          <p:nvSpPr>
            <p:cNvPr id="26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4747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s-CL" u="none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7" name="38 CuadroTexto"/>
            <p:cNvSpPr txBox="1">
              <a:spLocks noChangeArrowheads="1"/>
            </p:cNvSpPr>
            <p:nvPr/>
          </p:nvSpPr>
          <p:spPr bwMode="auto">
            <a:xfrm>
              <a:off x="160" y="4"/>
              <a:ext cx="451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L" sz="2600" b="1" u="none" dirty="0">
                  <a:solidFill>
                    <a:srgbClr val="404040"/>
                  </a:solidFill>
                  <a:cs typeface="Arial" charset="0"/>
                </a:rPr>
                <a:t>3. Factorización de expresiones algebraicas</a:t>
              </a:r>
            </a:p>
          </p:txBody>
        </p:sp>
      </p:grpSp>
      <p:pic>
        <p:nvPicPr>
          <p:cNvPr id="28" name="6 Imagen" descr="ico_conceptos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44450"/>
            <a:ext cx="7239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109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/>
      <p:bldP spid="32" grpId="0"/>
      <p:bldP spid="33" grpId="0"/>
      <p:bldP spid="34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79512" y="1143000"/>
            <a:ext cx="8786812" cy="51788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9569" tIns="49785" rIns="99569" bIns="49785">
            <a:spAutoFit/>
          </a:bodyPr>
          <a:lstStyle/>
          <a:p>
            <a:pPr defTabSz="995363"/>
            <a:r>
              <a:rPr lang="es-ES" u="none" dirty="0">
                <a:solidFill>
                  <a:srgbClr val="000000"/>
                </a:solidFill>
              </a:rPr>
              <a:t>15. Dada la expresión                                   , ¿cuál(es) de las siguientes expresiones es (son) factor(es) de ella?</a:t>
            </a:r>
          </a:p>
          <a:p>
            <a:pPr defTabSz="995363"/>
            <a:endParaRPr lang="es-ES" u="none" dirty="0">
              <a:solidFill>
                <a:srgbClr val="000000"/>
              </a:solidFill>
            </a:endParaRPr>
          </a:p>
          <a:p>
            <a:pPr marL="342900" indent="-342900" defTabSz="995363">
              <a:buFontTx/>
              <a:buAutoNum type="romanUcParenR"/>
            </a:pPr>
            <a:r>
              <a:rPr lang="es-ES" u="none" dirty="0" err="1">
                <a:solidFill>
                  <a:srgbClr val="000000"/>
                </a:solidFill>
              </a:rPr>
              <a:t>xy</a:t>
            </a:r>
            <a:r>
              <a:rPr lang="es-ES" u="none" dirty="0">
                <a:solidFill>
                  <a:srgbClr val="000000"/>
                </a:solidFill>
              </a:rPr>
              <a:t> + 1</a:t>
            </a:r>
          </a:p>
          <a:p>
            <a:pPr marL="342900" indent="-342900" defTabSz="995363">
              <a:buFontTx/>
              <a:buAutoNum type="romanUcParenR"/>
            </a:pPr>
            <a:r>
              <a:rPr lang="es-ES" u="none" dirty="0">
                <a:solidFill>
                  <a:srgbClr val="000000"/>
                </a:solidFill>
              </a:rPr>
              <a:t>x + 1 </a:t>
            </a:r>
          </a:p>
          <a:p>
            <a:pPr marL="342900" indent="-342900" defTabSz="995363">
              <a:buFontTx/>
              <a:buAutoNum type="romanUcParenR"/>
            </a:pPr>
            <a:r>
              <a:rPr lang="es-ES" u="none" dirty="0">
                <a:solidFill>
                  <a:srgbClr val="000000"/>
                </a:solidFill>
              </a:rPr>
              <a:t>y + 1</a:t>
            </a:r>
          </a:p>
          <a:p>
            <a:pPr marL="342900" indent="-342900" defTabSz="995363">
              <a:buFontTx/>
              <a:buAutoNum type="romanUcParenR"/>
            </a:pPr>
            <a:endParaRPr lang="es-ES" u="none" dirty="0">
              <a:solidFill>
                <a:srgbClr val="000000"/>
              </a:solidFill>
            </a:endParaRPr>
          </a:p>
          <a:p>
            <a:pPr algn="just" defTabSz="995363"/>
            <a:endParaRPr lang="es-ES" u="none" dirty="0">
              <a:solidFill>
                <a:srgbClr val="000000"/>
              </a:solidFill>
            </a:endParaRPr>
          </a:p>
          <a:p>
            <a:pPr marL="342900" indent="-342900" algn="just" defTabSz="995363">
              <a:buFontTx/>
              <a:buAutoNum type="alphaUcParenR"/>
            </a:pPr>
            <a:r>
              <a:rPr lang="es-ES" u="none" dirty="0">
                <a:solidFill>
                  <a:srgbClr val="000000"/>
                </a:solidFill>
              </a:rPr>
              <a:t>Solo I</a:t>
            </a:r>
          </a:p>
          <a:p>
            <a:pPr marL="342900" indent="-342900" algn="just" defTabSz="995363">
              <a:buFontTx/>
              <a:buAutoNum type="alphaUcParenR"/>
            </a:pPr>
            <a:r>
              <a:rPr lang="es-ES" u="none" dirty="0">
                <a:solidFill>
                  <a:srgbClr val="000000"/>
                </a:solidFill>
              </a:rPr>
              <a:t>Solo II</a:t>
            </a:r>
          </a:p>
          <a:p>
            <a:pPr marL="342900" indent="-342900" algn="just" defTabSz="995363">
              <a:buFontTx/>
              <a:buAutoNum type="alphaUcParenR"/>
            </a:pPr>
            <a:r>
              <a:rPr lang="es-ES" u="none" dirty="0">
                <a:solidFill>
                  <a:srgbClr val="000000"/>
                </a:solidFill>
              </a:rPr>
              <a:t>Solo III</a:t>
            </a:r>
          </a:p>
          <a:p>
            <a:pPr marL="342900" indent="-342900" algn="just" defTabSz="995363">
              <a:buFontTx/>
              <a:buAutoNum type="alphaUcParenR"/>
            </a:pPr>
            <a:r>
              <a:rPr lang="es-ES" u="none" dirty="0">
                <a:solidFill>
                  <a:srgbClr val="000000"/>
                </a:solidFill>
              </a:rPr>
              <a:t>Solo I y III</a:t>
            </a:r>
          </a:p>
          <a:p>
            <a:pPr marL="342900" indent="-342900" algn="just" defTabSz="995363">
              <a:buFontTx/>
              <a:buAutoNum type="alphaUcParenR"/>
            </a:pPr>
            <a:r>
              <a:rPr lang="es-ES" u="none" dirty="0">
                <a:solidFill>
                  <a:srgbClr val="000000"/>
                </a:solidFill>
              </a:rPr>
              <a:t>Solo II y III</a:t>
            </a:r>
          </a:p>
          <a:p>
            <a:pPr marL="342900" indent="-342900" algn="just" defTabSz="995363"/>
            <a:endParaRPr lang="es-ES_tradnl" sz="1600" i="1" u="none" dirty="0">
              <a:solidFill>
                <a:srgbClr val="000000"/>
              </a:solidFill>
              <a:cs typeface="Arial" charset="0"/>
            </a:endParaRPr>
          </a:p>
          <a:p>
            <a:pPr marL="342900" indent="-342900" algn="just" defTabSz="995363"/>
            <a:endParaRPr lang="es-ES_tradnl" sz="1600" i="1" u="none" dirty="0">
              <a:solidFill>
                <a:srgbClr val="000000"/>
              </a:solidFill>
              <a:cs typeface="Arial" charset="0"/>
            </a:endParaRPr>
          </a:p>
          <a:p>
            <a:pPr marL="342900" indent="-342900" algn="just" defTabSz="995363"/>
            <a:endParaRPr lang="es-ES_tradnl" sz="1600" i="1" u="none" dirty="0">
              <a:solidFill>
                <a:srgbClr val="000000"/>
              </a:solidFill>
              <a:cs typeface="Arial" charset="0"/>
            </a:endParaRPr>
          </a:p>
          <a:p>
            <a:pPr marL="342900" indent="-342900" algn="just" defTabSz="995363"/>
            <a:endParaRPr lang="es-ES_tradnl" sz="1600" i="1" u="none" dirty="0">
              <a:solidFill>
                <a:srgbClr val="000000"/>
              </a:solidFill>
              <a:cs typeface="Arial" charset="0"/>
            </a:endParaRPr>
          </a:p>
          <a:p>
            <a:pPr marL="342900" indent="-342900" algn="just" defTabSz="995363"/>
            <a:endParaRPr lang="es-ES_tradnl" sz="1600" i="1" u="none" dirty="0">
              <a:solidFill>
                <a:srgbClr val="000000"/>
              </a:solidFill>
              <a:cs typeface="Arial" charset="0"/>
            </a:endParaRPr>
          </a:p>
          <a:p>
            <a:pPr marL="342900" indent="-342900" algn="just" defTabSz="995363"/>
            <a:r>
              <a:rPr lang="es-ES_tradnl" sz="1600" i="1" u="none" dirty="0">
                <a:solidFill>
                  <a:srgbClr val="000000"/>
                </a:solidFill>
                <a:cs typeface="Arial" charset="0"/>
              </a:rPr>
              <a:t> Fuente : </a:t>
            </a:r>
            <a:r>
              <a:rPr lang="es-ES_tradnl" sz="1600" b="1" i="1" u="none" dirty="0">
                <a:solidFill>
                  <a:srgbClr val="000000"/>
                </a:solidFill>
                <a:cs typeface="Arial" charset="0"/>
              </a:rPr>
              <a:t>DEMRE - U. DE CHILE</a:t>
            </a:r>
            <a:r>
              <a:rPr lang="es-ES_tradnl" sz="1600" i="1" u="none" dirty="0">
                <a:solidFill>
                  <a:srgbClr val="000000"/>
                </a:solidFill>
                <a:cs typeface="Arial" charset="0"/>
              </a:rPr>
              <a:t>, Proceso de admisión 2009.</a:t>
            </a:r>
          </a:p>
        </p:txBody>
      </p:sp>
      <p:grpSp>
        <p:nvGrpSpPr>
          <p:cNvPr id="2" name="7 Grupo"/>
          <p:cNvGrpSpPr>
            <a:grpSpLocks/>
          </p:cNvGrpSpPr>
          <p:nvPr/>
        </p:nvGrpSpPr>
        <p:grpSpPr bwMode="auto">
          <a:xfrm>
            <a:off x="131763" y="-100013"/>
            <a:ext cx="4872037" cy="1049338"/>
            <a:chOff x="131763" y="-100013"/>
            <a:chExt cx="4872037" cy="1049338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31763" y="-100013"/>
              <a:ext cx="4872037" cy="719138"/>
              <a:chOff x="83" y="-63"/>
              <a:chExt cx="3069" cy="453"/>
            </a:xfrm>
          </p:grpSpPr>
          <p:sp>
            <p:nvSpPr>
              <p:cNvPr id="9222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3069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s-CL" u="none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9223" name="38 CuadroTexto"/>
              <p:cNvSpPr txBox="1">
                <a:spLocks noChangeArrowheads="1"/>
              </p:cNvSpPr>
              <p:nvPr/>
            </p:nvSpPr>
            <p:spPr bwMode="auto">
              <a:xfrm>
                <a:off x="160" y="4"/>
                <a:ext cx="234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CL" sz="2800" b="1" u="none">
                    <a:solidFill>
                      <a:srgbClr val="404040"/>
                    </a:solidFill>
                    <a:cs typeface="Arial" charset="0"/>
                  </a:rPr>
                  <a:t>Pregunta oficial PSU</a:t>
                </a:r>
              </a:p>
            </p:txBody>
          </p:sp>
        </p:grpSp>
        <p:pic>
          <p:nvPicPr>
            <p:cNvPr id="9221" name="10 Imagen" descr="ico_PSU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67175" y="0"/>
              <a:ext cx="884238" cy="949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8" name="7 Objeto"/>
          <p:cNvGraphicFramePr>
            <a:graphicFrameLocks noChangeAspect="1"/>
          </p:cNvGraphicFramePr>
          <p:nvPr/>
        </p:nvGraphicFramePr>
        <p:xfrm>
          <a:off x="2546350" y="1096963"/>
          <a:ext cx="21082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1333440" imgH="266400" progId="Equation.3">
                  <p:embed/>
                </p:oleObj>
              </mc:Choice>
              <mc:Fallback>
                <p:oleObj name="Ecuación" r:id="rId3" imgW="1333440" imgH="266400" progId="Equation.3">
                  <p:embed/>
                  <p:pic>
                    <p:nvPicPr>
                      <p:cNvPr id="8" name="7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1096963"/>
                        <a:ext cx="2108200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19 Grupo"/>
          <p:cNvGrpSpPr>
            <a:grpSpLocks/>
          </p:cNvGrpSpPr>
          <p:nvPr/>
        </p:nvGrpSpPr>
        <p:grpSpPr bwMode="auto">
          <a:xfrm>
            <a:off x="6084168" y="2420888"/>
            <a:ext cx="1511300" cy="1223963"/>
            <a:chOff x="251520" y="5805264"/>
            <a:chExt cx="1512168" cy="1224136"/>
          </a:xfrm>
        </p:grpSpPr>
        <p:sp>
          <p:nvSpPr>
            <p:cNvPr id="10" name="11 Rectángulo redondeado"/>
            <p:cNvSpPr>
              <a:spLocks noChangeArrowheads="1"/>
            </p:cNvSpPr>
            <p:nvPr/>
          </p:nvSpPr>
          <p:spPr bwMode="auto">
            <a:xfrm>
              <a:off x="251520" y="5805264"/>
              <a:ext cx="1477223" cy="1224136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s-CL" u="none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251521" y="5861707"/>
              <a:ext cx="1512167" cy="1095685"/>
            </a:xfrm>
            <a:prstGeom prst="rect">
              <a:avLst/>
            </a:prstGeom>
            <a:noFill/>
            <a:ln w="76200" cmpd="tri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s-ES_tradnl" sz="1400" b="1" u="none" dirty="0">
                  <a:solidFill>
                    <a:srgbClr val="000000"/>
                  </a:solidFill>
                </a:rPr>
                <a:t>ALTERNATIVA </a:t>
              </a:r>
            </a:p>
            <a:p>
              <a:pPr algn="ctr">
                <a:lnSpc>
                  <a:spcPct val="90000"/>
                </a:lnSpc>
              </a:pPr>
              <a:r>
                <a:rPr lang="es-ES_tradnl" sz="1400" b="1" u="none" dirty="0">
                  <a:solidFill>
                    <a:srgbClr val="000000"/>
                  </a:solidFill>
                </a:rPr>
                <a:t>CORRECTA</a:t>
              </a:r>
            </a:p>
            <a:p>
              <a:pPr algn="ctr"/>
              <a:r>
                <a:rPr lang="es-ES_tradnl" sz="4000" b="1" u="none" dirty="0">
                  <a:solidFill>
                    <a:srgbClr val="000000"/>
                  </a:solidFill>
                </a:rPr>
                <a:t>D</a:t>
              </a:r>
              <a:endParaRPr lang="es-ES_tradnl" sz="4000" u="none" dirty="0">
                <a:solidFill>
                  <a:srgbClr val="000000"/>
                </a:solidFill>
              </a:endParaRPr>
            </a:p>
          </p:txBody>
        </p:sp>
      </p:grpSp>
      <p:pic>
        <p:nvPicPr>
          <p:cNvPr id="13" name="Picture 10" descr="emoticon_medio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91" y="4941168"/>
            <a:ext cx="7493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1" descr="emoticon_dificil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7853" y="4941168"/>
            <a:ext cx="7493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2" descr="emoticon_facil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3528" y="4941168"/>
            <a:ext cx="7493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185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6 Grupo"/>
          <p:cNvGrpSpPr>
            <a:grpSpLocks/>
          </p:cNvGrpSpPr>
          <p:nvPr/>
        </p:nvGrpSpPr>
        <p:grpSpPr bwMode="auto">
          <a:xfrm>
            <a:off x="131763" y="-100013"/>
            <a:ext cx="4537075" cy="1089026"/>
            <a:chOff x="131763" y="-100013"/>
            <a:chExt cx="4537075" cy="1089026"/>
          </a:xfrm>
        </p:grpSpPr>
        <p:grpSp>
          <p:nvGrpSpPr>
            <p:cNvPr id="38977" name="Group 2"/>
            <p:cNvGrpSpPr>
              <a:grpSpLocks/>
            </p:cNvGrpSpPr>
            <p:nvPr/>
          </p:nvGrpSpPr>
          <p:grpSpPr bwMode="auto">
            <a:xfrm>
              <a:off x="131763" y="-100013"/>
              <a:ext cx="4368800" cy="719138"/>
              <a:chOff x="83" y="-63"/>
              <a:chExt cx="3069" cy="453"/>
            </a:xfrm>
          </p:grpSpPr>
          <p:sp>
            <p:nvSpPr>
              <p:cNvPr id="38979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3069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s-CL" u="none">
                  <a:cs typeface="Arial" charset="0"/>
                </a:endParaRPr>
              </a:p>
            </p:txBody>
          </p:sp>
          <p:sp>
            <p:nvSpPr>
              <p:cNvPr id="38980" name="38 CuadroTexto"/>
              <p:cNvSpPr txBox="1">
                <a:spLocks noChangeArrowheads="1"/>
              </p:cNvSpPr>
              <p:nvPr/>
            </p:nvSpPr>
            <p:spPr bwMode="auto">
              <a:xfrm>
                <a:off x="160" y="4"/>
                <a:ext cx="223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CL" sz="2800" b="1" u="none">
                    <a:solidFill>
                      <a:srgbClr val="404040"/>
                    </a:solidFill>
                    <a:cs typeface="Arial" charset="0"/>
                  </a:rPr>
                  <a:t>Tabla de corrección</a:t>
                </a:r>
              </a:p>
            </p:txBody>
          </p:sp>
        </p:grpSp>
        <p:pic>
          <p:nvPicPr>
            <p:cNvPr id="38978" name="6 Imagen" descr="ico_revisionPSU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79838" y="-26988"/>
              <a:ext cx="889000" cy="1016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37966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11150"/>
              </p:ext>
            </p:extLst>
          </p:nvPr>
        </p:nvGraphicFramePr>
        <p:xfrm>
          <a:off x="827088" y="1052736"/>
          <a:ext cx="7486650" cy="4815360"/>
        </p:xfrm>
        <a:graphic>
          <a:graphicData uri="http://schemas.openxmlformats.org/drawingml/2006/table">
            <a:tbl>
              <a:tblPr/>
              <a:tblGrid>
                <a:gridCol w="827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4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Nº </a:t>
                      </a:r>
                      <a:endParaRPr kumimoji="0" 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Clave</a:t>
                      </a:r>
                      <a:endParaRPr kumimoji="0" lang="es-ES_tradn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Unidad temática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Habilidad</a:t>
                      </a:r>
                      <a:endParaRPr kumimoji="0" lang="es-ES_tradn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kumimoji="0" 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Transformación algebraica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Aplicación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  <a:endParaRPr kumimoji="0" lang="es-ES_tradn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E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Transformación algebraica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Aplicación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  <a:endParaRPr kumimoji="0" lang="es-ES_tradn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D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Transformación algebraica</a:t>
                      </a:r>
                      <a:endParaRPr kumimoji="0" 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Aplicación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4</a:t>
                      </a:r>
                      <a:endParaRPr kumimoji="0" lang="es-ES_tradn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C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Transformación algebraica</a:t>
                      </a:r>
                      <a:endParaRPr kumimoji="0" 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Aplicación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5</a:t>
                      </a:r>
                      <a:endParaRPr kumimoji="0" lang="es-ES_tradn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Transformación algebraica</a:t>
                      </a:r>
                      <a:endParaRPr kumimoji="0" 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Aplicación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6</a:t>
                      </a:r>
                      <a:endParaRPr kumimoji="0" lang="es-ES_tradn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D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Transformación algebraica</a:t>
                      </a:r>
                      <a:endParaRPr kumimoji="0" 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Aplicación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7</a:t>
                      </a:r>
                      <a:endParaRPr kumimoji="0" lang="es-ES_tradn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E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Transformación algebraica</a:t>
                      </a:r>
                      <a:endParaRPr kumimoji="0" 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Aplicación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8</a:t>
                      </a:r>
                      <a:endParaRPr kumimoji="0" lang="es-ES_tradn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Transformación algebraica</a:t>
                      </a:r>
                      <a:endParaRPr kumimoji="0" 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Comprensión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9</a:t>
                      </a:r>
                      <a:endParaRPr kumimoji="0" lang="es-ES_tradn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D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Transformación algebraica</a:t>
                      </a:r>
                      <a:endParaRPr kumimoji="0" 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Aplicación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10</a:t>
                      </a:r>
                      <a:endParaRPr kumimoji="0" lang="es-ES_tradn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Transformación algebraica</a:t>
                      </a:r>
                      <a:endParaRPr kumimoji="0" 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Aplicación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E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Transformación algebraica</a:t>
                      </a:r>
                      <a:endParaRPr kumimoji="0" 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ASE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D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Transformación algebraica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Aplicación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6 Grupo"/>
          <p:cNvGrpSpPr>
            <a:grpSpLocks/>
          </p:cNvGrpSpPr>
          <p:nvPr/>
        </p:nvGrpSpPr>
        <p:grpSpPr bwMode="auto">
          <a:xfrm>
            <a:off x="131763" y="-100013"/>
            <a:ext cx="4537075" cy="1089026"/>
            <a:chOff x="131763" y="-100013"/>
            <a:chExt cx="4537075" cy="1089026"/>
          </a:xfrm>
        </p:grpSpPr>
        <p:grpSp>
          <p:nvGrpSpPr>
            <p:cNvPr id="40001" name="Group 2"/>
            <p:cNvGrpSpPr>
              <a:grpSpLocks/>
            </p:cNvGrpSpPr>
            <p:nvPr/>
          </p:nvGrpSpPr>
          <p:grpSpPr bwMode="auto">
            <a:xfrm>
              <a:off x="131763" y="-100013"/>
              <a:ext cx="4368800" cy="719138"/>
              <a:chOff x="83" y="-63"/>
              <a:chExt cx="3069" cy="453"/>
            </a:xfrm>
          </p:grpSpPr>
          <p:sp>
            <p:nvSpPr>
              <p:cNvPr id="40003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3069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s-CL" u="none">
                  <a:cs typeface="Arial" charset="0"/>
                </a:endParaRPr>
              </a:p>
            </p:txBody>
          </p:sp>
          <p:sp>
            <p:nvSpPr>
              <p:cNvPr id="40004" name="38 CuadroTexto"/>
              <p:cNvSpPr txBox="1">
                <a:spLocks noChangeArrowheads="1"/>
              </p:cNvSpPr>
              <p:nvPr/>
            </p:nvSpPr>
            <p:spPr bwMode="auto">
              <a:xfrm>
                <a:off x="160" y="4"/>
                <a:ext cx="223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CL" sz="2800" b="1" u="none">
                    <a:solidFill>
                      <a:srgbClr val="404040"/>
                    </a:solidFill>
                    <a:cs typeface="Arial" charset="0"/>
                  </a:rPr>
                  <a:t>Tabla de corrección</a:t>
                </a:r>
              </a:p>
            </p:txBody>
          </p:sp>
        </p:grpSp>
        <p:pic>
          <p:nvPicPr>
            <p:cNvPr id="40002" name="6 Imagen" descr="ico_revisionPSU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79838" y="-26988"/>
              <a:ext cx="889000" cy="1016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38995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01446"/>
              </p:ext>
            </p:extLst>
          </p:nvPr>
        </p:nvGraphicFramePr>
        <p:xfrm>
          <a:off x="827088" y="1052736"/>
          <a:ext cx="7486650" cy="5120640"/>
        </p:xfrm>
        <a:graphic>
          <a:graphicData uri="http://schemas.openxmlformats.org/drawingml/2006/table">
            <a:tbl>
              <a:tblPr/>
              <a:tblGrid>
                <a:gridCol w="827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4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Nº </a:t>
                      </a:r>
                      <a:endParaRPr kumimoji="0" 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Clave</a:t>
                      </a:r>
                      <a:endParaRPr kumimoji="0" lang="es-ES_tradn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Unidad temática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Habilidad</a:t>
                      </a:r>
                      <a:endParaRPr kumimoji="0" lang="es-ES_tradn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13</a:t>
                      </a:r>
                      <a:endParaRPr kumimoji="0" 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E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Transformación algebraica</a:t>
                      </a:r>
                      <a:endParaRPr kumimoji="0" 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Comprensión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14</a:t>
                      </a:r>
                      <a:endParaRPr kumimoji="0" 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Transformación algebraica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ASE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15</a:t>
                      </a:r>
                      <a:endParaRPr kumimoji="0" 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B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Transformación algebraica</a:t>
                      </a:r>
                      <a:endParaRPr kumimoji="0" 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Aplicación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16</a:t>
                      </a:r>
                      <a:endParaRPr kumimoji="0" 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D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Transformación algebraica</a:t>
                      </a:r>
                      <a:endParaRPr kumimoji="0" 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Aplicación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17</a:t>
                      </a:r>
                      <a:endParaRPr kumimoji="0" 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C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Transformación algebraica</a:t>
                      </a:r>
                      <a:endParaRPr kumimoji="0" 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Aplicación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18</a:t>
                      </a:r>
                      <a:endParaRPr kumimoji="0" 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B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Transformación algebraica</a:t>
                      </a:r>
                      <a:endParaRPr kumimoji="0" 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ASE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19</a:t>
                      </a:r>
                      <a:endParaRPr kumimoji="0" 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C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Transformación algebraica</a:t>
                      </a:r>
                      <a:endParaRPr kumimoji="0" 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Aplicación</a:t>
                      </a:r>
                      <a:endParaRPr kumimoji="0" lang="es-CL" sz="1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kumimoji="0" 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E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Transformación algebraica</a:t>
                      </a:r>
                      <a:endParaRPr kumimoji="0" 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Aplicación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21</a:t>
                      </a:r>
                      <a:endParaRPr kumimoji="0" 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E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Transformación algebraica</a:t>
                      </a:r>
                      <a:endParaRPr kumimoji="0" 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ASE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22</a:t>
                      </a:r>
                      <a:endParaRPr kumimoji="0" 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C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Transformación algebraica</a:t>
                      </a:r>
                      <a:endParaRPr kumimoji="0" 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ASE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E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Transformación algebraica</a:t>
                      </a:r>
                      <a:endParaRPr kumimoji="0" 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ASE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D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Transformación algebraica</a:t>
                      </a:r>
                      <a:endParaRPr kumimoji="0" 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ASE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B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Transformación algebraica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kumimoji="0" lang="es-E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ASE</a:t>
                      </a:r>
                      <a:endParaRPr kumimoji="0" lang="es-CL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5" name="6 Grupo"/>
          <p:cNvGrpSpPr>
            <a:grpSpLocks/>
          </p:cNvGrpSpPr>
          <p:nvPr/>
        </p:nvGrpSpPr>
        <p:grpSpPr bwMode="auto">
          <a:xfrm>
            <a:off x="131763" y="-100013"/>
            <a:ext cx="5592762" cy="1081088"/>
            <a:chOff x="131763" y="-100013"/>
            <a:chExt cx="5592762" cy="1081088"/>
          </a:xfrm>
        </p:grpSpPr>
        <p:grpSp>
          <p:nvGrpSpPr>
            <p:cNvPr id="8196" name="Group 11"/>
            <p:cNvGrpSpPr>
              <a:grpSpLocks/>
            </p:cNvGrpSpPr>
            <p:nvPr/>
          </p:nvGrpSpPr>
          <p:grpSpPr bwMode="auto">
            <a:xfrm>
              <a:off x="131763" y="-100013"/>
              <a:ext cx="5448300" cy="719138"/>
              <a:chOff x="-144" y="-63"/>
              <a:chExt cx="3432" cy="453"/>
            </a:xfrm>
          </p:grpSpPr>
          <p:sp>
            <p:nvSpPr>
              <p:cNvPr id="8198" name="37 Rectángulo redondeado"/>
              <p:cNvSpPr>
                <a:spLocks noChangeArrowheads="1"/>
              </p:cNvSpPr>
              <p:nvPr/>
            </p:nvSpPr>
            <p:spPr bwMode="auto">
              <a:xfrm>
                <a:off x="-144" y="-63"/>
                <a:ext cx="3432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s-CL" u="none">
                  <a:cs typeface="Arial" charset="0"/>
                </a:endParaRPr>
              </a:p>
            </p:txBody>
          </p:sp>
          <p:sp>
            <p:nvSpPr>
              <p:cNvPr id="8199" name="38 CuadroTexto"/>
              <p:cNvSpPr txBox="1">
                <a:spLocks noChangeArrowheads="1"/>
              </p:cNvSpPr>
              <p:nvPr/>
            </p:nvSpPr>
            <p:spPr bwMode="auto">
              <a:xfrm>
                <a:off x="68" y="4"/>
                <a:ext cx="269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CL" sz="2800" b="1" u="none">
                    <a:solidFill>
                      <a:srgbClr val="404040"/>
                    </a:solidFill>
                    <a:cs typeface="Arial" charset="0"/>
                  </a:rPr>
                  <a:t>Aprendizajes esperados</a:t>
                </a:r>
              </a:p>
            </p:txBody>
          </p:sp>
        </p:grpSp>
        <p:pic>
          <p:nvPicPr>
            <p:cNvPr id="8197" name="Picture 10" descr="ico_aprendizajes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73613" y="-41275"/>
              <a:ext cx="950912" cy="1022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1 CuadroTexto"/>
          <p:cNvSpPr txBox="1"/>
          <p:nvPr/>
        </p:nvSpPr>
        <p:spPr>
          <a:xfrm>
            <a:off x="251520" y="1124743"/>
            <a:ext cx="842493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000" u="none" dirty="0"/>
              <a:t>Analizar e interpretar los elementos de los términos y las expresiones algebraicas.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sz="2000" u="none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000" u="none" dirty="0"/>
              <a:t>Comprender la relación entre una expresión algebraica general y una expresión particular dados valores para las variables de la expresión.</a:t>
            </a:r>
          </a:p>
          <a:p>
            <a:pPr algn="just"/>
            <a:endParaRPr lang="es-CL" sz="2000" u="none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000" u="none" dirty="0"/>
              <a:t>Aplicar propiedades para la adición, sustracción y multiplicación de términos y expresiones algebraicas. </a:t>
            </a:r>
          </a:p>
          <a:p>
            <a:pPr algn="just"/>
            <a:endParaRPr lang="es-CL" sz="2000" u="none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000" u="none" dirty="0"/>
              <a:t>Aplicar productos notables.</a:t>
            </a:r>
          </a:p>
          <a:p>
            <a:pPr algn="just"/>
            <a:endParaRPr lang="es-CL" sz="2000" u="none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000" u="none" dirty="0"/>
              <a:t>Factorizar expresiones algebraicas.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sz="2000" u="non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30 Grupo"/>
          <p:cNvGrpSpPr>
            <a:grpSpLocks/>
          </p:cNvGrpSpPr>
          <p:nvPr/>
        </p:nvGrpSpPr>
        <p:grpSpPr bwMode="auto">
          <a:xfrm>
            <a:off x="131763" y="-100013"/>
            <a:ext cx="4800600" cy="1008063"/>
            <a:chOff x="131763" y="-100013"/>
            <a:chExt cx="4800600" cy="1008063"/>
          </a:xfrm>
        </p:grpSpPr>
        <p:grpSp>
          <p:nvGrpSpPr>
            <p:cNvPr id="41005" name="Group 6"/>
            <p:cNvGrpSpPr>
              <a:grpSpLocks/>
            </p:cNvGrpSpPr>
            <p:nvPr/>
          </p:nvGrpSpPr>
          <p:grpSpPr bwMode="auto">
            <a:xfrm>
              <a:off x="131763" y="-100013"/>
              <a:ext cx="4800600" cy="719138"/>
              <a:chOff x="83" y="-63"/>
              <a:chExt cx="3024" cy="453"/>
            </a:xfrm>
          </p:grpSpPr>
          <p:sp>
            <p:nvSpPr>
              <p:cNvPr id="41007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3024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s-CL" u="none">
                  <a:cs typeface="Arial" charset="0"/>
                </a:endParaRPr>
              </a:p>
            </p:txBody>
          </p:sp>
          <p:sp>
            <p:nvSpPr>
              <p:cNvPr id="41008" name="38 CuadroTexto"/>
              <p:cNvSpPr txBox="1">
                <a:spLocks noChangeArrowheads="1"/>
              </p:cNvSpPr>
              <p:nvPr/>
            </p:nvSpPr>
            <p:spPr bwMode="auto">
              <a:xfrm>
                <a:off x="249" y="4"/>
                <a:ext cx="217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CL" sz="2800" b="1" u="none">
                    <a:solidFill>
                      <a:srgbClr val="404040"/>
                    </a:solidFill>
                    <a:cs typeface="Arial" charset="0"/>
                  </a:rPr>
                  <a:t>Síntesis de la clase</a:t>
                </a:r>
              </a:p>
            </p:txBody>
          </p:sp>
        </p:grpSp>
        <p:pic>
          <p:nvPicPr>
            <p:cNvPr id="41006" name="5 Imagen" descr="ico_mapa conceptual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24300" y="44450"/>
              <a:ext cx="822325" cy="86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2 Grupo"/>
          <p:cNvGrpSpPr/>
          <p:nvPr/>
        </p:nvGrpSpPr>
        <p:grpSpPr>
          <a:xfrm>
            <a:off x="1259632" y="908721"/>
            <a:ext cx="6408712" cy="4782904"/>
            <a:chOff x="1259632" y="908721"/>
            <a:chExt cx="6408712" cy="4782904"/>
          </a:xfrm>
        </p:grpSpPr>
        <p:sp>
          <p:nvSpPr>
            <p:cNvPr id="40991" name="AutoShape 3"/>
            <p:cNvSpPr>
              <a:spLocks noChangeArrowheads="1"/>
            </p:cNvSpPr>
            <p:nvPr/>
          </p:nvSpPr>
          <p:spPr bwMode="auto">
            <a:xfrm>
              <a:off x="1259632" y="908721"/>
              <a:ext cx="6336704" cy="720080"/>
            </a:xfrm>
            <a:prstGeom prst="flowChartAlternateProcess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s-ES" u="none" dirty="0">
                <a:cs typeface="Arial" charset="0"/>
              </a:endParaRPr>
            </a:p>
            <a:p>
              <a:pPr algn="ctr"/>
              <a:r>
                <a:rPr lang="es-ES" sz="3200" u="none" dirty="0">
                  <a:cs typeface="Arial" charset="0"/>
                </a:rPr>
                <a:t>Álgebra</a:t>
              </a:r>
            </a:p>
            <a:p>
              <a:pPr algn="ctr"/>
              <a:endParaRPr lang="es-ES" u="none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40993" name="AutoShape 118"/>
            <p:cNvSpPr>
              <a:spLocks noChangeArrowheads="1"/>
            </p:cNvSpPr>
            <p:nvPr/>
          </p:nvSpPr>
          <p:spPr bwMode="auto">
            <a:xfrm>
              <a:off x="1259632" y="2003099"/>
              <a:ext cx="1872208" cy="604773"/>
            </a:xfrm>
            <a:prstGeom prst="flowChartAlternateProcess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600" b="1" u="none" dirty="0">
                  <a:cs typeface="Arial" charset="0"/>
                </a:rPr>
                <a:t>Operaciones</a:t>
              </a:r>
            </a:p>
          </p:txBody>
        </p:sp>
        <p:cxnSp>
          <p:nvCxnSpPr>
            <p:cNvPr id="40996" name="88 Conector recto de flecha"/>
            <p:cNvCxnSpPr>
              <a:cxnSpLocks noChangeShapeType="1"/>
            </p:cNvCxnSpPr>
            <p:nvPr/>
          </p:nvCxnSpPr>
          <p:spPr bwMode="auto">
            <a:xfrm rot="5400000">
              <a:off x="2017956" y="1823730"/>
              <a:ext cx="357152" cy="1588"/>
            </a:xfrm>
            <a:prstGeom prst="straightConnector1">
              <a:avLst/>
            </a:prstGeom>
            <a:noFill/>
            <a:ln w="38100" algn="ctr">
              <a:solidFill>
                <a:srgbClr val="84BD00"/>
              </a:solidFill>
              <a:round/>
              <a:headEnd/>
              <a:tailEnd type="arrow" w="med" len="med"/>
            </a:ln>
          </p:spPr>
        </p:cxnSp>
        <p:grpSp>
          <p:nvGrpSpPr>
            <p:cNvPr id="40975" name="156 Grupo"/>
            <p:cNvGrpSpPr>
              <a:grpSpLocks/>
            </p:cNvGrpSpPr>
            <p:nvPr/>
          </p:nvGrpSpPr>
          <p:grpSpPr bwMode="auto">
            <a:xfrm>
              <a:off x="1619672" y="2795187"/>
              <a:ext cx="1512168" cy="1470537"/>
              <a:chOff x="2699777" y="2857495"/>
              <a:chExt cx="1512179" cy="1469955"/>
            </a:xfrm>
          </p:grpSpPr>
          <p:sp>
            <p:nvSpPr>
              <p:cNvPr id="40984" name="AutoShape 4"/>
              <p:cNvSpPr>
                <a:spLocks noChangeArrowheads="1"/>
              </p:cNvSpPr>
              <p:nvPr/>
            </p:nvSpPr>
            <p:spPr bwMode="auto">
              <a:xfrm>
                <a:off x="2716892" y="2857495"/>
                <a:ext cx="1495063" cy="606201"/>
              </a:xfrm>
              <a:prstGeom prst="flowChartAlternateProcess">
                <a:avLst/>
              </a:prstGeom>
              <a:solidFill>
                <a:schemeClr val="folHlink"/>
              </a:solidFill>
              <a:ln w="38100">
                <a:solidFill>
                  <a:srgbClr val="66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ES" sz="1600" u="none" dirty="0">
                    <a:cs typeface="Arial" charset="0"/>
                  </a:rPr>
                  <a:t>Adición y </a:t>
                </a:r>
              </a:p>
              <a:p>
                <a:pPr algn="ctr"/>
                <a:r>
                  <a:rPr lang="es-ES" sz="1600" u="none" dirty="0">
                    <a:cs typeface="Arial" charset="0"/>
                  </a:rPr>
                  <a:t>sustracción</a:t>
                </a:r>
              </a:p>
            </p:txBody>
          </p:sp>
          <p:sp>
            <p:nvSpPr>
              <p:cNvPr id="40986" name="AutoShape 4"/>
              <p:cNvSpPr>
                <a:spLocks noChangeArrowheads="1"/>
              </p:cNvSpPr>
              <p:nvPr/>
            </p:nvSpPr>
            <p:spPr bwMode="auto">
              <a:xfrm>
                <a:off x="2699777" y="3721249"/>
                <a:ext cx="1512179" cy="606201"/>
              </a:xfrm>
              <a:prstGeom prst="flowChartAlternateProcess">
                <a:avLst/>
              </a:prstGeom>
              <a:solidFill>
                <a:schemeClr val="folHlink"/>
              </a:solidFill>
              <a:ln w="38100">
                <a:solidFill>
                  <a:srgbClr val="66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ES" sz="1600" u="none">
                    <a:cs typeface="Arial" charset="0"/>
                  </a:rPr>
                  <a:t>multiplicaciones</a:t>
                </a:r>
              </a:p>
            </p:txBody>
          </p:sp>
        </p:grpSp>
        <p:cxnSp>
          <p:nvCxnSpPr>
            <p:cNvPr id="38" name="86 Conector recto de flecha"/>
            <p:cNvCxnSpPr>
              <a:cxnSpLocks noChangeShapeType="1"/>
            </p:cNvCxnSpPr>
            <p:nvPr/>
          </p:nvCxnSpPr>
          <p:spPr bwMode="auto">
            <a:xfrm rot="5400000">
              <a:off x="4178194" y="1806582"/>
              <a:ext cx="357152" cy="1588"/>
            </a:xfrm>
            <a:prstGeom prst="straightConnector1">
              <a:avLst/>
            </a:prstGeom>
            <a:noFill/>
            <a:ln w="38100" algn="ctr">
              <a:solidFill>
                <a:srgbClr val="84BD00"/>
              </a:solidFill>
              <a:round/>
              <a:headEnd/>
              <a:tailEnd type="arrow" w="med" len="med"/>
            </a:ln>
          </p:spPr>
        </p:cxnSp>
        <p:cxnSp>
          <p:nvCxnSpPr>
            <p:cNvPr id="39" name="88 Conector recto de flecha"/>
            <p:cNvCxnSpPr>
              <a:cxnSpLocks noChangeShapeType="1"/>
            </p:cNvCxnSpPr>
            <p:nvPr/>
          </p:nvCxnSpPr>
          <p:spPr bwMode="auto">
            <a:xfrm rot="5400000">
              <a:off x="6554458" y="1806583"/>
              <a:ext cx="357152" cy="1588"/>
            </a:xfrm>
            <a:prstGeom prst="straightConnector1">
              <a:avLst/>
            </a:prstGeom>
            <a:noFill/>
            <a:ln w="38100" algn="ctr">
              <a:solidFill>
                <a:srgbClr val="84BD00"/>
              </a:solidFill>
              <a:round/>
              <a:headEnd/>
              <a:tailEnd type="arrow" w="med" len="med"/>
            </a:ln>
          </p:spPr>
        </p:cxnSp>
        <p:grpSp>
          <p:nvGrpSpPr>
            <p:cNvPr id="41" name="40 Grupo"/>
            <p:cNvGrpSpPr/>
            <p:nvPr/>
          </p:nvGrpSpPr>
          <p:grpSpPr>
            <a:xfrm>
              <a:off x="3347864" y="1988840"/>
              <a:ext cx="4320480" cy="3702785"/>
              <a:chOff x="323528" y="2291131"/>
              <a:chExt cx="4320480" cy="3702785"/>
            </a:xfrm>
          </p:grpSpPr>
          <p:grpSp>
            <p:nvGrpSpPr>
              <p:cNvPr id="42" name="155 Grupo"/>
              <p:cNvGrpSpPr>
                <a:grpSpLocks/>
              </p:cNvGrpSpPr>
              <p:nvPr/>
            </p:nvGrpSpPr>
            <p:grpSpPr bwMode="auto">
              <a:xfrm>
                <a:off x="395534" y="2852936"/>
                <a:ext cx="2016226" cy="2844001"/>
                <a:chOff x="-108534" y="2750184"/>
                <a:chExt cx="2016221" cy="2843645"/>
              </a:xfrm>
            </p:grpSpPr>
            <p:sp>
              <p:nvSpPr>
                <p:cNvPr id="57" name="AutoShape 4"/>
                <p:cNvSpPr>
                  <a:spLocks noChangeArrowheads="1"/>
                </p:cNvSpPr>
                <p:nvPr/>
              </p:nvSpPr>
              <p:spPr bwMode="auto">
                <a:xfrm>
                  <a:off x="179499" y="2945780"/>
                  <a:ext cx="1728188" cy="606201"/>
                </a:xfrm>
                <a:prstGeom prst="flowChartAlternateProcess">
                  <a:avLst/>
                </a:prstGeom>
                <a:solidFill>
                  <a:schemeClr val="folHlink"/>
                </a:solidFill>
                <a:ln w="38100">
                  <a:solidFill>
                    <a:srgbClr val="6699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s-ES" sz="1600" u="none" dirty="0">
                      <a:cs typeface="Arial" charset="0"/>
                    </a:rPr>
                    <a:t>Cuadrado de </a:t>
                  </a:r>
                </a:p>
                <a:p>
                  <a:pPr algn="ctr"/>
                  <a:r>
                    <a:rPr lang="es-ES" sz="1600" u="none" dirty="0">
                      <a:cs typeface="Arial" charset="0"/>
                    </a:rPr>
                    <a:t>binomio</a:t>
                  </a:r>
                </a:p>
              </p:txBody>
            </p:sp>
            <p:sp>
              <p:nvSpPr>
                <p:cNvPr id="58" name="AutoShape 4"/>
                <p:cNvSpPr>
                  <a:spLocks noChangeArrowheads="1"/>
                </p:cNvSpPr>
                <p:nvPr/>
              </p:nvSpPr>
              <p:spPr bwMode="auto">
                <a:xfrm>
                  <a:off x="179499" y="4492420"/>
                  <a:ext cx="1720400" cy="606201"/>
                </a:xfrm>
                <a:prstGeom prst="flowChartAlternateProcess">
                  <a:avLst/>
                </a:prstGeom>
                <a:solidFill>
                  <a:schemeClr val="folHlink"/>
                </a:solidFill>
                <a:ln w="38100">
                  <a:solidFill>
                    <a:srgbClr val="6699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s-ES" sz="1600" u="none" dirty="0">
                      <a:cs typeface="Arial" charset="0"/>
                    </a:rPr>
                    <a:t>Suma por su</a:t>
                  </a:r>
                </a:p>
                <a:p>
                  <a:pPr algn="ctr"/>
                  <a:r>
                    <a:rPr lang="es-ES" sz="1600" u="none" dirty="0">
                      <a:cs typeface="Arial" charset="0"/>
                    </a:rPr>
                    <a:t>diferencia</a:t>
                  </a:r>
                </a:p>
              </p:txBody>
            </p:sp>
            <p:sp>
              <p:nvSpPr>
                <p:cNvPr id="60" name="AutoShape 4"/>
                <p:cNvSpPr>
                  <a:spLocks noChangeArrowheads="1"/>
                </p:cNvSpPr>
                <p:nvPr/>
              </p:nvSpPr>
              <p:spPr bwMode="auto">
                <a:xfrm>
                  <a:off x="179499" y="3700430"/>
                  <a:ext cx="1728188" cy="606201"/>
                </a:xfrm>
                <a:prstGeom prst="flowChartAlternateProcess">
                  <a:avLst/>
                </a:prstGeom>
                <a:solidFill>
                  <a:schemeClr val="folHlink"/>
                </a:solidFill>
                <a:ln w="38100">
                  <a:solidFill>
                    <a:srgbClr val="6699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s-ES" sz="1600" u="none" dirty="0">
                      <a:cs typeface="Arial" charset="0"/>
                    </a:rPr>
                    <a:t>Cubo </a:t>
                  </a:r>
                </a:p>
                <a:p>
                  <a:pPr algn="ctr"/>
                  <a:r>
                    <a:rPr lang="es-ES" sz="1600" u="none" dirty="0">
                      <a:cs typeface="Arial" charset="0"/>
                    </a:rPr>
                    <a:t>de binomio</a:t>
                  </a:r>
                </a:p>
              </p:txBody>
            </p:sp>
            <p:cxnSp>
              <p:nvCxnSpPr>
                <p:cNvPr id="66" name="84 Conector recto"/>
                <p:cNvCxnSpPr>
                  <a:cxnSpLocks noChangeShapeType="1"/>
                </p:cNvCxnSpPr>
                <p:nvPr/>
              </p:nvCxnSpPr>
              <p:spPr bwMode="auto">
                <a:xfrm>
                  <a:off x="-108534" y="2750184"/>
                  <a:ext cx="2" cy="2843645"/>
                </a:xfrm>
                <a:prstGeom prst="line">
                  <a:avLst/>
                </a:prstGeom>
                <a:noFill/>
                <a:ln w="38100" algn="ctr">
                  <a:solidFill>
                    <a:srgbClr val="84BD00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43" name="AutoShape 4"/>
              <p:cNvSpPr>
                <a:spLocks noChangeArrowheads="1"/>
              </p:cNvSpPr>
              <p:nvPr/>
            </p:nvSpPr>
            <p:spPr bwMode="auto">
              <a:xfrm>
                <a:off x="323528" y="2291131"/>
                <a:ext cx="2088232" cy="606359"/>
              </a:xfrm>
              <a:prstGeom prst="flowChartAlternateProcess">
                <a:avLst/>
              </a:prstGeom>
              <a:solidFill>
                <a:schemeClr val="folHlink"/>
              </a:solidFill>
              <a:ln w="38100">
                <a:solidFill>
                  <a:srgbClr val="66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ES" sz="1600" b="1" u="none" dirty="0">
                    <a:cs typeface="Arial" charset="0"/>
                  </a:rPr>
                  <a:t>Productos notables</a:t>
                </a:r>
              </a:p>
            </p:txBody>
          </p:sp>
          <p:sp>
            <p:nvSpPr>
              <p:cNvPr id="44" name="AutoShape 118"/>
              <p:cNvSpPr>
                <a:spLocks noChangeArrowheads="1"/>
              </p:cNvSpPr>
              <p:nvPr/>
            </p:nvSpPr>
            <p:spPr bwMode="auto">
              <a:xfrm>
                <a:off x="2627784" y="2291131"/>
                <a:ext cx="2016224" cy="604773"/>
              </a:xfrm>
              <a:prstGeom prst="flowChartAlternateProcess">
                <a:avLst/>
              </a:prstGeom>
              <a:solidFill>
                <a:schemeClr val="folHlink"/>
              </a:solidFill>
              <a:ln w="38100">
                <a:solidFill>
                  <a:srgbClr val="66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ES" sz="1600" b="1" u="none" dirty="0">
                    <a:cs typeface="Arial" charset="0"/>
                  </a:rPr>
                  <a:t>Factorización</a:t>
                </a:r>
              </a:p>
            </p:txBody>
          </p:sp>
          <p:grpSp>
            <p:nvGrpSpPr>
              <p:cNvPr id="45" name="156 Grupo"/>
              <p:cNvGrpSpPr>
                <a:grpSpLocks/>
              </p:cNvGrpSpPr>
              <p:nvPr/>
            </p:nvGrpSpPr>
            <p:grpSpPr bwMode="auto">
              <a:xfrm>
                <a:off x="2627784" y="3052843"/>
                <a:ext cx="1656185" cy="1356897"/>
                <a:chOff x="2339740" y="2827130"/>
                <a:chExt cx="1656199" cy="1356360"/>
              </a:xfrm>
            </p:grpSpPr>
            <p:sp>
              <p:nvSpPr>
                <p:cNvPr id="55" name="AutoShape 4"/>
                <p:cNvSpPr>
                  <a:spLocks noChangeArrowheads="1"/>
                </p:cNvSpPr>
                <p:nvPr/>
              </p:nvSpPr>
              <p:spPr bwMode="auto">
                <a:xfrm>
                  <a:off x="2339740" y="2827130"/>
                  <a:ext cx="1639083" cy="606201"/>
                </a:xfrm>
                <a:prstGeom prst="flowChartAlternateProcess">
                  <a:avLst/>
                </a:prstGeom>
                <a:solidFill>
                  <a:schemeClr val="folHlink"/>
                </a:solidFill>
                <a:ln w="38100">
                  <a:solidFill>
                    <a:srgbClr val="6699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s-ES" sz="1600" u="none" dirty="0">
                      <a:cs typeface="Arial" charset="0"/>
                    </a:rPr>
                    <a:t>Factor común</a:t>
                  </a:r>
                </a:p>
              </p:txBody>
            </p:sp>
            <p:sp>
              <p:nvSpPr>
                <p:cNvPr id="56" name="AutoShape 4"/>
                <p:cNvSpPr>
                  <a:spLocks noChangeArrowheads="1"/>
                </p:cNvSpPr>
                <p:nvPr/>
              </p:nvSpPr>
              <p:spPr bwMode="auto">
                <a:xfrm>
                  <a:off x="2339741" y="3577289"/>
                  <a:ext cx="1656198" cy="606201"/>
                </a:xfrm>
                <a:prstGeom prst="flowChartAlternateProcess">
                  <a:avLst/>
                </a:prstGeom>
                <a:solidFill>
                  <a:schemeClr val="folHlink"/>
                </a:solidFill>
                <a:ln w="38100">
                  <a:solidFill>
                    <a:srgbClr val="6699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s-ES" sz="1600" u="none" dirty="0">
                      <a:cs typeface="Arial" charset="0"/>
                    </a:rPr>
                    <a:t>Factor común</a:t>
                  </a:r>
                </a:p>
                <a:p>
                  <a:pPr algn="ctr"/>
                  <a:r>
                    <a:rPr lang="es-ES" sz="1600" u="none" dirty="0">
                      <a:cs typeface="Arial" charset="0"/>
                    </a:rPr>
                    <a:t>compuesto</a:t>
                  </a:r>
                </a:p>
              </p:txBody>
            </p:sp>
          </p:grpSp>
          <p:cxnSp>
            <p:nvCxnSpPr>
              <p:cNvPr id="46" name="45 Conector recto de flecha"/>
              <p:cNvCxnSpPr/>
              <p:nvPr/>
            </p:nvCxnSpPr>
            <p:spPr bwMode="auto">
              <a:xfrm>
                <a:off x="395536" y="3371252"/>
                <a:ext cx="288032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99CC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7" name="46 Conector recto de flecha"/>
              <p:cNvCxnSpPr/>
              <p:nvPr/>
            </p:nvCxnSpPr>
            <p:spPr bwMode="auto">
              <a:xfrm>
                <a:off x="395536" y="4091331"/>
                <a:ext cx="288032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99CC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8" name="47 Conector recto de flecha"/>
              <p:cNvCxnSpPr/>
              <p:nvPr/>
            </p:nvCxnSpPr>
            <p:spPr bwMode="auto">
              <a:xfrm>
                <a:off x="395536" y="4883419"/>
                <a:ext cx="288032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99CC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9" name="84 Conector recto"/>
              <p:cNvCxnSpPr>
                <a:cxnSpLocks noChangeShapeType="1"/>
              </p:cNvCxnSpPr>
              <p:nvPr/>
            </p:nvCxnSpPr>
            <p:spPr bwMode="auto">
              <a:xfrm>
                <a:off x="4572000" y="2867195"/>
                <a:ext cx="0" cy="2844000"/>
              </a:xfrm>
              <a:prstGeom prst="line">
                <a:avLst/>
              </a:prstGeom>
              <a:noFill/>
              <a:ln w="38100" algn="ctr">
                <a:solidFill>
                  <a:srgbClr val="84BD00"/>
                </a:solidFill>
                <a:round/>
                <a:headEnd/>
                <a:tailEnd/>
              </a:ln>
            </p:spPr>
          </p:cxnSp>
          <p:sp>
            <p:nvSpPr>
              <p:cNvPr id="50" name="AutoShape 4"/>
              <p:cNvSpPr>
                <a:spLocks noChangeArrowheads="1"/>
              </p:cNvSpPr>
              <p:nvPr/>
            </p:nvSpPr>
            <p:spPr bwMode="auto">
              <a:xfrm>
                <a:off x="683568" y="5357263"/>
                <a:ext cx="1728192" cy="606276"/>
              </a:xfrm>
              <a:prstGeom prst="flowChartAlternateProcess">
                <a:avLst/>
              </a:prstGeom>
              <a:solidFill>
                <a:schemeClr val="folHlink"/>
              </a:solidFill>
              <a:ln w="38100">
                <a:solidFill>
                  <a:srgbClr val="66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ES" sz="1600" u="none" dirty="0">
                    <a:cs typeface="Arial" charset="0"/>
                  </a:rPr>
                  <a:t>Binomio con un </a:t>
                </a:r>
              </a:p>
              <a:p>
                <a:pPr algn="ctr"/>
                <a:r>
                  <a:rPr lang="es-ES" sz="1600" u="none" dirty="0">
                    <a:cs typeface="Arial" charset="0"/>
                  </a:rPr>
                  <a:t>término común</a:t>
                </a:r>
              </a:p>
            </p:txBody>
          </p:sp>
          <p:cxnSp>
            <p:nvCxnSpPr>
              <p:cNvPr id="51" name="50 Conector recto de flecha"/>
              <p:cNvCxnSpPr/>
              <p:nvPr/>
            </p:nvCxnSpPr>
            <p:spPr bwMode="auto">
              <a:xfrm>
                <a:off x="395536" y="5675507"/>
                <a:ext cx="288032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99CC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52" name="AutoShape 4"/>
              <p:cNvSpPr>
                <a:spLocks noChangeArrowheads="1"/>
              </p:cNvSpPr>
              <p:nvPr/>
            </p:nvSpPr>
            <p:spPr bwMode="auto">
              <a:xfrm>
                <a:off x="2627784" y="4595387"/>
                <a:ext cx="1656184" cy="606441"/>
              </a:xfrm>
              <a:prstGeom prst="flowChartAlternateProcess">
                <a:avLst/>
              </a:prstGeom>
              <a:solidFill>
                <a:schemeClr val="folHlink"/>
              </a:solidFill>
              <a:ln w="38100">
                <a:solidFill>
                  <a:srgbClr val="66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ES" sz="1600" u="none" dirty="0">
                    <a:cs typeface="Arial" charset="0"/>
                  </a:rPr>
                  <a:t> Suma y diferencia </a:t>
                </a:r>
              </a:p>
              <a:p>
                <a:pPr algn="ctr"/>
                <a:r>
                  <a:rPr lang="es-ES" sz="1600" u="none" dirty="0">
                    <a:cs typeface="Arial" charset="0"/>
                  </a:rPr>
                  <a:t>de cubos</a:t>
                </a:r>
              </a:p>
            </p:txBody>
          </p:sp>
          <p:cxnSp>
            <p:nvCxnSpPr>
              <p:cNvPr id="53" name="52 Conector recto de flecha"/>
              <p:cNvCxnSpPr/>
              <p:nvPr/>
            </p:nvCxnSpPr>
            <p:spPr bwMode="auto">
              <a:xfrm flipH="1">
                <a:off x="4283968" y="3371251"/>
                <a:ext cx="288032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99CC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54" name="AutoShape 4"/>
              <p:cNvSpPr>
                <a:spLocks noChangeArrowheads="1"/>
              </p:cNvSpPr>
              <p:nvPr/>
            </p:nvSpPr>
            <p:spPr bwMode="auto">
              <a:xfrm>
                <a:off x="2627784" y="5387475"/>
                <a:ext cx="1656184" cy="606441"/>
              </a:xfrm>
              <a:prstGeom prst="flowChartAlternateProcess">
                <a:avLst/>
              </a:prstGeom>
              <a:solidFill>
                <a:schemeClr val="folHlink"/>
              </a:solidFill>
              <a:ln w="38100">
                <a:solidFill>
                  <a:srgbClr val="66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ES" sz="1600" u="none" dirty="0">
                    <a:cs typeface="Arial" charset="0"/>
                  </a:rPr>
                  <a:t> Productos </a:t>
                </a:r>
              </a:p>
              <a:p>
                <a:pPr algn="ctr"/>
                <a:r>
                  <a:rPr lang="es-ES" sz="1600" u="none" dirty="0">
                    <a:cs typeface="Arial" charset="0"/>
                  </a:rPr>
                  <a:t>notables</a:t>
                </a:r>
              </a:p>
            </p:txBody>
          </p:sp>
        </p:grpSp>
        <p:cxnSp>
          <p:nvCxnSpPr>
            <p:cNvPr id="74" name="73 Conector recto de flecha"/>
            <p:cNvCxnSpPr/>
            <p:nvPr/>
          </p:nvCxnSpPr>
          <p:spPr bwMode="auto">
            <a:xfrm flipH="1">
              <a:off x="7308304" y="3789040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74 Conector recto de flecha"/>
            <p:cNvCxnSpPr/>
            <p:nvPr/>
          </p:nvCxnSpPr>
          <p:spPr bwMode="auto">
            <a:xfrm flipH="1">
              <a:off x="7308304" y="4581128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9" name="78 Conector recto de flecha"/>
            <p:cNvCxnSpPr/>
            <p:nvPr/>
          </p:nvCxnSpPr>
          <p:spPr bwMode="auto">
            <a:xfrm flipH="1">
              <a:off x="7308304" y="5373216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0" name="84 Conector recto"/>
            <p:cNvCxnSpPr>
              <a:cxnSpLocks noChangeShapeType="1"/>
            </p:cNvCxnSpPr>
            <p:nvPr/>
          </p:nvCxnSpPr>
          <p:spPr bwMode="auto">
            <a:xfrm>
              <a:off x="1332000" y="2618554"/>
              <a:ext cx="2" cy="1368000"/>
            </a:xfrm>
            <a:prstGeom prst="line">
              <a:avLst/>
            </a:prstGeom>
            <a:noFill/>
            <a:ln w="38100" algn="ctr">
              <a:solidFill>
                <a:srgbClr val="84BD00"/>
              </a:solidFill>
              <a:round/>
              <a:headEnd/>
              <a:tailEnd/>
            </a:ln>
          </p:spPr>
        </p:cxnSp>
        <p:cxnSp>
          <p:nvCxnSpPr>
            <p:cNvPr id="59" name="58 Conector recto de flecha"/>
            <p:cNvCxnSpPr/>
            <p:nvPr/>
          </p:nvCxnSpPr>
          <p:spPr bwMode="auto">
            <a:xfrm>
              <a:off x="1332000" y="3096000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1" name="60 Conector recto de flecha"/>
            <p:cNvCxnSpPr/>
            <p:nvPr/>
          </p:nvCxnSpPr>
          <p:spPr bwMode="auto">
            <a:xfrm>
              <a:off x="1332000" y="3978000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0"/>
          <p:cNvGrpSpPr>
            <a:grpSpLocks/>
          </p:cNvGrpSpPr>
          <p:nvPr/>
        </p:nvGrpSpPr>
        <p:grpSpPr bwMode="auto">
          <a:xfrm>
            <a:off x="131763" y="-100013"/>
            <a:ext cx="5160962" cy="719138"/>
            <a:chOff x="83" y="-63"/>
            <a:chExt cx="3251" cy="453"/>
          </a:xfrm>
        </p:grpSpPr>
        <p:sp>
          <p:nvSpPr>
            <p:cNvPr id="41991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251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s-CL" u="none">
                <a:cs typeface="Arial" charset="0"/>
              </a:endParaRPr>
            </a:p>
          </p:txBody>
        </p:sp>
        <p:sp>
          <p:nvSpPr>
            <p:cNvPr id="41992" name="38 CuadroTexto"/>
            <p:cNvSpPr txBox="1">
              <a:spLocks noChangeArrowheads="1"/>
            </p:cNvSpPr>
            <p:nvPr/>
          </p:nvSpPr>
          <p:spPr bwMode="auto">
            <a:xfrm>
              <a:off x="142" y="4"/>
              <a:ext cx="278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CL" sz="2800" b="1" u="none">
                  <a:solidFill>
                    <a:srgbClr val="404040"/>
                  </a:solidFill>
                  <a:cs typeface="Arial" charset="0"/>
                </a:rPr>
                <a:t>Prepara tu próxima clase</a:t>
              </a:r>
            </a:p>
          </p:txBody>
        </p:sp>
      </p:grpSp>
      <p:grpSp>
        <p:nvGrpSpPr>
          <p:cNvPr id="41987" name="Group 10"/>
          <p:cNvGrpSpPr>
            <a:grpSpLocks/>
          </p:cNvGrpSpPr>
          <p:nvPr/>
        </p:nvGrpSpPr>
        <p:grpSpPr bwMode="auto">
          <a:xfrm>
            <a:off x="1907704" y="2565402"/>
            <a:ext cx="5618164" cy="1150938"/>
            <a:chOff x="1382" y="1616"/>
            <a:chExt cx="3539" cy="725"/>
          </a:xfrm>
        </p:grpSpPr>
        <p:sp>
          <p:nvSpPr>
            <p:cNvPr id="41988" name="2 Rectángulo redondeado"/>
            <p:cNvSpPr>
              <a:spLocks noChangeArrowheads="1"/>
            </p:cNvSpPr>
            <p:nvPr/>
          </p:nvSpPr>
          <p:spPr bwMode="auto">
            <a:xfrm>
              <a:off x="1746" y="1616"/>
              <a:ext cx="3175" cy="589"/>
            </a:xfrm>
            <a:prstGeom prst="roundRect">
              <a:avLst>
                <a:gd name="adj" fmla="val 16667"/>
              </a:avLst>
            </a:prstGeom>
            <a:solidFill>
              <a:srgbClr val="CECEEF"/>
            </a:solidFill>
            <a:ln w="12700" algn="ctr">
              <a:solidFill>
                <a:srgbClr val="9C9CDF"/>
              </a:solidFill>
              <a:prstDash val="sysDash"/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es-CL" u="none">
                <a:cs typeface="Arial" charset="0"/>
              </a:endParaRPr>
            </a:p>
          </p:txBody>
        </p:sp>
        <p:pic>
          <p:nvPicPr>
            <p:cNvPr id="41989" name="10 Imagen" descr="ico_ojocon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82" y="1701"/>
              <a:ext cx="591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990" name="4 Rectángulo"/>
            <p:cNvSpPr>
              <a:spLocks noChangeArrowheads="1"/>
            </p:cNvSpPr>
            <p:nvPr/>
          </p:nvSpPr>
          <p:spPr bwMode="auto">
            <a:xfrm>
              <a:off x="1837" y="1662"/>
              <a:ext cx="303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ES" u="none" dirty="0">
                  <a:solidFill>
                    <a:srgbClr val="222268"/>
                  </a:solidFill>
                </a:rPr>
                <a:t>En la próxima sesión, estudiaremos</a:t>
              </a:r>
            </a:p>
            <a:p>
              <a:pPr algn="ctr"/>
              <a:r>
                <a:rPr lang="es-ES" b="1" u="none" dirty="0">
                  <a:solidFill>
                    <a:srgbClr val="222268"/>
                  </a:solidFill>
                  <a:cs typeface="Arial" charset="0"/>
                </a:rPr>
                <a:t>Expresiones algebraicas fraccionarias</a:t>
              </a:r>
              <a:endParaRPr lang="es-CL" b="1" u="none" dirty="0">
                <a:solidFill>
                  <a:srgbClr val="222268"/>
                </a:solidFill>
                <a:cs typeface="Arial" charset="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4BD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L"/>
          </a:p>
        </p:txBody>
      </p:sp>
      <p:sp>
        <p:nvSpPr>
          <p:cNvPr id="43011" name="Text Box 6"/>
          <p:cNvSpPr txBox="1">
            <a:spLocks noChangeArrowheads="1"/>
          </p:cNvSpPr>
          <p:nvPr/>
        </p:nvSpPr>
        <p:spPr bwMode="auto">
          <a:xfrm>
            <a:off x="6516688" y="6381750"/>
            <a:ext cx="2376487" cy="190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60000"/>
              </a:lnSpc>
            </a:pPr>
            <a:r>
              <a:rPr lang="es-CL" sz="1000" u="none">
                <a:solidFill>
                  <a:schemeClr val="bg1"/>
                </a:solidFill>
                <a:latin typeface="Arial Narrow" pitchFamily="34" charset="0"/>
                <a:cs typeface="Arial" charset="0"/>
              </a:rPr>
              <a:t>Propiedad Intelectual Cpech RDA: 186414</a:t>
            </a:r>
            <a:endParaRPr lang="es-ES" sz="1000" u="none">
              <a:solidFill>
                <a:schemeClr val="bg1"/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250888" name="Rectangle 8"/>
          <p:cNvSpPr>
            <a:spLocks noChangeArrowheads="1"/>
          </p:cNvSpPr>
          <p:nvPr/>
        </p:nvSpPr>
        <p:spPr bwMode="auto">
          <a:xfrm>
            <a:off x="1871663" y="2605088"/>
            <a:ext cx="6156325" cy="719137"/>
          </a:xfrm>
          <a:prstGeom prst="rect">
            <a:avLst/>
          </a:prstGeom>
          <a:solidFill>
            <a:schemeClr val="bg1">
              <a:alpha val="14902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s-CL" u="none"/>
          </a:p>
        </p:txBody>
      </p:sp>
      <p:sp>
        <p:nvSpPr>
          <p:cNvPr id="250889" name="Rectangle 9"/>
          <p:cNvSpPr>
            <a:spLocks noChangeArrowheads="1"/>
          </p:cNvSpPr>
          <p:nvPr/>
        </p:nvSpPr>
        <p:spPr bwMode="auto">
          <a:xfrm>
            <a:off x="1871663" y="2605088"/>
            <a:ext cx="1979612" cy="719137"/>
          </a:xfrm>
          <a:prstGeom prst="rect">
            <a:avLst/>
          </a:prstGeom>
          <a:solidFill>
            <a:schemeClr val="bg1">
              <a:alpha val="14902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s-CL" u="none"/>
          </a:p>
        </p:txBody>
      </p:sp>
      <p:sp>
        <p:nvSpPr>
          <p:cNvPr id="112657" name="Text Box 17"/>
          <p:cNvSpPr txBox="1">
            <a:spLocks noChangeArrowheads="1"/>
          </p:cNvSpPr>
          <p:nvPr/>
        </p:nvSpPr>
        <p:spPr bwMode="auto">
          <a:xfrm>
            <a:off x="2124075" y="3789363"/>
            <a:ext cx="54006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CL" sz="1500" u="none">
                <a:solidFill>
                  <a:schemeClr val="bg1"/>
                </a:solidFill>
                <a:latin typeface="Arial Narrow" pitchFamily="34" charset="0"/>
                <a:cs typeface="Arial" charset="0"/>
              </a:rPr>
              <a:t>ESTE MATERIAL SE ENCUENTRA PROTEGIDO POR EL REGISTRO DE PROPIEDAD INTELECTUAL.</a:t>
            </a:r>
            <a:endParaRPr lang="es-ES" sz="1500" u="none">
              <a:solidFill>
                <a:schemeClr val="bg1"/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2" name="Text Box 17"/>
          <p:cNvSpPr txBox="1">
            <a:spLocks noChangeArrowheads="1"/>
          </p:cNvSpPr>
          <p:nvPr/>
        </p:nvSpPr>
        <p:spPr bwMode="auto">
          <a:xfrm>
            <a:off x="2016125" y="2781300"/>
            <a:ext cx="5724525" cy="36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01800" indent="-1701800">
              <a:lnSpc>
                <a:spcPct val="110000"/>
              </a:lnSpc>
            </a:pPr>
            <a:r>
              <a:rPr lang="es-CL" sz="1600" b="1" u="none">
                <a:solidFill>
                  <a:schemeClr val="bg1"/>
                </a:solidFill>
                <a:cs typeface="Arial" charset="0"/>
              </a:rPr>
              <a:t>Equipo Editorial        Matemática</a:t>
            </a:r>
            <a:endParaRPr lang="es-ES" sz="1600" b="1" u="none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43016" name="11 Rectángulo redondeado"/>
          <p:cNvSpPr>
            <a:spLocks noChangeArrowheads="1"/>
          </p:cNvSpPr>
          <p:nvPr/>
        </p:nvSpPr>
        <p:spPr bwMode="auto">
          <a:xfrm>
            <a:off x="7885113" y="2420938"/>
            <a:ext cx="1511300" cy="10795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pic>
        <p:nvPicPr>
          <p:cNvPr id="43017" name="10 Imagen" descr="logo_patr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7988" y="2565400"/>
            <a:ext cx="86518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5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25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8" grpId="0" animBg="1"/>
      <p:bldP spid="250889" grpId="0" animBg="1"/>
      <p:bldP spid="112657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79512" y="1143000"/>
            <a:ext cx="8786812" cy="51788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9569" tIns="49785" rIns="99569" bIns="49785">
            <a:spAutoFit/>
          </a:bodyPr>
          <a:lstStyle/>
          <a:p>
            <a:pPr defTabSz="995363"/>
            <a:r>
              <a:rPr lang="es-ES" u="none" dirty="0">
                <a:solidFill>
                  <a:srgbClr val="000000"/>
                </a:solidFill>
              </a:rPr>
              <a:t>15. Dada la expresión                                   , ¿cuál(es) de las siguientes expresiones es (son) factor(es) de ella?</a:t>
            </a:r>
          </a:p>
          <a:p>
            <a:pPr defTabSz="995363"/>
            <a:endParaRPr lang="es-ES" u="none" dirty="0">
              <a:solidFill>
                <a:srgbClr val="000000"/>
              </a:solidFill>
            </a:endParaRPr>
          </a:p>
          <a:p>
            <a:pPr marL="342900" indent="-342900" defTabSz="995363">
              <a:buFontTx/>
              <a:buAutoNum type="romanUcParenR"/>
            </a:pPr>
            <a:r>
              <a:rPr lang="es-ES" u="none" dirty="0" err="1">
                <a:solidFill>
                  <a:srgbClr val="000000"/>
                </a:solidFill>
              </a:rPr>
              <a:t>xy</a:t>
            </a:r>
            <a:r>
              <a:rPr lang="es-ES" u="none" dirty="0">
                <a:solidFill>
                  <a:srgbClr val="000000"/>
                </a:solidFill>
              </a:rPr>
              <a:t> + 1</a:t>
            </a:r>
          </a:p>
          <a:p>
            <a:pPr marL="342900" indent="-342900" defTabSz="995363">
              <a:buFontTx/>
              <a:buAutoNum type="romanUcParenR"/>
            </a:pPr>
            <a:r>
              <a:rPr lang="es-ES" u="none" dirty="0">
                <a:solidFill>
                  <a:srgbClr val="000000"/>
                </a:solidFill>
              </a:rPr>
              <a:t>x + 1 </a:t>
            </a:r>
          </a:p>
          <a:p>
            <a:pPr marL="342900" indent="-342900" defTabSz="995363">
              <a:buFontTx/>
              <a:buAutoNum type="romanUcParenR"/>
            </a:pPr>
            <a:r>
              <a:rPr lang="es-ES" u="none" dirty="0">
                <a:solidFill>
                  <a:srgbClr val="000000"/>
                </a:solidFill>
              </a:rPr>
              <a:t>y + 1</a:t>
            </a:r>
          </a:p>
          <a:p>
            <a:pPr marL="342900" indent="-342900" defTabSz="995363">
              <a:buFontTx/>
              <a:buAutoNum type="romanUcParenR"/>
            </a:pPr>
            <a:endParaRPr lang="es-ES" u="none" dirty="0">
              <a:solidFill>
                <a:srgbClr val="000000"/>
              </a:solidFill>
            </a:endParaRPr>
          </a:p>
          <a:p>
            <a:pPr algn="just" defTabSz="995363"/>
            <a:endParaRPr lang="es-ES" u="none" dirty="0">
              <a:solidFill>
                <a:srgbClr val="000000"/>
              </a:solidFill>
            </a:endParaRPr>
          </a:p>
          <a:p>
            <a:pPr marL="342900" indent="-342900" algn="just" defTabSz="995363">
              <a:buFontTx/>
              <a:buAutoNum type="alphaUcParenR"/>
            </a:pPr>
            <a:r>
              <a:rPr lang="es-ES" u="none" dirty="0">
                <a:solidFill>
                  <a:srgbClr val="000000"/>
                </a:solidFill>
              </a:rPr>
              <a:t>Solo I</a:t>
            </a:r>
          </a:p>
          <a:p>
            <a:pPr marL="342900" indent="-342900" algn="just" defTabSz="995363">
              <a:buFontTx/>
              <a:buAutoNum type="alphaUcParenR"/>
            </a:pPr>
            <a:r>
              <a:rPr lang="es-ES" u="none" dirty="0">
                <a:solidFill>
                  <a:srgbClr val="000000"/>
                </a:solidFill>
              </a:rPr>
              <a:t>Solo II</a:t>
            </a:r>
          </a:p>
          <a:p>
            <a:pPr marL="342900" indent="-342900" algn="just" defTabSz="995363">
              <a:buFontTx/>
              <a:buAutoNum type="alphaUcParenR"/>
            </a:pPr>
            <a:r>
              <a:rPr lang="es-ES" u="none" dirty="0">
                <a:solidFill>
                  <a:srgbClr val="000000"/>
                </a:solidFill>
              </a:rPr>
              <a:t>Solo III</a:t>
            </a:r>
          </a:p>
          <a:p>
            <a:pPr marL="342900" indent="-342900" algn="just" defTabSz="995363">
              <a:buFontTx/>
              <a:buAutoNum type="alphaUcParenR"/>
            </a:pPr>
            <a:r>
              <a:rPr lang="es-ES" u="none" dirty="0">
                <a:solidFill>
                  <a:srgbClr val="000000"/>
                </a:solidFill>
              </a:rPr>
              <a:t>Solo I y III</a:t>
            </a:r>
          </a:p>
          <a:p>
            <a:pPr marL="342900" indent="-342900" algn="just" defTabSz="995363">
              <a:buFontTx/>
              <a:buAutoNum type="alphaUcParenR"/>
            </a:pPr>
            <a:r>
              <a:rPr lang="es-ES" u="none" dirty="0">
                <a:solidFill>
                  <a:srgbClr val="000000"/>
                </a:solidFill>
              </a:rPr>
              <a:t>Solo II y III</a:t>
            </a:r>
          </a:p>
          <a:p>
            <a:pPr marL="342900" indent="-342900" algn="just" defTabSz="995363"/>
            <a:endParaRPr lang="es-ES_tradnl" sz="1600" i="1" u="none" dirty="0">
              <a:solidFill>
                <a:srgbClr val="000000"/>
              </a:solidFill>
              <a:cs typeface="Arial" charset="0"/>
            </a:endParaRPr>
          </a:p>
          <a:p>
            <a:pPr marL="342900" indent="-342900" algn="just" defTabSz="995363"/>
            <a:endParaRPr lang="es-ES_tradnl" sz="1600" i="1" u="none" dirty="0">
              <a:solidFill>
                <a:srgbClr val="000000"/>
              </a:solidFill>
              <a:cs typeface="Arial" charset="0"/>
            </a:endParaRPr>
          </a:p>
          <a:p>
            <a:pPr marL="342900" indent="-342900" algn="just" defTabSz="995363"/>
            <a:endParaRPr lang="es-ES_tradnl" sz="1600" i="1" u="none" dirty="0">
              <a:solidFill>
                <a:srgbClr val="000000"/>
              </a:solidFill>
              <a:cs typeface="Arial" charset="0"/>
            </a:endParaRPr>
          </a:p>
          <a:p>
            <a:pPr marL="342900" indent="-342900" algn="just" defTabSz="995363"/>
            <a:endParaRPr lang="es-ES_tradnl" sz="1600" i="1" u="none" dirty="0">
              <a:solidFill>
                <a:srgbClr val="000000"/>
              </a:solidFill>
              <a:cs typeface="Arial" charset="0"/>
            </a:endParaRPr>
          </a:p>
          <a:p>
            <a:pPr marL="342900" indent="-342900" algn="just" defTabSz="995363"/>
            <a:endParaRPr lang="es-ES_tradnl" sz="1600" i="1" u="none" dirty="0">
              <a:solidFill>
                <a:srgbClr val="000000"/>
              </a:solidFill>
              <a:cs typeface="Arial" charset="0"/>
            </a:endParaRPr>
          </a:p>
          <a:p>
            <a:pPr marL="342900" indent="-342900" algn="r" defTabSz="995363"/>
            <a:r>
              <a:rPr lang="es-ES_tradnl" sz="1600" i="1" u="none" dirty="0">
                <a:solidFill>
                  <a:srgbClr val="000000"/>
                </a:solidFill>
                <a:cs typeface="Arial" charset="0"/>
              </a:rPr>
              <a:t> Fuente : </a:t>
            </a:r>
            <a:r>
              <a:rPr lang="es-ES_tradnl" sz="1600" b="1" i="1" u="none" dirty="0">
                <a:solidFill>
                  <a:srgbClr val="000000"/>
                </a:solidFill>
                <a:cs typeface="Arial" charset="0"/>
              </a:rPr>
              <a:t>DEMRE - U. DE CHILE</a:t>
            </a:r>
            <a:r>
              <a:rPr lang="es-ES_tradnl" sz="1600" i="1" u="none" dirty="0">
                <a:solidFill>
                  <a:srgbClr val="000000"/>
                </a:solidFill>
                <a:cs typeface="Arial" charset="0"/>
              </a:rPr>
              <a:t>, Proceso de admisión 2009.</a:t>
            </a:r>
          </a:p>
        </p:txBody>
      </p:sp>
      <p:grpSp>
        <p:nvGrpSpPr>
          <p:cNvPr id="9219" name="7 Grupo"/>
          <p:cNvGrpSpPr>
            <a:grpSpLocks/>
          </p:cNvGrpSpPr>
          <p:nvPr/>
        </p:nvGrpSpPr>
        <p:grpSpPr bwMode="auto">
          <a:xfrm>
            <a:off x="131763" y="-100013"/>
            <a:ext cx="4872037" cy="1049338"/>
            <a:chOff x="131763" y="-100013"/>
            <a:chExt cx="4872037" cy="1049338"/>
          </a:xfrm>
        </p:grpSpPr>
        <p:grpSp>
          <p:nvGrpSpPr>
            <p:cNvPr id="9220" name="Group 8"/>
            <p:cNvGrpSpPr>
              <a:grpSpLocks/>
            </p:cNvGrpSpPr>
            <p:nvPr/>
          </p:nvGrpSpPr>
          <p:grpSpPr bwMode="auto">
            <a:xfrm>
              <a:off x="131763" y="-100013"/>
              <a:ext cx="4872037" cy="719138"/>
              <a:chOff x="83" y="-63"/>
              <a:chExt cx="3069" cy="453"/>
            </a:xfrm>
          </p:grpSpPr>
          <p:sp>
            <p:nvSpPr>
              <p:cNvPr id="9222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3069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s-CL" u="none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9223" name="38 CuadroTexto"/>
              <p:cNvSpPr txBox="1">
                <a:spLocks noChangeArrowheads="1"/>
              </p:cNvSpPr>
              <p:nvPr/>
            </p:nvSpPr>
            <p:spPr bwMode="auto">
              <a:xfrm>
                <a:off x="160" y="4"/>
                <a:ext cx="234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CL" sz="2800" b="1" u="none">
                    <a:solidFill>
                      <a:srgbClr val="404040"/>
                    </a:solidFill>
                    <a:cs typeface="Arial" charset="0"/>
                  </a:rPr>
                  <a:t>Pregunta oficial PSU</a:t>
                </a:r>
              </a:p>
            </p:txBody>
          </p:sp>
        </p:grpSp>
        <p:pic>
          <p:nvPicPr>
            <p:cNvPr id="9221" name="10 Imagen" descr="ico_PSU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67175" y="0"/>
              <a:ext cx="884238" cy="949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8" name="7 Objeto"/>
          <p:cNvGraphicFramePr>
            <a:graphicFrameLocks noChangeAspect="1"/>
          </p:cNvGraphicFramePr>
          <p:nvPr/>
        </p:nvGraphicFramePr>
        <p:xfrm>
          <a:off x="2546350" y="1096963"/>
          <a:ext cx="21082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1333440" imgH="266400" progId="Equation.3">
                  <p:embed/>
                </p:oleObj>
              </mc:Choice>
              <mc:Fallback>
                <p:oleObj name="Ecuación" r:id="rId3" imgW="1333440" imgH="266400" progId="Equation.3">
                  <p:embed/>
                  <p:pic>
                    <p:nvPicPr>
                      <p:cNvPr id="8" name="7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1096963"/>
                        <a:ext cx="2108200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142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6" descr="collage-MT_para-PPT_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43" name="Group 10"/>
          <p:cNvGrpSpPr>
            <a:grpSpLocks/>
          </p:cNvGrpSpPr>
          <p:nvPr/>
        </p:nvGrpSpPr>
        <p:grpSpPr bwMode="auto">
          <a:xfrm>
            <a:off x="3027365" y="4581530"/>
            <a:ext cx="6657976" cy="2389189"/>
            <a:chOff x="1907" y="2877"/>
            <a:chExt cx="4194" cy="1505"/>
          </a:xfrm>
        </p:grpSpPr>
        <p:sp>
          <p:nvSpPr>
            <p:cNvPr id="10245" name="37 Rectángulo redondeado"/>
            <p:cNvSpPr>
              <a:spLocks noChangeArrowheads="1"/>
            </p:cNvSpPr>
            <p:nvPr/>
          </p:nvSpPr>
          <p:spPr bwMode="auto">
            <a:xfrm>
              <a:off x="1907" y="2877"/>
              <a:ext cx="4194" cy="1224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s-CL" u="none">
                <a:cs typeface="Arial" charset="0"/>
              </a:endParaRPr>
            </a:p>
          </p:txBody>
        </p:sp>
        <p:sp>
          <p:nvSpPr>
            <p:cNvPr id="10246" name="38 CuadroTexto"/>
            <p:cNvSpPr txBox="1">
              <a:spLocks noChangeArrowheads="1"/>
            </p:cNvSpPr>
            <p:nvPr/>
          </p:nvSpPr>
          <p:spPr bwMode="auto">
            <a:xfrm>
              <a:off x="2200" y="2967"/>
              <a:ext cx="3698" cy="1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/>
              <a:r>
                <a:rPr lang="es-CL" sz="2000" u="none" dirty="0"/>
                <a:t>1. Operaciones algebraicas</a:t>
              </a:r>
            </a:p>
            <a:p>
              <a:pPr marL="457200" indent="-457200"/>
              <a:endParaRPr lang="es-CL" sz="2000" u="none" dirty="0"/>
            </a:p>
            <a:p>
              <a:pPr marL="457200" indent="-457200"/>
              <a:r>
                <a:rPr lang="es-CL" sz="2000" u="none" dirty="0"/>
                <a:t>2. Productos notables</a:t>
              </a:r>
            </a:p>
            <a:p>
              <a:pPr marL="457200" indent="-457200"/>
              <a:endParaRPr lang="es-CL" sz="2000" u="none" dirty="0"/>
            </a:p>
            <a:p>
              <a:pPr marL="457200" indent="-457200"/>
              <a:r>
                <a:rPr lang="es-CL" sz="2000" u="none" dirty="0"/>
                <a:t>3. Factorización de expresiones algebraicas</a:t>
              </a:r>
            </a:p>
            <a:p>
              <a:pPr marL="457200" indent="-457200"/>
              <a:endParaRPr lang="es-CL" sz="2000" u="none" dirty="0"/>
            </a:p>
            <a:p>
              <a:pPr marL="457200" indent="-457200"/>
              <a:endParaRPr lang="es-CL" sz="2000" u="none" dirty="0"/>
            </a:p>
          </p:txBody>
        </p:sp>
      </p:grpSp>
      <p:pic>
        <p:nvPicPr>
          <p:cNvPr id="10244" name="7 Imagen" descr="ico_conceptos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3368" y="5759152"/>
            <a:ext cx="7985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131763" y="-100013"/>
            <a:ext cx="4872037" cy="719138"/>
            <a:chOff x="83" y="-63"/>
            <a:chExt cx="3069" cy="453"/>
          </a:xfrm>
        </p:grpSpPr>
        <p:sp>
          <p:nvSpPr>
            <p:cNvPr id="14350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069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s-CL" u="none">
                <a:cs typeface="Arial" charset="0"/>
              </a:endParaRPr>
            </a:p>
          </p:txBody>
        </p:sp>
        <p:sp>
          <p:nvSpPr>
            <p:cNvPr id="14351" name="38 CuadroTexto"/>
            <p:cNvSpPr txBox="1">
              <a:spLocks noChangeArrowheads="1"/>
            </p:cNvSpPr>
            <p:nvPr/>
          </p:nvSpPr>
          <p:spPr bwMode="auto">
            <a:xfrm>
              <a:off x="160" y="4"/>
              <a:ext cx="284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L" sz="2600" b="1" u="none" dirty="0">
                  <a:solidFill>
                    <a:srgbClr val="404040"/>
                  </a:solidFill>
                  <a:cs typeface="Arial" charset="0"/>
                </a:rPr>
                <a:t>1. Operaciones algebraicas</a:t>
              </a:r>
            </a:p>
          </p:txBody>
        </p:sp>
      </p:grpSp>
      <p:pic>
        <p:nvPicPr>
          <p:cNvPr id="14339" name="6 Imagen" descr="ico_concepto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5350" y="44450"/>
            <a:ext cx="7239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340" name="Group 26"/>
          <p:cNvGrpSpPr>
            <a:grpSpLocks/>
          </p:cNvGrpSpPr>
          <p:nvPr/>
        </p:nvGrpSpPr>
        <p:grpSpPr bwMode="auto">
          <a:xfrm>
            <a:off x="0" y="785813"/>
            <a:ext cx="8243888" cy="396875"/>
            <a:chOff x="0" y="1071"/>
            <a:chExt cx="5193" cy="250"/>
          </a:xfrm>
        </p:grpSpPr>
        <p:sp>
          <p:nvSpPr>
            <p:cNvPr id="14348" name="40 CuadroTexto"/>
            <p:cNvSpPr txBox="1">
              <a:spLocks noChangeArrowheads="1"/>
            </p:cNvSpPr>
            <p:nvPr/>
          </p:nvSpPr>
          <p:spPr bwMode="auto">
            <a:xfrm>
              <a:off x="22" y="1071"/>
              <a:ext cx="51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CL" sz="2000" b="1" u="none" dirty="0">
                  <a:solidFill>
                    <a:srgbClr val="7F7F7F"/>
                  </a:solidFill>
                </a:rPr>
                <a:t>   Adición y sustracción</a:t>
              </a:r>
            </a:p>
          </p:txBody>
        </p:sp>
        <p:cxnSp>
          <p:nvCxnSpPr>
            <p:cNvPr id="9" name="8 Conector recto"/>
            <p:cNvCxnSpPr/>
            <p:nvPr/>
          </p:nvCxnSpPr>
          <p:spPr bwMode="auto">
            <a:xfrm>
              <a:off x="0" y="1298"/>
              <a:ext cx="2653" cy="0"/>
            </a:xfrm>
            <a:prstGeom prst="line">
              <a:avLst/>
            </a:prstGeom>
            <a:ln>
              <a:solidFill>
                <a:srgbClr val="84B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85750" y="1428750"/>
            <a:ext cx="8501063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s-CL" sz="2000" u="none" dirty="0"/>
              <a:t>Solo pueden ser sumados o restados los coeficientes numéricos de los términos semejantes.</a:t>
            </a:r>
          </a:p>
          <a:p>
            <a:pPr algn="just"/>
            <a:endParaRPr lang="es-CL" sz="2000" u="none" dirty="0"/>
          </a:p>
          <a:p>
            <a:pPr algn="just"/>
            <a:endParaRPr lang="es-CL" sz="2000" u="none" dirty="0"/>
          </a:p>
          <a:p>
            <a:pPr algn="just"/>
            <a:endParaRPr lang="es-CL" sz="2000" u="none" dirty="0"/>
          </a:p>
          <a:p>
            <a:pPr algn="just"/>
            <a:r>
              <a:rPr lang="es-CL" sz="2000" u="none" dirty="0"/>
              <a:t>	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000125" y="2857500"/>
            <a:ext cx="7993063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s-CL" sz="2000" u="none"/>
              <a:t>	</a:t>
            </a:r>
            <a:r>
              <a:rPr lang="es-MX" sz="2000" u="none"/>
              <a:t>ab</a:t>
            </a:r>
            <a:r>
              <a:rPr lang="es-MX" sz="2000" u="none" baseline="30000"/>
              <a:t>2</a:t>
            </a:r>
            <a:r>
              <a:rPr lang="es-MX" sz="2000" u="none"/>
              <a:t>c + 3ab</a:t>
            </a:r>
            <a:r>
              <a:rPr lang="es-MX" sz="2000" u="none" baseline="30000"/>
              <a:t>2</a:t>
            </a:r>
            <a:r>
              <a:rPr lang="es-MX" sz="2000" u="none"/>
              <a:t>c – 5ab</a:t>
            </a:r>
            <a:r>
              <a:rPr lang="es-MX" sz="2000" u="none" baseline="30000"/>
              <a:t>2</a:t>
            </a:r>
            <a:r>
              <a:rPr lang="es-MX" sz="2000" u="none"/>
              <a:t>c  	= (1 + 3 – 5) ab</a:t>
            </a:r>
            <a:r>
              <a:rPr lang="es-MX" sz="2000" u="none" baseline="30000"/>
              <a:t>2</a:t>
            </a:r>
            <a:r>
              <a:rPr lang="es-MX" sz="2000" u="none"/>
              <a:t>c</a:t>
            </a:r>
          </a:p>
          <a:p>
            <a:pPr algn="just"/>
            <a:endParaRPr lang="es-MX" sz="2000" u="none"/>
          </a:p>
          <a:p>
            <a:pPr algn="just"/>
            <a:r>
              <a:rPr lang="es-MX" sz="2000" u="none"/>
              <a:t>				= (4 – 5) ab</a:t>
            </a:r>
            <a:r>
              <a:rPr lang="es-MX" sz="2000" u="none" baseline="30000"/>
              <a:t>2</a:t>
            </a:r>
            <a:r>
              <a:rPr lang="es-MX" sz="2000" u="none"/>
              <a:t>c</a:t>
            </a:r>
          </a:p>
          <a:p>
            <a:pPr algn="just"/>
            <a:endParaRPr lang="es-MX" sz="2000" u="none"/>
          </a:p>
          <a:p>
            <a:pPr algn="just"/>
            <a:r>
              <a:rPr lang="es-MX" sz="2000" u="none"/>
              <a:t>				= (– 1) ab</a:t>
            </a:r>
            <a:r>
              <a:rPr lang="es-MX" sz="2000" u="none" baseline="30000"/>
              <a:t>2</a:t>
            </a:r>
            <a:r>
              <a:rPr lang="es-MX" sz="2000" u="none"/>
              <a:t>c</a:t>
            </a:r>
          </a:p>
          <a:p>
            <a:pPr algn="just"/>
            <a:endParaRPr lang="es-MX" sz="2000" u="none"/>
          </a:p>
          <a:p>
            <a:pPr algn="just"/>
            <a:r>
              <a:rPr lang="es-MX" sz="2000" u="none"/>
              <a:t>				=  – ab</a:t>
            </a:r>
            <a:r>
              <a:rPr lang="es-MX" sz="2000" u="none" baseline="30000"/>
              <a:t>2</a:t>
            </a:r>
            <a:r>
              <a:rPr lang="es-MX" sz="2000" u="none"/>
              <a:t>c</a:t>
            </a:r>
            <a:endParaRPr lang="es-CL" sz="2000" u="none"/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285750" y="2286000"/>
            <a:ext cx="12666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2000" b="1" u="none" dirty="0">
                <a:solidFill>
                  <a:srgbClr val="84BD00"/>
                </a:solidFill>
              </a:rPr>
              <a:t>Ejemplo:</a:t>
            </a:r>
          </a:p>
        </p:txBody>
      </p:sp>
      <p:grpSp>
        <p:nvGrpSpPr>
          <p:cNvPr id="4" name="Group 136"/>
          <p:cNvGrpSpPr>
            <a:grpSpLocks/>
          </p:cNvGrpSpPr>
          <p:nvPr/>
        </p:nvGrpSpPr>
        <p:grpSpPr bwMode="auto">
          <a:xfrm>
            <a:off x="395288" y="5448300"/>
            <a:ext cx="8388350" cy="1052513"/>
            <a:chOff x="0" y="3657"/>
            <a:chExt cx="5284" cy="663"/>
          </a:xfrm>
        </p:grpSpPr>
        <p:sp>
          <p:nvSpPr>
            <p:cNvPr id="14345" name="2 Rectángulo redondeado"/>
            <p:cNvSpPr>
              <a:spLocks noChangeArrowheads="1"/>
            </p:cNvSpPr>
            <p:nvPr/>
          </p:nvSpPr>
          <p:spPr bwMode="auto">
            <a:xfrm>
              <a:off x="295" y="3657"/>
              <a:ext cx="4989" cy="499"/>
            </a:xfrm>
            <a:prstGeom prst="roundRect">
              <a:avLst>
                <a:gd name="adj" fmla="val 16667"/>
              </a:avLst>
            </a:prstGeom>
            <a:solidFill>
              <a:srgbClr val="CECEEF"/>
            </a:solidFill>
            <a:ln w="12700" algn="ctr">
              <a:solidFill>
                <a:srgbClr val="9C9CDF"/>
              </a:solidFill>
              <a:prstDash val="sysDash"/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es-CL" u="none">
                <a:cs typeface="Arial" charset="0"/>
              </a:endParaRPr>
            </a:p>
          </p:txBody>
        </p:sp>
        <p:sp>
          <p:nvSpPr>
            <p:cNvPr id="14346" name="4 Rectángulo"/>
            <p:cNvSpPr>
              <a:spLocks noChangeArrowheads="1"/>
            </p:cNvSpPr>
            <p:nvPr/>
          </p:nvSpPr>
          <p:spPr bwMode="auto">
            <a:xfrm>
              <a:off x="540" y="3735"/>
              <a:ext cx="4653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90000"/>
                </a:lnSpc>
                <a:spcBef>
                  <a:spcPct val="20000"/>
                </a:spcBef>
              </a:pPr>
              <a:r>
                <a:rPr lang="es-ES_tradnl" u="none">
                  <a:solidFill>
                    <a:srgbClr val="222268"/>
                  </a:solidFill>
                  <a:cs typeface="Arial" charset="0"/>
                </a:rPr>
                <a:t>Es importante recordar la utilización de paréntesis al sumar y/o restar expresiones algebraicas.</a:t>
              </a:r>
              <a:endParaRPr lang="es-CL" u="none">
                <a:solidFill>
                  <a:srgbClr val="222268"/>
                </a:solidFill>
                <a:cs typeface="Arial" charset="0"/>
              </a:endParaRPr>
            </a:p>
          </p:txBody>
        </p:sp>
        <p:pic>
          <p:nvPicPr>
            <p:cNvPr id="14347" name="10 Imagen" descr="ico_ojocon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3680"/>
              <a:ext cx="556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" grpId="0" build="allAtOnce"/>
      <p:bldP spid="133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1" name="Group 2"/>
          <p:cNvGrpSpPr>
            <a:grpSpLocks/>
          </p:cNvGrpSpPr>
          <p:nvPr/>
        </p:nvGrpSpPr>
        <p:grpSpPr bwMode="auto">
          <a:xfrm>
            <a:off x="131763" y="-100013"/>
            <a:ext cx="4872037" cy="719138"/>
            <a:chOff x="83" y="-63"/>
            <a:chExt cx="3069" cy="453"/>
          </a:xfrm>
        </p:grpSpPr>
        <p:sp>
          <p:nvSpPr>
            <p:cNvPr id="4112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069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s-CL" u="none">
                <a:cs typeface="Arial" charset="0"/>
              </a:endParaRPr>
            </a:p>
          </p:txBody>
        </p:sp>
        <p:sp>
          <p:nvSpPr>
            <p:cNvPr id="4113" name="38 CuadroTexto"/>
            <p:cNvSpPr txBox="1">
              <a:spLocks noChangeArrowheads="1"/>
            </p:cNvSpPr>
            <p:nvPr/>
          </p:nvSpPr>
          <p:spPr bwMode="auto">
            <a:xfrm>
              <a:off x="160" y="4"/>
              <a:ext cx="284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L" sz="2600" b="1" u="none" dirty="0">
                  <a:solidFill>
                    <a:srgbClr val="404040"/>
                  </a:solidFill>
                  <a:cs typeface="Arial" charset="0"/>
                </a:rPr>
                <a:t>1. Operaciones algebraicas</a:t>
              </a:r>
            </a:p>
          </p:txBody>
        </p:sp>
      </p:grpSp>
      <p:pic>
        <p:nvPicPr>
          <p:cNvPr id="4102" name="6 Imagen" descr="ico_concepto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5350" y="44450"/>
            <a:ext cx="7239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103" name="Group 26"/>
          <p:cNvGrpSpPr>
            <a:grpSpLocks/>
          </p:cNvGrpSpPr>
          <p:nvPr/>
        </p:nvGrpSpPr>
        <p:grpSpPr bwMode="auto">
          <a:xfrm>
            <a:off x="0" y="785813"/>
            <a:ext cx="8243888" cy="400050"/>
            <a:chOff x="0" y="1071"/>
            <a:chExt cx="5193" cy="252"/>
          </a:xfrm>
        </p:grpSpPr>
        <p:sp>
          <p:nvSpPr>
            <p:cNvPr id="4110" name="40 CuadroTexto"/>
            <p:cNvSpPr txBox="1">
              <a:spLocks noChangeArrowheads="1"/>
            </p:cNvSpPr>
            <p:nvPr/>
          </p:nvSpPr>
          <p:spPr bwMode="auto">
            <a:xfrm>
              <a:off x="22" y="1071"/>
              <a:ext cx="517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CL" sz="2000" b="1" u="none" dirty="0">
                  <a:solidFill>
                    <a:srgbClr val="7F7F7F"/>
                  </a:solidFill>
                </a:rPr>
                <a:t>   Multiplicación</a:t>
              </a:r>
            </a:p>
          </p:txBody>
        </p:sp>
        <p:cxnSp>
          <p:nvCxnSpPr>
            <p:cNvPr id="9" name="8 Conector recto"/>
            <p:cNvCxnSpPr/>
            <p:nvPr/>
          </p:nvCxnSpPr>
          <p:spPr bwMode="auto">
            <a:xfrm>
              <a:off x="0" y="1298"/>
              <a:ext cx="2653" cy="0"/>
            </a:xfrm>
            <a:prstGeom prst="line">
              <a:avLst/>
            </a:prstGeom>
            <a:ln>
              <a:solidFill>
                <a:srgbClr val="84B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85750" y="1423988"/>
            <a:ext cx="8501063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s-MX" sz="2000" b="1" u="none" dirty="0">
                <a:solidFill>
                  <a:srgbClr val="99CC00"/>
                </a:solidFill>
              </a:rPr>
              <a:t>Monomio por monomio: </a:t>
            </a:r>
            <a:r>
              <a:rPr lang="es-CL" sz="2000" u="none" dirty="0"/>
              <a:t>Se multiplican los coeficientes numéricos y los factores literales entre sí.</a:t>
            </a:r>
          </a:p>
          <a:p>
            <a:pPr algn="just"/>
            <a:endParaRPr lang="es-CL" sz="2000" u="none" dirty="0"/>
          </a:p>
          <a:p>
            <a:pPr algn="just"/>
            <a:r>
              <a:rPr lang="es-CL" sz="2000" b="1" u="none" dirty="0">
                <a:solidFill>
                  <a:srgbClr val="84BD00"/>
                </a:solidFill>
              </a:rPr>
              <a:t>Ejemplo:                </a:t>
            </a:r>
            <a:r>
              <a:rPr lang="es-CL" sz="2000" u="none" dirty="0"/>
              <a:t>3x ∙ 2xy = </a:t>
            </a:r>
            <a:r>
              <a:rPr lang="es-MX" sz="2000" u="none" dirty="0"/>
              <a:t>6x</a:t>
            </a:r>
            <a:r>
              <a:rPr lang="es-MX" sz="2000" u="none" baseline="30000" dirty="0"/>
              <a:t>2</a:t>
            </a:r>
            <a:r>
              <a:rPr lang="es-MX" sz="2000" u="none" dirty="0"/>
              <a:t>y</a:t>
            </a:r>
            <a:endParaRPr lang="es-ES" sz="2000" u="none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285750" y="3214688"/>
            <a:ext cx="8501063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s-MX" sz="2000" b="1" u="none" dirty="0">
                <a:solidFill>
                  <a:srgbClr val="99CC00"/>
                </a:solidFill>
              </a:rPr>
              <a:t>Monomio por polinomio: </a:t>
            </a:r>
            <a:r>
              <a:rPr lang="es-CL" sz="2000" u="none" dirty="0"/>
              <a:t>Se multiplica el monomio por cada término del polinomio.</a:t>
            </a:r>
          </a:p>
          <a:p>
            <a:pPr marL="457200" indent="-457200" algn="just">
              <a:defRPr/>
            </a:pPr>
            <a:endParaRPr lang="es-CL" sz="2000" b="1" u="none" dirty="0">
              <a:solidFill>
                <a:srgbClr val="99CC00"/>
              </a:solidFill>
            </a:endParaRPr>
          </a:p>
          <a:p>
            <a:pPr marL="457200" indent="-457200" algn="just">
              <a:defRPr/>
            </a:pPr>
            <a:r>
              <a:rPr lang="es-CL" sz="2000" b="1" u="none" dirty="0">
                <a:solidFill>
                  <a:srgbClr val="84BD00"/>
                </a:solidFill>
              </a:rPr>
              <a:t>Ejemplo:</a:t>
            </a:r>
          </a:p>
          <a:p>
            <a:pPr marL="457200" indent="-457200" algn="just">
              <a:defRPr/>
            </a:pPr>
            <a:endParaRPr lang="es-CL" sz="2000" u="none" dirty="0"/>
          </a:p>
          <a:p>
            <a:pPr marL="457200" indent="-457200" algn="just">
              <a:defRPr/>
            </a:pPr>
            <a:endParaRPr lang="es-CL" sz="2000" u="none" dirty="0"/>
          </a:p>
          <a:p>
            <a:pPr algn="just">
              <a:defRPr/>
            </a:pPr>
            <a:endParaRPr lang="es-CL" sz="2000" u="none" dirty="0"/>
          </a:p>
        </p:txBody>
      </p:sp>
      <p:graphicFrame>
        <p:nvGraphicFramePr>
          <p:cNvPr id="12" name="Object 1024"/>
          <p:cNvGraphicFramePr>
            <a:graphicFrameLocks noChangeAspect="1"/>
          </p:cNvGraphicFramePr>
          <p:nvPr/>
        </p:nvGraphicFramePr>
        <p:xfrm>
          <a:off x="2556420" y="4221163"/>
          <a:ext cx="24479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lash Movie" r:id="rId3" imgW="1220400" imgH="531000" progId="">
                  <p:embed/>
                </p:oleObj>
              </mc:Choice>
              <mc:Fallback>
                <p:oleObj name="Flash Movie" r:id="rId3" imgW="1220400" imgH="531000" progId="">
                  <p:embed/>
                  <p:pic>
                    <p:nvPicPr>
                      <p:cNvPr id="12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6420" y="4221163"/>
                        <a:ext cx="244792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37"/>
          <p:cNvSpPr txBox="1">
            <a:spLocks noChangeArrowheads="1"/>
          </p:cNvSpPr>
          <p:nvPr/>
        </p:nvSpPr>
        <p:spPr bwMode="auto">
          <a:xfrm>
            <a:off x="2196058" y="4797425"/>
            <a:ext cx="424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/>
              <a:t>3ab</a:t>
            </a:r>
            <a:r>
              <a:rPr lang="es-MX" sz="2000" u="none" baseline="30000"/>
              <a:t>4</a:t>
            </a:r>
            <a:r>
              <a:rPr lang="es-MX" sz="2000" u="none"/>
              <a:t> (5a</a:t>
            </a:r>
            <a:r>
              <a:rPr lang="es-MX" sz="2000" u="none" baseline="30000"/>
              <a:t>2</a:t>
            </a:r>
            <a:r>
              <a:rPr lang="es-MX" sz="2000" u="none"/>
              <a:t>b + 2ab</a:t>
            </a:r>
            <a:r>
              <a:rPr lang="es-MX" sz="2000" u="none" baseline="30000"/>
              <a:t>2</a:t>
            </a:r>
            <a:r>
              <a:rPr lang="es-MX" sz="2000" u="none"/>
              <a:t> – 4ab) =</a:t>
            </a:r>
            <a:endParaRPr lang="es-ES" sz="2000" u="none"/>
          </a:p>
        </p:txBody>
      </p:sp>
      <p:graphicFrame>
        <p:nvGraphicFramePr>
          <p:cNvPr id="14" name="Object 1025"/>
          <p:cNvGraphicFramePr>
            <a:graphicFrameLocks noChangeAspect="1"/>
          </p:cNvGraphicFramePr>
          <p:nvPr/>
        </p:nvGraphicFramePr>
        <p:xfrm>
          <a:off x="2556420" y="4508500"/>
          <a:ext cx="8636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lash Movie" r:id="rId5" imgW="1220400" imgH="531000" progId="">
                  <p:embed/>
                </p:oleObj>
              </mc:Choice>
              <mc:Fallback>
                <p:oleObj name="Flash Movie" r:id="rId5" imgW="1220400" imgH="531000" progId="">
                  <p:embed/>
                  <p:pic>
                    <p:nvPicPr>
                      <p:cNvPr id="14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6420" y="4508500"/>
                        <a:ext cx="8636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26"/>
          <p:cNvGraphicFramePr>
            <a:graphicFrameLocks noChangeAspect="1"/>
          </p:cNvGraphicFramePr>
          <p:nvPr/>
        </p:nvGraphicFramePr>
        <p:xfrm>
          <a:off x="2556420" y="4365625"/>
          <a:ext cx="165576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lash Movie" r:id="rId6" imgW="1220400" imgH="531000" progId="">
                  <p:embed/>
                </p:oleObj>
              </mc:Choice>
              <mc:Fallback>
                <p:oleObj name="Flash Movie" r:id="rId6" imgW="1220400" imgH="531000" progId="">
                  <p:embed/>
                  <p:pic>
                    <p:nvPicPr>
                      <p:cNvPr id="15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6420" y="4365625"/>
                        <a:ext cx="1655763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48"/>
          <p:cNvSpPr>
            <a:spLocks noChangeArrowheads="1"/>
          </p:cNvSpPr>
          <p:nvPr/>
        </p:nvSpPr>
        <p:spPr bwMode="auto">
          <a:xfrm>
            <a:off x="2238920" y="5300663"/>
            <a:ext cx="1085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000" u="none"/>
              <a:t>  15a</a:t>
            </a:r>
            <a:r>
              <a:rPr lang="es-MX" sz="2000" u="none" baseline="30000"/>
              <a:t>3</a:t>
            </a:r>
            <a:r>
              <a:rPr lang="es-MX" sz="2000" u="none"/>
              <a:t>b</a:t>
            </a:r>
            <a:r>
              <a:rPr lang="es-MX" sz="2000" u="none" baseline="30000"/>
              <a:t>5</a:t>
            </a:r>
            <a:endParaRPr lang="es-ES" sz="2000" u="none" baseline="30000"/>
          </a:p>
        </p:txBody>
      </p:sp>
      <p:sp>
        <p:nvSpPr>
          <p:cNvPr id="18" name="Rectangle 49"/>
          <p:cNvSpPr>
            <a:spLocks noChangeArrowheads="1"/>
          </p:cNvSpPr>
          <p:nvPr/>
        </p:nvSpPr>
        <p:spPr bwMode="auto">
          <a:xfrm>
            <a:off x="3480345" y="5300663"/>
            <a:ext cx="10207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000" u="none"/>
              <a:t>+ 6a</a:t>
            </a:r>
            <a:r>
              <a:rPr lang="es-MX" sz="2000" u="none" baseline="30000"/>
              <a:t>2</a:t>
            </a:r>
            <a:r>
              <a:rPr lang="es-MX" sz="2000" u="none"/>
              <a:t>b</a:t>
            </a:r>
            <a:r>
              <a:rPr lang="es-MX" sz="2000" u="none" baseline="30000"/>
              <a:t>6</a:t>
            </a:r>
            <a:endParaRPr lang="es-ES" sz="2000" u="none" baseline="30000"/>
          </a:p>
        </p:txBody>
      </p:sp>
      <p:sp>
        <p:nvSpPr>
          <p:cNvPr id="19" name="Rectangle 50"/>
          <p:cNvSpPr>
            <a:spLocks noChangeArrowheads="1"/>
          </p:cNvSpPr>
          <p:nvPr/>
        </p:nvSpPr>
        <p:spPr bwMode="auto">
          <a:xfrm>
            <a:off x="4572545" y="5300663"/>
            <a:ext cx="1157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000" u="none"/>
              <a:t>– 12a</a:t>
            </a:r>
            <a:r>
              <a:rPr lang="es-MX" sz="2000" u="none" baseline="30000"/>
              <a:t>2</a:t>
            </a:r>
            <a:r>
              <a:rPr lang="es-MX" sz="2000" u="none"/>
              <a:t>b</a:t>
            </a:r>
            <a:r>
              <a:rPr lang="es-MX" sz="2000" u="none" baseline="30000"/>
              <a:t>5</a:t>
            </a:r>
            <a:endParaRPr lang="es-ES" sz="2000" u="none" baseline="30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/>
      <p:bldP spid="11" grpId="0"/>
      <p:bldP spid="13" grpId="0"/>
      <p:bldP spid="16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6" name="Group 2"/>
          <p:cNvGrpSpPr>
            <a:grpSpLocks/>
          </p:cNvGrpSpPr>
          <p:nvPr/>
        </p:nvGrpSpPr>
        <p:grpSpPr bwMode="auto">
          <a:xfrm>
            <a:off x="131763" y="-100013"/>
            <a:ext cx="4872037" cy="719138"/>
            <a:chOff x="83" y="-63"/>
            <a:chExt cx="3069" cy="453"/>
          </a:xfrm>
        </p:grpSpPr>
        <p:sp>
          <p:nvSpPr>
            <p:cNvPr id="5138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069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s-CL" u="none">
                <a:cs typeface="Arial" charset="0"/>
              </a:endParaRPr>
            </a:p>
          </p:txBody>
        </p:sp>
        <p:sp>
          <p:nvSpPr>
            <p:cNvPr id="5139" name="38 CuadroTexto"/>
            <p:cNvSpPr txBox="1">
              <a:spLocks noChangeArrowheads="1"/>
            </p:cNvSpPr>
            <p:nvPr/>
          </p:nvSpPr>
          <p:spPr bwMode="auto">
            <a:xfrm>
              <a:off x="160" y="4"/>
              <a:ext cx="284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L" sz="2600" b="1" u="none" dirty="0">
                  <a:solidFill>
                    <a:srgbClr val="404040"/>
                  </a:solidFill>
                  <a:cs typeface="Arial" charset="0"/>
                </a:rPr>
                <a:t>1. Operaciones algebraicas</a:t>
              </a:r>
            </a:p>
          </p:txBody>
        </p:sp>
      </p:grpSp>
      <p:pic>
        <p:nvPicPr>
          <p:cNvPr id="5127" name="6 Imagen" descr="ico_concepto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5350" y="44450"/>
            <a:ext cx="7239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14313" y="1428750"/>
            <a:ext cx="85725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s-MX" sz="2000" b="1" u="none" dirty="0">
                <a:solidFill>
                  <a:srgbClr val="84BD00"/>
                </a:solidFill>
              </a:rPr>
              <a:t>Polinomio por polinomio: </a:t>
            </a:r>
            <a:r>
              <a:rPr lang="es-CL" sz="2000" u="none" dirty="0"/>
              <a:t>Se multiplica cada término del primer polinomio por cada término del segundo polinomio.</a:t>
            </a:r>
          </a:p>
          <a:p>
            <a:pPr algn="just"/>
            <a:endParaRPr lang="es-CL" sz="2000" u="none" dirty="0"/>
          </a:p>
          <a:p>
            <a:pPr algn="just"/>
            <a:r>
              <a:rPr lang="es-CL" sz="2000" b="1" u="none" dirty="0">
                <a:solidFill>
                  <a:srgbClr val="84BD00"/>
                </a:solidFill>
              </a:rPr>
              <a:t>Ejemplo:</a:t>
            </a:r>
            <a:r>
              <a:rPr lang="es-CL" sz="2000" u="none" dirty="0"/>
              <a:t>	</a:t>
            </a: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1979613" y="3267075"/>
            <a:ext cx="287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/>
              <a:t>(2x + y)(3x + 2y) =</a:t>
            </a:r>
            <a:endParaRPr lang="es-ES" sz="2000" u="none" baseline="30000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3886200" y="3886200"/>
            <a:ext cx="4114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/>
              <a:t>=     6x</a:t>
            </a:r>
            <a:r>
              <a:rPr lang="es-MX" sz="2000" u="none" baseline="30000"/>
              <a:t>2</a:t>
            </a:r>
            <a:r>
              <a:rPr lang="es-MX" sz="2000" u="none"/>
              <a:t> + 7xy + 2y</a:t>
            </a:r>
            <a:r>
              <a:rPr lang="es-MX" sz="2000" u="none" baseline="30000"/>
              <a:t>2</a:t>
            </a:r>
            <a:endParaRPr lang="es-ES" sz="2000" u="none" baseline="30000"/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4357688" y="3267075"/>
            <a:ext cx="5508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/>
              <a:t>6x</a:t>
            </a:r>
            <a:r>
              <a:rPr lang="es-MX" sz="2000" u="none" baseline="30000"/>
              <a:t>2</a:t>
            </a:r>
            <a:endParaRPr lang="es-ES" sz="2000" u="none" baseline="30000"/>
          </a:p>
        </p:txBody>
      </p:sp>
      <p:graphicFrame>
        <p:nvGraphicFramePr>
          <p:cNvPr id="23" name="Object 1024"/>
          <p:cNvGraphicFramePr>
            <a:graphicFrameLocks noChangeAspect="1"/>
          </p:cNvGraphicFramePr>
          <p:nvPr/>
        </p:nvGraphicFramePr>
        <p:xfrm>
          <a:off x="2176463" y="2933700"/>
          <a:ext cx="1008062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lash Movie" r:id="rId3" imgW="1220400" imgH="531000" progId="">
                  <p:embed/>
                </p:oleObj>
              </mc:Choice>
              <mc:Fallback>
                <p:oleObj name="Flash Movie" r:id="rId3" imgW="1220400" imgH="531000" progId="">
                  <p:embed/>
                  <p:pic>
                    <p:nvPicPr>
                      <p:cNvPr id="23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2933700"/>
                        <a:ext cx="1008062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025"/>
          <p:cNvGraphicFramePr>
            <a:graphicFrameLocks noChangeAspect="1"/>
          </p:cNvGraphicFramePr>
          <p:nvPr/>
        </p:nvGraphicFramePr>
        <p:xfrm>
          <a:off x="2132013" y="2700338"/>
          <a:ext cx="165735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lash Movie" r:id="rId5" imgW="1220400" imgH="531000" progId="">
                  <p:embed/>
                </p:oleObj>
              </mc:Choice>
              <mc:Fallback>
                <p:oleObj name="Flash Movie" r:id="rId5" imgW="1220400" imgH="531000" progId="">
                  <p:embed/>
                  <p:pic>
                    <p:nvPicPr>
                      <p:cNvPr id="24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2700338"/>
                        <a:ext cx="1657350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026"/>
          <p:cNvGraphicFramePr>
            <a:graphicFrameLocks noChangeAspect="1"/>
          </p:cNvGraphicFramePr>
          <p:nvPr/>
        </p:nvGraphicFramePr>
        <p:xfrm>
          <a:off x="2714625" y="3627438"/>
          <a:ext cx="5048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lash Movie" r:id="rId6" imgW="1220400" imgH="450360" progId="">
                  <p:embed/>
                </p:oleObj>
              </mc:Choice>
              <mc:Fallback>
                <p:oleObj name="Flash Movie" r:id="rId6" imgW="1220400" imgH="450360" progId="">
                  <p:embed/>
                  <p:pic>
                    <p:nvPicPr>
                      <p:cNvPr id="25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3627438"/>
                        <a:ext cx="504825" cy="18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027"/>
          <p:cNvGraphicFramePr>
            <a:graphicFrameLocks noChangeAspect="1"/>
          </p:cNvGraphicFramePr>
          <p:nvPr/>
        </p:nvGraphicFramePr>
        <p:xfrm>
          <a:off x="2714625" y="3627438"/>
          <a:ext cx="1081088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lash Movie" r:id="rId8" imgW="1220400" imgH="450360" progId="">
                  <p:embed/>
                </p:oleObj>
              </mc:Choice>
              <mc:Fallback>
                <p:oleObj name="Flash Movie" r:id="rId8" imgW="1220400" imgH="450360" progId="">
                  <p:embed/>
                  <p:pic>
                    <p:nvPicPr>
                      <p:cNvPr id="26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3627438"/>
                        <a:ext cx="1081088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4933950" y="3267075"/>
            <a:ext cx="803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000" u="none"/>
              <a:t>+ 4xy</a:t>
            </a:r>
            <a:endParaRPr lang="es-ES" sz="2000" u="none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5797550" y="3267075"/>
            <a:ext cx="803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000" u="none"/>
              <a:t>+ 3xy</a:t>
            </a:r>
            <a:endParaRPr lang="es-ES" sz="2000" u="none"/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6661150" y="3267075"/>
            <a:ext cx="769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/>
              <a:t>+ 2y</a:t>
            </a:r>
            <a:r>
              <a:rPr lang="es-MX" sz="2000" u="none" baseline="30000"/>
              <a:t>2</a:t>
            </a:r>
            <a:endParaRPr lang="es-ES" sz="2000" u="none" baseline="30000"/>
          </a:p>
        </p:txBody>
      </p:sp>
      <p:grpSp>
        <p:nvGrpSpPr>
          <p:cNvPr id="5135" name="Group 26"/>
          <p:cNvGrpSpPr>
            <a:grpSpLocks/>
          </p:cNvGrpSpPr>
          <p:nvPr/>
        </p:nvGrpSpPr>
        <p:grpSpPr bwMode="auto">
          <a:xfrm>
            <a:off x="0" y="785813"/>
            <a:ext cx="8243888" cy="400050"/>
            <a:chOff x="0" y="1071"/>
            <a:chExt cx="5193" cy="252"/>
          </a:xfrm>
        </p:grpSpPr>
        <p:sp>
          <p:nvSpPr>
            <p:cNvPr id="5136" name="40 CuadroTexto"/>
            <p:cNvSpPr txBox="1">
              <a:spLocks noChangeArrowheads="1"/>
            </p:cNvSpPr>
            <p:nvPr/>
          </p:nvSpPr>
          <p:spPr bwMode="auto">
            <a:xfrm>
              <a:off x="22" y="1071"/>
              <a:ext cx="517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CL" sz="2000" b="1" u="none" dirty="0">
                  <a:solidFill>
                    <a:srgbClr val="7F7F7F"/>
                  </a:solidFill>
                </a:rPr>
                <a:t>   Multiplicación</a:t>
              </a:r>
            </a:p>
          </p:txBody>
        </p:sp>
        <p:cxnSp>
          <p:nvCxnSpPr>
            <p:cNvPr id="32" name="31 Conector recto"/>
            <p:cNvCxnSpPr/>
            <p:nvPr/>
          </p:nvCxnSpPr>
          <p:spPr bwMode="auto">
            <a:xfrm>
              <a:off x="0" y="1298"/>
              <a:ext cx="2653" cy="0"/>
            </a:xfrm>
            <a:prstGeom prst="line">
              <a:avLst/>
            </a:prstGeom>
            <a:ln>
              <a:solidFill>
                <a:srgbClr val="84B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/>
      <p:bldP spid="20" grpId="0"/>
      <p:bldP spid="21" grpId="0"/>
      <p:bldP spid="22" grpId="0"/>
      <p:bldP spid="27" grpId="0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31763" y="-100013"/>
            <a:ext cx="4872037" cy="719138"/>
            <a:chOff x="83" y="-63"/>
            <a:chExt cx="3069" cy="453"/>
          </a:xfrm>
        </p:grpSpPr>
        <p:sp>
          <p:nvSpPr>
            <p:cNvPr id="15372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069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s-CL" u="none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5373" name="38 CuadroTexto"/>
            <p:cNvSpPr txBox="1">
              <a:spLocks noChangeArrowheads="1"/>
            </p:cNvSpPr>
            <p:nvPr/>
          </p:nvSpPr>
          <p:spPr bwMode="auto">
            <a:xfrm>
              <a:off x="160" y="4"/>
              <a:ext cx="231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L" sz="2600" b="1" u="none" dirty="0">
                  <a:solidFill>
                    <a:srgbClr val="404040"/>
                  </a:solidFill>
                  <a:cs typeface="Arial" charset="0"/>
                </a:rPr>
                <a:t>2. Productos notables</a:t>
              </a:r>
            </a:p>
          </p:txBody>
        </p:sp>
      </p:grpSp>
      <p:pic>
        <p:nvPicPr>
          <p:cNvPr id="15363" name="6 Imagen" descr="ico_concepto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5350" y="44450"/>
            <a:ext cx="7239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179512" y="908720"/>
            <a:ext cx="864393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s-CL" sz="2000" u="none" dirty="0">
                <a:solidFill>
                  <a:srgbClr val="000000"/>
                </a:solidFill>
              </a:rPr>
              <a:t>Son aquellos cuyos factores cumplen con ciertas características que permiten llegar al resultado, sin realizar todos los pasos de la multiplicación.	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42113" y="2968215"/>
            <a:ext cx="2890193" cy="796926"/>
            <a:chOff x="1688" y="890"/>
            <a:chExt cx="2073" cy="502"/>
          </a:xfrm>
          <a:solidFill>
            <a:schemeClr val="bg1"/>
          </a:solidFill>
        </p:grpSpPr>
        <p:sp>
          <p:nvSpPr>
            <p:cNvPr id="31" name="Rectangle 20"/>
            <p:cNvSpPr>
              <a:spLocks noChangeArrowheads="1"/>
            </p:cNvSpPr>
            <p:nvPr/>
          </p:nvSpPr>
          <p:spPr bwMode="auto">
            <a:xfrm>
              <a:off x="1698" y="890"/>
              <a:ext cx="1959" cy="502"/>
            </a:xfrm>
            <a:prstGeom prst="rect">
              <a:avLst/>
            </a:prstGeom>
            <a:grpFill/>
            <a:ln w="25400">
              <a:solidFill>
                <a:srgbClr val="84BD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 sz="2000" u="none">
                <a:solidFill>
                  <a:srgbClr val="000000"/>
                </a:solidFill>
              </a:endParaRPr>
            </a:p>
          </p:txBody>
        </p:sp>
        <p:sp>
          <p:nvSpPr>
            <p:cNvPr id="32" name="Text Box 21"/>
            <p:cNvSpPr txBox="1">
              <a:spLocks noChangeArrowheads="1"/>
            </p:cNvSpPr>
            <p:nvPr/>
          </p:nvSpPr>
          <p:spPr bwMode="auto">
            <a:xfrm>
              <a:off x="1688" y="1026"/>
              <a:ext cx="207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s-MX" sz="2000" u="none" dirty="0">
                  <a:solidFill>
                    <a:srgbClr val="000000"/>
                  </a:solidFill>
                </a:rPr>
                <a:t>(a + b)</a:t>
              </a:r>
              <a:r>
                <a:rPr lang="es-ES" sz="2000" u="none" baseline="30000" dirty="0">
                  <a:solidFill>
                    <a:srgbClr val="000000"/>
                  </a:solidFill>
                </a:rPr>
                <a:t>2</a:t>
              </a:r>
              <a:r>
                <a:rPr lang="es-ES" sz="2000" u="none" dirty="0">
                  <a:solidFill>
                    <a:srgbClr val="000000"/>
                  </a:solidFill>
                </a:rPr>
                <a:t> = a</a:t>
              </a:r>
              <a:r>
                <a:rPr lang="es-ES" sz="2000" u="none" baseline="30000" dirty="0">
                  <a:solidFill>
                    <a:srgbClr val="000000"/>
                  </a:solidFill>
                </a:rPr>
                <a:t>2</a:t>
              </a:r>
              <a:r>
                <a:rPr lang="es-ES" sz="2000" u="none" dirty="0">
                  <a:solidFill>
                    <a:srgbClr val="000000"/>
                  </a:solidFill>
                </a:rPr>
                <a:t> + 2ab + b</a:t>
              </a:r>
              <a:r>
                <a:rPr lang="es-ES" sz="2000" u="none" baseline="30000" dirty="0">
                  <a:solidFill>
                    <a:srgbClr val="000000"/>
                  </a:solidFill>
                </a:rPr>
                <a:t>2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239325" y="4198830"/>
            <a:ext cx="3036584" cy="796925"/>
            <a:chOff x="1686" y="890"/>
            <a:chExt cx="2178" cy="502"/>
          </a:xfrm>
          <a:solidFill>
            <a:schemeClr val="bg1"/>
          </a:solidFill>
        </p:grpSpPr>
        <p:sp>
          <p:nvSpPr>
            <p:cNvPr id="34" name="Rectangle 23"/>
            <p:cNvSpPr>
              <a:spLocks noChangeArrowheads="1"/>
            </p:cNvSpPr>
            <p:nvPr/>
          </p:nvSpPr>
          <p:spPr bwMode="auto">
            <a:xfrm>
              <a:off x="1698" y="890"/>
              <a:ext cx="1959" cy="502"/>
            </a:xfrm>
            <a:prstGeom prst="rect">
              <a:avLst/>
            </a:prstGeom>
            <a:grpFill/>
            <a:ln w="25400">
              <a:solidFill>
                <a:srgbClr val="99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 sz="2000" u="none">
                <a:solidFill>
                  <a:srgbClr val="000000"/>
                </a:solidFill>
              </a:endParaRPr>
            </a:p>
          </p:txBody>
        </p:sp>
        <p:sp>
          <p:nvSpPr>
            <p:cNvPr id="35" name="Text Box 24"/>
            <p:cNvSpPr txBox="1">
              <a:spLocks noChangeArrowheads="1"/>
            </p:cNvSpPr>
            <p:nvPr/>
          </p:nvSpPr>
          <p:spPr bwMode="auto">
            <a:xfrm>
              <a:off x="1686" y="1026"/>
              <a:ext cx="217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s-MX" sz="2000" u="none" dirty="0">
                  <a:solidFill>
                    <a:srgbClr val="000000"/>
                  </a:solidFill>
                </a:rPr>
                <a:t>(a – b)</a:t>
              </a:r>
              <a:r>
                <a:rPr lang="es-ES" sz="2000" u="none" baseline="30000" dirty="0">
                  <a:solidFill>
                    <a:srgbClr val="000000"/>
                  </a:solidFill>
                </a:rPr>
                <a:t>2</a:t>
              </a:r>
              <a:r>
                <a:rPr lang="es-ES" sz="2000" u="none" dirty="0">
                  <a:solidFill>
                    <a:srgbClr val="000000"/>
                  </a:solidFill>
                </a:rPr>
                <a:t> = a</a:t>
              </a:r>
              <a:r>
                <a:rPr lang="es-ES" sz="2000" u="none" baseline="30000" dirty="0">
                  <a:solidFill>
                    <a:srgbClr val="000000"/>
                  </a:solidFill>
                </a:rPr>
                <a:t>2</a:t>
              </a:r>
              <a:r>
                <a:rPr lang="es-ES" sz="2000" u="none" dirty="0">
                  <a:solidFill>
                    <a:srgbClr val="000000"/>
                  </a:solidFill>
                </a:rPr>
                <a:t> </a:t>
              </a:r>
              <a:r>
                <a:rPr lang="es-MX" sz="2000" u="none" dirty="0">
                  <a:solidFill>
                    <a:srgbClr val="000000"/>
                  </a:solidFill>
                </a:rPr>
                <a:t>–</a:t>
              </a:r>
              <a:r>
                <a:rPr lang="es-ES" sz="2000" u="none" dirty="0">
                  <a:solidFill>
                    <a:srgbClr val="000000"/>
                  </a:solidFill>
                </a:rPr>
                <a:t> 2ab + b</a:t>
              </a:r>
              <a:r>
                <a:rPr lang="es-ES" sz="2000" u="none" baseline="30000" dirty="0">
                  <a:solidFill>
                    <a:srgbClr val="000000"/>
                  </a:solidFill>
                </a:rPr>
                <a:t>2</a:t>
              </a: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0" y="2276872"/>
            <a:ext cx="8243888" cy="400050"/>
            <a:chOff x="0" y="1071"/>
            <a:chExt cx="5193" cy="252"/>
          </a:xfrm>
        </p:grpSpPr>
        <p:sp>
          <p:nvSpPr>
            <p:cNvPr id="15370" name="40 CuadroTexto"/>
            <p:cNvSpPr txBox="1">
              <a:spLocks noChangeArrowheads="1"/>
            </p:cNvSpPr>
            <p:nvPr/>
          </p:nvSpPr>
          <p:spPr bwMode="auto">
            <a:xfrm>
              <a:off x="22" y="1071"/>
              <a:ext cx="517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CL" sz="2000" b="1" u="none" dirty="0">
                  <a:solidFill>
                    <a:srgbClr val="7F7F7F"/>
                  </a:solidFill>
                </a:rPr>
                <a:t>  Cuadrado de binomio</a:t>
              </a:r>
            </a:p>
          </p:txBody>
        </p:sp>
        <p:cxnSp>
          <p:nvCxnSpPr>
            <p:cNvPr id="19" name="18 Conector recto"/>
            <p:cNvCxnSpPr/>
            <p:nvPr/>
          </p:nvCxnSpPr>
          <p:spPr bwMode="auto">
            <a:xfrm>
              <a:off x="0" y="1298"/>
              <a:ext cx="2653" cy="0"/>
            </a:xfrm>
            <a:prstGeom prst="line">
              <a:avLst/>
            </a:prstGeom>
            <a:ln>
              <a:solidFill>
                <a:srgbClr val="84B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5 Grupo"/>
          <p:cNvGrpSpPr/>
          <p:nvPr/>
        </p:nvGrpSpPr>
        <p:grpSpPr>
          <a:xfrm>
            <a:off x="3192092" y="4188831"/>
            <a:ext cx="5904190" cy="796925"/>
            <a:chOff x="3348206" y="1873000"/>
            <a:chExt cx="5904190" cy="796925"/>
          </a:xfrm>
        </p:grpSpPr>
        <p:sp>
          <p:nvSpPr>
            <p:cNvPr id="21" name="Text Box 35"/>
            <p:cNvSpPr txBox="1">
              <a:spLocks noChangeArrowheads="1"/>
            </p:cNvSpPr>
            <p:nvPr/>
          </p:nvSpPr>
          <p:spPr bwMode="auto">
            <a:xfrm>
              <a:off x="4499868" y="1879448"/>
              <a:ext cx="194468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u="none" dirty="0">
                  <a:solidFill>
                    <a:srgbClr val="000000"/>
                  </a:solidFill>
                </a:rPr>
                <a:t>(5x – 3y)</a:t>
              </a:r>
              <a:r>
                <a:rPr lang="es-MX" sz="2000" u="none" baseline="30000" dirty="0">
                  <a:solidFill>
                    <a:srgbClr val="000000"/>
                  </a:solidFill>
                </a:rPr>
                <a:t>2</a:t>
              </a:r>
              <a:r>
                <a:rPr lang="es-MX" sz="2000" u="none" dirty="0">
                  <a:solidFill>
                    <a:srgbClr val="000000"/>
                  </a:solidFill>
                </a:rPr>
                <a:t>  = </a:t>
              </a:r>
              <a:endParaRPr lang="es-ES" sz="2000" u="none" dirty="0">
                <a:solidFill>
                  <a:srgbClr val="000000"/>
                </a:solidFill>
              </a:endParaRPr>
            </a:p>
          </p:txBody>
        </p:sp>
        <p:sp>
          <p:nvSpPr>
            <p:cNvPr id="22" name="Text Box 36"/>
            <p:cNvSpPr txBox="1">
              <a:spLocks noChangeArrowheads="1"/>
            </p:cNvSpPr>
            <p:nvPr/>
          </p:nvSpPr>
          <p:spPr bwMode="auto">
            <a:xfrm>
              <a:off x="6026596" y="1873000"/>
              <a:ext cx="9350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u="none" dirty="0">
                  <a:solidFill>
                    <a:srgbClr val="000000"/>
                  </a:solidFill>
                </a:rPr>
                <a:t>(5x)</a:t>
              </a:r>
              <a:r>
                <a:rPr lang="es-MX" sz="2000" u="none" baseline="30000" dirty="0">
                  <a:solidFill>
                    <a:srgbClr val="000000"/>
                  </a:solidFill>
                </a:rPr>
                <a:t>2</a:t>
              </a:r>
              <a:r>
                <a:rPr lang="es-MX" sz="2000" u="none" dirty="0">
                  <a:solidFill>
                    <a:srgbClr val="000000"/>
                  </a:solidFill>
                </a:rPr>
                <a:t>  </a:t>
              </a:r>
              <a:endParaRPr lang="es-ES" sz="2000" u="none" dirty="0">
                <a:solidFill>
                  <a:srgbClr val="000000"/>
                </a:solidFill>
              </a:endParaRPr>
            </a:p>
          </p:txBody>
        </p:sp>
        <p:sp>
          <p:nvSpPr>
            <p:cNvPr id="25" name="Text Box 37"/>
            <p:cNvSpPr txBox="1">
              <a:spLocks noChangeArrowheads="1"/>
            </p:cNvSpPr>
            <p:nvPr/>
          </p:nvSpPr>
          <p:spPr bwMode="auto">
            <a:xfrm>
              <a:off x="6745733" y="1873000"/>
              <a:ext cx="16557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u="none">
                  <a:solidFill>
                    <a:srgbClr val="000000"/>
                  </a:solidFill>
                </a:rPr>
                <a:t>– 2(5x </a:t>
              </a:r>
              <a:r>
                <a:rPr lang="es-ES" sz="2000" u="none">
                  <a:solidFill>
                    <a:srgbClr val="000000"/>
                  </a:solidFill>
                </a:rPr>
                <a:t>∙ 3y)</a:t>
              </a:r>
              <a:r>
                <a:rPr lang="es-MX" sz="2000" u="none">
                  <a:solidFill>
                    <a:srgbClr val="000000"/>
                  </a:solidFill>
                </a:rPr>
                <a:t> </a:t>
              </a:r>
              <a:endParaRPr lang="es-ES" sz="2000" u="none">
                <a:solidFill>
                  <a:srgbClr val="000000"/>
                </a:solidFill>
              </a:endParaRPr>
            </a:p>
          </p:txBody>
        </p:sp>
        <p:sp>
          <p:nvSpPr>
            <p:cNvPr id="26" name="Text Box 38"/>
            <p:cNvSpPr txBox="1">
              <a:spLocks noChangeArrowheads="1"/>
            </p:cNvSpPr>
            <p:nvPr/>
          </p:nvSpPr>
          <p:spPr bwMode="auto">
            <a:xfrm>
              <a:off x="8099871" y="1873000"/>
              <a:ext cx="11525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u="none">
                  <a:solidFill>
                    <a:srgbClr val="000000"/>
                  </a:solidFill>
                </a:rPr>
                <a:t>+ (3y)</a:t>
              </a:r>
              <a:r>
                <a:rPr lang="es-MX" sz="2000" u="none" baseline="30000">
                  <a:solidFill>
                    <a:srgbClr val="000000"/>
                  </a:solidFill>
                </a:rPr>
                <a:t>2</a:t>
              </a:r>
              <a:r>
                <a:rPr lang="es-MX" sz="2000" u="none">
                  <a:solidFill>
                    <a:srgbClr val="000000"/>
                  </a:solidFill>
                </a:rPr>
                <a:t>  </a:t>
              </a:r>
              <a:endParaRPr lang="es-ES" sz="2000" u="none">
                <a:solidFill>
                  <a:srgbClr val="000000"/>
                </a:solidFill>
              </a:endParaRPr>
            </a:p>
          </p:txBody>
        </p:sp>
        <p:sp>
          <p:nvSpPr>
            <p:cNvPr id="27" name="Text Box 39"/>
            <p:cNvSpPr txBox="1">
              <a:spLocks noChangeArrowheads="1"/>
            </p:cNvSpPr>
            <p:nvPr/>
          </p:nvSpPr>
          <p:spPr bwMode="auto">
            <a:xfrm>
              <a:off x="5679380" y="2269875"/>
              <a:ext cx="23828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u="none" dirty="0">
                  <a:solidFill>
                    <a:srgbClr val="000000"/>
                  </a:solidFill>
                </a:rPr>
                <a:t> =       25x</a:t>
              </a:r>
              <a:r>
                <a:rPr lang="es-MX" sz="2000" u="none" baseline="30000" dirty="0">
                  <a:solidFill>
                    <a:srgbClr val="000000"/>
                  </a:solidFill>
                </a:rPr>
                <a:t>2</a:t>
              </a:r>
              <a:r>
                <a:rPr lang="es-MX" sz="2000" u="none" dirty="0">
                  <a:solidFill>
                    <a:srgbClr val="000000"/>
                  </a:solidFill>
                </a:rPr>
                <a:t>   </a:t>
              </a:r>
              <a:endParaRPr lang="es-ES" sz="2000" u="none" dirty="0">
                <a:solidFill>
                  <a:srgbClr val="000000"/>
                </a:solidFill>
              </a:endParaRPr>
            </a:p>
          </p:txBody>
        </p:sp>
        <p:sp>
          <p:nvSpPr>
            <p:cNvPr id="28" name="Text Box 40"/>
            <p:cNvSpPr txBox="1">
              <a:spLocks noChangeArrowheads="1"/>
            </p:cNvSpPr>
            <p:nvPr/>
          </p:nvSpPr>
          <p:spPr bwMode="auto">
            <a:xfrm>
              <a:off x="6948140" y="2269875"/>
              <a:ext cx="10795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u="none" dirty="0">
                  <a:solidFill>
                    <a:srgbClr val="000000"/>
                  </a:solidFill>
                </a:rPr>
                <a:t> – </a:t>
              </a:r>
              <a:r>
                <a:rPr lang="es-ES" sz="2000" u="none" dirty="0">
                  <a:solidFill>
                    <a:srgbClr val="000000"/>
                  </a:solidFill>
                </a:rPr>
                <a:t>30xy</a:t>
              </a:r>
              <a:r>
                <a:rPr lang="es-MX" sz="2000" u="none" dirty="0">
                  <a:solidFill>
                    <a:srgbClr val="000000"/>
                  </a:solidFill>
                </a:rPr>
                <a:t> </a:t>
              </a:r>
              <a:endParaRPr lang="es-ES" sz="2000" u="none" dirty="0">
                <a:solidFill>
                  <a:srgbClr val="000000"/>
                </a:solidFill>
              </a:endParaRPr>
            </a:p>
          </p:txBody>
        </p:sp>
        <p:sp>
          <p:nvSpPr>
            <p:cNvPr id="29" name="Text Box 41"/>
            <p:cNvSpPr txBox="1">
              <a:spLocks noChangeArrowheads="1"/>
            </p:cNvSpPr>
            <p:nvPr/>
          </p:nvSpPr>
          <p:spPr bwMode="auto">
            <a:xfrm>
              <a:off x="7884244" y="2269875"/>
              <a:ext cx="10795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u="none" dirty="0">
                  <a:solidFill>
                    <a:srgbClr val="000000"/>
                  </a:solidFill>
                </a:rPr>
                <a:t>+  9y</a:t>
              </a:r>
              <a:r>
                <a:rPr lang="es-MX" sz="2000" u="none" baseline="30000" dirty="0">
                  <a:solidFill>
                    <a:srgbClr val="000000"/>
                  </a:solidFill>
                </a:rPr>
                <a:t>2</a:t>
              </a:r>
              <a:r>
                <a:rPr lang="es-MX" sz="2000" u="none" dirty="0">
                  <a:solidFill>
                    <a:srgbClr val="000000"/>
                  </a:solidFill>
                </a:rPr>
                <a:t>  </a:t>
              </a:r>
              <a:endParaRPr lang="es-ES" sz="2000" u="none" dirty="0">
                <a:solidFill>
                  <a:srgbClr val="000000"/>
                </a:solidFill>
              </a:endParaRPr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3348206" y="1879448"/>
              <a:ext cx="26277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u="none" dirty="0">
                  <a:solidFill>
                    <a:srgbClr val="84BD00"/>
                  </a:solidFill>
                </a:rPr>
                <a:t>Ejemplo:</a:t>
              </a:r>
            </a:p>
          </p:txBody>
        </p:sp>
      </p:grpSp>
      <p:sp>
        <p:nvSpPr>
          <p:cNvPr id="33" name="32 CuadroTexto"/>
          <p:cNvSpPr txBox="1"/>
          <p:nvPr/>
        </p:nvSpPr>
        <p:spPr>
          <a:xfrm>
            <a:off x="3187588" y="2924944"/>
            <a:ext cx="5560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u="none" dirty="0">
                <a:solidFill>
                  <a:srgbClr val="84BD00"/>
                </a:solidFill>
              </a:rPr>
              <a:t>Ejemplo: </a:t>
            </a:r>
            <a:r>
              <a:rPr lang="es-ES" sz="2000" u="none" dirty="0"/>
              <a:t>(2m + 5)</a:t>
            </a:r>
            <a:r>
              <a:rPr lang="es-ES" sz="2000" u="none" baseline="30000" dirty="0"/>
              <a:t>2   </a:t>
            </a:r>
            <a:r>
              <a:rPr lang="es-ES" sz="2000" u="none" dirty="0"/>
              <a:t>=   (2m)</a:t>
            </a:r>
            <a:r>
              <a:rPr lang="es-ES" sz="2000" u="none" baseline="30000" dirty="0"/>
              <a:t> 2  </a:t>
            </a:r>
            <a:r>
              <a:rPr lang="es-ES" sz="2000" u="none" dirty="0"/>
              <a:t>+ 2(2m · 5) + 5</a:t>
            </a:r>
            <a:r>
              <a:rPr lang="es-ES" sz="2000" u="none" baseline="30000" dirty="0"/>
              <a:t>2</a:t>
            </a:r>
          </a:p>
          <a:p>
            <a:r>
              <a:rPr lang="es-ES" sz="2000" u="none" baseline="30000" dirty="0"/>
              <a:t>		</a:t>
            </a:r>
            <a:r>
              <a:rPr lang="es-ES" sz="2000" u="none" dirty="0"/>
              <a:t>       =     4m</a:t>
            </a:r>
            <a:r>
              <a:rPr lang="es-ES" sz="2000" u="none" baseline="30000" dirty="0"/>
              <a:t> 2    </a:t>
            </a:r>
            <a:r>
              <a:rPr lang="es-ES" sz="2000" u="none" dirty="0"/>
              <a:t>+   20m   +  25</a:t>
            </a:r>
          </a:p>
        </p:txBody>
      </p:sp>
    </p:spTree>
    <p:extLst>
      <p:ext uri="{BB962C8B-B14F-4D97-AF65-F5344CB8AC3E}">
        <p14:creationId xmlns:p14="http://schemas.microsoft.com/office/powerpoint/2010/main" val="411072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76367" y="1536375"/>
            <a:ext cx="4014802" cy="796925"/>
            <a:chOff x="1698" y="890"/>
            <a:chExt cx="2316" cy="502"/>
          </a:xfrm>
          <a:solidFill>
            <a:schemeClr val="bg1"/>
          </a:solidFill>
        </p:grpSpPr>
        <p:sp>
          <p:nvSpPr>
            <p:cNvPr id="31" name="Rectangle 20"/>
            <p:cNvSpPr>
              <a:spLocks noChangeArrowheads="1"/>
            </p:cNvSpPr>
            <p:nvPr/>
          </p:nvSpPr>
          <p:spPr bwMode="auto">
            <a:xfrm>
              <a:off x="1698" y="890"/>
              <a:ext cx="2316" cy="502"/>
            </a:xfrm>
            <a:prstGeom prst="rect">
              <a:avLst/>
            </a:prstGeom>
            <a:grpFill/>
            <a:ln w="25400">
              <a:solidFill>
                <a:srgbClr val="84BD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 sz="2000" u="none" dirty="0">
                <a:solidFill>
                  <a:srgbClr val="000000"/>
                </a:solidFill>
              </a:endParaRPr>
            </a:p>
          </p:txBody>
        </p:sp>
        <p:sp>
          <p:nvSpPr>
            <p:cNvPr id="32" name="Text Box 21"/>
            <p:cNvSpPr txBox="1">
              <a:spLocks noChangeArrowheads="1"/>
            </p:cNvSpPr>
            <p:nvPr/>
          </p:nvSpPr>
          <p:spPr bwMode="auto">
            <a:xfrm>
              <a:off x="1791" y="1026"/>
              <a:ext cx="2178" cy="2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s-MX" sz="2000" u="none" dirty="0">
                  <a:solidFill>
                    <a:srgbClr val="000000"/>
                  </a:solidFill>
                </a:rPr>
                <a:t>(a + b)</a:t>
              </a:r>
              <a:r>
                <a:rPr lang="es-ES" sz="2000" u="none" baseline="30000" dirty="0">
                  <a:solidFill>
                    <a:srgbClr val="000000"/>
                  </a:solidFill>
                </a:rPr>
                <a:t>3</a:t>
              </a:r>
              <a:r>
                <a:rPr lang="es-ES" sz="2000" u="none" dirty="0">
                  <a:solidFill>
                    <a:srgbClr val="000000"/>
                  </a:solidFill>
                </a:rPr>
                <a:t> = a</a:t>
              </a:r>
              <a:r>
                <a:rPr lang="es-ES" sz="2000" u="none" baseline="30000" dirty="0">
                  <a:solidFill>
                    <a:srgbClr val="000000"/>
                  </a:solidFill>
                </a:rPr>
                <a:t>3</a:t>
              </a:r>
              <a:r>
                <a:rPr lang="es-ES" sz="2000" u="none" dirty="0">
                  <a:solidFill>
                    <a:srgbClr val="000000"/>
                  </a:solidFill>
                </a:rPr>
                <a:t> + 3a</a:t>
              </a:r>
              <a:r>
                <a:rPr lang="es-ES" sz="2000" u="none" baseline="30000" dirty="0">
                  <a:solidFill>
                    <a:srgbClr val="000000"/>
                  </a:solidFill>
                </a:rPr>
                <a:t>2</a:t>
              </a:r>
              <a:r>
                <a:rPr lang="es-ES" sz="2000" u="none" dirty="0">
                  <a:solidFill>
                    <a:srgbClr val="000000"/>
                  </a:solidFill>
                </a:rPr>
                <a:t>b + 3ab</a:t>
              </a:r>
              <a:r>
                <a:rPr lang="es-ES" sz="2000" u="none" baseline="30000" dirty="0">
                  <a:solidFill>
                    <a:srgbClr val="000000"/>
                  </a:solidFill>
                </a:rPr>
                <a:t>2</a:t>
              </a:r>
              <a:r>
                <a:rPr lang="es-ES" sz="2000" u="none" dirty="0">
                  <a:solidFill>
                    <a:srgbClr val="000000"/>
                  </a:solidFill>
                </a:rPr>
                <a:t> + b</a:t>
              </a:r>
              <a:r>
                <a:rPr lang="es-ES" sz="2000" u="none" baseline="30000" dirty="0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4557177" y="1551955"/>
            <a:ext cx="4014802" cy="796925"/>
            <a:chOff x="1698" y="890"/>
            <a:chExt cx="2316" cy="502"/>
          </a:xfrm>
          <a:solidFill>
            <a:schemeClr val="bg1"/>
          </a:solidFill>
        </p:grpSpPr>
        <p:sp>
          <p:nvSpPr>
            <p:cNvPr id="34" name="Rectangle 23"/>
            <p:cNvSpPr>
              <a:spLocks noChangeArrowheads="1"/>
            </p:cNvSpPr>
            <p:nvPr/>
          </p:nvSpPr>
          <p:spPr bwMode="auto">
            <a:xfrm>
              <a:off x="1698" y="890"/>
              <a:ext cx="2316" cy="502"/>
            </a:xfrm>
            <a:prstGeom prst="rect">
              <a:avLst/>
            </a:prstGeom>
            <a:grpFill/>
            <a:ln w="25400">
              <a:solidFill>
                <a:srgbClr val="84BD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 sz="2000" u="none">
                <a:solidFill>
                  <a:srgbClr val="000000"/>
                </a:solidFill>
              </a:endParaRPr>
            </a:p>
          </p:txBody>
        </p:sp>
        <p:sp>
          <p:nvSpPr>
            <p:cNvPr id="35" name="Text Box 24"/>
            <p:cNvSpPr txBox="1">
              <a:spLocks noChangeArrowheads="1"/>
            </p:cNvSpPr>
            <p:nvPr/>
          </p:nvSpPr>
          <p:spPr bwMode="auto">
            <a:xfrm>
              <a:off x="1791" y="1026"/>
              <a:ext cx="2178" cy="250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s-MX" sz="2000" u="none" dirty="0">
                  <a:solidFill>
                    <a:srgbClr val="000000"/>
                  </a:solidFill>
                </a:rPr>
                <a:t>(a – b)</a:t>
              </a:r>
              <a:r>
                <a:rPr lang="es-ES" sz="2000" u="none" baseline="30000" dirty="0">
                  <a:solidFill>
                    <a:srgbClr val="000000"/>
                  </a:solidFill>
                </a:rPr>
                <a:t>3 </a:t>
              </a:r>
              <a:r>
                <a:rPr lang="es-ES" sz="2000" u="none" dirty="0">
                  <a:solidFill>
                    <a:srgbClr val="000000"/>
                  </a:solidFill>
                </a:rPr>
                <a:t> = a</a:t>
              </a:r>
              <a:r>
                <a:rPr lang="es-ES" sz="2000" u="none" baseline="30000" dirty="0">
                  <a:solidFill>
                    <a:srgbClr val="000000"/>
                  </a:solidFill>
                </a:rPr>
                <a:t>3</a:t>
              </a:r>
              <a:r>
                <a:rPr lang="es-ES" sz="2000" u="none" dirty="0">
                  <a:solidFill>
                    <a:srgbClr val="000000"/>
                  </a:solidFill>
                </a:rPr>
                <a:t> </a:t>
              </a:r>
              <a:r>
                <a:rPr lang="es-MX" sz="2000" u="none" dirty="0">
                  <a:solidFill>
                    <a:srgbClr val="000000"/>
                  </a:solidFill>
                </a:rPr>
                <a:t>–</a:t>
              </a:r>
              <a:r>
                <a:rPr lang="es-ES" sz="2000" u="none" dirty="0">
                  <a:solidFill>
                    <a:srgbClr val="000000"/>
                  </a:solidFill>
                </a:rPr>
                <a:t> 3a</a:t>
              </a:r>
              <a:r>
                <a:rPr lang="es-ES" sz="2000" u="none" baseline="30000" dirty="0">
                  <a:solidFill>
                    <a:srgbClr val="000000"/>
                  </a:solidFill>
                </a:rPr>
                <a:t>2</a:t>
              </a:r>
              <a:r>
                <a:rPr lang="es-ES" sz="2000" u="none" dirty="0">
                  <a:solidFill>
                    <a:srgbClr val="000000"/>
                  </a:solidFill>
                </a:rPr>
                <a:t>b + 3ab</a:t>
              </a:r>
              <a:r>
                <a:rPr lang="es-ES" sz="2000" u="none" baseline="30000" dirty="0">
                  <a:solidFill>
                    <a:srgbClr val="000000"/>
                  </a:solidFill>
                </a:rPr>
                <a:t>2</a:t>
              </a:r>
              <a:r>
                <a:rPr lang="es-ES" sz="2000" u="none" dirty="0">
                  <a:solidFill>
                    <a:srgbClr val="000000"/>
                  </a:solidFill>
                </a:rPr>
                <a:t> </a:t>
              </a:r>
              <a:r>
                <a:rPr lang="es-MX" sz="2000" u="none" dirty="0">
                  <a:solidFill>
                    <a:srgbClr val="000000"/>
                  </a:solidFill>
                </a:rPr>
                <a:t>–</a:t>
              </a:r>
              <a:r>
                <a:rPr lang="es-ES" sz="2000" u="none" dirty="0">
                  <a:solidFill>
                    <a:srgbClr val="000000"/>
                  </a:solidFill>
                </a:rPr>
                <a:t> b</a:t>
              </a:r>
              <a:r>
                <a:rPr lang="es-ES" sz="2000" u="none" baseline="30000" dirty="0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18" name="Group 2"/>
          <p:cNvGrpSpPr>
            <a:grpSpLocks/>
          </p:cNvGrpSpPr>
          <p:nvPr/>
        </p:nvGrpSpPr>
        <p:grpSpPr bwMode="auto">
          <a:xfrm>
            <a:off x="131763" y="-100013"/>
            <a:ext cx="4872037" cy="719138"/>
            <a:chOff x="83" y="-63"/>
            <a:chExt cx="3069" cy="453"/>
          </a:xfrm>
        </p:grpSpPr>
        <p:sp>
          <p:nvSpPr>
            <p:cNvPr id="22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069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s-CL" u="none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" name="38 CuadroTexto"/>
            <p:cNvSpPr txBox="1">
              <a:spLocks noChangeArrowheads="1"/>
            </p:cNvSpPr>
            <p:nvPr/>
          </p:nvSpPr>
          <p:spPr bwMode="auto">
            <a:xfrm>
              <a:off x="160" y="4"/>
              <a:ext cx="231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L" sz="2600" b="1" u="none" dirty="0">
                  <a:solidFill>
                    <a:srgbClr val="404040"/>
                  </a:solidFill>
                  <a:cs typeface="Arial" charset="0"/>
                </a:rPr>
                <a:t>2. Productos notables</a:t>
              </a:r>
            </a:p>
          </p:txBody>
        </p:sp>
      </p:grpSp>
      <p:grpSp>
        <p:nvGrpSpPr>
          <p:cNvPr id="24" name="Group 26"/>
          <p:cNvGrpSpPr>
            <a:grpSpLocks/>
          </p:cNvGrpSpPr>
          <p:nvPr/>
        </p:nvGrpSpPr>
        <p:grpSpPr bwMode="auto">
          <a:xfrm>
            <a:off x="0" y="796702"/>
            <a:ext cx="8243888" cy="400050"/>
            <a:chOff x="0" y="1071"/>
            <a:chExt cx="5193" cy="252"/>
          </a:xfrm>
        </p:grpSpPr>
        <p:sp>
          <p:nvSpPr>
            <p:cNvPr id="25" name="40 CuadroTexto"/>
            <p:cNvSpPr txBox="1">
              <a:spLocks noChangeArrowheads="1"/>
            </p:cNvSpPr>
            <p:nvPr/>
          </p:nvSpPr>
          <p:spPr bwMode="auto">
            <a:xfrm>
              <a:off x="22" y="1071"/>
              <a:ext cx="517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CL" sz="2000" b="1" u="none" dirty="0">
                  <a:solidFill>
                    <a:srgbClr val="7F7F7F"/>
                  </a:solidFill>
                </a:rPr>
                <a:t>  Cubo de binomio</a:t>
              </a:r>
            </a:p>
          </p:txBody>
        </p:sp>
        <p:cxnSp>
          <p:nvCxnSpPr>
            <p:cNvPr id="26" name="25 Conector recto"/>
            <p:cNvCxnSpPr/>
            <p:nvPr/>
          </p:nvCxnSpPr>
          <p:spPr bwMode="auto">
            <a:xfrm>
              <a:off x="0" y="1298"/>
              <a:ext cx="2653" cy="0"/>
            </a:xfrm>
            <a:prstGeom prst="line">
              <a:avLst/>
            </a:prstGeom>
            <a:ln>
              <a:solidFill>
                <a:srgbClr val="84B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6 Imagen" descr="ico_concepto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5350" y="44450"/>
            <a:ext cx="7239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42"/>
          <p:cNvSpPr txBox="1">
            <a:spLocks noChangeArrowheads="1"/>
          </p:cNvSpPr>
          <p:nvPr/>
        </p:nvSpPr>
        <p:spPr bwMode="auto">
          <a:xfrm>
            <a:off x="1590800" y="3068960"/>
            <a:ext cx="54721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000" u="none" dirty="0">
                <a:solidFill>
                  <a:srgbClr val="000000"/>
                </a:solidFill>
              </a:rPr>
              <a:t>(3x)</a:t>
            </a:r>
            <a:r>
              <a:rPr lang="es-ES" sz="2000" u="none" baseline="30000" dirty="0">
                <a:solidFill>
                  <a:srgbClr val="000000"/>
                </a:solidFill>
              </a:rPr>
              <a:t>3</a:t>
            </a:r>
            <a:r>
              <a:rPr lang="es-ES" sz="2000" u="none" dirty="0">
                <a:solidFill>
                  <a:srgbClr val="000000"/>
                </a:solidFill>
              </a:rPr>
              <a:t> – 3 ∙ (3x)</a:t>
            </a:r>
            <a:r>
              <a:rPr lang="es-ES" sz="2000" u="none" baseline="30000" dirty="0">
                <a:solidFill>
                  <a:srgbClr val="000000"/>
                </a:solidFill>
              </a:rPr>
              <a:t>2 </a:t>
            </a:r>
            <a:r>
              <a:rPr lang="es-ES" sz="2000" u="none" dirty="0">
                <a:solidFill>
                  <a:srgbClr val="000000"/>
                </a:solidFill>
              </a:rPr>
              <a:t>∙ (2y) + 3 ∙ (3x) ∙ (2y)</a:t>
            </a:r>
            <a:r>
              <a:rPr lang="es-ES" sz="2000" u="none" baseline="30000" dirty="0">
                <a:solidFill>
                  <a:srgbClr val="000000"/>
                </a:solidFill>
              </a:rPr>
              <a:t>2</a:t>
            </a:r>
            <a:r>
              <a:rPr lang="es-ES" sz="2000" u="none" dirty="0">
                <a:solidFill>
                  <a:srgbClr val="000000"/>
                </a:solidFill>
              </a:rPr>
              <a:t> – (2y)</a:t>
            </a:r>
            <a:r>
              <a:rPr lang="es-ES" sz="2000" u="none" baseline="300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7" name="Text Box 43"/>
          <p:cNvSpPr txBox="1">
            <a:spLocks noChangeArrowheads="1"/>
          </p:cNvSpPr>
          <p:nvPr/>
        </p:nvSpPr>
        <p:spPr bwMode="auto">
          <a:xfrm>
            <a:off x="1403648" y="3789040"/>
            <a:ext cx="54721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000" u="none" dirty="0">
                <a:solidFill>
                  <a:srgbClr val="000000"/>
                </a:solidFill>
              </a:rPr>
              <a:t>= 27x</a:t>
            </a:r>
            <a:r>
              <a:rPr lang="es-ES" sz="2000" u="none" baseline="30000" dirty="0">
                <a:solidFill>
                  <a:srgbClr val="000000"/>
                </a:solidFill>
              </a:rPr>
              <a:t>3</a:t>
            </a:r>
            <a:r>
              <a:rPr lang="es-ES" sz="2000" u="none" dirty="0">
                <a:solidFill>
                  <a:srgbClr val="000000"/>
                </a:solidFill>
              </a:rPr>
              <a:t> – 3 ∙ (9x</a:t>
            </a:r>
            <a:r>
              <a:rPr lang="es-ES" sz="2000" u="none" baseline="30000" dirty="0">
                <a:solidFill>
                  <a:srgbClr val="000000"/>
                </a:solidFill>
              </a:rPr>
              <a:t>2</a:t>
            </a:r>
            <a:r>
              <a:rPr lang="es-ES" sz="2000" u="none" dirty="0">
                <a:solidFill>
                  <a:srgbClr val="000000"/>
                </a:solidFill>
              </a:rPr>
              <a:t>) ∙ (2y) + 3 ∙ (3x) ∙ (4y</a:t>
            </a:r>
            <a:r>
              <a:rPr lang="es-ES" sz="2000" u="none" baseline="30000" dirty="0">
                <a:solidFill>
                  <a:srgbClr val="000000"/>
                </a:solidFill>
              </a:rPr>
              <a:t>2</a:t>
            </a:r>
            <a:r>
              <a:rPr lang="es-ES" sz="2000" u="none" dirty="0">
                <a:solidFill>
                  <a:srgbClr val="000000"/>
                </a:solidFill>
              </a:rPr>
              <a:t>) – 8y</a:t>
            </a:r>
            <a:r>
              <a:rPr lang="es-ES" sz="2000" u="none" baseline="300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7" name="Text Box 44"/>
          <p:cNvSpPr txBox="1">
            <a:spLocks noChangeArrowheads="1"/>
          </p:cNvSpPr>
          <p:nvPr/>
        </p:nvSpPr>
        <p:spPr bwMode="auto">
          <a:xfrm>
            <a:off x="1403648" y="4472285"/>
            <a:ext cx="5113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000" u="none">
                <a:solidFill>
                  <a:srgbClr val="000000"/>
                </a:solidFill>
              </a:rPr>
              <a:t>= 27x</a:t>
            </a:r>
            <a:r>
              <a:rPr lang="es-ES" sz="2000" u="none" baseline="30000">
                <a:solidFill>
                  <a:srgbClr val="000000"/>
                </a:solidFill>
              </a:rPr>
              <a:t>3</a:t>
            </a:r>
            <a:r>
              <a:rPr lang="es-ES" sz="2000" u="none">
                <a:solidFill>
                  <a:srgbClr val="000000"/>
                </a:solidFill>
              </a:rPr>
              <a:t> – 54x</a:t>
            </a:r>
            <a:r>
              <a:rPr lang="es-ES" sz="2000" u="none" baseline="30000">
                <a:solidFill>
                  <a:srgbClr val="000000"/>
                </a:solidFill>
              </a:rPr>
              <a:t>2</a:t>
            </a:r>
            <a:r>
              <a:rPr lang="es-ES" sz="2000" u="none">
                <a:solidFill>
                  <a:srgbClr val="000000"/>
                </a:solidFill>
              </a:rPr>
              <a:t>y + 36xy</a:t>
            </a:r>
            <a:r>
              <a:rPr lang="es-ES" sz="2000" u="none" baseline="30000">
                <a:solidFill>
                  <a:srgbClr val="000000"/>
                </a:solidFill>
              </a:rPr>
              <a:t>2 </a:t>
            </a:r>
            <a:r>
              <a:rPr lang="es-ES" sz="2000" u="none">
                <a:solidFill>
                  <a:srgbClr val="000000"/>
                </a:solidFill>
              </a:rPr>
              <a:t>– 8y</a:t>
            </a:r>
            <a:r>
              <a:rPr lang="es-ES" sz="2000" u="none" baseline="30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8" name="Rectangle 45"/>
          <p:cNvSpPr>
            <a:spLocks noChangeArrowheads="1"/>
          </p:cNvSpPr>
          <p:nvPr/>
        </p:nvSpPr>
        <p:spPr bwMode="auto">
          <a:xfrm>
            <a:off x="179512" y="3091185"/>
            <a:ext cx="156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000" u="none" dirty="0">
                <a:solidFill>
                  <a:srgbClr val="000000"/>
                </a:solidFill>
              </a:rPr>
              <a:t>(3x – 2y)</a:t>
            </a:r>
            <a:r>
              <a:rPr lang="es-ES" sz="2000" u="none" baseline="30000" dirty="0">
                <a:solidFill>
                  <a:srgbClr val="000000"/>
                </a:solidFill>
              </a:rPr>
              <a:t>3</a:t>
            </a:r>
            <a:r>
              <a:rPr lang="es-ES" sz="2000" u="none" dirty="0">
                <a:solidFill>
                  <a:srgbClr val="000000"/>
                </a:solidFill>
              </a:rPr>
              <a:t>  =</a:t>
            </a:r>
          </a:p>
        </p:txBody>
      </p:sp>
      <p:sp>
        <p:nvSpPr>
          <p:cNvPr id="39" name="38 CuadroTexto"/>
          <p:cNvSpPr txBox="1"/>
          <p:nvPr/>
        </p:nvSpPr>
        <p:spPr>
          <a:xfrm>
            <a:off x="179512" y="2564904"/>
            <a:ext cx="1547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u="none" dirty="0">
                <a:solidFill>
                  <a:srgbClr val="84BD00"/>
                </a:solidFill>
              </a:rPr>
              <a:t>Ejemplo:</a:t>
            </a:r>
          </a:p>
        </p:txBody>
      </p:sp>
    </p:spTree>
    <p:extLst>
      <p:ext uri="{BB962C8B-B14F-4D97-AF65-F5344CB8AC3E}">
        <p14:creationId xmlns:p14="http://schemas.microsoft.com/office/powerpoint/2010/main" val="194921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  <p:bldP spid="37" grpId="0"/>
      <p:bldP spid="38" grpId="0"/>
      <p:bldP spid="39" grpId="0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84BD00"/>
        </a:solidFill>
        <a:ln w="9525">
          <a:solidFill>
            <a:schemeClr val="tx1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2200" b="1" u="none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2446</TotalTime>
  <Words>1389</Words>
  <Application>Microsoft Office PowerPoint</Application>
  <PresentationFormat>Presentación en pantalla (4:3)</PresentationFormat>
  <Paragraphs>332</Paragraphs>
  <Slides>22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Arial Narrow</vt:lpstr>
      <vt:lpstr>Calibri</vt:lpstr>
      <vt:lpstr>Wingdings</vt:lpstr>
      <vt:lpstr>Diseño predeterminado</vt:lpstr>
      <vt:lpstr>Ecuación</vt:lpstr>
      <vt:lpstr>Flash Movie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particular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Pamela Martínez</dc:creator>
  <cp:lastModifiedBy>Ignacio Cifuentes Herrera</cp:lastModifiedBy>
  <cp:revision>316</cp:revision>
  <dcterms:created xsi:type="dcterms:W3CDTF">2012-03-18T03:33:47Z</dcterms:created>
  <dcterms:modified xsi:type="dcterms:W3CDTF">2022-07-03T23:13:36Z</dcterms:modified>
</cp:coreProperties>
</file>