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94" r:id="rId3"/>
    <p:sldId id="260" r:id="rId4"/>
    <p:sldId id="261" r:id="rId5"/>
    <p:sldId id="262" r:id="rId6"/>
    <p:sldId id="370" r:id="rId7"/>
    <p:sldId id="393" r:id="rId8"/>
    <p:sldId id="392" r:id="rId9"/>
    <p:sldId id="391" r:id="rId10"/>
    <p:sldId id="371" r:id="rId11"/>
    <p:sldId id="372" r:id="rId12"/>
    <p:sldId id="373" r:id="rId13"/>
    <p:sldId id="369" r:id="rId14"/>
    <p:sldId id="387" r:id="rId15"/>
    <p:sldId id="389" r:id="rId16"/>
    <p:sldId id="390" r:id="rId17"/>
    <p:sldId id="388" r:id="rId18"/>
    <p:sldId id="268" r:id="rId19"/>
    <p:sldId id="302" r:id="rId20"/>
    <p:sldId id="327" r:id="rId21"/>
    <p:sldId id="259" r:id="rId22"/>
    <p:sldId id="395" r:id="rId23"/>
    <p:sldId id="258" r:id="rId24"/>
  </p:sldIdLst>
  <p:sldSz cx="9144000" cy="6858000" type="screen4x3"/>
  <p:notesSz cx="68580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D00"/>
    <a:srgbClr val="99CC00"/>
    <a:srgbClr val="339966"/>
    <a:srgbClr val="FFDF79"/>
    <a:srgbClr val="FFC000"/>
    <a:srgbClr val="7F7F7F"/>
    <a:srgbClr val="DEFF93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71" autoAdjust="0"/>
  </p:normalViewPr>
  <p:slideViewPr>
    <p:cSldViewPr>
      <p:cViewPr>
        <p:scale>
          <a:sx n="70" d="100"/>
          <a:sy n="70" d="100"/>
        </p:scale>
        <p:origin x="-129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84B51-4AC2-45DA-8FAA-8253EE02839A}" type="datetimeFigureOut">
              <a:rPr lang="es-ES" smtClean="0"/>
              <a:pPr/>
              <a:t>22/06/2015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3E508-7510-4911-A381-A8BA040BE6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080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96F80A-F58D-4A53-A326-B1D91E87E5A3}" type="datetimeFigureOut">
              <a:rPr lang="es-CL"/>
              <a:pPr>
                <a:defRPr/>
              </a:pPr>
              <a:t>22-06-2015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10A07BD-67D5-4323-A191-BCF51FA9D0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7177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L"/>
          </a:p>
        </p:txBody>
      </p:sp>
      <p:pic>
        <p:nvPicPr>
          <p:cNvPr id="8" name="7 Imagen" descr="logo_patron2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9" descr="M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7"/>
          <p:cNvSpPr txBox="1">
            <a:spLocks noChangeArrowheads="1"/>
          </p:cNvSpPr>
          <p:nvPr/>
        </p:nvSpPr>
        <p:spPr bwMode="auto">
          <a:xfrm rot="-5400000">
            <a:off x="-1354137" y="3990102"/>
            <a:ext cx="2952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000" u="none" dirty="0" smtClean="0">
                <a:solidFill>
                  <a:schemeClr val="bg1"/>
                </a:solidFill>
                <a:latin typeface="Arial Narrow" pitchFamily="34" charset="0"/>
              </a:rPr>
              <a:t>PPTCES026MT21-A15V1</a:t>
            </a:r>
            <a:endParaRPr lang="es-ES" sz="8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123729" y="4797425"/>
            <a:ext cx="6767860" cy="9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s-ES" sz="2000" b="1" u="none" dirty="0">
                <a:solidFill>
                  <a:schemeClr val="bg1"/>
                </a:solidFill>
                <a:latin typeface="Arial Narrow" pitchFamily="34" charset="0"/>
              </a:rPr>
              <a:t>Clase</a:t>
            </a:r>
          </a:p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s-ES" sz="3500" u="none" dirty="0" smtClean="0">
                <a:solidFill>
                  <a:schemeClr val="bg1"/>
                </a:solidFill>
                <a:latin typeface="Arial Narrow" pitchFamily="34" charset="0"/>
              </a:rPr>
              <a:t>Expresiones algebraicas fraccionarias</a:t>
            </a:r>
            <a:endParaRPr lang="es-ES" sz="35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73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u="none">
                <a:solidFill>
                  <a:srgbClr val="84BD00"/>
                </a:solidFill>
                <a:latin typeface="Arial Narrow" pitchFamily="34" charset="0"/>
              </a:rPr>
              <a:t>MT-21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31764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31765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</a:t>
              </a:r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. </a:t>
              </a:r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Operaciones algebraicas</a:t>
              </a:r>
            </a:p>
          </p:txBody>
        </p:sp>
      </p:grpSp>
      <p:pic>
        <p:nvPicPr>
          <p:cNvPr id="31747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31762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Mínimo </a:t>
              </a:r>
              <a:r>
                <a:rPr lang="es-CL" sz="2000" b="1" u="none" dirty="0">
                  <a:solidFill>
                    <a:srgbClr val="7F7F7F"/>
                  </a:solidFill>
                </a:rPr>
                <a:t>común múltiplo (</a:t>
              </a:r>
              <a:r>
                <a:rPr lang="es-CL" sz="2000" b="1" u="none" dirty="0" err="1" smtClean="0">
                  <a:solidFill>
                    <a:srgbClr val="7F7F7F"/>
                  </a:solidFill>
                </a:rPr>
                <a:t>m.c.m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.)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 flipV="1">
              <a:off x="0" y="1296"/>
              <a:ext cx="2970" cy="2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285750" y="1357313"/>
            <a:ext cx="8501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MX" sz="2000" b="1" u="none">
                <a:solidFill>
                  <a:srgbClr val="99CC00"/>
                </a:solidFill>
              </a:rPr>
              <a:t>Entre polinomios: </a:t>
            </a:r>
            <a:r>
              <a:rPr lang="es-CL" sz="2000" u="none"/>
              <a:t>El concepto es igual al anterior, pero en este caso se debe factorizar previamente. 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272088" y="3281363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x</a:t>
            </a:r>
            <a:r>
              <a:rPr lang="es-MX" sz="2000" u="none" baseline="30000"/>
              <a:t>2</a:t>
            </a:r>
            <a:r>
              <a:rPr lang="es-MX" sz="2000" u="none"/>
              <a:t> + 2x + 1</a:t>
            </a:r>
            <a:endParaRPr lang="es-ES" sz="2000" u="none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87775" y="3281363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x</a:t>
            </a:r>
            <a:r>
              <a:rPr lang="es-MX" sz="2000" u="none" baseline="30000"/>
              <a:t>2</a:t>
            </a:r>
            <a:r>
              <a:rPr lang="es-MX" sz="2000" u="none"/>
              <a:t> + x</a:t>
            </a:r>
            <a:endParaRPr lang="es-ES" sz="2000" u="none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604963" y="27686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Determinar el m.c.m. entre: 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886325" y="333057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y 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738563" y="446087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m.c.m. : </a:t>
            </a:r>
          </a:p>
        </p:txBody>
      </p:sp>
      <p:sp>
        <p:nvSpPr>
          <p:cNvPr id="23" name="AutoShape 10"/>
          <p:cNvSpPr>
            <a:spLocks/>
          </p:cNvSpPr>
          <p:nvPr/>
        </p:nvSpPr>
        <p:spPr bwMode="auto">
          <a:xfrm rot="-5400000" flipH="1" flipV="1">
            <a:off x="4119562" y="3243263"/>
            <a:ext cx="136525" cy="895350"/>
          </a:xfrm>
          <a:prstGeom prst="rightBrace">
            <a:avLst>
              <a:gd name="adj1" fmla="val 54651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s-CL" sz="2000" u="none"/>
          </a:p>
        </p:txBody>
      </p:sp>
      <p:sp>
        <p:nvSpPr>
          <p:cNvPr id="24" name="AutoShape 11"/>
          <p:cNvSpPr>
            <a:spLocks/>
          </p:cNvSpPr>
          <p:nvPr/>
        </p:nvSpPr>
        <p:spPr bwMode="auto">
          <a:xfrm rot="-5400000" flipH="1" flipV="1">
            <a:off x="5881688" y="3133725"/>
            <a:ext cx="71437" cy="1147763"/>
          </a:xfrm>
          <a:prstGeom prst="rightBrace">
            <a:avLst>
              <a:gd name="adj1" fmla="val 134411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rot="10800000" vert="eaVert"/>
          <a:lstStyle/>
          <a:p>
            <a:endParaRPr lang="es-CL" sz="2000" u="none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604963" y="3892550"/>
            <a:ext cx="16674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 err="1" smtClean="0"/>
              <a:t>Factorizando</a:t>
            </a:r>
            <a:endParaRPr lang="es-ES" sz="2000" u="none" dirty="0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760788" y="38242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x(x + 1)</a:t>
            </a:r>
            <a:endParaRPr lang="es-ES" sz="2000" u="none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495925" y="384651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(x + 1)</a:t>
            </a:r>
            <a:r>
              <a:rPr lang="es-MX" sz="2000" u="none" baseline="30000"/>
              <a:t>2</a:t>
            </a:r>
            <a:endParaRPr lang="es-ES" sz="2000" u="none" baseline="30000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4916488" y="44513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x(x + 1)</a:t>
            </a:r>
            <a:r>
              <a:rPr lang="es-MX" sz="2000" u="none" baseline="30000"/>
              <a:t>2</a:t>
            </a:r>
            <a:endParaRPr lang="es-ES" sz="2000" u="none" baseline="300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85750" y="2214563"/>
            <a:ext cx="1646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 smtClean="0">
                <a:solidFill>
                  <a:srgbClr val="99CC00"/>
                </a:solidFill>
              </a:rPr>
              <a:t>Ejemplo:</a:t>
            </a:r>
            <a:endParaRPr lang="es-ES" sz="2000" b="1" u="none" dirty="0">
              <a:solidFill>
                <a:srgbClr val="99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32784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32785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</a:t>
              </a:r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. </a:t>
              </a:r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Operaciones algebraicas</a:t>
              </a:r>
            </a:p>
          </p:txBody>
        </p:sp>
      </p:grpSp>
      <p:pic>
        <p:nvPicPr>
          <p:cNvPr id="32771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32782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Máximo </a:t>
              </a:r>
              <a:r>
                <a:rPr lang="es-CL" sz="2000" b="1" u="none" dirty="0">
                  <a:solidFill>
                    <a:srgbClr val="7F7F7F"/>
                  </a:solidFill>
                </a:rPr>
                <a:t>común divisor (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M.C.D.)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 flipV="1">
              <a:off x="0" y="1296"/>
              <a:ext cx="2970" cy="2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179512" y="1357313"/>
            <a:ext cx="87849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MX" sz="2000" b="1" u="none" dirty="0">
                <a:solidFill>
                  <a:srgbClr val="99CC00"/>
                </a:solidFill>
              </a:rPr>
              <a:t>Entre monomios: </a:t>
            </a:r>
            <a:r>
              <a:rPr lang="es-CL" sz="2000" u="none" dirty="0" smtClean="0"/>
              <a:t>Corresponde al producto entre el M.C.D. de los coeficientes numéricos y los </a:t>
            </a:r>
            <a:r>
              <a:rPr lang="es-CL" sz="2000" u="none" dirty="0"/>
              <a:t>factores literales comunes con su menor  exponente. 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14313" y="2384053"/>
            <a:ext cx="1501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 smtClean="0">
                <a:solidFill>
                  <a:srgbClr val="99CC00"/>
                </a:solidFill>
              </a:rPr>
              <a:t>Ejemplos:</a:t>
            </a:r>
            <a:endParaRPr lang="es-ES" sz="2000" b="1" u="none" dirty="0">
              <a:solidFill>
                <a:srgbClr val="99CC00"/>
              </a:solidFill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695450" y="2771775"/>
            <a:ext cx="216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El M.C.D. entre:</a:t>
            </a:r>
            <a:endParaRPr lang="es-CL" sz="2000" u="none" baseline="30000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714750" y="2746375"/>
            <a:ext cx="3959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 dirty="0" smtClean="0"/>
              <a:t>6x</a:t>
            </a:r>
            <a:r>
              <a:rPr lang="es-CL" sz="2000" u="none" baseline="30000" dirty="0" smtClean="0"/>
              <a:t>5</a:t>
            </a:r>
            <a:r>
              <a:rPr lang="es-CL" sz="2000" u="none" dirty="0" smtClean="0"/>
              <a:t>y</a:t>
            </a:r>
            <a:r>
              <a:rPr lang="es-CL" sz="2000" u="none" baseline="30000" dirty="0" smtClean="0"/>
              <a:t>2</a:t>
            </a:r>
            <a:r>
              <a:rPr lang="es-CL" sz="2000" u="none" dirty="0"/>
              <a:t>,  18x</a:t>
            </a:r>
            <a:r>
              <a:rPr lang="es-CL" sz="2000" u="none" baseline="30000" dirty="0"/>
              <a:t>2</a:t>
            </a:r>
            <a:r>
              <a:rPr lang="es-CL" sz="2000" u="none" dirty="0"/>
              <a:t>yz</a:t>
            </a:r>
            <a:r>
              <a:rPr lang="es-CL" sz="2000" u="none" baseline="30000" dirty="0"/>
              <a:t>6</a:t>
            </a:r>
            <a:r>
              <a:rPr lang="es-CL" sz="2000" u="none" dirty="0"/>
              <a:t>  y   9y</a:t>
            </a:r>
            <a:r>
              <a:rPr lang="es-CL" sz="2000" u="none" baseline="30000" dirty="0"/>
              <a:t>3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3131840" y="3168650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 dirty="0"/>
              <a:t>es:  </a:t>
            </a:r>
            <a:r>
              <a:rPr lang="es-CL" sz="2000" u="none" dirty="0" smtClean="0"/>
              <a:t>  </a:t>
            </a:r>
            <a:r>
              <a:rPr lang="es-CL" sz="2000" u="none" dirty="0"/>
              <a:t>3y</a:t>
            </a:r>
            <a:endParaRPr lang="es-CL" sz="2000" u="none" baseline="30000" dirty="0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693863" y="4321175"/>
            <a:ext cx="216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El M.C.D. entre:</a:t>
            </a:r>
            <a:endParaRPr lang="es-CL" sz="2000" u="none" baseline="3000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756025" y="4318000"/>
            <a:ext cx="3959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a</a:t>
            </a:r>
            <a:r>
              <a:rPr lang="es-CL" sz="2000" u="none" baseline="30000"/>
              <a:t>4</a:t>
            </a:r>
            <a:r>
              <a:rPr lang="es-CL" sz="2000" u="none"/>
              <a:t>b</a:t>
            </a:r>
            <a:r>
              <a:rPr lang="es-CL" sz="2000" u="none" baseline="30000"/>
              <a:t>2</a:t>
            </a:r>
            <a:r>
              <a:rPr lang="es-CL" sz="2000" u="none"/>
              <a:t>,  a</a:t>
            </a:r>
            <a:r>
              <a:rPr lang="es-CL" sz="2000" u="none" baseline="30000"/>
              <a:t>5</a:t>
            </a:r>
            <a:r>
              <a:rPr lang="es-CL" sz="2000" u="none"/>
              <a:t>bc  y   a</a:t>
            </a:r>
            <a:r>
              <a:rPr lang="es-CL" sz="2000" u="none" baseline="30000"/>
              <a:t>6</a:t>
            </a:r>
            <a:r>
              <a:rPr lang="es-CL" sz="2000" u="none"/>
              <a:t>b</a:t>
            </a:r>
            <a:r>
              <a:rPr lang="es-CL" sz="2000" u="none" baseline="30000"/>
              <a:t>3</a:t>
            </a:r>
            <a:r>
              <a:rPr lang="es-CL" sz="2000" u="none"/>
              <a:t>c</a:t>
            </a:r>
            <a:r>
              <a:rPr lang="es-CL" sz="2000" u="none" baseline="30000"/>
              <a:t>2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3131840" y="4688309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 dirty="0"/>
              <a:t>es:  </a:t>
            </a:r>
            <a:r>
              <a:rPr lang="es-CL" sz="2000" u="none" dirty="0" smtClean="0"/>
              <a:t>  </a:t>
            </a:r>
            <a:r>
              <a:rPr lang="es-CL" sz="2000" u="none" dirty="0"/>
              <a:t>a</a:t>
            </a:r>
            <a:r>
              <a:rPr lang="es-CL" sz="2000" u="none" baseline="30000" dirty="0"/>
              <a:t>4</a:t>
            </a:r>
            <a:r>
              <a:rPr lang="es-CL" sz="2000" u="none" dirty="0"/>
              <a:t>b</a:t>
            </a:r>
            <a:endParaRPr lang="es-CL" sz="2000" u="none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8" grpId="0"/>
      <p:bldP spid="19" grpId="0"/>
      <p:bldP spid="20" grpId="0"/>
      <p:bldP spid="21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3381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33813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</a:t>
              </a:r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. </a:t>
              </a:r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Operaciones algebraicas</a:t>
              </a:r>
            </a:p>
          </p:txBody>
        </p:sp>
      </p:grpSp>
      <p:pic>
        <p:nvPicPr>
          <p:cNvPr id="3379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33810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Máximo </a:t>
              </a:r>
              <a:r>
                <a:rPr lang="es-CL" sz="2000" b="1" u="none" dirty="0">
                  <a:solidFill>
                    <a:srgbClr val="7F7F7F"/>
                  </a:solidFill>
                </a:rPr>
                <a:t>común divisor (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M.C.D.)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 flipV="1">
              <a:off x="0" y="1296"/>
              <a:ext cx="2970" cy="2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214313" y="1357313"/>
            <a:ext cx="8572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MX" sz="2000" b="1" u="none">
                <a:solidFill>
                  <a:srgbClr val="99CC00"/>
                </a:solidFill>
              </a:rPr>
              <a:t>Entre polinomios: </a:t>
            </a:r>
            <a:r>
              <a:rPr lang="es-CL" sz="2000" u="none"/>
              <a:t>El concepto es igual al anterior, pero en este caso se debe factorizar previamente. 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391150" y="3173413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x</a:t>
            </a:r>
            <a:r>
              <a:rPr lang="es-MX" sz="2000" u="none" baseline="30000"/>
              <a:t>2</a:t>
            </a:r>
            <a:r>
              <a:rPr lang="es-MX" sz="2000" u="none"/>
              <a:t> + 2x + 1</a:t>
            </a:r>
            <a:endParaRPr lang="es-ES" sz="2000" u="none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921125" y="3173413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x</a:t>
            </a:r>
            <a:r>
              <a:rPr lang="es-MX" sz="2000" u="none" baseline="30000"/>
              <a:t>2</a:t>
            </a:r>
            <a:r>
              <a:rPr lang="es-MX" sz="2000" u="none"/>
              <a:t> + x</a:t>
            </a:r>
            <a:endParaRPr lang="es-ES" sz="2000" u="none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14313" y="239077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 smtClean="0">
                <a:solidFill>
                  <a:srgbClr val="99CC00"/>
                </a:solidFill>
              </a:rPr>
              <a:t>Ejemplo:</a:t>
            </a:r>
            <a:endParaRPr lang="es-ES" sz="2000" b="1" u="none" dirty="0">
              <a:solidFill>
                <a:srgbClr val="99CC00"/>
              </a:solidFill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724025" y="2714625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Determinar el M.C.D. entre: 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002213" y="32480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y 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857625" y="4389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M.C.D. : </a:t>
            </a:r>
          </a:p>
        </p:txBody>
      </p:sp>
      <p:sp>
        <p:nvSpPr>
          <p:cNvPr id="32" name="AutoShape 19"/>
          <p:cNvSpPr>
            <a:spLocks/>
          </p:cNvSpPr>
          <p:nvPr/>
        </p:nvSpPr>
        <p:spPr bwMode="auto">
          <a:xfrm rot="-5400000" flipH="1" flipV="1">
            <a:off x="4274345" y="3164681"/>
            <a:ext cx="125412" cy="955675"/>
          </a:xfrm>
          <a:prstGeom prst="rightBrace">
            <a:avLst>
              <a:gd name="adj1" fmla="val 63502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s-CL" sz="2000" u="none"/>
          </a:p>
        </p:txBody>
      </p:sp>
      <p:sp>
        <p:nvSpPr>
          <p:cNvPr id="33" name="AutoShape 20"/>
          <p:cNvSpPr>
            <a:spLocks/>
          </p:cNvSpPr>
          <p:nvPr/>
        </p:nvSpPr>
        <p:spPr bwMode="auto">
          <a:xfrm rot="-5400000" flipH="1" flipV="1">
            <a:off x="5965825" y="3046413"/>
            <a:ext cx="123825" cy="1136650"/>
          </a:xfrm>
          <a:prstGeom prst="rightBrace">
            <a:avLst>
              <a:gd name="adj1" fmla="val 13437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rot="10800000" vert="eaVert"/>
          <a:lstStyle/>
          <a:p>
            <a:endParaRPr lang="es-CL" sz="2000" u="none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691680" y="3717032"/>
            <a:ext cx="16674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 err="1" smtClean="0"/>
              <a:t>Factorizando</a:t>
            </a:r>
            <a:endParaRPr lang="es-ES" sz="2000" u="none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879850" y="37163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x(x + 1)</a:t>
            </a:r>
            <a:endParaRPr lang="es-ES" sz="2000" u="none"/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626100" y="371157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(x + 1)</a:t>
            </a:r>
            <a:r>
              <a:rPr lang="es-MX" sz="2000" u="none" baseline="30000"/>
              <a:t>2</a:t>
            </a:r>
            <a:endParaRPr lang="es-ES" sz="2000" u="none" baseline="3000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5016500" y="43767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(x + 1)</a:t>
            </a:r>
            <a:endParaRPr lang="es-ES" sz="2000" u="none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2974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2974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</a:t>
              </a:r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. </a:t>
              </a:r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Operaciones algebraicas</a:t>
              </a:r>
            </a:p>
          </p:txBody>
        </p:sp>
      </p:grpSp>
      <p:pic>
        <p:nvPicPr>
          <p:cNvPr id="29699" name="6 Imagen" descr="ico_concepto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9745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Adición y sustracción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84"/>
              <a:ext cx="2327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79512" y="1412776"/>
            <a:ext cx="864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s-CL" sz="2000" b="1" u="none" dirty="0" smtClean="0">
                <a:solidFill>
                  <a:srgbClr val="84BD00"/>
                </a:solidFill>
                <a:latin typeface="+mj-lt"/>
                <a:cs typeface="Arial" charset="0"/>
              </a:rPr>
              <a:t>Mismos denominadores: </a:t>
            </a:r>
            <a:r>
              <a:rPr lang="es-CL" sz="2000" u="none" dirty="0" smtClean="0">
                <a:latin typeface="+mj-lt"/>
                <a:cs typeface="Arial" charset="0"/>
              </a:rPr>
              <a:t>se mantiene el denominador y se operan los numeradores. </a:t>
            </a:r>
            <a:endParaRPr lang="es-CL" sz="2000" b="1" u="none" dirty="0">
              <a:solidFill>
                <a:srgbClr val="84BD00"/>
              </a:solidFill>
              <a:latin typeface="+mj-lt"/>
            </a:endParaRPr>
          </a:p>
        </p:txBody>
      </p:sp>
      <p:graphicFrame>
        <p:nvGraphicFramePr>
          <p:cNvPr id="56" name="Object 20"/>
          <p:cNvGraphicFramePr>
            <a:graphicFrameLocks noChangeAspect="1"/>
          </p:cNvGraphicFramePr>
          <p:nvPr/>
        </p:nvGraphicFramePr>
        <p:xfrm>
          <a:off x="2011437" y="2060848"/>
          <a:ext cx="17684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9" name="Ecuación" r:id="rId4" imgW="749160" imgH="393480" progId="Equation.3">
                  <p:embed/>
                </p:oleObj>
              </mc:Choice>
              <mc:Fallback>
                <p:oleObj name="Ecuación" r:id="rId4" imgW="74916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437" y="2060848"/>
                        <a:ext cx="17684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322238" y="2168029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chemeClr val="folHlink"/>
                </a:solidFill>
                <a:latin typeface="+mj-lt"/>
              </a:rPr>
              <a:t>Ejemplo:</a:t>
            </a:r>
            <a:endParaRPr lang="es-ES" sz="2000" b="1" u="none" dirty="0">
              <a:solidFill>
                <a:srgbClr val="4B5D59"/>
              </a:solidFill>
              <a:latin typeface="+mj-lt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4787899" y="3717032"/>
            <a:ext cx="23763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000" u="none" dirty="0" smtClean="0">
                <a:latin typeface="+mj-lt"/>
              </a:rPr>
              <a:t>( </a:t>
            </a:r>
            <a:r>
              <a:rPr lang="es-CL" sz="2000" u="none" dirty="0">
                <a:latin typeface="+mj-lt"/>
              </a:rPr>
              <a:t>b ≠ 1  y b ≠ – </a:t>
            </a:r>
            <a:r>
              <a:rPr lang="es-CL" sz="2000" u="none" dirty="0" smtClean="0">
                <a:latin typeface="+mj-lt"/>
              </a:rPr>
              <a:t>1)</a:t>
            </a:r>
            <a:endParaRPr lang="es-CL" sz="2000" u="none" dirty="0">
              <a:latin typeface="+mj-lt"/>
            </a:endParaRPr>
          </a:p>
        </p:txBody>
      </p:sp>
      <p:graphicFrame>
        <p:nvGraphicFramePr>
          <p:cNvPr id="6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47447"/>
              </p:ext>
            </p:extLst>
          </p:nvPr>
        </p:nvGraphicFramePr>
        <p:xfrm>
          <a:off x="2239838" y="3573463"/>
          <a:ext cx="2116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0" name="Ecuación" r:id="rId6" imgW="876240" imgH="393480" progId="Equation.3">
                  <p:embed/>
                </p:oleObj>
              </mc:Choice>
              <mc:Fallback>
                <p:oleObj name="Ecuación" r:id="rId6" imgW="8762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838" y="3573463"/>
                        <a:ext cx="21161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324073" y="3608189"/>
            <a:ext cx="187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chemeClr val="folHlink"/>
                </a:solidFill>
                <a:latin typeface="+mj-lt"/>
              </a:rPr>
              <a:t>Ejemplo:</a:t>
            </a:r>
            <a:endParaRPr lang="es-ES" sz="2000" b="1" u="none" dirty="0">
              <a:solidFill>
                <a:srgbClr val="4B5D59"/>
              </a:solidFill>
              <a:latin typeface="+mj-lt"/>
            </a:endParaRPr>
          </a:p>
        </p:txBody>
      </p:sp>
      <p:graphicFrame>
        <p:nvGraphicFramePr>
          <p:cNvPr id="6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121097"/>
              </p:ext>
            </p:extLst>
          </p:nvPr>
        </p:nvGraphicFramePr>
        <p:xfrm>
          <a:off x="1847056" y="4365104"/>
          <a:ext cx="24369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1" name="Ecuación" r:id="rId8" imgW="1180800" imgH="419040" progId="Equation.3">
                  <p:embed/>
                </p:oleObj>
              </mc:Choice>
              <mc:Fallback>
                <p:oleObj name="Ecuación" r:id="rId8" imgW="11808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056" y="4365104"/>
                        <a:ext cx="2436912" cy="684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4788024" y="4581128"/>
            <a:ext cx="4392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>
                <a:latin typeface="+mj-lt"/>
              </a:rPr>
              <a:t>(Desarrollando)</a:t>
            </a:r>
          </a:p>
        </p:txBody>
      </p:sp>
      <p:graphicFrame>
        <p:nvGraphicFramePr>
          <p:cNvPr id="6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077741"/>
              </p:ext>
            </p:extLst>
          </p:nvPr>
        </p:nvGraphicFramePr>
        <p:xfrm>
          <a:off x="2063626" y="5085184"/>
          <a:ext cx="22923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2" name="Ecuación" r:id="rId10" imgW="965160" imgH="444240" progId="Equation.3">
                  <p:embed/>
                </p:oleObj>
              </mc:Choice>
              <mc:Fallback>
                <p:oleObj name="Ecuación" r:id="rId10" imgW="96516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626" y="5085184"/>
                        <a:ext cx="229235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4787899" y="5301208"/>
            <a:ext cx="43926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 dirty="0">
                <a:latin typeface="+mj-lt"/>
              </a:rPr>
              <a:t>(Reduciendo términos semejantes)</a:t>
            </a:r>
          </a:p>
        </p:txBody>
      </p:sp>
      <p:graphicFrame>
        <p:nvGraphicFramePr>
          <p:cNvPr id="67" name="Object 17"/>
          <p:cNvGraphicFramePr>
            <a:graphicFrameLocks noChangeAspect="1"/>
          </p:cNvGraphicFramePr>
          <p:nvPr/>
        </p:nvGraphicFramePr>
        <p:xfrm>
          <a:off x="2627785" y="5838189"/>
          <a:ext cx="977670" cy="68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3" name="Ecuación" r:id="rId12" imgW="406080" imgH="419040" progId="Equation.3">
                  <p:embed/>
                </p:oleObj>
              </mc:Choice>
              <mc:Fallback>
                <p:oleObj name="Ecuación" r:id="rId12" imgW="40608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5" y="5838189"/>
                        <a:ext cx="977670" cy="687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179512" y="2793122"/>
            <a:ext cx="864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s-CL" sz="2000" b="1" u="none" dirty="0" smtClean="0">
                <a:solidFill>
                  <a:srgbClr val="84BD00"/>
                </a:solidFill>
                <a:latin typeface="+mj-lt"/>
                <a:cs typeface="Arial" charset="0"/>
              </a:rPr>
              <a:t>Distintos denominadores: </a:t>
            </a:r>
            <a:r>
              <a:rPr lang="es-CL" sz="2000" u="none" dirty="0" smtClean="0">
                <a:latin typeface="+mj-lt"/>
                <a:cs typeface="Arial" charset="0"/>
              </a:rPr>
              <a:t>se debe encontrar el </a:t>
            </a:r>
            <a:r>
              <a:rPr lang="es-CL" sz="2000" u="none" dirty="0" err="1" smtClean="0">
                <a:latin typeface="+mj-lt"/>
                <a:cs typeface="Arial" charset="0"/>
              </a:rPr>
              <a:t>m.c.m.</a:t>
            </a:r>
            <a:r>
              <a:rPr lang="es-CL" sz="2000" u="none" dirty="0" smtClean="0">
                <a:latin typeface="+mj-lt"/>
                <a:cs typeface="Arial" charset="0"/>
              </a:rPr>
              <a:t> entre ellos, para amplificar y luego operar. </a:t>
            </a:r>
            <a:endParaRPr lang="es-CL" sz="2000" b="1" u="none" dirty="0">
              <a:solidFill>
                <a:srgbClr val="84BD00"/>
              </a:solidFill>
              <a:latin typeface="+mj-lt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2132856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u="none" dirty="0" smtClean="0"/>
              <a:t>(Con z </a:t>
            </a:r>
            <a:r>
              <a:rPr lang="es-CL" sz="2000" u="none" dirty="0" smtClean="0"/>
              <a:t>≠ 0)</a:t>
            </a:r>
            <a:r>
              <a:rPr lang="es-ES" sz="2000" u="none" dirty="0" smtClean="0"/>
              <a:t> </a:t>
            </a:r>
            <a:endParaRPr lang="es-ES" sz="2000" u="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60" grpId="0"/>
      <p:bldP spid="62" grpId="0"/>
      <p:bldP spid="64" grpId="0"/>
      <p:bldP spid="66" grpId="0"/>
      <p:bldP spid="6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2974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2974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</a:t>
              </a:r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. </a:t>
              </a:r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Operaciones algebraicas</a:t>
              </a:r>
            </a:p>
          </p:txBody>
        </p:sp>
      </p:grpSp>
      <p:pic>
        <p:nvPicPr>
          <p:cNvPr id="29699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9745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Multiplicación y división 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84"/>
              <a:ext cx="2327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2"/>
          <p:cNvGrpSpPr>
            <a:grpSpLocks/>
          </p:cNvGrpSpPr>
          <p:nvPr/>
        </p:nvGrpSpPr>
        <p:grpSpPr bwMode="auto">
          <a:xfrm>
            <a:off x="3311650" y="4924500"/>
            <a:ext cx="2590800" cy="857250"/>
            <a:chOff x="3016" y="2482"/>
            <a:chExt cx="1632" cy="540"/>
          </a:xfrm>
        </p:grpSpPr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3287" y="2482"/>
              <a:ext cx="1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(a + b)</a:t>
              </a:r>
              <a:endParaRPr lang="es-ES" sz="2000" u="none" baseline="30000">
                <a:latin typeface="+mj-lt"/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3288" y="2768"/>
              <a:ext cx="1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(a – b)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4195" y="2772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1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>
              <a:off x="4059" y="2500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a </a:t>
              </a:r>
              <a:r>
                <a:rPr lang="es-CL" sz="2000" u="none">
                  <a:latin typeface="+mj-lt"/>
                  <a:sym typeface="Symbol" pitchFamily="18" charset="2"/>
                </a:rPr>
                <a:t>–</a:t>
              </a:r>
              <a:r>
                <a:rPr lang="es-MX" sz="2000" u="none">
                  <a:latin typeface="+mj-lt"/>
                </a:rPr>
                <a:t> b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59" name="Line 7"/>
            <p:cNvSpPr>
              <a:spLocks noChangeShapeType="1"/>
            </p:cNvSpPr>
            <p:nvPr/>
          </p:nvSpPr>
          <p:spPr bwMode="auto">
            <a:xfrm>
              <a:off x="4150" y="276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u="none">
                <a:latin typeface="+mj-lt"/>
              </a:endParaRPr>
            </a:p>
          </p:txBody>
        </p: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3016" y="2616"/>
              <a:ext cx="2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2000" u="none">
                  <a:latin typeface="+mj-lt"/>
                </a:rPr>
                <a:t>=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>
              <a:off x="3334" y="275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u="none">
                <a:latin typeface="+mj-lt"/>
              </a:endParaRPr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923" y="2614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u="none">
                  <a:latin typeface="+mj-lt"/>
                </a:rPr>
                <a:t>∙</a:t>
              </a:r>
            </a:p>
          </p:txBody>
        </p:sp>
      </p:grpSp>
      <p:grpSp>
        <p:nvGrpSpPr>
          <p:cNvPr id="63" name="Group 11"/>
          <p:cNvGrpSpPr>
            <a:grpSpLocks/>
          </p:cNvGrpSpPr>
          <p:nvPr/>
        </p:nvGrpSpPr>
        <p:grpSpPr bwMode="auto">
          <a:xfrm>
            <a:off x="3741862" y="2986162"/>
            <a:ext cx="3095625" cy="850900"/>
            <a:chOff x="3288" y="527"/>
            <a:chExt cx="1950" cy="536"/>
          </a:xfrm>
        </p:grpSpPr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3289" y="813"/>
              <a:ext cx="1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(a + b)(a – b)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65" name="Text Box 13"/>
            <p:cNvSpPr txBox="1">
              <a:spLocks noChangeArrowheads="1"/>
            </p:cNvSpPr>
            <p:nvPr/>
          </p:nvSpPr>
          <p:spPr bwMode="auto">
            <a:xfrm>
              <a:off x="4467" y="642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u="none">
                  <a:latin typeface="+mj-lt"/>
                </a:rPr>
                <a:t>:</a:t>
              </a:r>
              <a:endParaRPr lang="es-ES" u="none">
                <a:latin typeface="+mj-lt"/>
              </a:endParaRP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3288" y="527"/>
              <a:ext cx="1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(a + b)(a + b)</a:t>
              </a:r>
              <a:endParaRPr lang="es-ES" sz="2000" u="none" baseline="30000">
                <a:latin typeface="+mj-lt"/>
              </a:endParaRPr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3380" y="813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u="none">
                <a:latin typeface="+mj-lt"/>
              </a:endParaRPr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4830" y="537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1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auto">
            <a:xfrm>
              <a:off x="4694" y="813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latin typeface="+mj-lt"/>
                </a:rPr>
                <a:t>a </a:t>
              </a:r>
              <a:r>
                <a:rPr lang="es-CL" sz="2000" u="none" dirty="0">
                  <a:latin typeface="+mj-lt"/>
                  <a:sym typeface="Symbol" pitchFamily="18" charset="2"/>
                </a:rPr>
                <a:t>–</a:t>
              </a:r>
              <a:r>
                <a:rPr lang="es-MX" sz="2000" u="none" dirty="0">
                  <a:latin typeface="+mj-lt"/>
                </a:rPr>
                <a:t> b</a:t>
              </a:r>
              <a:endParaRPr lang="es-ES" sz="2000" u="none" dirty="0">
                <a:latin typeface="+mj-lt"/>
              </a:endParaRP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>
              <a:off x="4694" y="81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u="none">
                <a:latin typeface="+mj-lt"/>
              </a:endParaRPr>
            </a:p>
          </p:txBody>
        </p:sp>
      </p:grp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6766050" y="908720"/>
            <a:ext cx="3603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sz="2000">
              <a:latin typeface="Verdana" pitchFamily="34" charset="0"/>
            </a:endParaRP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1405805" y="2240037"/>
            <a:ext cx="4678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L" sz="2000" u="none" dirty="0">
                <a:latin typeface="+mj-lt"/>
              </a:rPr>
              <a:t>Si a </a:t>
            </a:r>
            <a:r>
              <a:rPr lang="es-CL" sz="2000" u="none" dirty="0">
                <a:latin typeface="+mj-lt"/>
                <a:sym typeface="Symbol" pitchFamily="18" charset="2"/>
              </a:rPr>
              <a:t> b y a  </a:t>
            </a:r>
            <a:r>
              <a:rPr lang="es-CL" sz="2000" u="none" dirty="0" smtClean="0">
                <a:latin typeface="+mj-lt"/>
                <a:sym typeface="Symbol" pitchFamily="18" charset="2"/>
              </a:rPr>
              <a:t>– b</a:t>
            </a:r>
            <a:r>
              <a:rPr lang="es-CL" sz="2000" u="none" dirty="0">
                <a:latin typeface="+mj-lt"/>
                <a:sym typeface="Symbol" pitchFamily="18" charset="2"/>
              </a:rPr>
              <a:t>, entonces: </a:t>
            </a:r>
            <a:endParaRPr lang="es-CL" sz="2000" u="none" dirty="0">
              <a:solidFill>
                <a:srgbClr val="FF9933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3670425" y="2636912"/>
            <a:ext cx="2770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600" u="none" dirty="0" err="1">
                <a:solidFill>
                  <a:srgbClr val="84BD00"/>
                </a:solidFill>
                <a:latin typeface="+mj-lt"/>
              </a:rPr>
              <a:t>Factorizando</a:t>
            </a:r>
            <a:r>
              <a:rPr lang="es-CL" sz="1600" u="none" dirty="0">
                <a:solidFill>
                  <a:srgbClr val="84BD00"/>
                </a:solidFill>
                <a:latin typeface="+mj-lt"/>
              </a:rPr>
              <a:t> y simplificando</a:t>
            </a:r>
            <a:endParaRPr lang="es-ES" sz="1600" u="none" dirty="0">
              <a:solidFill>
                <a:srgbClr val="84BD00"/>
              </a:solidFill>
              <a:latin typeface="+mj-lt"/>
            </a:endParaRP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3691062" y="3789437"/>
            <a:ext cx="11961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600" u="none" dirty="0">
                <a:solidFill>
                  <a:srgbClr val="84BD00"/>
                </a:solidFill>
                <a:latin typeface="+mj-lt"/>
              </a:rPr>
              <a:t>Dividiendo:</a:t>
            </a:r>
            <a:endParaRPr lang="es-ES" sz="1600" u="none" dirty="0">
              <a:solidFill>
                <a:srgbClr val="84BD00"/>
              </a:solidFill>
              <a:latin typeface="+mj-lt"/>
            </a:endParaRPr>
          </a:p>
        </p:txBody>
      </p:sp>
      <p:sp>
        <p:nvSpPr>
          <p:cNvPr id="75" name="Line 26"/>
          <p:cNvSpPr>
            <a:spLocks noChangeShapeType="1"/>
          </p:cNvSpPr>
          <p:nvPr/>
        </p:nvSpPr>
        <p:spPr bwMode="auto">
          <a:xfrm flipV="1">
            <a:off x="4030787" y="2973462"/>
            <a:ext cx="60960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s-ES" u="none">
              <a:latin typeface="+mj-lt"/>
            </a:endParaRPr>
          </a:p>
        </p:txBody>
      </p:sp>
      <p:sp>
        <p:nvSpPr>
          <p:cNvPr id="76" name="Line 27"/>
          <p:cNvSpPr>
            <a:spLocks noChangeShapeType="1"/>
          </p:cNvSpPr>
          <p:nvPr/>
        </p:nvSpPr>
        <p:spPr bwMode="auto">
          <a:xfrm flipV="1">
            <a:off x="4032375" y="5349950"/>
            <a:ext cx="60960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s-ES" u="none">
              <a:latin typeface="+mj-lt"/>
            </a:endParaRPr>
          </a:p>
        </p:txBody>
      </p:sp>
      <p:sp>
        <p:nvSpPr>
          <p:cNvPr id="77" name="Line 28"/>
          <p:cNvSpPr>
            <a:spLocks noChangeShapeType="1"/>
          </p:cNvSpPr>
          <p:nvPr/>
        </p:nvSpPr>
        <p:spPr bwMode="auto">
          <a:xfrm flipV="1">
            <a:off x="4030787" y="3456062"/>
            <a:ext cx="60960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s-ES" u="none">
              <a:latin typeface="+mj-lt"/>
            </a:endParaRPr>
          </a:p>
        </p:txBody>
      </p:sp>
      <p:grpSp>
        <p:nvGrpSpPr>
          <p:cNvPr id="78" name="Group 30"/>
          <p:cNvGrpSpPr>
            <a:grpSpLocks/>
          </p:cNvGrpSpPr>
          <p:nvPr/>
        </p:nvGrpSpPr>
        <p:grpSpPr bwMode="auto">
          <a:xfrm>
            <a:off x="1078037" y="3122687"/>
            <a:ext cx="2592388" cy="757238"/>
            <a:chOff x="1610" y="527"/>
            <a:chExt cx="1633" cy="477"/>
          </a:xfrm>
        </p:grpSpPr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1610" y="527"/>
              <a:ext cx="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(a + b)</a:t>
              </a:r>
              <a:r>
                <a:rPr lang="es-MX" sz="2000" u="none" baseline="30000">
                  <a:latin typeface="+mj-lt"/>
                </a:rPr>
                <a:t>2</a:t>
              </a:r>
              <a:endParaRPr lang="es-ES" sz="2000" u="none" baseline="30000">
                <a:latin typeface="+mj-lt"/>
              </a:endParaRP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1655" y="754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a</a:t>
              </a:r>
              <a:r>
                <a:rPr lang="es-MX" sz="2000" u="none" baseline="30000">
                  <a:latin typeface="+mj-lt"/>
                </a:rPr>
                <a:t>2</a:t>
              </a:r>
              <a:r>
                <a:rPr lang="es-MX" sz="2000" u="none">
                  <a:latin typeface="+mj-lt"/>
                </a:rPr>
                <a:t> </a:t>
              </a:r>
              <a:r>
                <a:rPr lang="es-CL" sz="2000" u="none">
                  <a:latin typeface="+mj-lt"/>
                  <a:sym typeface="Symbol" pitchFamily="18" charset="2"/>
                </a:rPr>
                <a:t>–</a:t>
              </a:r>
              <a:r>
                <a:rPr lang="es-MX" sz="2000" u="none">
                  <a:latin typeface="+mj-lt"/>
                </a:rPr>
                <a:t> b</a:t>
              </a:r>
              <a:r>
                <a:rPr lang="es-MX" sz="2000" u="none" baseline="30000">
                  <a:latin typeface="+mj-lt"/>
                </a:rPr>
                <a:t>2</a:t>
              </a:r>
              <a:endParaRPr lang="es-ES" sz="2000" u="none" baseline="30000">
                <a:latin typeface="+mj-lt"/>
              </a:endParaRPr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>
              <a:off x="1701" y="75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u="none">
                <a:latin typeface="+mj-lt"/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2290" y="618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u="none">
                  <a:latin typeface="+mj-lt"/>
                </a:rPr>
                <a:t>:</a:t>
              </a:r>
              <a:endParaRPr lang="es-ES" u="none">
                <a:latin typeface="+mj-lt"/>
              </a:endParaRPr>
            </a:p>
          </p:txBody>
        </p:sp>
        <p:sp>
          <p:nvSpPr>
            <p:cNvPr id="88" name="Text Box 35"/>
            <p:cNvSpPr txBox="1">
              <a:spLocks noChangeArrowheads="1"/>
            </p:cNvSpPr>
            <p:nvPr/>
          </p:nvSpPr>
          <p:spPr bwMode="auto">
            <a:xfrm>
              <a:off x="2653" y="527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1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89" name="Text Box 36"/>
            <p:cNvSpPr txBox="1">
              <a:spLocks noChangeArrowheads="1"/>
            </p:cNvSpPr>
            <p:nvPr/>
          </p:nvSpPr>
          <p:spPr bwMode="auto">
            <a:xfrm>
              <a:off x="2517" y="754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a </a:t>
              </a:r>
              <a:r>
                <a:rPr lang="es-CL" sz="2000" u="none">
                  <a:latin typeface="+mj-lt"/>
                  <a:sym typeface="Symbol" pitchFamily="18" charset="2"/>
                </a:rPr>
                <a:t>–</a:t>
              </a:r>
              <a:r>
                <a:rPr lang="es-MX" sz="2000" u="none">
                  <a:latin typeface="+mj-lt"/>
                </a:rPr>
                <a:t> b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90" name="Line 37"/>
            <p:cNvSpPr>
              <a:spLocks noChangeShapeType="1"/>
            </p:cNvSpPr>
            <p:nvPr/>
          </p:nvSpPr>
          <p:spPr bwMode="auto">
            <a:xfrm>
              <a:off x="2517" y="75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u="none">
                <a:latin typeface="+mj-lt"/>
              </a:endParaRPr>
            </a:p>
          </p:txBody>
        </p:sp>
        <p:sp>
          <p:nvSpPr>
            <p:cNvPr id="91" name="Text Box 38"/>
            <p:cNvSpPr txBox="1">
              <a:spLocks noChangeArrowheads="1"/>
            </p:cNvSpPr>
            <p:nvPr/>
          </p:nvSpPr>
          <p:spPr bwMode="auto">
            <a:xfrm>
              <a:off x="3016" y="595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=</a:t>
              </a:r>
              <a:endParaRPr lang="es-ES" sz="2000" u="none">
                <a:latin typeface="+mj-lt"/>
              </a:endParaRPr>
            </a:p>
          </p:txBody>
        </p:sp>
      </p:grpSp>
      <p:grpSp>
        <p:nvGrpSpPr>
          <p:cNvPr id="92" name="Group 39"/>
          <p:cNvGrpSpPr>
            <a:grpSpLocks/>
          </p:cNvGrpSpPr>
          <p:nvPr/>
        </p:nvGrpSpPr>
        <p:grpSpPr bwMode="auto">
          <a:xfrm>
            <a:off x="3310062" y="4060900"/>
            <a:ext cx="2590800" cy="857250"/>
            <a:chOff x="3016" y="1556"/>
            <a:chExt cx="1632" cy="540"/>
          </a:xfrm>
        </p:grpSpPr>
        <p:sp>
          <p:nvSpPr>
            <p:cNvPr id="93" name="Text Box 40"/>
            <p:cNvSpPr txBox="1">
              <a:spLocks noChangeArrowheads="1"/>
            </p:cNvSpPr>
            <p:nvPr/>
          </p:nvSpPr>
          <p:spPr bwMode="auto">
            <a:xfrm>
              <a:off x="3287" y="1556"/>
              <a:ext cx="1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latin typeface="+mj-lt"/>
                </a:rPr>
                <a:t>(a + b)</a:t>
              </a:r>
              <a:endParaRPr lang="es-ES" sz="2000" u="none" baseline="30000" dirty="0">
                <a:latin typeface="+mj-lt"/>
              </a:endParaRPr>
            </a:p>
          </p:txBody>
        </p:sp>
        <p:sp>
          <p:nvSpPr>
            <p:cNvPr id="94" name="Text Box 41"/>
            <p:cNvSpPr txBox="1">
              <a:spLocks noChangeArrowheads="1"/>
            </p:cNvSpPr>
            <p:nvPr/>
          </p:nvSpPr>
          <p:spPr bwMode="auto">
            <a:xfrm>
              <a:off x="3288" y="1842"/>
              <a:ext cx="1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(a – b)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>
              <a:off x="3334" y="184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u="none">
                <a:latin typeface="+mj-lt"/>
              </a:endParaRPr>
            </a:p>
          </p:txBody>
        </p:sp>
        <p:sp>
          <p:nvSpPr>
            <p:cNvPr id="96" name="Text Box 43"/>
            <p:cNvSpPr txBox="1">
              <a:spLocks noChangeArrowheads="1"/>
            </p:cNvSpPr>
            <p:nvPr/>
          </p:nvSpPr>
          <p:spPr bwMode="auto">
            <a:xfrm>
              <a:off x="4195" y="1570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1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4059" y="1846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latin typeface="+mj-lt"/>
                </a:rPr>
                <a:t>a </a:t>
              </a:r>
              <a:r>
                <a:rPr lang="es-CL" sz="2000" u="none">
                  <a:latin typeface="+mj-lt"/>
                  <a:sym typeface="Symbol" pitchFamily="18" charset="2"/>
                </a:rPr>
                <a:t>–</a:t>
              </a:r>
              <a:r>
                <a:rPr lang="es-MX" sz="2000" u="none">
                  <a:latin typeface="+mj-lt"/>
                </a:rPr>
                <a:t> b</a:t>
              </a:r>
              <a:endParaRPr lang="es-ES" sz="2000" u="none">
                <a:latin typeface="+mj-lt"/>
              </a:endParaRPr>
            </a:p>
          </p:txBody>
        </p:sp>
        <p:sp>
          <p:nvSpPr>
            <p:cNvPr id="98" name="Text Box 45"/>
            <p:cNvSpPr txBox="1">
              <a:spLocks noChangeArrowheads="1"/>
            </p:cNvSpPr>
            <p:nvPr/>
          </p:nvSpPr>
          <p:spPr bwMode="auto">
            <a:xfrm>
              <a:off x="3923" y="170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u="none" dirty="0">
                  <a:latin typeface="+mj-lt"/>
                </a:rPr>
                <a:t>:</a:t>
              </a:r>
              <a:endParaRPr lang="es-ES" u="none" dirty="0">
                <a:latin typeface="+mj-lt"/>
              </a:endParaRPr>
            </a:p>
          </p:txBody>
        </p:sp>
        <p:sp>
          <p:nvSpPr>
            <p:cNvPr id="99" name="Line 46"/>
            <p:cNvSpPr>
              <a:spLocks noChangeShapeType="1"/>
            </p:cNvSpPr>
            <p:nvPr/>
          </p:nvSpPr>
          <p:spPr bwMode="auto">
            <a:xfrm>
              <a:off x="4150" y="18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u="none">
                <a:latin typeface="+mj-lt"/>
              </a:endParaRPr>
            </a:p>
          </p:txBody>
        </p:sp>
        <p:sp>
          <p:nvSpPr>
            <p:cNvPr id="100" name="Text Box 47"/>
            <p:cNvSpPr txBox="1">
              <a:spLocks noChangeArrowheads="1"/>
            </p:cNvSpPr>
            <p:nvPr/>
          </p:nvSpPr>
          <p:spPr bwMode="auto">
            <a:xfrm>
              <a:off x="3016" y="1690"/>
              <a:ext cx="2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2000" u="none">
                  <a:latin typeface="+mj-lt"/>
                </a:rPr>
                <a:t>=</a:t>
              </a:r>
              <a:endParaRPr lang="es-ES" sz="2000" u="none">
                <a:latin typeface="+mj-lt"/>
              </a:endParaRPr>
            </a:p>
          </p:txBody>
        </p:sp>
      </p:grpSp>
      <p:sp>
        <p:nvSpPr>
          <p:cNvPr id="101" name="Line 48"/>
          <p:cNvSpPr>
            <a:spLocks noChangeShapeType="1"/>
          </p:cNvSpPr>
          <p:nvPr/>
        </p:nvSpPr>
        <p:spPr bwMode="auto">
          <a:xfrm flipV="1">
            <a:off x="5040437" y="4968950"/>
            <a:ext cx="60960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s-ES" u="none">
              <a:latin typeface="+mj-lt"/>
            </a:endParaRPr>
          </a:p>
        </p:txBody>
      </p:sp>
      <p:sp>
        <p:nvSpPr>
          <p:cNvPr id="102" name="Text Box 49"/>
          <p:cNvSpPr txBox="1">
            <a:spLocks noChangeArrowheads="1"/>
          </p:cNvSpPr>
          <p:nvPr/>
        </p:nvSpPr>
        <p:spPr bwMode="auto">
          <a:xfrm>
            <a:off x="3311650" y="5811912"/>
            <a:ext cx="13612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 dirty="0">
                <a:latin typeface="+mj-lt"/>
              </a:rPr>
              <a:t>=  </a:t>
            </a:r>
            <a:r>
              <a:rPr lang="es-MX" sz="2000" u="none" dirty="0" smtClean="0">
                <a:latin typeface="+mj-lt"/>
              </a:rPr>
              <a:t>  (</a:t>
            </a:r>
            <a:r>
              <a:rPr lang="es-MX" sz="2000" u="none" dirty="0">
                <a:latin typeface="+mj-lt"/>
              </a:rPr>
              <a:t>a + b)</a:t>
            </a:r>
            <a:endParaRPr lang="es-ES" sz="2000" u="none" dirty="0">
              <a:latin typeface="+mj-lt"/>
            </a:endParaRPr>
          </a:p>
        </p:txBody>
      </p: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214437" y="2226345"/>
            <a:ext cx="1519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chemeClr val="folHlink"/>
                </a:solidFill>
                <a:latin typeface="+mj-lt"/>
              </a:rPr>
              <a:t>Ejemplo:</a:t>
            </a:r>
            <a:endParaRPr lang="es-ES" sz="2000" b="1" u="none" dirty="0">
              <a:solidFill>
                <a:srgbClr val="4B5D59"/>
              </a:solidFill>
              <a:latin typeface="+mj-lt"/>
            </a:endParaRPr>
          </a:p>
        </p:txBody>
      </p:sp>
      <p:sp>
        <p:nvSpPr>
          <p:cNvPr id="106" name="Rectangle 52"/>
          <p:cNvSpPr>
            <a:spLocks noChangeArrowheads="1"/>
          </p:cNvSpPr>
          <p:nvPr/>
        </p:nvSpPr>
        <p:spPr bwMode="auto">
          <a:xfrm>
            <a:off x="179512" y="1240507"/>
            <a:ext cx="871296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2000" u="none" dirty="0">
                <a:latin typeface="+mj-lt"/>
              </a:rPr>
              <a:t>Antes de operar las fracciones algebraicas, conviene </a:t>
            </a:r>
            <a:r>
              <a:rPr lang="es-ES" sz="2000" u="none" dirty="0" err="1">
                <a:latin typeface="+mj-lt"/>
              </a:rPr>
              <a:t>factorizar</a:t>
            </a:r>
            <a:r>
              <a:rPr lang="es-ES" sz="2000" u="none" dirty="0">
                <a:latin typeface="+mj-lt"/>
              </a:rPr>
              <a:t> sus numeradores y denominadores, pues generalmente se simplifican algunas expresiones.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 animBg="1"/>
      <p:bldP spid="76" grpId="0" animBg="1"/>
      <p:bldP spid="77" grpId="0" animBg="1"/>
      <p:bldP spid="101" grpId="0" animBg="1"/>
      <p:bldP spid="102" grpId="0"/>
      <p:bldP spid="103" grpId="0"/>
      <p:bldP spid="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2974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2974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</a:t>
              </a:r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. </a:t>
              </a:r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Operaciones algebraicas</a:t>
              </a:r>
            </a:p>
          </p:txBody>
        </p:sp>
      </p:grpSp>
      <p:pic>
        <p:nvPicPr>
          <p:cNvPr id="29699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9745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Ejemplos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84"/>
              <a:ext cx="1110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6766050" y="908720"/>
            <a:ext cx="3603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sz="2000">
              <a:latin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2982" y="1444714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u="none" dirty="0" smtClean="0"/>
              <a:t>¿Qué expresión representa a                                     , con x ≠ 0? </a:t>
            </a:r>
            <a:endParaRPr lang="es-CL" sz="2000" u="none" dirty="0"/>
          </a:p>
        </p:txBody>
      </p:sp>
      <p:grpSp>
        <p:nvGrpSpPr>
          <p:cNvPr id="81" name="Group 75"/>
          <p:cNvGrpSpPr>
            <a:grpSpLocks/>
          </p:cNvGrpSpPr>
          <p:nvPr/>
        </p:nvGrpSpPr>
        <p:grpSpPr bwMode="auto">
          <a:xfrm>
            <a:off x="3635896" y="1340768"/>
            <a:ext cx="2759075" cy="692150"/>
            <a:chOff x="417" y="1548"/>
            <a:chExt cx="1738" cy="436"/>
          </a:xfrm>
        </p:grpSpPr>
        <p:grpSp>
          <p:nvGrpSpPr>
            <p:cNvPr id="82" name="Group 48"/>
            <p:cNvGrpSpPr>
              <a:grpSpLocks/>
            </p:cNvGrpSpPr>
            <p:nvPr/>
          </p:nvGrpSpPr>
          <p:grpSpPr bwMode="auto">
            <a:xfrm>
              <a:off x="417" y="1548"/>
              <a:ext cx="490" cy="423"/>
              <a:chOff x="417" y="1548"/>
              <a:chExt cx="490" cy="423"/>
            </a:xfrm>
          </p:grpSpPr>
          <p:sp>
            <p:nvSpPr>
              <p:cNvPr id="113" name="Text Box 26"/>
              <p:cNvSpPr txBox="1">
                <a:spLocks noChangeArrowheads="1"/>
              </p:cNvSpPr>
              <p:nvPr/>
            </p:nvSpPr>
            <p:spPr bwMode="auto">
              <a:xfrm>
                <a:off x="417" y="1548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/>
                  <a:t>1</a:t>
                </a:r>
                <a:endParaRPr lang="es-ES" altLang="es-CL" sz="2000" u="none" baseline="30000"/>
              </a:p>
            </p:txBody>
          </p:sp>
          <p:sp>
            <p:nvSpPr>
              <p:cNvPr id="114" name="Text Box 27"/>
              <p:cNvSpPr txBox="1">
                <a:spLocks noChangeArrowheads="1"/>
              </p:cNvSpPr>
              <p:nvPr/>
            </p:nvSpPr>
            <p:spPr bwMode="auto">
              <a:xfrm>
                <a:off x="480" y="1721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/>
                  <a:t>2x</a:t>
                </a:r>
                <a:r>
                  <a:rPr lang="es-MX" altLang="es-CL" sz="2000" u="none" baseline="30000"/>
                  <a:t> </a:t>
                </a:r>
                <a:r>
                  <a:rPr lang="es-MX" altLang="es-CL" sz="1800" u="none" baseline="30000"/>
                  <a:t>  </a:t>
                </a:r>
                <a:endParaRPr lang="es-ES" altLang="es-CL" sz="1800" u="none" baseline="30000"/>
              </a:p>
            </p:txBody>
          </p:sp>
          <p:sp>
            <p:nvSpPr>
              <p:cNvPr id="115" name="Line 28"/>
              <p:cNvSpPr>
                <a:spLocks noChangeShapeType="1"/>
              </p:cNvSpPr>
              <p:nvPr/>
            </p:nvSpPr>
            <p:spPr bwMode="auto">
              <a:xfrm>
                <a:off x="545" y="1757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L" u="none"/>
              </a:p>
            </p:txBody>
          </p:sp>
        </p:grp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872" y="1639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/>
                <a:t>+</a:t>
              </a:r>
              <a:endParaRPr lang="es-ES" altLang="es-CL" sz="2000" u="none"/>
            </a:p>
          </p:txBody>
        </p:sp>
        <p:grpSp>
          <p:nvGrpSpPr>
            <p:cNvPr id="84" name="Group 49"/>
            <p:cNvGrpSpPr>
              <a:grpSpLocks/>
            </p:cNvGrpSpPr>
            <p:nvPr/>
          </p:nvGrpSpPr>
          <p:grpSpPr bwMode="auto">
            <a:xfrm>
              <a:off x="1012" y="1548"/>
              <a:ext cx="490" cy="423"/>
              <a:chOff x="417" y="1548"/>
              <a:chExt cx="490" cy="423"/>
            </a:xfrm>
          </p:grpSpPr>
          <p:sp>
            <p:nvSpPr>
              <p:cNvPr id="110" name="Text Box 26"/>
              <p:cNvSpPr txBox="1">
                <a:spLocks noChangeArrowheads="1"/>
              </p:cNvSpPr>
              <p:nvPr/>
            </p:nvSpPr>
            <p:spPr bwMode="auto">
              <a:xfrm>
                <a:off x="417" y="1548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/>
                  <a:t>1</a:t>
                </a:r>
                <a:endParaRPr lang="es-ES" altLang="es-CL" sz="2000" u="none" baseline="30000"/>
              </a:p>
            </p:txBody>
          </p:sp>
          <p:sp>
            <p:nvSpPr>
              <p:cNvPr id="111" name="Text Box 27"/>
              <p:cNvSpPr txBox="1">
                <a:spLocks noChangeArrowheads="1"/>
              </p:cNvSpPr>
              <p:nvPr/>
            </p:nvSpPr>
            <p:spPr bwMode="auto">
              <a:xfrm>
                <a:off x="480" y="1721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/>
                  <a:t>3x</a:t>
                </a:r>
                <a:r>
                  <a:rPr lang="es-MX" altLang="es-CL" sz="2000" u="none" baseline="30000"/>
                  <a:t> </a:t>
                </a:r>
                <a:r>
                  <a:rPr lang="es-MX" altLang="es-CL" sz="1800" u="none" baseline="30000"/>
                  <a:t>  </a:t>
                </a:r>
                <a:endParaRPr lang="es-ES" altLang="es-CL" sz="1800" u="none" baseline="30000"/>
              </a:p>
            </p:txBody>
          </p:sp>
          <p:sp>
            <p:nvSpPr>
              <p:cNvPr id="112" name="Line 28"/>
              <p:cNvSpPr>
                <a:spLocks noChangeShapeType="1"/>
              </p:cNvSpPr>
              <p:nvPr/>
            </p:nvSpPr>
            <p:spPr bwMode="auto">
              <a:xfrm>
                <a:off x="561" y="1757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L" u="none"/>
              </a:p>
            </p:txBody>
          </p:sp>
        </p:grpSp>
        <p:sp>
          <p:nvSpPr>
            <p:cNvPr id="85" name="Text Box 29"/>
            <p:cNvSpPr txBox="1">
              <a:spLocks noChangeArrowheads="1"/>
            </p:cNvSpPr>
            <p:nvPr/>
          </p:nvSpPr>
          <p:spPr bwMode="auto">
            <a:xfrm>
              <a:off x="1488" y="1643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 dirty="0"/>
                <a:t>+</a:t>
              </a:r>
              <a:endParaRPr lang="es-ES" altLang="es-CL" sz="2000" u="none" dirty="0"/>
            </a:p>
          </p:txBody>
        </p:sp>
        <p:grpSp>
          <p:nvGrpSpPr>
            <p:cNvPr id="104" name="Group 55"/>
            <p:cNvGrpSpPr>
              <a:grpSpLocks/>
            </p:cNvGrpSpPr>
            <p:nvPr/>
          </p:nvGrpSpPr>
          <p:grpSpPr bwMode="auto">
            <a:xfrm>
              <a:off x="1665" y="1561"/>
              <a:ext cx="490" cy="423"/>
              <a:chOff x="417" y="1548"/>
              <a:chExt cx="490" cy="423"/>
            </a:xfrm>
          </p:grpSpPr>
          <p:sp>
            <p:nvSpPr>
              <p:cNvPr id="107" name="Text Box 26"/>
              <p:cNvSpPr txBox="1">
                <a:spLocks noChangeArrowheads="1"/>
              </p:cNvSpPr>
              <p:nvPr/>
            </p:nvSpPr>
            <p:spPr bwMode="auto">
              <a:xfrm>
                <a:off x="417" y="1548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/>
                  <a:t>1</a:t>
                </a:r>
                <a:endParaRPr lang="es-ES" altLang="es-CL" sz="2000" u="none" baseline="30000"/>
              </a:p>
            </p:txBody>
          </p:sp>
          <p:sp>
            <p:nvSpPr>
              <p:cNvPr id="108" name="Text Box 27"/>
              <p:cNvSpPr txBox="1">
                <a:spLocks noChangeArrowheads="1"/>
              </p:cNvSpPr>
              <p:nvPr/>
            </p:nvSpPr>
            <p:spPr bwMode="auto">
              <a:xfrm>
                <a:off x="480" y="1721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/>
                  <a:t>6x</a:t>
                </a:r>
                <a:r>
                  <a:rPr lang="es-MX" altLang="es-CL" sz="2000" u="none" baseline="30000"/>
                  <a:t>   </a:t>
                </a:r>
                <a:endParaRPr lang="es-ES" altLang="es-CL" sz="2000" u="none" baseline="30000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566" y="1757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L" u="none"/>
              </a:p>
            </p:txBody>
          </p:sp>
        </p:grpSp>
      </p:grpSp>
      <p:sp>
        <p:nvSpPr>
          <p:cNvPr id="116" name="Rectangle 5"/>
          <p:cNvSpPr>
            <a:spLocks noChangeArrowheads="1"/>
          </p:cNvSpPr>
          <p:nvPr/>
        </p:nvSpPr>
        <p:spPr bwMode="auto">
          <a:xfrm>
            <a:off x="336550" y="2420888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CL" sz="2000" b="1" i="0" u="none" strike="noStrike" kern="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charset="0"/>
                <a:cs typeface="Arial" charset="0"/>
              </a:rPr>
              <a:t>Resolución:</a:t>
            </a:r>
            <a:endParaRPr kumimoji="0" lang="es-ES" altLang="es-CL" sz="2000" b="1" i="0" u="none" strike="noStrike" kern="0" cap="none" spc="0" normalizeH="0" baseline="0" noProof="0" dirty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7" name="Text Box 43"/>
          <p:cNvSpPr txBox="1">
            <a:spLocks noChangeArrowheads="1"/>
          </p:cNvSpPr>
          <p:nvPr/>
        </p:nvSpPr>
        <p:spPr bwMode="auto">
          <a:xfrm>
            <a:off x="6000750" y="3024138"/>
            <a:ext cx="3603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altLang="es-C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118" name="Group 75"/>
          <p:cNvGrpSpPr>
            <a:grpSpLocks/>
          </p:cNvGrpSpPr>
          <p:nvPr/>
        </p:nvGrpSpPr>
        <p:grpSpPr bwMode="auto">
          <a:xfrm>
            <a:off x="312738" y="3082875"/>
            <a:ext cx="3009900" cy="692150"/>
            <a:chOff x="417" y="1548"/>
            <a:chExt cx="1896" cy="436"/>
          </a:xfrm>
        </p:grpSpPr>
        <p:grpSp>
          <p:nvGrpSpPr>
            <p:cNvPr id="119" name="Group 48"/>
            <p:cNvGrpSpPr>
              <a:grpSpLocks/>
            </p:cNvGrpSpPr>
            <p:nvPr/>
          </p:nvGrpSpPr>
          <p:grpSpPr bwMode="auto">
            <a:xfrm>
              <a:off x="417" y="1548"/>
              <a:ext cx="490" cy="423"/>
              <a:chOff x="417" y="1548"/>
              <a:chExt cx="490" cy="423"/>
            </a:xfrm>
          </p:grpSpPr>
          <p:sp>
            <p:nvSpPr>
              <p:cNvPr id="131" name="Text Box 26"/>
              <p:cNvSpPr txBox="1">
                <a:spLocks noChangeArrowheads="1"/>
              </p:cNvSpPr>
              <p:nvPr/>
            </p:nvSpPr>
            <p:spPr bwMode="auto">
              <a:xfrm>
                <a:off x="417" y="1548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1</a:t>
                </a:r>
                <a:endParaRPr kumimoji="0" lang="es-ES" altLang="es-CL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2" name="Text Box 27"/>
              <p:cNvSpPr txBox="1">
                <a:spLocks noChangeArrowheads="1"/>
              </p:cNvSpPr>
              <p:nvPr/>
            </p:nvSpPr>
            <p:spPr bwMode="auto">
              <a:xfrm>
                <a:off x="480" y="1721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2x</a:t>
                </a:r>
                <a:r>
                  <a:rPr kumimoji="0" lang="es-MX" altLang="es-CL" sz="20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</a:t>
                </a:r>
                <a:r>
                  <a:rPr kumimoji="0" lang="es-MX" altLang="es-CL" sz="18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 </a:t>
                </a:r>
                <a:endParaRPr kumimoji="0" lang="es-ES" altLang="es-CL" sz="18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3" name="Line 28"/>
              <p:cNvSpPr>
                <a:spLocks noChangeShapeType="1"/>
              </p:cNvSpPr>
              <p:nvPr/>
            </p:nvSpPr>
            <p:spPr bwMode="auto">
              <a:xfrm>
                <a:off x="508" y="1757"/>
                <a:ext cx="3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20" name="Text Box 29"/>
            <p:cNvSpPr txBox="1">
              <a:spLocks noChangeArrowheads="1"/>
            </p:cNvSpPr>
            <p:nvPr/>
          </p:nvSpPr>
          <p:spPr bwMode="auto">
            <a:xfrm>
              <a:off x="872" y="1639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+</a:t>
              </a:r>
              <a:endParaRPr kumimoji="0" lang="es-ES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grpSp>
          <p:nvGrpSpPr>
            <p:cNvPr id="121" name="Group 49"/>
            <p:cNvGrpSpPr>
              <a:grpSpLocks/>
            </p:cNvGrpSpPr>
            <p:nvPr/>
          </p:nvGrpSpPr>
          <p:grpSpPr bwMode="auto">
            <a:xfrm>
              <a:off x="1012" y="1548"/>
              <a:ext cx="490" cy="423"/>
              <a:chOff x="417" y="1548"/>
              <a:chExt cx="490" cy="423"/>
            </a:xfrm>
          </p:grpSpPr>
          <p:sp>
            <p:nvSpPr>
              <p:cNvPr id="128" name="Text Box 26"/>
              <p:cNvSpPr txBox="1">
                <a:spLocks noChangeArrowheads="1"/>
              </p:cNvSpPr>
              <p:nvPr/>
            </p:nvSpPr>
            <p:spPr bwMode="auto">
              <a:xfrm>
                <a:off x="417" y="1548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1</a:t>
                </a:r>
                <a:endParaRPr kumimoji="0" lang="es-ES" altLang="es-CL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29" name="Text Box 27"/>
              <p:cNvSpPr txBox="1">
                <a:spLocks noChangeArrowheads="1"/>
              </p:cNvSpPr>
              <p:nvPr/>
            </p:nvSpPr>
            <p:spPr bwMode="auto">
              <a:xfrm>
                <a:off x="480" y="1721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3x</a:t>
                </a:r>
                <a:r>
                  <a:rPr kumimoji="0" lang="es-MX" altLang="es-CL" sz="20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</a:t>
                </a:r>
                <a:r>
                  <a:rPr kumimoji="0" lang="es-MX" altLang="es-CL" sz="18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 </a:t>
                </a:r>
                <a:endParaRPr kumimoji="0" lang="es-ES" altLang="es-CL" sz="18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0" name="Line 28"/>
              <p:cNvSpPr>
                <a:spLocks noChangeShapeType="1"/>
              </p:cNvSpPr>
              <p:nvPr/>
            </p:nvSpPr>
            <p:spPr bwMode="auto">
              <a:xfrm>
                <a:off x="508" y="1757"/>
                <a:ext cx="3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488" y="1643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+</a:t>
              </a:r>
              <a:endParaRPr kumimoji="0" lang="es-ES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grpSp>
          <p:nvGrpSpPr>
            <p:cNvPr id="123" name="Group 55"/>
            <p:cNvGrpSpPr>
              <a:grpSpLocks/>
            </p:cNvGrpSpPr>
            <p:nvPr/>
          </p:nvGrpSpPr>
          <p:grpSpPr bwMode="auto">
            <a:xfrm>
              <a:off x="1665" y="1561"/>
              <a:ext cx="490" cy="423"/>
              <a:chOff x="417" y="1548"/>
              <a:chExt cx="490" cy="423"/>
            </a:xfrm>
          </p:grpSpPr>
          <p:sp>
            <p:nvSpPr>
              <p:cNvPr id="125" name="Text Box 26"/>
              <p:cNvSpPr txBox="1">
                <a:spLocks noChangeArrowheads="1"/>
              </p:cNvSpPr>
              <p:nvPr/>
            </p:nvSpPr>
            <p:spPr bwMode="auto">
              <a:xfrm>
                <a:off x="417" y="1548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1</a:t>
                </a:r>
                <a:endParaRPr kumimoji="0" lang="es-ES" altLang="es-CL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26" name="Text Box 27"/>
              <p:cNvSpPr txBox="1">
                <a:spLocks noChangeArrowheads="1"/>
              </p:cNvSpPr>
              <p:nvPr/>
            </p:nvSpPr>
            <p:spPr bwMode="auto">
              <a:xfrm>
                <a:off x="480" y="1721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6x</a:t>
                </a:r>
                <a:r>
                  <a:rPr kumimoji="0" lang="es-MX" altLang="es-CL" sz="20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  </a:t>
                </a:r>
                <a:endParaRPr kumimoji="0" lang="es-ES" altLang="es-CL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27" name="Line 28"/>
              <p:cNvSpPr>
                <a:spLocks noChangeShapeType="1"/>
              </p:cNvSpPr>
              <p:nvPr/>
            </p:nvSpPr>
            <p:spPr bwMode="auto">
              <a:xfrm>
                <a:off x="508" y="1757"/>
                <a:ext cx="3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24" name="Text Box 29"/>
            <p:cNvSpPr txBox="1">
              <a:spLocks noChangeArrowheads="1"/>
            </p:cNvSpPr>
            <p:nvPr/>
          </p:nvSpPr>
          <p:spPr bwMode="auto">
            <a:xfrm>
              <a:off x="2086" y="1643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=</a:t>
              </a:r>
              <a:endParaRPr kumimoji="0" lang="es-ES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134" name="Text Box 61"/>
          <p:cNvSpPr txBox="1">
            <a:spLocks noChangeArrowheads="1"/>
          </p:cNvSpPr>
          <p:nvPr/>
        </p:nvSpPr>
        <p:spPr bwMode="auto">
          <a:xfrm>
            <a:off x="5184068" y="3117800"/>
            <a:ext cx="286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C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(Aplicando </a:t>
            </a:r>
            <a:r>
              <a:rPr kumimoji="0" lang="es-ES" altLang="es-C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m.c.m</a:t>
            </a:r>
            <a:r>
              <a:rPr kumimoji="0" lang="es-ES" altLang="es-C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.)</a:t>
            </a:r>
          </a:p>
        </p:txBody>
      </p:sp>
      <p:grpSp>
        <p:nvGrpSpPr>
          <p:cNvPr id="135" name="Group 63"/>
          <p:cNvGrpSpPr>
            <a:grpSpLocks/>
          </p:cNvGrpSpPr>
          <p:nvPr/>
        </p:nvGrpSpPr>
        <p:grpSpPr bwMode="auto">
          <a:xfrm>
            <a:off x="3299727" y="3103513"/>
            <a:ext cx="2089150" cy="763587"/>
            <a:chOff x="603" y="2169"/>
            <a:chExt cx="1316" cy="481"/>
          </a:xfrm>
        </p:grpSpPr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794" y="2400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6x </a:t>
              </a:r>
              <a:endParaRPr kumimoji="0" lang="es-ES" altLang="es-C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7" name="Text Box 35"/>
            <p:cNvSpPr txBox="1">
              <a:spLocks noChangeArrowheads="1"/>
            </p:cNvSpPr>
            <p:nvPr/>
          </p:nvSpPr>
          <p:spPr bwMode="auto">
            <a:xfrm>
              <a:off x="603" y="2169"/>
              <a:ext cx="1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3 + 2 + 1</a:t>
              </a:r>
              <a:endParaRPr kumimoji="0" lang="es-ES" altLang="es-C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8" name="Line 37"/>
            <p:cNvSpPr>
              <a:spLocks noChangeShapeType="1"/>
            </p:cNvSpPr>
            <p:nvPr/>
          </p:nvSpPr>
          <p:spPr bwMode="auto">
            <a:xfrm>
              <a:off x="659" y="2401"/>
              <a:ext cx="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39" name="Text Box 72"/>
          <p:cNvSpPr txBox="1">
            <a:spLocks noChangeArrowheads="1"/>
          </p:cNvSpPr>
          <p:nvPr/>
        </p:nvSpPr>
        <p:spPr bwMode="auto">
          <a:xfrm>
            <a:off x="5184068" y="3997350"/>
            <a:ext cx="286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C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(Simplificando)</a:t>
            </a:r>
          </a:p>
        </p:txBody>
      </p:sp>
      <p:sp>
        <p:nvSpPr>
          <p:cNvPr id="140" name="Line 66"/>
          <p:cNvSpPr>
            <a:spLocks noChangeShapeType="1"/>
          </p:cNvSpPr>
          <p:nvPr/>
        </p:nvSpPr>
        <p:spPr bwMode="auto">
          <a:xfrm flipV="1">
            <a:off x="3485367" y="3997350"/>
            <a:ext cx="395287" cy="2476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u="none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1" name="Line 66"/>
          <p:cNvSpPr>
            <a:spLocks noChangeShapeType="1"/>
          </p:cNvSpPr>
          <p:nvPr/>
        </p:nvSpPr>
        <p:spPr bwMode="auto">
          <a:xfrm flipV="1">
            <a:off x="3369479" y="4300562"/>
            <a:ext cx="395288" cy="2476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u="none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42" name="141 Grupo"/>
          <p:cNvGrpSpPr/>
          <p:nvPr/>
        </p:nvGrpSpPr>
        <p:grpSpPr>
          <a:xfrm>
            <a:off x="2951820" y="3960837"/>
            <a:ext cx="1202542" cy="693738"/>
            <a:chOff x="2951820" y="2636912"/>
            <a:chExt cx="1202542" cy="693738"/>
          </a:xfrm>
        </p:grpSpPr>
        <p:grpSp>
          <p:nvGrpSpPr>
            <p:cNvPr id="143" name="Group 69"/>
            <p:cNvGrpSpPr>
              <a:grpSpLocks/>
            </p:cNvGrpSpPr>
            <p:nvPr/>
          </p:nvGrpSpPr>
          <p:grpSpPr bwMode="auto">
            <a:xfrm>
              <a:off x="3147887" y="2636912"/>
              <a:ext cx="1006475" cy="693738"/>
              <a:chOff x="1312" y="2654"/>
              <a:chExt cx="634" cy="437"/>
            </a:xfrm>
          </p:grpSpPr>
          <p:sp>
            <p:nvSpPr>
              <p:cNvPr id="145" name="Text Box 36"/>
              <p:cNvSpPr txBox="1">
                <a:spLocks noChangeArrowheads="1"/>
              </p:cNvSpPr>
              <p:nvPr/>
            </p:nvSpPr>
            <p:spPr bwMode="auto">
              <a:xfrm>
                <a:off x="1312" y="2841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6x </a:t>
                </a:r>
                <a:endParaRPr kumimoji="0" lang="es-ES" altLang="es-C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Text Box 35"/>
              <p:cNvSpPr txBox="1">
                <a:spLocks noChangeArrowheads="1"/>
              </p:cNvSpPr>
              <p:nvPr/>
            </p:nvSpPr>
            <p:spPr bwMode="auto">
              <a:xfrm>
                <a:off x="1527" y="2654"/>
                <a:ext cx="3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6</a:t>
                </a:r>
                <a:endParaRPr kumimoji="0" lang="es-ES" altLang="es-CL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Line 37"/>
              <p:cNvSpPr>
                <a:spLocks noChangeShapeType="1"/>
              </p:cNvSpPr>
              <p:nvPr/>
            </p:nvSpPr>
            <p:spPr bwMode="auto">
              <a:xfrm>
                <a:off x="1506" y="2868"/>
                <a:ext cx="24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44" name="Text Box 29"/>
            <p:cNvSpPr txBox="1">
              <a:spLocks noChangeArrowheads="1"/>
            </p:cNvSpPr>
            <p:nvPr/>
          </p:nvSpPr>
          <p:spPr bwMode="auto">
            <a:xfrm>
              <a:off x="2951820" y="2744924"/>
              <a:ext cx="360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=</a:t>
              </a:r>
              <a:endParaRPr kumimoji="0" lang="es-ES" altLang="es-C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148" name="147 Grupo"/>
          <p:cNvGrpSpPr/>
          <p:nvPr/>
        </p:nvGrpSpPr>
        <p:grpSpPr>
          <a:xfrm>
            <a:off x="2951820" y="4766048"/>
            <a:ext cx="1114487" cy="693738"/>
            <a:chOff x="2951820" y="3442123"/>
            <a:chExt cx="1114487" cy="693738"/>
          </a:xfrm>
        </p:grpSpPr>
        <p:grpSp>
          <p:nvGrpSpPr>
            <p:cNvPr id="149" name="Group 77"/>
            <p:cNvGrpSpPr>
              <a:grpSpLocks/>
            </p:cNvGrpSpPr>
            <p:nvPr/>
          </p:nvGrpSpPr>
          <p:grpSpPr bwMode="auto">
            <a:xfrm>
              <a:off x="3059832" y="3442123"/>
              <a:ext cx="1006475" cy="693738"/>
              <a:chOff x="1312" y="2654"/>
              <a:chExt cx="634" cy="437"/>
            </a:xfrm>
          </p:grpSpPr>
          <p:sp>
            <p:nvSpPr>
              <p:cNvPr id="151" name="Text Box 36"/>
              <p:cNvSpPr txBox="1">
                <a:spLocks noChangeArrowheads="1"/>
              </p:cNvSpPr>
              <p:nvPr/>
            </p:nvSpPr>
            <p:spPr bwMode="auto">
              <a:xfrm>
                <a:off x="1312" y="2841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 </a:t>
                </a:r>
                <a:endParaRPr kumimoji="0" lang="es-ES" altLang="es-C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2" name="Text Box 35"/>
              <p:cNvSpPr txBox="1">
                <a:spLocks noChangeArrowheads="1"/>
              </p:cNvSpPr>
              <p:nvPr/>
            </p:nvSpPr>
            <p:spPr bwMode="auto">
              <a:xfrm>
                <a:off x="1527" y="2654"/>
                <a:ext cx="3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1</a:t>
                </a:r>
                <a:endParaRPr kumimoji="0" lang="es-ES" altLang="es-CL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" name="Line 37"/>
              <p:cNvSpPr>
                <a:spLocks noChangeShapeType="1"/>
              </p:cNvSpPr>
              <p:nvPr/>
            </p:nvSpPr>
            <p:spPr bwMode="auto">
              <a:xfrm>
                <a:off x="1539" y="286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50" name="Text Box 29"/>
            <p:cNvSpPr txBox="1">
              <a:spLocks noChangeArrowheads="1"/>
            </p:cNvSpPr>
            <p:nvPr/>
          </p:nvSpPr>
          <p:spPr bwMode="auto">
            <a:xfrm>
              <a:off x="2951820" y="3572185"/>
              <a:ext cx="360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=</a:t>
              </a:r>
              <a:endParaRPr kumimoji="0" lang="es-ES" altLang="es-C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7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34" grpId="0"/>
      <p:bldP spid="139" grpId="0"/>
      <p:bldP spid="140" grpId="0" animBg="1"/>
      <p:bldP spid="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2974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2974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</a:t>
              </a:r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. </a:t>
              </a:r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Operaciones algebraicas</a:t>
              </a:r>
            </a:p>
          </p:txBody>
        </p:sp>
      </p:grpSp>
      <p:pic>
        <p:nvPicPr>
          <p:cNvPr id="29699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9745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Ejemplos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84"/>
              <a:ext cx="1110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6766050" y="908720"/>
            <a:ext cx="3603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sz="2000">
              <a:latin typeface="Verdana" pitchFamily="34" charset="0"/>
            </a:endParaRPr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153988" y="1447428"/>
            <a:ext cx="500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CL" altLang="es-CL" sz="2000" u="none" dirty="0" smtClean="0"/>
              <a:t>Si </a:t>
            </a:r>
            <a:r>
              <a:rPr lang="es-MX" altLang="es-CL" sz="2000" u="none" dirty="0"/>
              <a:t>x </a:t>
            </a:r>
            <a:r>
              <a:rPr lang="es-CL" altLang="es-CL" sz="2000" b="1" u="none" dirty="0">
                <a:sym typeface="Symbol" pitchFamily="18" charset="2"/>
              </a:rPr>
              <a:t></a:t>
            </a:r>
            <a:r>
              <a:rPr lang="es-CL" altLang="es-CL" sz="2000" u="none" dirty="0">
                <a:sym typeface="Symbol" pitchFamily="18" charset="2"/>
              </a:rPr>
              <a:t> y  </a:t>
            </a:r>
            <a:r>
              <a:rPr lang="es-CL" altLang="es-CL" sz="2000" u="none" dirty="0" err="1">
                <a:sym typeface="Symbol" pitchFamily="18" charset="2"/>
              </a:rPr>
              <a:t>y</a:t>
            </a:r>
            <a:r>
              <a:rPr lang="es-CL" altLang="es-CL" sz="2000" u="none" dirty="0">
                <a:sym typeface="Symbol" pitchFamily="18" charset="2"/>
              </a:rPr>
              <a:t>  x </a:t>
            </a:r>
            <a:r>
              <a:rPr lang="es-CL" altLang="es-CL" sz="2000" b="1" u="none" dirty="0">
                <a:sym typeface="Symbol" pitchFamily="18" charset="2"/>
              </a:rPr>
              <a:t></a:t>
            </a:r>
            <a:r>
              <a:rPr lang="es-CL" altLang="es-CL" sz="2000" u="none" dirty="0">
                <a:sym typeface="Symbol" pitchFamily="18" charset="2"/>
              </a:rPr>
              <a:t> – y</a:t>
            </a:r>
            <a:r>
              <a:rPr lang="es-CL" altLang="es-CL" sz="1800" u="none" dirty="0">
                <a:sym typeface="Symbol" pitchFamily="18" charset="2"/>
              </a:rPr>
              <a:t> </a:t>
            </a:r>
            <a:r>
              <a:rPr lang="es-CL" altLang="es-CL" sz="2000" u="none" dirty="0">
                <a:sym typeface="Symbol" pitchFamily="18" charset="2"/>
              </a:rPr>
              <a:t>, entonces</a:t>
            </a:r>
          </a:p>
        </p:txBody>
      </p:sp>
      <p:grpSp>
        <p:nvGrpSpPr>
          <p:cNvPr id="66" name="Group 66"/>
          <p:cNvGrpSpPr>
            <a:grpSpLocks/>
          </p:cNvGrpSpPr>
          <p:nvPr/>
        </p:nvGrpSpPr>
        <p:grpSpPr bwMode="auto">
          <a:xfrm>
            <a:off x="3426693" y="1326777"/>
            <a:ext cx="2657475" cy="712788"/>
            <a:chOff x="866" y="1539"/>
            <a:chExt cx="1674" cy="449"/>
          </a:xfrm>
        </p:grpSpPr>
        <p:grpSp>
          <p:nvGrpSpPr>
            <p:cNvPr id="67" name="Group 42"/>
            <p:cNvGrpSpPr>
              <a:grpSpLocks/>
            </p:cNvGrpSpPr>
            <p:nvPr/>
          </p:nvGrpSpPr>
          <p:grpSpPr bwMode="auto">
            <a:xfrm>
              <a:off x="866" y="1539"/>
              <a:ext cx="762" cy="440"/>
              <a:chOff x="200" y="1521"/>
              <a:chExt cx="762" cy="440"/>
            </a:xfrm>
          </p:grpSpPr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291" y="1521"/>
                <a:ext cx="6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altLang="es-CL" sz="2000" u="none"/>
                  <a:t>(x + y)</a:t>
                </a:r>
              </a:p>
            </p:txBody>
          </p:sp>
          <p:sp>
            <p:nvSpPr>
              <p:cNvPr id="76" name="Text Box 27"/>
              <p:cNvSpPr txBox="1">
                <a:spLocks noChangeArrowheads="1"/>
              </p:cNvSpPr>
              <p:nvPr/>
            </p:nvSpPr>
            <p:spPr bwMode="auto">
              <a:xfrm>
                <a:off x="200" y="1711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/>
                  <a:t>(x – y) </a:t>
                </a:r>
                <a:r>
                  <a:rPr lang="es-MX" altLang="es-CL" sz="2000" u="none" baseline="30000"/>
                  <a:t> </a:t>
                </a:r>
                <a:r>
                  <a:rPr lang="es-MX" altLang="es-CL" sz="1800" u="none" baseline="30000"/>
                  <a:t>  </a:t>
                </a:r>
                <a:endParaRPr lang="es-ES" altLang="es-CL" sz="1800" u="none" baseline="30000"/>
              </a:p>
            </p:txBody>
          </p: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>
                <a:off x="340" y="1757"/>
                <a:ext cx="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L" u="none"/>
              </a:p>
            </p:txBody>
          </p:sp>
        </p:grp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1478" y="1639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/>
                <a:t>+</a:t>
              </a:r>
              <a:endParaRPr lang="es-ES" altLang="es-CL" sz="2000" u="none"/>
            </a:p>
          </p:txBody>
        </p:sp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2181" y="1630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/>
                <a:t>es</a:t>
              </a:r>
              <a:endParaRPr lang="es-ES" altLang="es-CL" sz="2000" u="none"/>
            </a:p>
          </p:txBody>
        </p:sp>
        <p:grpSp>
          <p:nvGrpSpPr>
            <p:cNvPr id="70" name="Group 43"/>
            <p:cNvGrpSpPr>
              <a:grpSpLocks/>
            </p:cNvGrpSpPr>
            <p:nvPr/>
          </p:nvGrpSpPr>
          <p:grpSpPr bwMode="auto">
            <a:xfrm>
              <a:off x="1546" y="1548"/>
              <a:ext cx="762" cy="440"/>
              <a:chOff x="60" y="1521"/>
              <a:chExt cx="762" cy="440"/>
            </a:xfrm>
          </p:grpSpPr>
          <p:sp>
            <p:nvSpPr>
              <p:cNvPr id="72" name="Text Box 26"/>
              <p:cNvSpPr txBox="1">
                <a:spLocks noChangeArrowheads="1"/>
              </p:cNvSpPr>
              <p:nvPr/>
            </p:nvSpPr>
            <p:spPr bwMode="auto">
              <a:xfrm>
                <a:off x="151" y="1521"/>
                <a:ext cx="6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altLang="es-CL" sz="2000" u="none" dirty="0"/>
                  <a:t>(x </a:t>
                </a:r>
                <a:r>
                  <a:rPr lang="es-MX" altLang="es-CL" sz="2000" u="none" dirty="0"/>
                  <a:t>–</a:t>
                </a:r>
                <a:r>
                  <a:rPr lang="es-ES" altLang="es-CL" sz="2000" u="none" dirty="0"/>
                  <a:t> y)</a:t>
                </a:r>
              </a:p>
            </p:txBody>
          </p:sp>
          <p:sp>
            <p:nvSpPr>
              <p:cNvPr id="73" name="Text Box 27"/>
              <p:cNvSpPr txBox="1">
                <a:spLocks noChangeArrowheads="1"/>
              </p:cNvSpPr>
              <p:nvPr/>
            </p:nvSpPr>
            <p:spPr bwMode="auto">
              <a:xfrm>
                <a:off x="60" y="1711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/>
                  <a:t>(x + y) </a:t>
                </a:r>
                <a:r>
                  <a:rPr lang="es-MX" altLang="es-CL" sz="2000" u="none" baseline="30000"/>
                  <a:t> </a:t>
                </a:r>
                <a:r>
                  <a:rPr lang="es-MX" altLang="es-CL" sz="1800" u="none" baseline="30000"/>
                  <a:t>  </a:t>
                </a:r>
                <a:endParaRPr lang="es-ES" altLang="es-CL" sz="1800" u="none" baseline="30000"/>
              </a:p>
            </p:txBody>
          </p:sp>
          <p:sp>
            <p:nvSpPr>
              <p:cNvPr id="74" name="Line 28"/>
              <p:cNvSpPr>
                <a:spLocks noChangeShapeType="1"/>
              </p:cNvSpPr>
              <p:nvPr/>
            </p:nvSpPr>
            <p:spPr bwMode="auto">
              <a:xfrm>
                <a:off x="197" y="1757"/>
                <a:ext cx="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L" u="none"/>
              </a:p>
            </p:txBody>
          </p:sp>
        </p:grpSp>
      </p:grpSp>
      <p:sp>
        <p:nvSpPr>
          <p:cNvPr id="88" name="Text Box 23"/>
          <p:cNvSpPr txBox="1">
            <a:spLocks noChangeArrowheads="1"/>
          </p:cNvSpPr>
          <p:nvPr/>
        </p:nvSpPr>
        <p:spPr bwMode="auto">
          <a:xfrm>
            <a:off x="5187377" y="2936165"/>
            <a:ext cx="2863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C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(Aplicando </a:t>
            </a:r>
            <a:r>
              <a:rPr kumimoji="0" lang="es-ES" altLang="es-CL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m.c.m</a:t>
            </a:r>
            <a:r>
              <a:rPr kumimoji="0" lang="es-ES" altLang="es-C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.)</a:t>
            </a:r>
          </a:p>
        </p:txBody>
      </p:sp>
      <p:sp>
        <p:nvSpPr>
          <p:cNvPr id="89" name="Text Box 35"/>
          <p:cNvSpPr txBox="1">
            <a:spLocks noChangeArrowheads="1"/>
          </p:cNvSpPr>
          <p:nvPr/>
        </p:nvSpPr>
        <p:spPr bwMode="auto">
          <a:xfrm>
            <a:off x="4665501" y="5012878"/>
            <a:ext cx="4141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C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(Reduciendo términos semejantes)</a:t>
            </a:r>
          </a:p>
        </p:txBody>
      </p:sp>
      <p:grpSp>
        <p:nvGrpSpPr>
          <p:cNvPr id="90" name="Group 66"/>
          <p:cNvGrpSpPr>
            <a:grpSpLocks/>
          </p:cNvGrpSpPr>
          <p:nvPr/>
        </p:nvGrpSpPr>
        <p:grpSpPr bwMode="auto">
          <a:xfrm>
            <a:off x="383890" y="2773635"/>
            <a:ext cx="2625725" cy="712788"/>
            <a:chOff x="866" y="1539"/>
            <a:chExt cx="1654" cy="449"/>
          </a:xfrm>
        </p:grpSpPr>
        <p:grpSp>
          <p:nvGrpSpPr>
            <p:cNvPr id="91" name="Group 42"/>
            <p:cNvGrpSpPr>
              <a:grpSpLocks/>
            </p:cNvGrpSpPr>
            <p:nvPr/>
          </p:nvGrpSpPr>
          <p:grpSpPr bwMode="auto">
            <a:xfrm>
              <a:off x="866" y="1539"/>
              <a:ext cx="762" cy="440"/>
              <a:chOff x="200" y="1521"/>
              <a:chExt cx="762" cy="440"/>
            </a:xfrm>
          </p:grpSpPr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291" y="1521"/>
                <a:ext cx="6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(x + y)</a:t>
                </a:r>
              </a:p>
            </p:txBody>
          </p:sp>
          <p:sp>
            <p:nvSpPr>
              <p:cNvPr id="99" name="Text Box 27"/>
              <p:cNvSpPr txBox="1">
                <a:spLocks noChangeArrowheads="1"/>
              </p:cNvSpPr>
              <p:nvPr/>
            </p:nvSpPr>
            <p:spPr bwMode="auto">
              <a:xfrm>
                <a:off x="200" y="1711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(x – y) </a:t>
                </a:r>
                <a:r>
                  <a:rPr kumimoji="0" lang="es-MX" altLang="es-CL" sz="20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</a:t>
                </a:r>
                <a:r>
                  <a:rPr kumimoji="0" lang="es-MX" altLang="es-CL" sz="18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 </a:t>
                </a:r>
                <a:endParaRPr kumimoji="0" lang="es-ES" altLang="es-CL" sz="18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340" y="1757"/>
                <a:ext cx="4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1538" y="1639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+</a:t>
              </a:r>
              <a:endParaRPr kumimoji="0" lang="es-ES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2293" y="165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=</a:t>
              </a:r>
              <a:endParaRPr kumimoji="0" lang="es-ES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43"/>
            <p:cNvGrpSpPr>
              <a:grpSpLocks/>
            </p:cNvGrpSpPr>
            <p:nvPr/>
          </p:nvGrpSpPr>
          <p:grpSpPr bwMode="auto">
            <a:xfrm>
              <a:off x="1686" y="1548"/>
              <a:ext cx="762" cy="440"/>
              <a:chOff x="200" y="1521"/>
              <a:chExt cx="762" cy="440"/>
            </a:xfrm>
          </p:grpSpPr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291" y="1521"/>
                <a:ext cx="6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(x </a:t>
                </a: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–</a:t>
                </a:r>
                <a:r>
                  <a:rPr kumimoji="0" lang="es-ES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y)</a:t>
                </a:r>
              </a:p>
            </p:txBody>
          </p:sp>
          <p:sp>
            <p:nvSpPr>
              <p:cNvPr id="96" name="Text Box 27"/>
              <p:cNvSpPr txBox="1">
                <a:spLocks noChangeArrowheads="1"/>
              </p:cNvSpPr>
              <p:nvPr/>
            </p:nvSpPr>
            <p:spPr bwMode="auto">
              <a:xfrm>
                <a:off x="200" y="1711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(x + y) </a:t>
                </a:r>
                <a:r>
                  <a:rPr kumimoji="0" lang="es-MX" altLang="es-CL" sz="20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</a:t>
                </a:r>
                <a:r>
                  <a:rPr kumimoji="0" lang="es-MX" altLang="es-CL" sz="18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 </a:t>
                </a:r>
                <a:endParaRPr kumimoji="0" lang="es-ES" altLang="es-CL" sz="18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97" name="Line 28"/>
              <p:cNvSpPr>
                <a:spLocks noChangeShapeType="1"/>
              </p:cNvSpPr>
              <p:nvPr/>
            </p:nvSpPr>
            <p:spPr bwMode="auto">
              <a:xfrm>
                <a:off x="340" y="1757"/>
                <a:ext cx="4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101" name="Group 52"/>
          <p:cNvGrpSpPr>
            <a:grpSpLocks/>
          </p:cNvGrpSpPr>
          <p:nvPr/>
        </p:nvGrpSpPr>
        <p:grpSpPr bwMode="auto">
          <a:xfrm>
            <a:off x="3013150" y="2813323"/>
            <a:ext cx="2087562" cy="698500"/>
            <a:chOff x="499" y="2069"/>
            <a:chExt cx="1315" cy="440"/>
          </a:xfrm>
        </p:grpSpPr>
        <p:sp>
          <p:nvSpPr>
            <p:cNvPr id="102" name="Text Box 26"/>
            <p:cNvSpPr txBox="1">
              <a:spLocks noChangeArrowheads="1"/>
            </p:cNvSpPr>
            <p:nvPr/>
          </p:nvSpPr>
          <p:spPr bwMode="auto">
            <a:xfrm>
              <a:off x="499" y="2069"/>
              <a:ext cx="1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(x + y)</a:t>
              </a:r>
              <a:r>
                <a:rPr kumimoji="0" lang="es-ES" altLang="es-CL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2</a:t>
              </a:r>
              <a:r>
                <a:rPr kumimoji="0" lang="es-ES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+ (x – y)</a:t>
              </a:r>
              <a:r>
                <a:rPr kumimoji="0" lang="es-ES" altLang="es-CL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2</a:t>
              </a:r>
              <a:r>
                <a:rPr kumimoji="0" lang="es-ES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03" name="Text Box 27"/>
            <p:cNvSpPr txBox="1">
              <a:spLocks noChangeArrowheads="1"/>
            </p:cNvSpPr>
            <p:nvPr/>
          </p:nvSpPr>
          <p:spPr bwMode="auto">
            <a:xfrm>
              <a:off x="570" y="2259"/>
              <a:ext cx="10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(x – y)(x + y) </a:t>
              </a:r>
              <a:r>
                <a:rPr kumimoji="0" lang="es-MX" altLang="es-CL" sz="20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</a:t>
              </a:r>
              <a:r>
                <a:rPr kumimoji="0" lang="es-MX" altLang="es-CL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 </a:t>
              </a:r>
              <a:endParaRPr kumimoji="0" lang="es-ES" altLang="es-CL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5" name="Line 28"/>
            <p:cNvSpPr>
              <a:spLocks noChangeShapeType="1"/>
            </p:cNvSpPr>
            <p:nvPr/>
          </p:nvSpPr>
          <p:spPr bwMode="auto">
            <a:xfrm>
              <a:off x="503" y="2305"/>
              <a:ext cx="12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06" name="Text Box 51"/>
          <p:cNvSpPr txBox="1">
            <a:spLocks noChangeArrowheads="1"/>
          </p:cNvSpPr>
          <p:nvPr/>
        </p:nvSpPr>
        <p:spPr bwMode="auto">
          <a:xfrm>
            <a:off x="6578600" y="3967085"/>
            <a:ext cx="2863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C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(Desarrollando)</a:t>
            </a:r>
          </a:p>
        </p:txBody>
      </p:sp>
      <p:sp>
        <p:nvSpPr>
          <p:cNvPr id="154" name="Rectangle 5"/>
          <p:cNvSpPr>
            <a:spLocks noChangeArrowheads="1"/>
          </p:cNvSpPr>
          <p:nvPr/>
        </p:nvSpPr>
        <p:spPr bwMode="auto">
          <a:xfrm>
            <a:off x="251520" y="2060848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CL" sz="2000" b="1" i="0" u="none" strike="noStrike" kern="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charset="0"/>
                <a:cs typeface="Arial" charset="0"/>
              </a:rPr>
              <a:t>Resolución:</a:t>
            </a:r>
            <a:endParaRPr kumimoji="0" lang="es-ES" altLang="es-CL" sz="2000" b="1" i="0" u="none" strike="noStrike" kern="0" cap="none" spc="0" normalizeH="0" baseline="0" noProof="0" dirty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156" name="155 Grupo"/>
          <p:cNvGrpSpPr/>
          <p:nvPr/>
        </p:nvGrpSpPr>
        <p:grpSpPr>
          <a:xfrm>
            <a:off x="2624653" y="3850126"/>
            <a:ext cx="3780916" cy="698500"/>
            <a:chOff x="3527562" y="3006807"/>
            <a:chExt cx="3780916" cy="698500"/>
          </a:xfrm>
        </p:grpSpPr>
        <p:grpSp>
          <p:nvGrpSpPr>
            <p:cNvPr id="157" name="Group 58"/>
            <p:cNvGrpSpPr>
              <a:grpSpLocks/>
            </p:cNvGrpSpPr>
            <p:nvPr/>
          </p:nvGrpSpPr>
          <p:grpSpPr bwMode="auto">
            <a:xfrm>
              <a:off x="3923928" y="3006807"/>
              <a:ext cx="3384550" cy="698500"/>
              <a:chOff x="612" y="2682"/>
              <a:chExt cx="2132" cy="440"/>
            </a:xfrm>
          </p:grpSpPr>
          <p:sp>
            <p:nvSpPr>
              <p:cNvPr id="159" name="Text Box 26"/>
              <p:cNvSpPr txBox="1">
                <a:spLocks noChangeArrowheads="1"/>
              </p:cNvSpPr>
              <p:nvPr/>
            </p:nvSpPr>
            <p:spPr bwMode="auto">
              <a:xfrm>
                <a:off x="612" y="2682"/>
                <a:ext cx="21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es-C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  <a:r>
                  <a:rPr kumimoji="0" lang="es-ES" altLang="es-CL" sz="20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r>
                  <a:rPr kumimoji="0" lang="es-ES" altLang="es-C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+ 2xy + y</a:t>
                </a:r>
                <a:r>
                  <a:rPr kumimoji="0" lang="es-ES" altLang="es-CL" sz="20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r>
                  <a:rPr kumimoji="0" lang="es-ES" altLang="es-C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+ x</a:t>
                </a:r>
                <a:r>
                  <a:rPr kumimoji="0" lang="es-ES" altLang="es-CL" sz="20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r>
                  <a:rPr kumimoji="0" lang="es-ES" altLang="es-C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– 2xy + y</a:t>
                </a:r>
                <a:r>
                  <a:rPr kumimoji="0" lang="es-ES" altLang="es-CL" sz="20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r>
                  <a:rPr kumimoji="0" lang="es-ES" altLang="es-C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</a:t>
                </a:r>
              </a:p>
            </p:txBody>
          </p:sp>
          <p:sp>
            <p:nvSpPr>
              <p:cNvPr id="160" name="Text Box 27"/>
              <p:cNvSpPr txBox="1">
                <a:spLocks noChangeArrowheads="1"/>
              </p:cNvSpPr>
              <p:nvPr/>
            </p:nvSpPr>
            <p:spPr bwMode="auto">
              <a:xfrm>
                <a:off x="1142" y="2872"/>
                <a:ext cx="10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(x – y)(x + y) </a:t>
                </a:r>
                <a:r>
                  <a:rPr kumimoji="0" lang="es-MX" altLang="es-CL" sz="20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</a:t>
                </a:r>
                <a:r>
                  <a:rPr kumimoji="0" lang="es-MX" altLang="es-CL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 </a:t>
                </a:r>
                <a:endParaRPr kumimoji="0" lang="es-ES" altLang="es-CL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61" name="Line 28"/>
              <p:cNvSpPr>
                <a:spLocks noChangeShapeType="1"/>
              </p:cNvSpPr>
              <p:nvPr/>
            </p:nvSpPr>
            <p:spPr bwMode="auto">
              <a:xfrm>
                <a:off x="616" y="2918"/>
                <a:ext cx="21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58" name="Text Box 29"/>
            <p:cNvSpPr txBox="1">
              <a:spLocks noChangeArrowheads="1"/>
            </p:cNvSpPr>
            <p:nvPr/>
          </p:nvSpPr>
          <p:spPr bwMode="auto">
            <a:xfrm>
              <a:off x="3527562" y="3140137"/>
              <a:ext cx="360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=</a:t>
              </a:r>
              <a:endParaRPr kumimoji="0" lang="es-ES" altLang="es-C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162" name="161 Grupo"/>
          <p:cNvGrpSpPr/>
          <p:nvPr/>
        </p:nvGrpSpPr>
        <p:grpSpPr>
          <a:xfrm>
            <a:off x="2627784" y="4876512"/>
            <a:ext cx="2037717" cy="698500"/>
            <a:chOff x="3527562" y="4293096"/>
            <a:chExt cx="2037717" cy="698500"/>
          </a:xfrm>
        </p:grpSpPr>
        <p:grpSp>
          <p:nvGrpSpPr>
            <p:cNvPr id="163" name="Group 65"/>
            <p:cNvGrpSpPr>
              <a:grpSpLocks/>
            </p:cNvGrpSpPr>
            <p:nvPr/>
          </p:nvGrpSpPr>
          <p:grpSpPr bwMode="auto">
            <a:xfrm>
              <a:off x="3707904" y="4293096"/>
              <a:ext cx="1857375" cy="698500"/>
              <a:chOff x="122" y="3339"/>
              <a:chExt cx="1170" cy="440"/>
            </a:xfrm>
          </p:grpSpPr>
          <p:sp>
            <p:nvSpPr>
              <p:cNvPr id="165" name="Text Box 26"/>
              <p:cNvSpPr txBox="1">
                <a:spLocks noChangeArrowheads="1"/>
              </p:cNvSpPr>
              <p:nvPr/>
            </p:nvSpPr>
            <p:spPr bwMode="auto">
              <a:xfrm>
                <a:off x="294" y="3339"/>
                <a:ext cx="9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2x</a:t>
                </a:r>
                <a:r>
                  <a:rPr kumimoji="0" lang="es-ES" altLang="es-CL" sz="20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r>
                  <a:rPr kumimoji="0" lang="es-ES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+ 2y</a:t>
                </a:r>
                <a:r>
                  <a:rPr kumimoji="0" lang="es-ES" altLang="es-CL" sz="20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r>
                  <a:rPr kumimoji="0" lang="es-ES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</a:t>
                </a:r>
              </a:p>
            </p:txBody>
          </p:sp>
          <p:sp>
            <p:nvSpPr>
              <p:cNvPr id="166" name="Text Box 27"/>
              <p:cNvSpPr txBox="1">
                <a:spLocks noChangeArrowheads="1"/>
              </p:cNvSpPr>
              <p:nvPr/>
            </p:nvSpPr>
            <p:spPr bwMode="auto">
              <a:xfrm>
                <a:off x="122" y="3529"/>
                <a:ext cx="10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(x</a:t>
                </a:r>
                <a:r>
                  <a:rPr kumimoji="0" lang="es-MX" altLang="es-CL" sz="20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 – y</a:t>
                </a:r>
                <a:r>
                  <a:rPr kumimoji="0" lang="es-MX" altLang="es-CL" sz="2000" b="0" i="0" u="none" strike="noStrike" kern="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r>
                  <a:rPr kumimoji="0" lang="es-MX" altLang="es-CL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)</a:t>
                </a:r>
                <a:endParaRPr kumimoji="0" lang="es-ES" altLang="es-CL" sz="18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" name="Line 28"/>
              <p:cNvSpPr>
                <a:spLocks noChangeShapeType="1"/>
              </p:cNvSpPr>
              <p:nvPr/>
            </p:nvSpPr>
            <p:spPr bwMode="auto">
              <a:xfrm>
                <a:off x="253" y="3575"/>
                <a:ext cx="8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64" name="Text Box 29"/>
            <p:cNvSpPr txBox="1">
              <a:spLocks noChangeArrowheads="1"/>
            </p:cNvSpPr>
            <p:nvPr/>
          </p:nvSpPr>
          <p:spPr bwMode="auto">
            <a:xfrm>
              <a:off x="3527562" y="4452938"/>
              <a:ext cx="360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altLang="es-C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=</a:t>
              </a:r>
              <a:endParaRPr kumimoji="0" lang="es-ES" altLang="es-C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6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06" grpId="0"/>
      <p:bldP spid="1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2962" y="5746532"/>
            <a:ext cx="6624736" cy="346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9569" tIns="49785" rIns="99569" bIns="49785">
            <a:spAutoFit/>
          </a:bodyPr>
          <a:lstStyle/>
          <a:p>
            <a:pPr marL="342900" indent="-342900" algn="r" defTabSz="995363"/>
            <a:r>
              <a:rPr lang="es-ES_tradnl" sz="1600" i="1" u="none" dirty="0" smtClean="0">
                <a:solidFill>
                  <a:srgbClr val="000000"/>
                </a:solidFill>
                <a:cs typeface="Arial" charset="0"/>
              </a:rPr>
              <a:t>Fuente </a:t>
            </a:r>
            <a:r>
              <a:rPr lang="es-ES_tradnl" sz="1600" i="1" u="none" dirty="0">
                <a:solidFill>
                  <a:srgbClr val="000000"/>
                </a:solidFill>
                <a:cs typeface="Arial" charset="0"/>
              </a:rPr>
              <a:t>: </a:t>
            </a:r>
            <a:r>
              <a:rPr lang="es-ES_tradnl" sz="1600" b="1" i="1" u="none" dirty="0">
                <a:solidFill>
                  <a:srgbClr val="000000"/>
                </a:solidFill>
                <a:cs typeface="Arial" charset="0"/>
              </a:rPr>
              <a:t>DEMRE - U. DE CHILE</a:t>
            </a:r>
            <a:r>
              <a:rPr lang="es-ES_tradnl" sz="1600" i="1" u="none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s-ES_tradnl" sz="1600" i="1" u="none" dirty="0" smtClean="0">
                <a:solidFill>
                  <a:srgbClr val="000000"/>
                </a:solidFill>
                <a:cs typeface="Arial" charset="0"/>
              </a:rPr>
              <a:t>Modelo Proceso de admisión 2015.</a:t>
            </a:r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9219" name="7 Grupo"/>
          <p:cNvGrpSpPr>
            <a:grpSpLocks/>
          </p:cNvGrpSpPr>
          <p:nvPr/>
        </p:nvGrpSpPr>
        <p:grpSpPr bwMode="auto">
          <a:xfrm>
            <a:off x="131763" y="-100013"/>
            <a:ext cx="4872037" cy="1049338"/>
            <a:chOff x="131763" y="-100013"/>
            <a:chExt cx="4872037" cy="1049338"/>
          </a:xfrm>
        </p:grpSpPr>
        <p:grpSp>
          <p:nvGrpSpPr>
            <p:cNvPr id="9220" name="Group 8"/>
            <p:cNvGrpSpPr>
              <a:grpSpLocks/>
            </p:cNvGrpSpPr>
            <p:nvPr/>
          </p:nvGrpSpPr>
          <p:grpSpPr bwMode="auto">
            <a:xfrm>
              <a:off x="131763" y="-100013"/>
              <a:ext cx="4872037" cy="719138"/>
              <a:chOff x="83" y="-63"/>
              <a:chExt cx="3069" cy="453"/>
            </a:xfrm>
          </p:grpSpPr>
          <p:sp>
            <p:nvSpPr>
              <p:cNvPr id="922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9223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3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Pregunta oficial PSU</a:t>
                </a:r>
              </a:p>
            </p:txBody>
          </p:sp>
        </p:grpSp>
        <p:pic>
          <p:nvPicPr>
            <p:cNvPr id="9221" name="10 Imagen" descr="ico_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175" y="0"/>
              <a:ext cx="884238" cy="94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95350"/>
            <a:ext cx="6849389" cy="426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19 Grupo"/>
          <p:cNvGrpSpPr>
            <a:grpSpLocks/>
          </p:cNvGrpSpPr>
          <p:nvPr/>
        </p:nvGrpSpPr>
        <p:grpSpPr bwMode="auto">
          <a:xfrm>
            <a:off x="6084168" y="2420888"/>
            <a:ext cx="1511300" cy="1223963"/>
            <a:chOff x="251520" y="5805264"/>
            <a:chExt cx="1512168" cy="1224136"/>
          </a:xfrm>
        </p:grpSpPr>
        <p:sp>
          <p:nvSpPr>
            <p:cNvPr id="10" name="11 Rectángulo redondeado"/>
            <p:cNvSpPr>
              <a:spLocks noChangeArrowheads="1"/>
            </p:cNvSpPr>
            <p:nvPr/>
          </p:nvSpPr>
          <p:spPr bwMode="auto">
            <a:xfrm>
              <a:off x="251520" y="5805264"/>
              <a:ext cx="1477223" cy="122413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s-CL" u="none">
                <a:cs typeface="Arial" charset="0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51521" y="5861707"/>
              <a:ext cx="1512167" cy="1095685"/>
            </a:xfrm>
            <a:prstGeom prst="rect">
              <a:avLst/>
            </a:prstGeom>
            <a:noFill/>
            <a:ln w="76200" cmpd="tri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_tradnl" sz="1400" b="1" u="none" dirty="0">
                  <a:solidFill>
                    <a:schemeClr val="tx2"/>
                  </a:solidFill>
                </a:rPr>
                <a:t>ALTERNATIVA </a:t>
              </a:r>
            </a:p>
            <a:p>
              <a:pPr algn="ctr">
                <a:lnSpc>
                  <a:spcPct val="90000"/>
                </a:lnSpc>
              </a:pPr>
              <a:r>
                <a:rPr lang="es-ES_tradnl" sz="1400" b="1" u="none" dirty="0">
                  <a:solidFill>
                    <a:schemeClr val="tx2"/>
                  </a:solidFill>
                </a:rPr>
                <a:t>CORRECTA</a:t>
              </a:r>
            </a:p>
            <a:p>
              <a:pPr algn="ctr"/>
              <a:r>
                <a:rPr lang="es-ES_tradnl" sz="4000" b="1" u="none" dirty="0" smtClean="0">
                  <a:solidFill>
                    <a:schemeClr val="tx2"/>
                  </a:solidFill>
                </a:rPr>
                <a:t>A</a:t>
              </a:r>
              <a:endParaRPr lang="es-ES_tradnl" sz="4000" u="none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02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6 Grupo"/>
          <p:cNvGrpSpPr>
            <a:grpSpLocks/>
          </p:cNvGrpSpPr>
          <p:nvPr/>
        </p:nvGrpSpPr>
        <p:grpSpPr bwMode="auto">
          <a:xfrm>
            <a:off x="131763" y="-100013"/>
            <a:ext cx="4537075" cy="1089026"/>
            <a:chOff x="131763" y="-100013"/>
            <a:chExt cx="4537075" cy="1089026"/>
          </a:xfrm>
        </p:grpSpPr>
        <p:grpSp>
          <p:nvGrpSpPr>
            <p:cNvPr id="38977" name="Group 2"/>
            <p:cNvGrpSpPr>
              <a:grpSpLocks/>
            </p:cNvGrpSpPr>
            <p:nvPr/>
          </p:nvGrpSpPr>
          <p:grpSpPr bwMode="auto">
            <a:xfrm>
              <a:off x="131763" y="-100013"/>
              <a:ext cx="4368800" cy="719138"/>
              <a:chOff x="83" y="-63"/>
              <a:chExt cx="3069" cy="453"/>
            </a:xfrm>
          </p:grpSpPr>
          <p:sp>
            <p:nvSpPr>
              <p:cNvPr id="38979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38980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2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Tabla de corrección</a:t>
                </a:r>
              </a:p>
            </p:txBody>
          </p:sp>
        </p:grpSp>
        <p:pic>
          <p:nvPicPr>
            <p:cNvPr id="38978" name="6 Imagen" descr="ico_revision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838" y="-26988"/>
              <a:ext cx="889000" cy="1016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796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85477"/>
              </p:ext>
            </p:extLst>
          </p:nvPr>
        </p:nvGraphicFramePr>
        <p:xfrm>
          <a:off x="827088" y="1052736"/>
          <a:ext cx="7486650" cy="4815360"/>
        </p:xfrm>
        <a:graphic>
          <a:graphicData uri="http://schemas.openxmlformats.org/drawingml/2006/table">
            <a:tbl>
              <a:tblPr/>
              <a:tblGrid>
                <a:gridCol w="827087"/>
                <a:gridCol w="898525"/>
                <a:gridCol w="3744913"/>
                <a:gridCol w="2016125"/>
              </a:tblGrid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Comprensión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Comprensión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6 Grupo"/>
          <p:cNvGrpSpPr>
            <a:grpSpLocks/>
          </p:cNvGrpSpPr>
          <p:nvPr/>
        </p:nvGrpSpPr>
        <p:grpSpPr bwMode="auto">
          <a:xfrm>
            <a:off x="131763" y="-100013"/>
            <a:ext cx="4537075" cy="1089026"/>
            <a:chOff x="131763" y="-100013"/>
            <a:chExt cx="4537075" cy="1089026"/>
          </a:xfrm>
        </p:grpSpPr>
        <p:grpSp>
          <p:nvGrpSpPr>
            <p:cNvPr id="40001" name="Group 2"/>
            <p:cNvGrpSpPr>
              <a:grpSpLocks/>
            </p:cNvGrpSpPr>
            <p:nvPr/>
          </p:nvGrpSpPr>
          <p:grpSpPr bwMode="auto">
            <a:xfrm>
              <a:off x="131763" y="-100013"/>
              <a:ext cx="4368800" cy="719138"/>
              <a:chOff x="83" y="-63"/>
              <a:chExt cx="3069" cy="453"/>
            </a:xfrm>
          </p:grpSpPr>
          <p:sp>
            <p:nvSpPr>
              <p:cNvPr id="40003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40004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2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Tabla de corrección</a:t>
                </a:r>
              </a:p>
            </p:txBody>
          </p:sp>
        </p:grpSp>
        <p:pic>
          <p:nvPicPr>
            <p:cNvPr id="40002" name="6 Imagen" descr="ico_revision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838" y="-26988"/>
              <a:ext cx="889000" cy="1016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899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76007"/>
              </p:ext>
            </p:extLst>
          </p:nvPr>
        </p:nvGraphicFramePr>
        <p:xfrm>
          <a:off x="827088" y="1052736"/>
          <a:ext cx="7486650" cy="5120640"/>
        </p:xfrm>
        <a:graphic>
          <a:graphicData uri="http://schemas.openxmlformats.org/drawingml/2006/table">
            <a:tbl>
              <a:tblPr/>
              <a:tblGrid>
                <a:gridCol w="827087"/>
                <a:gridCol w="898525"/>
                <a:gridCol w="3744913"/>
                <a:gridCol w="2016125"/>
              </a:tblGrid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1"/>
          <p:cNvGrpSpPr>
            <a:grpSpLocks/>
          </p:cNvGrpSpPr>
          <p:nvPr/>
        </p:nvGrpSpPr>
        <p:grpSpPr bwMode="auto">
          <a:xfrm>
            <a:off x="131763" y="-100013"/>
            <a:ext cx="5592764" cy="1047751"/>
            <a:chOff x="83" y="-63"/>
            <a:chExt cx="3523" cy="660"/>
          </a:xfrm>
        </p:grpSpPr>
        <p:grpSp>
          <p:nvGrpSpPr>
            <p:cNvPr id="59" name="Group 6"/>
            <p:cNvGrpSpPr>
              <a:grpSpLocks/>
            </p:cNvGrpSpPr>
            <p:nvPr/>
          </p:nvGrpSpPr>
          <p:grpSpPr bwMode="auto">
            <a:xfrm>
              <a:off x="83" y="-63"/>
              <a:ext cx="3115" cy="453"/>
              <a:chOff x="83" y="-63"/>
              <a:chExt cx="3115" cy="453"/>
            </a:xfrm>
          </p:grpSpPr>
          <p:sp>
            <p:nvSpPr>
              <p:cNvPr id="6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115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 dirty="0">
                  <a:cs typeface="Arial" charset="0"/>
                </a:endParaRPr>
              </a:p>
            </p:txBody>
          </p:sp>
          <p:sp>
            <p:nvSpPr>
              <p:cNvPr id="63" name="38 CuadroTexto"/>
              <p:cNvSpPr txBox="1">
                <a:spLocks noChangeArrowheads="1"/>
              </p:cNvSpPr>
              <p:nvPr/>
            </p:nvSpPr>
            <p:spPr bwMode="auto">
              <a:xfrm>
                <a:off x="99" y="4"/>
                <a:ext cx="309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 dirty="0">
                    <a:solidFill>
                      <a:srgbClr val="404040"/>
                    </a:solidFill>
                    <a:cs typeface="Arial" charset="0"/>
                  </a:rPr>
                  <a:t>Síntesis de la </a:t>
                </a:r>
                <a:r>
                  <a:rPr lang="es-CL" altLang="es-CL" sz="2800" b="1" u="none" dirty="0" smtClean="0">
                    <a:solidFill>
                      <a:srgbClr val="404040"/>
                    </a:solidFill>
                    <a:cs typeface="Arial" charset="0"/>
                  </a:rPr>
                  <a:t>clase anterior</a:t>
                </a:r>
                <a:endParaRPr lang="es-CL" altLang="es-CL" sz="2800" b="1" u="none" dirty="0">
                  <a:solidFill>
                    <a:srgbClr val="404040"/>
                  </a:solidFill>
                  <a:cs typeface="Arial" charset="0"/>
                </a:endParaRPr>
              </a:p>
            </p:txBody>
          </p:sp>
        </p:grpSp>
        <p:pic>
          <p:nvPicPr>
            <p:cNvPr id="61" name="5 Imagen" descr="ico_mapa conceptu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53"/>
              <a:ext cx="51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2 Grupo"/>
          <p:cNvGrpSpPr/>
          <p:nvPr/>
        </p:nvGrpSpPr>
        <p:grpSpPr>
          <a:xfrm>
            <a:off x="1259632" y="1037548"/>
            <a:ext cx="6408712" cy="4782904"/>
            <a:chOff x="1259632" y="908721"/>
            <a:chExt cx="6408712" cy="4782904"/>
          </a:xfrm>
        </p:grpSpPr>
        <p:sp>
          <p:nvSpPr>
            <p:cNvPr id="65" name="AutoShape 3"/>
            <p:cNvSpPr>
              <a:spLocks noChangeArrowheads="1"/>
            </p:cNvSpPr>
            <p:nvPr/>
          </p:nvSpPr>
          <p:spPr bwMode="auto">
            <a:xfrm>
              <a:off x="1259632" y="908721"/>
              <a:ext cx="6336704" cy="720080"/>
            </a:xfrm>
            <a:prstGeom prst="flowChartAlternateProcess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s-ES" u="none" dirty="0">
                <a:cs typeface="Arial" charset="0"/>
              </a:endParaRPr>
            </a:p>
            <a:p>
              <a:pPr algn="ctr"/>
              <a:r>
                <a:rPr lang="es-ES" sz="3200" u="none" dirty="0">
                  <a:cs typeface="Arial" charset="0"/>
                </a:rPr>
                <a:t>Álgebra</a:t>
              </a:r>
            </a:p>
            <a:p>
              <a:pPr algn="ctr"/>
              <a:endParaRPr lang="es-ES" u="none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67" name="AutoShape 118"/>
            <p:cNvSpPr>
              <a:spLocks noChangeArrowheads="1"/>
            </p:cNvSpPr>
            <p:nvPr/>
          </p:nvSpPr>
          <p:spPr bwMode="auto">
            <a:xfrm>
              <a:off x="1259632" y="2003099"/>
              <a:ext cx="1872208" cy="604773"/>
            </a:xfrm>
            <a:prstGeom prst="flowChartAlternateProcess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00" b="1" u="none" dirty="0">
                  <a:cs typeface="Arial" charset="0"/>
                </a:rPr>
                <a:t>O</a:t>
              </a:r>
              <a:r>
                <a:rPr lang="es-ES" sz="1600" b="1" u="none" dirty="0" smtClean="0">
                  <a:cs typeface="Arial" charset="0"/>
                </a:rPr>
                <a:t>peraciones</a:t>
              </a:r>
              <a:endParaRPr lang="es-ES" sz="1600" b="1" u="none" dirty="0">
                <a:cs typeface="Arial" charset="0"/>
              </a:endParaRPr>
            </a:p>
          </p:txBody>
        </p:sp>
        <p:cxnSp>
          <p:nvCxnSpPr>
            <p:cNvPr id="68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2017956" y="1823730"/>
              <a:ext cx="357152" cy="1588"/>
            </a:xfrm>
            <a:prstGeom prst="straightConnector1">
              <a:avLst/>
            </a:prstGeom>
            <a:noFill/>
            <a:ln w="38100" algn="ctr">
              <a:solidFill>
                <a:srgbClr val="84BD00"/>
              </a:solidFill>
              <a:round/>
              <a:headEnd/>
              <a:tailEnd type="arrow" w="med" len="med"/>
            </a:ln>
          </p:spPr>
        </p:cxnSp>
        <p:grpSp>
          <p:nvGrpSpPr>
            <p:cNvPr id="69" name="156 Grupo"/>
            <p:cNvGrpSpPr>
              <a:grpSpLocks/>
            </p:cNvGrpSpPr>
            <p:nvPr/>
          </p:nvGrpSpPr>
          <p:grpSpPr bwMode="auto">
            <a:xfrm>
              <a:off x="1619672" y="2795187"/>
              <a:ext cx="1512168" cy="1470537"/>
              <a:chOff x="2699777" y="2857495"/>
              <a:chExt cx="1512179" cy="1469955"/>
            </a:xfrm>
          </p:grpSpPr>
          <p:sp>
            <p:nvSpPr>
              <p:cNvPr id="102" name="AutoShape 4"/>
              <p:cNvSpPr>
                <a:spLocks noChangeArrowheads="1"/>
              </p:cNvSpPr>
              <p:nvPr/>
            </p:nvSpPr>
            <p:spPr bwMode="auto">
              <a:xfrm>
                <a:off x="2716892" y="2857495"/>
                <a:ext cx="1495063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 u="none" dirty="0" smtClean="0">
                    <a:cs typeface="Arial" charset="0"/>
                  </a:rPr>
                  <a:t>Adición y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sustracción</a:t>
                </a:r>
                <a:endParaRPr lang="es-ES" sz="1600" u="none" dirty="0">
                  <a:cs typeface="Arial" charset="0"/>
                </a:endParaRPr>
              </a:p>
            </p:txBody>
          </p:sp>
          <p:sp>
            <p:nvSpPr>
              <p:cNvPr id="103" name="AutoShape 4"/>
              <p:cNvSpPr>
                <a:spLocks noChangeArrowheads="1"/>
              </p:cNvSpPr>
              <p:nvPr/>
            </p:nvSpPr>
            <p:spPr bwMode="auto">
              <a:xfrm>
                <a:off x="2699777" y="3721249"/>
                <a:ext cx="1512179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 u="none">
                    <a:cs typeface="Arial" charset="0"/>
                  </a:rPr>
                  <a:t>multiplicaciones</a:t>
                </a:r>
              </a:p>
            </p:txBody>
          </p:sp>
        </p:grpSp>
        <p:cxnSp>
          <p:nvCxnSpPr>
            <p:cNvPr id="7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4178194" y="1806582"/>
              <a:ext cx="357152" cy="1588"/>
            </a:xfrm>
            <a:prstGeom prst="straightConnector1">
              <a:avLst/>
            </a:prstGeom>
            <a:noFill/>
            <a:ln w="38100" algn="ctr">
              <a:solidFill>
                <a:srgbClr val="84BD00"/>
              </a:solidFill>
              <a:round/>
              <a:headEnd/>
              <a:tailEnd type="arrow" w="med" len="med"/>
            </a:ln>
          </p:spPr>
        </p:cxnSp>
        <p:cxnSp>
          <p:nvCxnSpPr>
            <p:cNvPr id="71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6554458" y="1806583"/>
              <a:ext cx="357152" cy="1588"/>
            </a:xfrm>
            <a:prstGeom prst="straightConnector1">
              <a:avLst/>
            </a:prstGeom>
            <a:noFill/>
            <a:ln w="38100" algn="ctr">
              <a:solidFill>
                <a:srgbClr val="84BD00"/>
              </a:solidFill>
              <a:round/>
              <a:headEnd/>
              <a:tailEnd type="arrow" w="med" len="med"/>
            </a:ln>
          </p:spPr>
        </p:cxnSp>
        <p:grpSp>
          <p:nvGrpSpPr>
            <p:cNvPr id="72" name="40 Grupo"/>
            <p:cNvGrpSpPr/>
            <p:nvPr/>
          </p:nvGrpSpPr>
          <p:grpSpPr>
            <a:xfrm>
              <a:off x="3347864" y="1988840"/>
              <a:ext cx="4320480" cy="3702785"/>
              <a:chOff x="323528" y="2291131"/>
              <a:chExt cx="4320480" cy="3702785"/>
            </a:xfrm>
          </p:grpSpPr>
          <p:grpSp>
            <p:nvGrpSpPr>
              <p:cNvPr id="83" name="155 Grupo"/>
              <p:cNvGrpSpPr>
                <a:grpSpLocks/>
              </p:cNvGrpSpPr>
              <p:nvPr/>
            </p:nvGrpSpPr>
            <p:grpSpPr bwMode="auto">
              <a:xfrm>
                <a:off x="395534" y="2852937"/>
                <a:ext cx="2016226" cy="2844002"/>
                <a:chOff x="-108534" y="2750184"/>
                <a:chExt cx="2016221" cy="2843645"/>
              </a:xfrm>
            </p:grpSpPr>
            <p:sp>
              <p:nvSpPr>
                <p:cNvPr id="98" name="AutoShape 4"/>
                <p:cNvSpPr>
                  <a:spLocks noChangeArrowheads="1"/>
                </p:cNvSpPr>
                <p:nvPr/>
              </p:nvSpPr>
              <p:spPr bwMode="auto">
                <a:xfrm>
                  <a:off x="179499" y="2945780"/>
                  <a:ext cx="1728188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s-E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1600" u="none" dirty="0" smtClean="0">
                      <a:cs typeface="Arial" charset="0"/>
                    </a:rPr>
                    <a:t>Cuadrado de </a:t>
                  </a:r>
                </a:p>
                <a:p>
                  <a:pPr algn="ctr"/>
                  <a:r>
                    <a:rPr lang="es-ES" sz="1600" u="none" dirty="0" smtClean="0">
                      <a:cs typeface="Arial" charset="0"/>
                    </a:rPr>
                    <a:t>binomio</a:t>
                  </a:r>
                  <a:endParaRPr lang="es-ES" sz="1600" u="none" dirty="0">
                    <a:cs typeface="Arial" charset="0"/>
                  </a:endParaRPr>
                </a:p>
              </p:txBody>
            </p:sp>
            <p:sp>
              <p:nvSpPr>
                <p:cNvPr id="99" name="AutoShape 4"/>
                <p:cNvSpPr>
                  <a:spLocks noChangeArrowheads="1"/>
                </p:cNvSpPr>
                <p:nvPr/>
              </p:nvSpPr>
              <p:spPr bwMode="auto">
                <a:xfrm>
                  <a:off x="179499" y="4492420"/>
                  <a:ext cx="1720400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s-E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1600" u="none" dirty="0" smtClean="0">
                      <a:cs typeface="Arial" charset="0"/>
                    </a:rPr>
                    <a:t>Suma por su</a:t>
                  </a:r>
                </a:p>
                <a:p>
                  <a:pPr algn="ctr"/>
                  <a:r>
                    <a:rPr lang="es-ES" sz="1600" u="none" dirty="0" smtClean="0">
                      <a:cs typeface="Arial" charset="0"/>
                    </a:rPr>
                    <a:t>diferencia</a:t>
                  </a:r>
                  <a:endParaRPr lang="es-ES" sz="1600" u="none" dirty="0">
                    <a:cs typeface="Arial" charset="0"/>
                  </a:endParaRPr>
                </a:p>
              </p:txBody>
            </p:sp>
            <p:sp>
              <p:nvSpPr>
                <p:cNvPr id="100" name="AutoShape 4"/>
                <p:cNvSpPr>
                  <a:spLocks noChangeArrowheads="1"/>
                </p:cNvSpPr>
                <p:nvPr/>
              </p:nvSpPr>
              <p:spPr bwMode="auto">
                <a:xfrm>
                  <a:off x="179499" y="3700430"/>
                  <a:ext cx="1728188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s-E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1600" u="none" dirty="0" smtClean="0">
                      <a:cs typeface="Arial" charset="0"/>
                    </a:rPr>
                    <a:t>Cubo </a:t>
                  </a:r>
                </a:p>
                <a:p>
                  <a:pPr algn="ctr"/>
                  <a:r>
                    <a:rPr lang="es-ES" sz="1600" u="none" dirty="0" smtClean="0">
                      <a:cs typeface="Arial" charset="0"/>
                    </a:rPr>
                    <a:t>de binomio</a:t>
                  </a:r>
                  <a:endParaRPr lang="es-ES" sz="1600" u="none" dirty="0">
                    <a:cs typeface="Arial" charset="0"/>
                  </a:endParaRPr>
                </a:p>
              </p:txBody>
            </p:sp>
            <p:cxnSp>
              <p:nvCxnSpPr>
                <p:cNvPr id="101" name="84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-108534" y="2750184"/>
                  <a:ext cx="2" cy="2843645"/>
                </a:xfrm>
                <a:prstGeom prst="line">
                  <a:avLst/>
                </a:prstGeom>
                <a:noFill/>
                <a:ln w="38100" algn="ctr">
                  <a:solidFill>
                    <a:srgbClr val="84BD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84" name="AutoShape 4"/>
              <p:cNvSpPr>
                <a:spLocks noChangeArrowheads="1"/>
              </p:cNvSpPr>
              <p:nvPr/>
            </p:nvSpPr>
            <p:spPr bwMode="auto">
              <a:xfrm>
                <a:off x="323528" y="2291131"/>
                <a:ext cx="2088232" cy="606359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 b="1" u="none" dirty="0" smtClean="0">
                    <a:cs typeface="Arial" charset="0"/>
                  </a:rPr>
                  <a:t>Productos notables</a:t>
                </a:r>
                <a:endParaRPr lang="es-ES" sz="1600" b="1" u="none" dirty="0">
                  <a:cs typeface="Arial" charset="0"/>
                </a:endParaRPr>
              </a:p>
            </p:txBody>
          </p:sp>
          <p:sp>
            <p:nvSpPr>
              <p:cNvPr id="85" name="AutoShape 118"/>
              <p:cNvSpPr>
                <a:spLocks noChangeArrowheads="1"/>
              </p:cNvSpPr>
              <p:nvPr/>
            </p:nvSpPr>
            <p:spPr bwMode="auto">
              <a:xfrm>
                <a:off x="2627784" y="2291131"/>
                <a:ext cx="2016224" cy="604773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 b="1" u="none" dirty="0" smtClean="0">
                    <a:cs typeface="Arial" charset="0"/>
                  </a:rPr>
                  <a:t>Factorización</a:t>
                </a:r>
                <a:endParaRPr lang="es-ES" sz="1600" b="1" u="none" dirty="0">
                  <a:cs typeface="Arial" charset="0"/>
                </a:endParaRPr>
              </a:p>
            </p:txBody>
          </p:sp>
          <p:grpSp>
            <p:nvGrpSpPr>
              <p:cNvPr id="86" name="156 Grupo"/>
              <p:cNvGrpSpPr>
                <a:grpSpLocks/>
              </p:cNvGrpSpPr>
              <p:nvPr/>
            </p:nvGrpSpPr>
            <p:grpSpPr bwMode="auto">
              <a:xfrm>
                <a:off x="2627784" y="3052843"/>
                <a:ext cx="1656185" cy="1356897"/>
                <a:chOff x="2339740" y="2827130"/>
                <a:chExt cx="1656199" cy="1356360"/>
              </a:xfrm>
            </p:grpSpPr>
            <p:sp>
              <p:nvSpPr>
                <p:cNvPr id="96" name="AutoShape 4"/>
                <p:cNvSpPr>
                  <a:spLocks noChangeArrowheads="1"/>
                </p:cNvSpPr>
                <p:nvPr/>
              </p:nvSpPr>
              <p:spPr bwMode="auto">
                <a:xfrm>
                  <a:off x="2339740" y="2827130"/>
                  <a:ext cx="1639083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s-E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1600" u="none" dirty="0" smtClean="0">
                      <a:cs typeface="Arial" charset="0"/>
                    </a:rPr>
                    <a:t>Factor común</a:t>
                  </a:r>
                  <a:endParaRPr lang="es-ES" sz="1600" u="none" dirty="0">
                    <a:cs typeface="Arial" charset="0"/>
                  </a:endParaRPr>
                </a:p>
              </p:txBody>
            </p:sp>
            <p:sp>
              <p:nvSpPr>
                <p:cNvPr id="97" name="AutoShape 4"/>
                <p:cNvSpPr>
                  <a:spLocks noChangeArrowheads="1"/>
                </p:cNvSpPr>
                <p:nvPr/>
              </p:nvSpPr>
              <p:spPr bwMode="auto">
                <a:xfrm>
                  <a:off x="2339741" y="3577289"/>
                  <a:ext cx="1656198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s-E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u="sng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1600" u="none" dirty="0" smtClean="0">
                      <a:cs typeface="Arial" charset="0"/>
                    </a:rPr>
                    <a:t>Factor común</a:t>
                  </a:r>
                </a:p>
                <a:p>
                  <a:pPr algn="ctr"/>
                  <a:r>
                    <a:rPr lang="es-ES" sz="1600" u="none" dirty="0" smtClean="0">
                      <a:cs typeface="Arial" charset="0"/>
                    </a:rPr>
                    <a:t>compuesto</a:t>
                  </a:r>
                  <a:endParaRPr lang="es-ES" sz="1600" u="none" dirty="0">
                    <a:cs typeface="Arial" charset="0"/>
                  </a:endParaRPr>
                </a:p>
              </p:txBody>
            </p:sp>
          </p:grpSp>
          <p:cxnSp>
            <p:nvCxnSpPr>
              <p:cNvPr id="87" name="45 Conector recto de flecha"/>
              <p:cNvCxnSpPr/>
              <p:nvPr/>
            </p:nvCxnSpPr>
            <p:spPr bwMode="auto">
              <a:xfrm>
                <a:off x="395536" y="3371252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8" name="46 Conector recto de flecha"/>
              <p:cNvCxnSpPr/>
              <p:nvPr/>
            </p:nvCxnSpPr>
            <p:spPr bwMode="auto">
              <a:xfrm>
                <a:off x="395536" y="4091331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9" name="47 Conector recto de flecha"/>
              <p:cNvCxnSpPr/>
              <p:nvPr/>
            </p:nvCxnSpPr>
            <p:spPr bwMode="auto">
              <a:xfrm>
                <a:off x="395536" y="4883419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0" name="84 Conector recto"/>
              <p:cNvCxnSpPr>
                <a:cxnSpLocks noChangeShapeType="1"/>
              </p:cNvCxnSpPr>
              <p:nvPr/>
            </p:nvCxnSpPr>
            <p:spPr bwMode="auto">
              <a:xfrm>
                <a:off x="4572000" y="2867195"/>
                <a:ext cx="0" cy="2844000"/>
              </a:xfrm>
              <a:prstGeom prst="line">
                <a:avLst/>
              </a:prstGeom>
              <a:noFill/>
              <a:ln w="38100" algn="ctr">
                <a:solidFill>
                  <a:srgbClr val="84BD00"/>
                </a:solidFill>
                <a:round/>
                <a:headEnd/>
                <a:tailEnd/>
              </a:ln>
            </p:spPr>
          </p:cxnSp>
          <p:sp>
            <p:nvSpPr>
              <p:cNvPr id="91" name="AutoShape 4"/>
              <p:cNvSpPr>
                <a:spLocks noChangeArrowheads="1"/>
              </p:cNvSpPr>
              <p:nvPr/>
            </p:nvSpPr>
            <p:spPr bwMode="auto">
              <a:xfrm>
                <a:off x="683568" y="5357263"/>
                <a:ext cx="1728192" cy="606276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 u="none" dirty="0" smtClean="0">
                    <a:cs typeface="Arial" charset="0"/>
                  </a:rPr>
                  <a:t>Binomio con un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término común</a:t>
                </a:r>
                <a:endParaRPr lang="es-ES" sz="1600" u="none" dirty="0">
                  <a:cs typeface="Arial" charset="0"/>
                </a:endParaRPr>
              </a:p>
            </p:txBody>
          </p:sp>
          <p:cxnSp>
            <p:nvCxnSpPr>
              <p:cNvPr id="92" name="50 Conector recto de flecha"/>
              <p:cNvCxnSpPr/>
              <p:nvPr/>
            </p:nvCxnSpPr>
            <p:spPr bwMode="auto">
              <a:xfrm>
                <a:off x="395536" y="5675507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3" name="AutoShape 4"/>
              <p:cNvSpPr>
                <a:spLocks noChangeArrowheads="1"/>
              </p:cNvSpPr>
              <p:nvPr/>
            </p:nvSpPr>
            <p:spPr bwMode="auto">
              <a:xfrm>
                <a:off x="2627784" y="4595387"/>
                <a:ext cx="1656184" cy="60644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 u="none" dirty="0" smtClean="0">
                    <a:cs typeface="Arial" charset="0"/>
                  </a:rPr>
                  <a:t> Suma y diferencia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de cubos</a:t>
                </a:r>
                <a:endParaRPr lang="es-ES" sz="1600" u="none" dirty="0">
                  <a:cs typeface="Arial" charset="0"/>
                </a:endParaRPr>
              </a:p>
            </p:txBody>
          </p:sp>
          <p:cxnSp>
            <p:nvCxnSpPr>
              <p:cNvPr id="94" name="52 Conector recto de flecha"/>
              <p:cNvCxnSpPr/>
              <p:nvPr/>
            </p:nvCxnSpPr>
            <p:spPr bwMode="auto">
              <a:xfrm flipH="1">
                <a:off x="4283968" y="3371251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5" name="AutoShape 4"/>
              <p:cNvSpPr>
                <a:spLocks noChangeArrowheads="1"/>
              </p:cNvSpPr>
              <p:nvPr/>
            </p:nvSpPr>
            <p:spPr bwMode="auto">
              <a:xfrm>
                <a:off x="2627784" y="5387475"/>
                <a:ext cx="1656184" cy="60644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u="sng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 u="none" dirty="0" smtClean="0">
                    <a:cs typeface="Arial" charset="0"/>
                  </a:rPr>
                  <a:t> Productos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notables</a:t>
                </a:r>
                <a:endParaRPr lang="es-ES" sz="1600" u="none" dirty="0">
                  <a:cs typeface="Arial" charset="0"/>
                </a:endParaRPr>
              </a:p>
            </p:txBody>
          </p:sp>
        </p:grpSp>
        <p:cxnSp>
          <p:nvCxnSpPr>
            <p:cNvPr id="76" name="73 Conector recto de flecha"/>
            <p:cNvCxnSpPr/>
            <p:nvPr/>
          </p:nvCxnSpPr>
          <p:spPr bwMode="auto">
            <a:xfrm flipH="1">
              <a:off x="7308304" y="378904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74 Conector recto de flecha"/>
            <p:cNvCxnSpPr/>
            <p:nvPr/>
          </p:nvCxnSpPr>
          <p:spPr bwMode="auto">
            <a:xfrm flipH="1">
              <a:off x="7308304" y="4581128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78 Conector recto de flecha"/>
            <p:cNvCxnSpPr/>
            <p:nvPr/>
          </p:nvCxnSpPr>
          <p:spPr bwMode="auto">
            <a:xfrm flipH="1">
              <a:off x="7308304" y="5373216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84 Conector recto"/>
            <p:cNvCxnSpPr>
              <a:cxnSpLocks noChangeShapeType="1"/>
            </p:cNvCxnSpPr>
            <p:nvPr/>
          </p:nvCxnSpPr>
          <p:spPr bwMode="auto">
            <a:xfrm>
              <a:off x="1332000" y="2618554"/>
              <a:ext cx="2" cy="1368000"/>
            </a:xfrm>
            <a:prstGeom prst="line">
              <a:avLst/>
            </a:prstGeom>
            <a:noFill/>
            <a:ln w="38100" algn="ctr">
              <a:solidFill>
                <a:srgbClr val="84BD00"/>
              </a:solidFill>
              <a:round/>
              <a:headEnd/>
              <a:tailEnd/>
            </a:ln>
          </p:spPr>
        </p:cxnSp>
        <p:cxnSp>
          <p:nvCxnSpPr>
            <p:cNvPr id="81" name="58 Conector recto de flecha"/>
            <p:cNvCxnSpPr/>
            <p:nvPr/>
          </p:nvCxnSpPr>
          <p:spPr bwMode="auto">
            <a:xfrm>
              <a:off x="1332000" y="3096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" name="60 Conector recto de flecha"/>
            <p:cNvCxnSpPr/>
            <p:nvPr/>
          </p:nvCxnSpPr>
          <p:spPr bwMode="auto">
            <a:xfrm>
              <a:off x="1332000" y="3978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998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84 Conector recto"/>
          <p:cNvCxnSpPr>
            <a:cxnSpLocks noChangeShapeType="1"/>
          </p:cNvCxnSpPr>
          <p:nvPr/>
        </p:nvCxnSpPr>
        <p:spPr bwMode="auto">
          <a:xfrm>
            <a:off x="6048000" y="1448780"/>
            <a:ext cx="630000" cy="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grpSp>
        <p:nvGrpSpPr>
          <p:cNvPr id="40962" name="30 Grupo"/>
          <p:cNvGrpSpPr>
            <a:grpSpLocks/>
          </p:cNvGrpSpPr>
          <p:nvPr/>
        </p:nvGrpSpPr>
        <p:grpSpPr bwMode="auto">
          <a:xfrm>
            <a:off x="131763" y="-100013"/>
            <a:ext cx="4800600" cy="1008063"/>
            <a:chOff x="131763" y="-100013"/>
            <a:chExt cx="4800600" cy="1008063"/>
          </a:xfrm>
        </p:grpSpPr>
        <p:grpSp>
          <p:nvGrpSpPr>
            <p:cNvPr id="41005" name="Group 6"/>
            <p:cNvGrpSpPr>
              <a:grpSpLocks/>
            </p:cNvGrpSpPr>
            <p:nvPr/>
          </p:nvGrpSpPr>
          <p:grpSpPr bwMode="auto">
            <a:xfrm>
              <a:off x="131763" y="-100013"/>
              <a:ext cx="4800600" cy="719138"/>
              <a:chOff x="83" y="-63"/>
              <a:chExt cx="3024" cy="453"/>
            </a:xfrm>
          </p:grpSpPr>
          <p:sp>
            <p:nvSpPr>
              <p:cNvPr id="41007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2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41008" name="38 CuadroTexto"/>
              <p:cNvSpPr txBox="1">
                <a:spLocks noChangeArrowheads="1"/>
              </p:cNvSpPr>
              <p:nvPr/>
            </p:nvSpPr>
            <p:spPr bwMode="auto">
              <a:xfrm>
                <a:off x="249" y="4"/>
                <a:ext cx="21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Síntesis de la clase</a:t>
                </a:r>
              </a:p>
            </p:txBody>
          </p:sp>
        </p:grpSp>
        <p:pic>
          <p:nvPicPr>
            <p:cNvPr id="41006" name="5 Imagen" descr="ico_mapa conceptual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4300" y="44450"/>
              <a:ext cx="822325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3114000" y="980728"/>
            <a:ext cx="2916000" cy="936104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u="none" dirty="0">
              <a:cs typeface="Arial" charset="0"/>
            </a:endParaRPr>
          </a:p>
          <a:p>
            <a:pPr algn="ctr"/>
            <a:r>
              <a:rPr lang="es-ES" sz="3200" u="none" dirty="0">
                <a:cs typeface="Arial" charset="0"/>
              </a:rPr>
              <a:t>Álgebra</a:t>
            </a:r>
          </a:p>
          <a:p>
            <a:pPr algn="ctr"/>
            <a:endParaRPr lang="es-ES" u="none" dirty="0">
              <a:cs typeface="Arial" charset="0"/>
              <a:sym typeface="Symbol" pitchFamily="18" charset="2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5076056" y="2276872"/>
            <a:ext cx="3168352" cy="606359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1" u="none" dirty="0" smtClean="0">
                <a:cs typeface="Arial" charset="0"/>
              </a:rPr>
              <a:t>Operaciones algebraicas</a:t>
            </a:r>
            <a:endParaRPr lang="es-ES" sz="1600" b="1" u="none" dirty="0">
              <a:cs typeface="Arial" charset="0"/>
            </a:endParaRPr>
          </a:p>
        </p:txBody>
      </p:sp>
      <p:cxnSp>
        <p:nvCxnSpPr>
          <p:cNvPr id="48" name="88 Conector recto de flecha"/>
          <p:cNvCxnSpPr>
            <a:cxnSpLocks noChangeShapeType="1"/>
            <a:endCxn id="45" idx="0"/>
          </p:cNvCxnSpPr>
          <p:nvPr/>
        </p:nvCxnSpPr>
        <p:spPr bwMode="auto">
          <a:xfrm>
            <a:off x="6660232" y="1448780"/>
            <a:ext cx="0" cy="828092"/>
          </a:xfrm>
          <a:prstGeom prst="straightConnector1">
            <a:avLst/>
          </a:prstGeom>
          <a:noFill/>
          <a:ln w="38100" algn="ctr">
            <a:solidFill>
              <a:srgbClr val="84BD00"/>
            </a:solidFill>
            <a:round/>
            <a:headEnd/>
            <a:tailEnd type="arrow" w="med" len="med"/>
          </a:ln>
        </p:spPr>
      </p:cxnSp>
      <p:grpSp>
        <p:nvGrpSpPr>
          <p:cNvPr id="11" name="10 Grupo"/>
          <p:cNvGrpSpPr/>
          <p:nvPr/>
        </p:nvGrpSpPr>
        <p:grpSpPr>
          <a:xfrm>
            <a:off x="5148064" y="2880000"/>
            <a:ext cx="2880322" cy="3213296"/>
            <a:chOff x="5148064" y="2880000"/>
            <a:chExt cx="2880322" cy="3213296"/>
          </a:xfrm>
        </p:grpSpPr>
        <p:grpSp>
          <p:nvGrpSpPr>
            <p:cNvPr id="38" name="155 Grupo"/>
            <p:cNvGrpSpPr>
              <a:grpSpLocks/>
            </p:cNvGrpSpPr>
            <p:nvPr/>
          </p:nvGrpSpPr>
          <p:grpSpPr bwMode="auto">
            <a:xfrm>
              <a:off x="5148064" y="2880000"/>
              <a:ext cx="2880322" cy="2916000"/>
              <a:chOff x="-108534" y="2705245"/>
              <a:chExt cx="2880317" cy="2915641"/>
            </a:xfrm>
          </p:grpSpPr>
          <p:sp>
            <p:nvSpPr>
              <p:cNvPr id="39" name="AutoShape 4"/>
              <p:cNvSpPr>
                <a:spLocks noChangeArrowheads="1"/>
              </p:cNvSpPr>
              <p:nvPr/>
            </p:nvSpPr>
            <p:spPr bwMode="auto">
              <a:xfrm>
                <a:off x="395523" y="2908439"/>
                <a:ext cx="2376260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Mínimo común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múltiplo</a:t>
                </a:r>
                <a:endParaRPr lang="es-ES" sz="1600" u="none" dirty="0">
                  <a:cs typeface="Arial" charset="0"/>
                </a:endParaRPr>
              </a:p>
            </p:txBody>
          </p:sp>
          <p:sp>
            <p:nvSpPr>
              <p:cNvPr id="40" name="AutoShape 4"/>
              <p:cNvSpPr>
                <a:spLocks noChangeArrowheads="1"/>
              </p:cNvSpPr>
              <p:nvPr/>
            </p:nvSpPr>
            <p:spPr bwMode="auto">
              <a:xfrm>
                <a:off x="395521" y="4492420"/>
                <a:ext cx="2376259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Adición y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sustracción</a:t>
                </a:r>
                <a:endParaRPr lang="es-ES" sz="1600" u="none" dirty="0">
                  <a:cs typeface="Arial" charset="0"/>
                </a:endParaRPr>
              </a:p>
            </p:txBody>
          </p:sp>
          <p:sp>
            <p:nvSpPr>
              <p:cNvPr id="41" name="AutoShape 4"/>
              <p:cNvSpPr>
                <a:spLocks noChangeArrowheads="1"/>
              </p:cNvSpPr>
              <p:nvPr/>
            </p:nvSpPr>
            <p:spPr bwMode="auto">
              <a:xfrm>
                <a:off x="395521" y="3700430"/>
                <a:ext cx="2376259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Máximo común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divisor</a:t>
                </a:r>
                <a:endParaRPr lang="es-ES" sz="1600" u="none" dirty="0">
                  <a:cs typeface="Arial" charset="0"/>
                </a:endParaRPr>
              </a:p>
            </p:txBody>
          </p:sp>
          <p:cxnSp>
            <p:nvCxnSpPr>
              <p:cNvPr id="42" name="84 Conector recto"/>
              <p:cNvCxnSpPr>
                <a:cxnSpLocks noChangeShapeType="1"/>
              </p:cNvCxnSpPr>
              <p:nvPr/>
            </p:nvCxnSpPr>
            <p:spPr bwMode="auto">
              <a:xfrm>
                <a:off x="-108534" y="2705245"/>
                <a:ext cx="0" cy="2915641"/>
              </a:xfrm>
              <a:prstGeom prst="line">
                <a:avLst/>
              </a:prstGeom>
              <a:noFill/>
              <a:ln w="38100" algn="ctr">
                <a:solidFill>
                  <a:srgbClr val="84BD00"/>
                </a:solidFill>
                <a:round/>
                <a:headEnd/>
                <a:tailEnd/>
              </a:ln>
            </p:spPr>
          </p:cxnSp>
        </p:grpSp>
        <p:cxnSp>
          <p:nvCxnSpPr>
            <p:cNvPr id="52" name="51 Conector recto de flecha"/>
            <p:cNvCxnSpPr/>
            <p:nvPr/>
          </p:nvCxnSpPr>
          <p:spPr bwMode="auto">
            <a:xfrm>
              <a:off x="5148064" y="342900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2" name="AutoShape 4"/>
            <p:cNvSpPr>
              <a:spLocks noChangeArrowheads="1"/>
            </p:cNvSpPr>
            <p:nvPr/>
          </p:nvSpPr>
          <p:spPr bwMode="auto">
            <a:xfrm>
              <a:off x="5652120" y="5487020"/>
              <a:ext cx="2376264" cy="606276"/>
            </a:xfrm>
            <a:prstGeom prst="flowChartAlternateProcess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600" u="none" dirty="0" smtClean="0">
                  <a:cs typeface="Arial" charset="0"/>
                </a:rPr>
                <a:t>Multiplicación</a:t>
              </a:r>
            </a:p>
            <a:p>
              <a:pPr algn="ctr"/>
              <a:r>
                <a:rPr lang="es-ES" sz="1600" u="none" dirty="0" smtClean="0">
                  <a:cs typeface="Arial" charset="0"/>
                </a:rPr>
                <a:t>y división</a:t>
              </a:r>
              <a:endParaRPr lang="es-ES" sz="1600" u="none" dirty="0">
                <a:cs typeface="Arial" charset="0"/>
              </a:endParaRPr>
            </a:p>
          </p:txBody>
        </p:sp>
        <p:cxnSp>
          <p:nvCxnSpPr>
            <p:cNvPr id="71" name="70 Conector recto de flecha"/>
            <p:cNvCxnSpPr/>
            <p:nvPr/>
          </p:nvCxnSpPr>
          <p:spPr bwMode="auto">
            <a:xfrm>
              <a:off x="5148064" y="414908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71 Conector recto de flecha"/>
            <p:cNvCxnSpPr/>
            <p:nvPr/>
          </p:nvCxnSpPr>
          <p:spPr bwMode="auto">
            <a:xfrm>
              <a:off x="5148064" y="4941168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72 Conector recto de flecha"/>
            <p:cNvCxnSpPr/>
            <p:nvPr/>
          </p:nvCxnSpPr>
          <p:spPr bwMode="auto">
            <a:xfrm>
              <a:off x="5148064" y="5805264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900000" y="2276872"/>
            <a:ext cx="3168352" cy="787852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s-ES" sz="1600" b="1" u="none" dirty="0" smtClean="0">
                <a:cs typeface="Arial" charset="0"/>
              </a:rPr>
              <a:t>Simplificación de expresiones algebraicas</a:t>
            </a:r>
            <a:endParaRPr lang="es-ES" sz="1600" b="1" u="none" dirty="0">
              <a:cs typeface="Arial" charset="0"/>
            </a:endParaRPr>
          </a:p>
        </p:txBody>
      </p:sp>
      <p:cxnSp>
        <p:nvCxnSpPr>
          <p:cNvPr id="29" name="84 Conector recto"/>
          <p:cNvCxnSpPr>
            <a:cxnSpLocks noChangeShapeType="1"/>
          </p:cNvCxnSpPr>
          <p:nvPr/>
        </p:nvCxnSpPr>
        <p:spPr bwMode="auto">
          <a:xfrm>
            <a:off x="2484000" y="1448780"/>
            <a:ext cx="630000" cy="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30" name="88 Conector recto de flecha"/>
          <p:cNvCxnSpPr>
            <a:cxnSpLocks noChangeShapeType="1"/>
          </p:cNvCxnSpPr>
          <p:nvPr/>
        </p:nvCxnSpPr>
        <p:spPr bwMode="auto">
          <a:xfrm>
            <a:off x="2484000" y="1448780"/>
            <a:ext cx="0" cy="828092"/>
          </a:xfrm>
          <a:prstGeom prst="straightConnector1">
            <a:avLst/>
          </a:prstGeom>
          <a:noFill/>
          <a:ln w="38100" algn="ctr">
            <a:solidFill>
              <a:srgbClr val="84BD00"/>
            </a:solidFill>
            <a:round/>
            <a:headEnd/>
            <a:tailEnd type="arrow" w="med" len="med"/>
          </a:ln>
        </p:spPr>
      </p:cxnSp>
      <p:grpSp>
        <p:nvGrpSpPr>
          <p:cNvPr id="36" name="35 Grupo"/>
          <p:cNvGrpSpPr/>
          <p:nvPr/>
        </p:nvGrpSpPr>
        <p:grpSpPr>
          <a:xfrm>
            <a:off x="971600" y="3060005"/>
            <a:ext cx="2880322" cy="1601587"/>
            <a:chOff x="5148064" y="2880005"/>
            <a:chExt cx="2880322" cy="1601587"/>
          </a:xfrm>
        </p:grpSpPr>
        <p:grpSp>
          <p:nvGrpSpPr>
            <p:cNvPr id="37" name="155 Grupo"/>
            <p:cNvGrpSpPr>
              <a:grpSpLocks/>
            </p:cNvGrpSpPr>
            <p:nvPr/>
          </p:nvGrpSpPr>
          <p:grpSpPr bwMode="auto">
            <a:xfrm>
              <a:off x="5148064" y="2880005"/>
              <a:ext cx="2880322" cy="1601587"/>
              <a:chOff x="-108534" y="2705245"/>
              <a:chExt cx="2880317" cy="1601386"/>
            </a:xfrm>
          </p:grpSpPr>
          <p:sp>
            <p:nvSpPr>
              <p:cNvPr id="51" name="AutoShape 4"/>
              <p:cNvSpPr>
                <a:spLocks noChangeArrowheads="1"/>
              </p:cNvSpPr>
              <p:nvPr/>
            </p:nvSpPr>
            <p:spPr bwMode="auto">
              <a:xfrm>
                <a:off x="395523" y="2908439"/>
                <a:ext cx="2376260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Factorizar</a:t>
                </a:r>
                <a:endParaRPr lang="es-ES" sz="1600" u="none" dirty="0">
                  <a:cs typeface="Arial" charset="0"/>
                </a:endParaRPr>
              </a:p>
            </p:txBody>
          </p:sp>
          <p:sp>
            <p:nvSpPr>
              <p:cNvPr id="54" name="AutoShape 4"/>
              <p:cNvSpPr>
                <a:spLocks noChangeArrowheads="1"/>
              </p:cNvSpPr>
              <p:nvPr/>
            </p:nvSpPr>
            <p:spPr bwMode="auto">
              <a:xfrm>
                <a:off x="395521" y="3700430"/>
                <a:ext cx="2376259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Simplificar</a:t>
                </a:r>
                <a:endParaRPr lang="es-ES" sz="1600" u="none" dirty="0">
                  <a:cs typeface="Arial" charset="0"/>
                </a:endParaRPr>
              </a:p>
            </p:txBody>
          </p:sp>
          <p:cxnSp>
            <p:nvCxnSpPr>
              <p:cNvPr id="55" name="84 Conector recto"/>
              <p:cNvCxnSpPr>
                <a:cxnSpLocks noChangeShapeType="1"/>
              </p:cNvCxnSpPr>
              <p:nvPr/>
            </p:nvCxnSpPr>
            <p:spPr bwMode="auto">
              <a:xfrm>
                <a:off x="-108534" y="2705245"/>
                <a:ext cx="0" cy="1277840"/>
              </a:xfrm>
              <a:prstGeom prst="line">
                <a:avLst/>
              </a:prstGeom>
              <a:noFill/>
              <a:ln w="38100" algn="ctr">
                <a:solidFill>
                  <a:srgbClr val="84BD00"/>
                </a:solidFill>
                <a:round/>
                <a:headEnd/>
                <a:tailEnd/>
              </a:ln>
            </p:spPr>
          </p:cxnSp>
        </p:grpSp>
        <p:cxnSp>
          <p:nvCxnSpPr>
            <p:cNvPr id="43" name="42 Conector recto de flecha"/>
            <p:cNvCxnSpPr/>
            <p:nvPr/>
          </p:nvCxnSpPr>
          <p:spPr bwMode="auto">
            <a:xfrm>
              <a:off x="5148064" y="342900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46 Conector recto de flecha"/>
            <p:cNvCxnSpPr/>
            <p:nvPr/>
          </p:nvCxnSpPr>
          <p:spPr bwMode="auto">
            <a:xfrm>
              <a:off x="5148064" y="414908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4199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41992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CL" sz="2800" b="1" u="none">
                  <a:solidFill>
                    <a:srgbClr val="404040"/>
                  </a:solidFill>
                  <a:cs typeface="Arial" charset="0"/>
                </a:rPr>
                <a:t>Prepara tu próxima clase</a:t>
              </a:r>
            </a:p>
          </p:txBody>
        </p:sp>
      </p:grpSp>
      <p:grpSp>
        <p:nvGrpSpPr>
          <p:cNvPr id="41987" name="Group 10"/>
          <p:cNvGrpSpPr>
            <a:grpSpLocks/>
          </p:cNvGrpSpPr>
          <p:nvPr/>
        </p:nvGrpSpPr>
        <p:grpSpPr bwMode="auto">
          <a:xfrm>
            <a:off x="1907704" y="2565402"/>
            <a:ext cx="5618164" cy="1150938"/>
            <a:chOff x="1382" y="1616"/>
            <a:chExt cx="3539" cy="725"/>
          </a:xfrm>
        </p:grpSpPr>
        <p:sp>
          <p:nvSpPr>
            <p:cNvPr id="41988" name="2 Rectángulo redondeado"/>
            <p:cNvSpPr>
              <a:spLocks noChangeArrowheads="1"/>
            </p:cNvSpPr>
            <p:nvPr/>
          </p:nvSpPr>
          <p:spPr bwMode="auto">
            <a:xfrm>
              <a:off x="1746" y="1616"/>
              <a:ext cx="3175" cy="589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pic>
          <p:nvPicPr>
            <p:cNvPr id="41989" name="10 Imagen" descr="ico_ojoco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2" y="1701"/>
              <a:ext cx="591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0" name="4 Rectángulo"/>
            <p:cNvSpPr>
              <a:spLocks noChangeArrowheads="1"/>
            </p:cNvSpPr>
            <p:nvPr/>
          </p:nvSpPr>
          <p:spPr bwMode="auto">
            <a:xfrm>
              <a:off x="1837" y="1708"/>
              <a:ext cx="303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u="none" dirty="0">
                  <a:solidFill>
                    <a:srgbClr val="222268"/>
                  </a:solidFill>
                </a:rPr>
                <a:t>En la próxima sesión</a:t>
              </a:r>
              <a:r>
                <a:rPr lang="es-ES" u="none" dirty="0" smtClean="0">
                  <a:solidFill>
                    <a:srgbClr val="222268"/>
                  </a:solidFill>
                </a:rPr>
                <a:t>, estudiaremos</a:t>
              </a:r>
            </a:p>
            <a:p>
              <a:pPr algn="ctr"/>
              <a:r>
                <a:rPr lang="es-ES" b="1" u="none" dirty="0" smtClean="0">
                  <a:solidFill>
                    <a:srgbClr val="222268"/>
                  </a:solidFill>
                  <a:cs typeface="Arial" charset="0"/>
                </a:rPr>
                <a:t>Ecuaciones de primer grado</a:t>
              </a:r>
              <a:endParaRPr lang="es-CL" b="1" u="none" dirty="0">
                <a:solidFill>
                  <a:srgbClr val="222268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6018" name="Picture 2" descr="C:\Users\mariela.poblete\AppData\Local\Microsoft\Windows\Temporary Internet Files\Content.Outlook\KD7EF1AC\AVISO_PPT_LAMINA 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89"/>
            <a:ext cx="9144000" cy="680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60000"/>
              </a:lnSpc>
            </a:pPr>
            <a:r>
              <a:rPr lang="es-CL" sz="10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Propiedad Intelectual Cpech RDA: 186414</a:t>
            </a:r>
            <a:endParaRPr lang="es-ES" sz="10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L" sz="15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ESTE MATERIAL SE ENCUENTRA PROTEGIDO POR EL REGISTRO DE PROPIEDAD INTELECTUAL.</a:t>
            </a:r>
            <a:endParaRPr lang="es-ES" sz="15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01800" indent="-1701800">
              <a:lnSpc>
                <a:spcPct val="110000"/>
              </a:lnSpc>
            </a:pPr>
            <a:r>
              <a:rPr lang="es-CL" sz="1600" b="1" u="none">
                <a:solidFill>
                  <a:schemeClr val="bg1"/>
                </a:solidFill>
                <a:cs typeface="Arial" charset="0"/>
              </a:rPr>
              <a:t>Equipo Editorial        Matemática</a:t>
            </a:r>
            <a:endParaRPr lang="es-ES" sz="1600" b="1" u="none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3016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pic>
        <p:nvPicPr>
          <p:cNvPr id="43017" name="10 Imagen" descr="logo_patr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365125" y="1070734"/>
            <a:ext cx="845534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altLang="es-CL" sz="2000" u="none" dirty="0"/>
              <a:t>Identificar productos notables en una expresión algebraica.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altLang="es-CL" sz="2000" u="none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altLang="es-CL" sz="2000" u="none" dirty="0"/>
              <a:t>Simplificar  expresiones algebraicas fraccionarias. </a:t>
            </a:r>
            <a:endParaRPr lang="es-ES_tradnl" altLang="es-CL" sz="2000" u="none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altLang="es-CL" sz="2000" u="none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altLang="es-CL" sz="2000" u="none" dirty="0"/>
              <a:t>Determinar el </a:t>
            </a:r>
            <a:r>
              <a:rPr lang="es-CL" altLang="es-CL" sz="2000" u="none" dirty="0" err="1"/>
              <a:t>m.c.m</a:t>
            </a:r>
            <a:r>
              <a:rPr lang="es-CL" altLang="es-CL" sz="2000" u="none" dirty="0"/>
              <a:t>. entre expresiones algebraicas.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altLang="es-CL" sz="2000" u="none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altLang="es-CL" sz="2000" u="none" dirty="0"/>
              <a:t>Operar expresiones algebraicas fraccionarias. </a:t>
            </a:r>
            <a:endParaRPr lang="es-ES_tradnl" altLang="es-CL" sz="2000" u="none" dirty="0"/>
          </a:p>
          <a:p>
            <a:pPr marL="355600" indent="-355600" algn="just">
              <a:buFont typeface="Arial" panose="020B0604020202020204" pitchFamily="34" charset="0"/>
              <a:buChar char="•"/>
            </a:pPr>
            <a:endParaRPr lang="es-CL" sz="2000" u="none" dirty="0"/>
          </a:p>
          <a:p>
            <a:pPr marL="355600" indent="-355600" algn="just">
              <a:buFont typeface="Arial" panose="020B0604020202020204" pitchFamily="34" charset="0"/>
              <a:buChar char="•"/>
            </a:pPr>
            <a:endParaRPr lang="es-CL" sz="2000" u="none" dirty="0" smtClean="0"/>
          </a:p>
        </p:txBody>
      </p:sp>
      <p:grpSp>
        <p:nvGrpSpPr>
          <p:cNvPr id="8195" name="6 Grupo"/>
          <p:cNvGrpSpPr>
            <a:grpSpLocks/>
          </p:cNvGrpSpPr>
          <p:nvPr/>
        </p:nvGrpSpPr>
        <p:grpSpPr bwMode="auto">
          <a:xfrm>
            <a:off x="131763" y="-100013"/>
            <a:ext cx="5592762" cy="1081088"/>
            <a:chOff x="131763" y="-100013"/>
            <a:chExt cx="5592762" cy="1081088"/>
          </a:xfrm>
        </p:grpSpPr>
        <p:grpSp>
          <p:nvGrpSpPr>
            <p:cNvPr id="8196" name="Group 11"/>
            <p:cNvGrpSpPr>
              <a:grpSpLocks/>
            </p:cNvGrpSpPr>
            <p:nvPr/>
          </p:nvGrpSpPr>
          <p:grpSpPr bwMode="auto">
            <a:xfrm>
              <a:off x="131763" y="-100013"/>
              <a:ext cx="5448300" cy="719138"/>
              <a:chOff x="-144" y="-63"/>
              <a:chExt cx="3432" cy="453"/>
            </a:xfrm>
          </p:grpSpPr>
          <p:sp>
            <p:nvSpPr>
              <p:cNvPr id="8198" name="37 Rectángulo redondeado"/>
              <p:cNvSpPr>
                <a:spLocks noChangeArrowheads="1"/>
              </p:cNvSpPr>
              <p:nvPr/>
            </p:nvSpPr>
            <p:spPr bwMode="auto">
              <a:xfrm>
                <a:off x="-144" y="-63"/>
                <a:ext cx="3432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8199" name="38 CuadroTexto"/>
              <p:cNvSpPr txBox="1">
                <a:spLocks noChangeArrowheads="1"/>
              </p:cNvSpPr>
              <p:nvPr/>
            </p:nvSpPr>
            <p:spPr bwMode="auto">
              <a:xfrm>
                <a:off x="68" y="4"/>
                <a:ext cx="26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Aprendizajes esperados</a:t>
                </a:r>
              </a:p>
            </p:txBody>
          </p:sp>
        </p:grpSp>
        <p:pic>
          <p:nvPicPr>
            <p:cNvPr id="8197" name="Picture 10" descr="ico_aprendizaj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73613" y="-41275"/>
              <a:ext cx="950912" cy="102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2962" y="5746532"/>
            <a:ext cx="6624736" cy="346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9569" tIns="49785" rIns="99569" bIns="49785">
            <a:spAutoFit/>
          </a:bodyPr>
          <a:lstStyle/>
          <a:p>
            <a:pPr marL="342900" indent="-342900" algn="r" defTabSz="995363"/>
            <a:r>
              <a:rPr lang="es-ES_tradnl" sz="1600" i="1" u="none" dirty="0" smtClean="0">
                <a:solidFill>
                  <a:schemeClr val="tx2"/>
                </a:solidFill>
                <a:cs typeface="Arial" charset="0"/>
              </a:rPr>
              <a:t>Fuente </a:t>
            </a:r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: </a:t>
            </a:r>
            <a:r>
              <a:rPr lang="es-ES_tradnl" sz="1600" b="1" i="1" u="none" dirty="0">
                <a:solidFill>
                  <a:schemeClr val="tx2"/>
                </a:solidFill>
                <a:cs typeface="Arial" charset="0"/>
              </a:rPr>
              <a:t>DEMRE - U. DE CHILE</a:t>
            </a:r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, </a:t>
            </a:r>
            <a:r>
              <a:rPr lang="es-ES_tradnl" sz="1600" i="1" u="none" dirty="0" smtClean="0">
                <a:solidFill>
                  <a:schemeClr val="tx2"/>
                </a:solidFill>
                <a:cs typeface="Arial" charset="0"/>
              </a:rPr>
              <a:t>Modelo Proceso de admisión 2015.</a:t>
            </a:r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</p:txBody>
      </p:sp>
      <p:grpSp>
        <p:nvGrpSpPr>
          <p:cNvPr id="9219" name="7 Grupo"/>
          <p:cNvGrpSpPr>
            <a:grpSpLocks/>
          </p:cNvGrpSpPr>
          <p:nvPr/>
        </p:nvGrpSpPr>
        <p:grpSpPr bwMode="auto">
          <a:xfrm>
            <a:off x="131763" y="-100013"/>
            <a:ext cx="4872037" cy="1049338"/>
            <a:chOff x="131763" y="-100013"/>
            <a:chExt cx="4872037" cy="1049338"/>
          </a:xfrm>
        </p:grpSpPr>
        <p:grpSp>
          <p:nvGrpSpPr>
            <p:cNvPr id="9220" name="Group 8"/>
            <p:cNvGrpSpPr>
              <a:grpSpLocks/>
            </p:cNvGrpSpPr>
            <p:nvPr/>
          </p:nvGrpSpPr>
          <p:grpSpPr bwMode="auto">
            <a:xfrm>
              <a:off x="131763" y="-100013"/>
              <a:ext cx="4872037" cy="719138"/>
              <a:chOff x="83" y="-63"/>
              <a:chExt cx="3069" cy="453"/>
            </a:xfrm>
          </p:grpSpPr>
          <p:sp>
            <p:nvSpPr>
              <p:cNvPr id="922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9223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3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Pregunta oficial PSU</a:t>
                </a:r>
              </a:p>
            </p:txBody>
          </p:sp>
        </p:grpSp>
        <p:pic>
          <p:nvPicPr>
            <p:cNvPr id="9221" name="10 Imagen" descr="ico_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175" y="0"/>
              <a:ext cx="884238" cy="94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1" y="895350"/>
            <a:ext cx="6849389" cy="426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collage-MT_para-PPT_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3" name="Group 10"/>
          <p:cNvGrpSpPr>
            <a:grpSpLocks/>
          </p:cNvGrpSpPr>
          <p:nvPr/>
        </p:nvGrpSpPr>
        <p:grpSpPr bwMode="auto">
          <a:xfrm>
            <a:off x="3026941" y="4749802"/>
            <a:ext cx="6429270" cy="1631951"/>
            <a:chOff x="2446" y="2983"/>
            <a:chExt cx="3649" cy="1028"/>
          </a:xfrm>
        </p:grpSpPr>
        <p:sp>
          <p:nvSpPr>
            <p:cNvPr id="10245" name="37 Rectángulo redondeado"/>
            <p:cNvSpPr>
              <a:spLocks noChangeArrowheads="1"/>
            </p:cNvSpPr>
            <p:nvPr/>
          </p:nvSpPr>
          <p:spPr bwMode="auto">
            <a:xfrm>
              <a:off x="2446" y="2983"/>
              <a:ext cx="3649" cy="937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10246" name="38 CuadroTexto"/>
            <p:cNvSpPr txBox="1">
              <a:spLocks noChangeArrowheads="1"/>
            </p:cNvSpPr>
            <p:nvPr/>
          </p:nvSpPr>
          <p:spPr bwMode="auto">
            <a:xfrm>
              <a:off x="2662" y="2983"/>
              <a:ext cx="3256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/>
              <a:endParaRPr lang="es-CL" sz="2000" u="none" dirty="0"/>
            </a:p>
            <a:p>
              <a:pPr marL="457200" indent="-457200">
                <a:buFontTx/>
                <a:buAutoNum type="arabicPeriod"/>
              </a:pPr>
              <a:r>
                <a:rPr lang="es-CL" sz="2000" u="none" dirty="0" smtClean="0"/>
                <a:t>Simplificación </a:t>
              </a:r>
              <a:r>
                <a:rPr lang="es-CL" sz="2000" u="none" dirty="0"/>
                <a:t>de expresiones </a:t>
              </a:r>
              <a:r>
                <a:rPr lang="es-CL" sz="2000" u="none" dirty="0" smtClean="0"/>
                <a:t>algebraicas </a:t>
              </a:r>
            </a:p>
            <a:p>
              <a:pPr marL="457200" indent="-457200">
                <a:buAutoNum type="arabicPeriod"/>
              </a:pPr>
              <a:r>
                <a:rPr lang="es-CL" sz="2000" u="none" dirty="0" smtClean="0"/>
                <a:t>Operaciones algebraicas</a:t>
              </a:r>
              <a:endParaRPr lang="es-CL" sz="2000" u="none" dirty="0"/>
            </a:p>
            <a:p>
              <a:pPr marL="457200" indent="-457200"/>
              <a:endParaRPr lang="es-CL" sz="2000" u="none" dirty="0"/>
            </a:p>
            <a:p>
              <a:pPr marL="457200" indent="-457200"/>
              <a:endParaRPr lang="es-CL" sz="2000" u="none" dirty="0"/>
            </a:p>
          </p:txBody>
        </p:sp>
      </p:grpSp>
      <p:pic>
        <p:nvPicPr>
          <p:cNvPr id="10244" name="7 Imagen" descr="ico_concepto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5516563"/>
            <a:ext cx="7985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3" y="-100013"/>
            <a:ext cx="7896220" cy="719138"/>
            <a:chOff x="83" y="-63"/>
            <a:chExt cx="4974" cy="453"/>
          </a:xfrm>
        </p:grpSpPr>
        <p:sp>
          <p:nvSpPr>
            <p:cNvPr id="30736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4974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30737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45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1. Simplificación de expresiones algebraicas</a:t>
              </a:r>
              <a:endParaRPr lang="es-CL" sz="2600" b="1" u="none" dirty="0">
                <a:solidFill>
                  <a:srgbClr val="404040"/>
                </a:solidFill>
                <a:cs typeface="Arial" charset="0"/>
              </a:endParaRPr>
            </a:p>
          </p:txBody>
        </p:sp>
      </p:grpSp>
      <p:pic>
        <p:nvPicPr>
          <p:cNvPr id="30723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6492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30734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Simplificación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 flipV="1">
              <a:off x="0" y="1296"/>
              <a:ext cx="1701" cy="2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90500" y="1377181"/>
            <a:ext cx="8470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altLang="es-CL" sz="2000" u="none">
                <a:solidFill>
                  <a:srgbClr val="000000"/>
                </a:solidFill>
              </a:rPr>
              <a:t>Para simplificar expresiones algebraicas fraccionarias es necesario expresarlas mediante productos, es decir, </a:t>
            </a:r>
            <a:r>
              <a:rPr lang="es-ES" altLang="es-CL" sz="2000" b="1" u="none">
                <a:solidFill>
                  <a:srgbClr val="000000"/>
                </a:solidFill>
              </a:rPr>
              <a:t>factorizar.</a:t>
            </a:r>
            <a:endParaRPr lang="es-CL" altLang="es-CL" sz="2000" b="1" u="none">
              <a:solidFill>
                <a:srgbClr val="000000"/>
              </a:solidFill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51520" y="2456061"/>
            <a:ext cx="191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CL" altLang="es-CL" sz="2000" b="1" u="none" dirty="0">
                <a:solidFill>
                  <a:srgbClr val="84BD00"/>
                </a:solidFill>
              </a:rPr>
              <a:t>Ejemplo:</a:t>
            </a:r>
            <a:endParaRPr lang="es-ES" altLang="es-CL" sz="2000" b="1" u="none" dirty="0">
              <a:solidFill>
                <a:srgbClr val="84BD00"/>
              </a:solidFill>
            </a:endParaRPr>
          </a:p>
        </p:txBody>
      </p:sp>
      <p:grpSp>
        <p:nvGrpSpPr>
          <p:cNvPr id="19" name="Group 37"/>
          <p:cNvGrpSpPr>
            <a:grpSpLocks/>
          </p:cNvGrpSpPr>
          <p:nvPr/>
        </p:nvGrpSpPr>
        <p:grpSpPr bwMode="auto">
          <a:xfrm>
            <a:off x="1654175" y="3230364"/>
            <a:ext cx="2087563" cy="760412"/>
            <a:chOff x="1338" y="3089"/>
            <a:chExt cx="1315" cy="479"/>
          </a:xfrm>
        </p:grpSpPr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2381" y="3218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>
                  <a:solidFill>
                    <a:srgbClr val="000000"/>
                  </a:solidFill>
                </a:rPr>
                <a:t>=</a:t>
              </a:r>
              <a:endParaRPr lang="es-ES" altLang="es-CL" sz="2000" u="none">
                <a:solidFill>
                  <a:srgbClr val="000000"/>
                </a:solidFill>
              </a:endParaRPr>
            </a:p>
          </p:txBody>
        </p:sp>
        <p:grpSp>
          <p:nvGrpSpPr>
            <p:cNvPr id="21" name="Group 36"/>
            <p:cNvGrpSpPr>
              <a:grpSpLocks/>
            </p:cNvGrpSpPr>
            <p:nvPr/>
          </p:nvGrpSpPr>
          <p:grpSpPr bwMode="auto">
            <a:xfrm>
              <a:off x="1338" y="3089"/>
              <a:ext cx="1134" cy="479"/>
              <a:chOff x="1338" y="3089"/>
              <a:chExt cx="1134" cy="479"/>
            </a:xfrm>
          </p:grpSpPr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1338" y="3089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>
                    <a:solidFill>
                      <a:srgbClr val="000000"/>
                    </a:solidFill>
                  </a:rPr>
                  <a:t>p</a:t>
                </a:r>
                <a:r>
                  <a:rPr lang="es-MX" altLang="es-CL" sz="2000" u="none" baseline="30000">
                    <a:solidFill>
                      <a:srgbClr val="000000"/>
                    </a:solidFill>
                  </a:rPr>
                  <a:t>2    </a:t>
                </a:r>
                <a:r>
                  <a:rPr lang="es-MX" altLang="es-CL" sz="2000" u="none">
                    <a:solidFill>
                      <a:srgbClr val="000000"/>
                    </a:solidFill>
                  </a:rPr>
                  <a:t>–  4q</a:t>
                </a:r>
                <a:r>
                  <a:rPr lang="es-MX" altLang="es-CL" sz="2000" u="none" baseline="30000">
                    <a:solidFill>
                      <a:srgbClr val="000000"/>
                    </a:solidFill>
                  </a:rPr>
                  <a:t>2</a:t>
                </a:r>
                <a:endParaRPr lang="es-ES" altLang="es-CL" sz="2000" u="none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1519" y="3316"/>
                <a:ext cx="68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MX" altLang="es-CL" sz="2000" u="none">
                    <a:solidFill>
                      <a:srgbClr val="000000"/>
                    </a:solidFill>
                  </a:rPr>
                  <a:t>p  –  2q</a:t>
                </a:r>
                <a:endParaRPr lang="es-ES" altLang="es-CL" sz="2000" u="none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>
                <a:off x="1383" y="333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L" u="none"/>
              </a:p>
            </p:txBody>
          </p:sp>
        </p:grpSp>
      </p:grp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3679825" y="3244651"/>
            <a:ext cx="2420938" cy="760413"/>
            <a:chOff x="1338" y="3089"/>
            <a:chExt cx="1134" cy="479"/>
          </a:xfrm>
        </p:grpSpPr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338" y="3089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>
                  <a:solidFill>
                    <a:srgbClr val="000000"/>
                  </a:solidFill>
                </a:rPr>
                <a:t>(p  + 2q)(p  –  2q)</a:t>
              </a:r>
              <a:endParaRPr lang="es-ES" altLang="es-CL" sz="2000" u="none" baseline="30000">
                <a:solidFill>
                  <a:srgbClr val="000000"/>
                </a:solidFill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519" y="3316"/>
              <a:ext cx="6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>
                  <a:solidFill>
                    <a:srgbClr val="000000"/>
                  </a:solidFill>
                </a:rPr>
                <a:t>(p – 2q)</a:t>
              </a:r>
              <a:endParaRPr lang="es-ES" altLang="es-CL" sz="2000" u="none" baseline="30000">
                <a:solidFill>
                  <a:srgbClr val="000000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83" y="3339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 u="none"/>
            </a:p>
          </p:txBody>
        </p:sp>
      </p:grp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964238" y="3452614"/>
            <a:ext cx="242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CL" sz="2000" u="none">
                <a:solidFill>
                  <a:srgbClr val="000000"/>
                </a:solidFill>
              </a:rPr>
              <a:t>= p  + 2q</a:t>
            </a:r>
            <a:endParaRPr lang="es-ES" altLang="es-CL" sz="2000" u="none" baseline="30000">
              <a:solidFill>
                <a:srgbClr val="000000"/>
              </a:solidFill>
            </a:endParaRP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 flipV="1">
            <a:off x="4924425" y="3339901"/>
            <a:ext cx="865188" cy="1873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 u="none"/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 flipV="1">
            <a:off x="4427538" y="3692326"/>
            <a:ext cx="865187" cy="1873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 u="none"/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475656" y="2421756"/>
            <a:ext cx="6802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CL" sz="2000" u="none" dirty="0">
                <a:solidFill>
                  <a:srgbClr val="000000"/>
                </a:solidFill>
              </a:rPr>
              <a:t>Si p  –  2q  </a:t>
            </a:r>
            <a:r>
              <a:rPr lang="es-MX" altLang="es-CL" sz="2000" b="1" u="none" dirty="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es-MX" altLang="es-CL" sz="2000" u="none" dirty="0">
                <a:solidFill>
                  <a:srgbClr val="000000"/>
                </a:solidFill>
                <a:sym typeface="Symbol" pitchFamily="18" charset="2"/>
              </a:rPr>
              <a:t>  0, entonces </a:t>
            </a:r>
            <a:r>
              <a:rPr lang="es-MX" altLang="es-CL" sz="2000" u="none" dirty="0" smtClean="0">
                <a:solidFill>
                  <a:srgbClr val="000000"/>
                </a:solidFill>
                <a:sym typeface="Symbol" pitchFamily="18" charset="2"/>
              </a:rPr>
              <a:t>es posible factorizar y simplificar la siguiente </a:t>
            </a:r>
            <a:r>
              <a:rPr lang="es-MX" altLang="es-CL" sz="2000" u="none" dirty="0">
                <a:solidFill>
                  <a:srgbClr val="000000"/>
                </a:solidFill>
                <a:sym typeface="Symbol" pitchFamily="18" charset="2"/>
              </a:rPr>
              <a:t>expresión:</a:t>
            </a:r>
            <a:endParaRPr lang="es-ES" altLang="es-CL" sz="2000" u="none" baseline="30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0" grpId="0" animBg="1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9745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Ejemplo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84"/>
              <a:ext cx="1110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2"/>
          <p:cNvGrpSpPr>
            <a:grpSpLocks/>
          </p:cNvGrpSpPr>
          <p:nvPr/>
        </p:nvGrpSpPr>
        <p:grpSpPr bwMode="auto">
          <a:xfrm>
            <a:off x="131763" y="-100013"/>
            <a:ext cx="7896220" cy="719138"/>
            <a:chOff x="83" y="-63"/>
            <a:chExt cx="4974" cy="453"/>
          </a:xfrm>
        </p:grpSpPr>
        <p:sp>
          <p:nvSpPr>
            <p:cNvPr id="5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4974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5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45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1. Simplificación de expresiones algebraicas</a:t>
              </a:r>
              <a:endParaRPr lang="es-CL" sz="2600" b="1" u="none" dirty="0">
                <a:solidFill>
                  <a:srgbClr val="404040"/>
                </a:solidFill>
                <a:cs typeface="Arial" charset="0"/>
              </a:endParaRPr>
            </a:p>
          </p:txBody>
        </p:sp>
      </p:grpSp>
      <p:pic>
        <p:nvPicPr>
          <p:cNvPr id="59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6492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226829" y="1340768"/>
            <a:ext cx="8461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altLang="es-CL" sz="2000" u="none" dirty="0" smtClean="0"/>
              <a:t>Si </a:t>
            </a:r>
            <a:r>
              <a:rPr lang="es-ES" altLang="es-CL" sz="2000" u="none" dirty="0"/>
              <a:t>x ≠ 0, al simplificar la expresión                   </a:t>
            </a:r>
            <a:r>
              <a:rPr lang="es-ES" altLang="es-CL" sz="2000" u="none" dirty="0" smtClean="0"/>
              <a:t>resulta</a:t>
            </a:r>
            <a:endParaRPr lang="es-CL" altLang="es-CL" sz="2000" u="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000" u="none" dirty="0" smtClean="0"/>
              <a:t>  </a:t>
            </a:r>
            <a:endParaRPr lang="es-ES" altLang="es-CL" sz="2000" u="none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2000" u="none" dirty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923928" y="127129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u="none" dirty="0"/>
              <a:t>x</a:t>
            </a:r>
            <a:r>
              <a:rPr lang="es-MX" altLang="es-CL" sz="2000" u="none" baseline="30000" dirty="0"/>
              <a:t>    </a:t>
            </a:r>
            <a:r>
              <a:rPr lang="es-MX" altLang="es-CL" sz="2000" u="none" dirty="0"/>
              <a:t>–  3xy</a:t>
            </a:r>
            <a:endParaRPr lang="es-ES" altLang="es-CL" sz="2000" u="none" baseline="30000" dirty="0"/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4211266" y="1591965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u="none"/>
              <a:t>5x </a:t>
            </a:r>
            <a:endParaRPr lang="es-ES" altLang="es-CL" sz="2000" u="none" baseline="300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4311278" y="1631653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 u="none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3820220" y="2735907"/>
            <a:ext cx="3417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u="none">
                <a:cs typeface="Times New Roman" pitchFamily="18" charset="0"/>
              </a:rPr>
              <a:t>(Factorizando el numerador)</a:t>
            </a:r>
            <a:endParaRPr lang="es-ES" altLang="es-CL" sz="2800" u="none"/>
          </a:p>
        </p:txBody>
      </p:sp>
      <p:sp>
        <p:nvSpPr>
          <p:cNvPr id="36" name="35 Rectángulo"/>
          <p:cNvSpPr>
            <a:spLocks noChangeArrowheads="1"/>
          </p:cNvSpPr>
          <p:nvPr/>
        </p:nvSpPr>
        <p:spPr bwMode="auto">
          <a:xfrm>
            <a:off x="3851920" y="3648001"/>
            <a:ext cx="188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CL" sz="2000" u="none" dirty="0"/>
              <a:t>(Simplificando)</a:t>
            </a:r>
            <a:endParaRPr lang="es-CL" altLang="es-CL" sz="2000" u="none" dirty="0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64245" y="2594620"/>
            <a:ext cx="1800225" cy="720725"/>
            <a:chOff x="1338" y="3128"/>
            <a:chExt cx="1134" cy="454"/>
          </a:xfrm>
        </p:grpSpPr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338" y="3128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/>
                <a:t>x</a:t>
              </a:r>
              <a:r>
                <a:rPr lang="es-MX" altLang="es-CL" sz="2000" u="none" baseline="30000"/>
                <a:t>    </a:t>
              </a:r>
              <a:r>
                <a:rPr lang="es-MX" altLang="es-CL" sz="2000" u="none"/>
                <a:t>–  3xy</a:t>
              </a:r>
              <a:endParaRPr lang="es-ES" altLang="es-CL" sz="2000" u="none" baseline="30000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1519" y="3330"/>
              <a:ext cx="6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/>
                <a:t>5x </a:t>
              </a:r>
              <a:endParaRPr lang="es-ES" altLang="es-CL" sz="2000" u="none" baseline="30000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1474" y="3355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 u="none"/>
            </a:p>
          </p:txBody>
        </p:sp>
      </p:grpSp>
      <p:grpSp>
        <p:nvGrpSpPr>
          <p:cNvPr id="41" name="Group 36"/>
          <p:cNvGrpSpPr>
            <a:grpSpLocks/>
          </p:cNvGrpSpPr>
          <p:nvPr/>
        </p:nvGrpSpPr>
        <p:grpSpPr bwMode="auto">
          <a:xfrm>
            <a:off x="434083" y="4439642"/>
            <a:ext cx="1800225" cy="717550"/>
            <a:chOff x="1338" y="3116"/>
            <a:chExt cx="1134" cy="452"/>
          </a:xfrm>
        </p:grpSpPr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1338" y="3116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/>
                <a:t>1</a:t>
              </a:r>
              <a:r>
                <a:rPr lang="es-MX" altLang="es-CL" sz="2000" u="none" baseline="30000"/>
                <a:t>    </a:t>
              </a:r>
              <a:r>
                <a:rPr lang="es-MX" altLang="es-CL" sz="2000" u="none"/>
                <a:t>–  3y</a:t>
              </a:r>
              <a:endParaRPr lang="es-ES" altLang="es-CL" sz="2000" u="none" baseline="30000"/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1519" y="3316"/>
              <a:ext cx="6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/>
                <a:t>5 </a:t>
              </a:r>
              <a:endParaRPr lang="es-ES" altLang="es-CL" sz="2000" u="none" baseline="30000"/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1565" y="333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 u="none"/>
            </a:p>
          </p:txBody>
        </p:sp>
      </p:grpSp>
      <p:grpSp>
        <p:nvGrpSpPr>
          <p:cNvPr id="45" name="Group 36"/>
          <p:cNvGrpSpPr>
            <a:grpSpLocks/>
          </p:cNvGrpSpPr>
          <p:nvPr/>
        </p:nvGrpSpPr>
        <p:grpSpPr bwMode="auto">
          <a:xfrm>
            <a:off x="469008" y="3503538"/>
            <a:ext cx="1800225" cy="720725"/>
            <a:chOff x="1338" y="3128"/>
            <a:chExt cx="1134" cy="454"/>
          </a:xfrm>
        </p:grpSpPr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1338" y="3128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 dirty="0"/>
                <a:t>x(1</a:t>
              </a:r>
              <a:r>
                <a:rPr lang="es-MX" altLang="es-CL" sz="2000" u="none" baseline="30000" dirty="0"/>
                <a:t>    </a:t>
              </a:r>
              <a:r>
                <a:rPr lang="es-MX" altLang="es-CL" sz="2000" u="none" dirty="0"/>
                <a:t>–  3y)</a:t>
              </a:r>
              <a:endParaRPr lang="es-ES" altLang="es-CL" sz="2000" u="none" baseline="30000" dirty="0"/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519" y="3330"/>
              <a:ext cx="6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/>
                <a:t>5x </a:t>
              </a:r>
              <a:endParaRPr lang="es-ES" altLang="es-CL" sz="2000" u="none" baseline="30000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1474" y="3355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 u="none"/>
            </a:p>
          </p:txBody>
        </p:sp>
      </p:grp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1981895" y="2770832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u="none"/>
              <a:t>=</a:t>
            </a:r>
            <a:endParaRPr lang="es-ES" altLang="es-CL" sz="2000" u="none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1981895" y="3660701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u="none"/>
              <a:t>=</a:t>
            </a:r>
            <a:endParaRPr lang="es-ES" altLang="es-CL" sz="2000" u="none"/>
          </a:p>
        </p:txBody>
      </p:sp>
      <p:sp>
        <p:nvSpPr>
          <p:cNvPr id="51" name="Line 66"/>
          <p:cNvSpPr>
            <a:spLocks noChangeShapeType="1"/>
          </p:cNvSpPr>
          <p:nvPr/>
        </p:nvSpPr>
        <p:spPr bwMode="auto">
          <a:xfrm flipV="1">
            <a:off x="649983" y="3648001"/>
            <a:ext cx="323850" cy="203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 u="none"/>
          </a:p>
        </p:txBody>
      </p:sp>
      <p:sp>
        <p:nvSpPr>
          <p:cNvPr id="52" name="Line 66"/>
          <p:cNvSpPr>
            <a:spLocks noChangeShapeType="1"/>
          </p:cNvSpPr>
          <p:nvPr/>
        </p:nvSpPr>
        <p:spPr bwMode="auto">
          <a:xfrm flipV="1">
            <a:off x="1246883" y="3922638"/>
            <a:ext cx="323850" cy="203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 u="none"/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251520" y="1991370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2000" b="1" u="none" dirty="0">
                <a:solidFill>
                  <a:srgbClr val="84BD00"/>
                </a:solidFill>
              </a:rPr>
              <a:t>Resolución:</a:t>
            </a:r>
            <a:endParaRPr lang="es-ES" altLang="es-CL" sz="2000" b="1" u="none" dirty="0">
              <a:solidFill>
                <a:srgbClr val="84B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9" grpId="0"/>
      <p:bldP spid="50" grpId="0"/>
      <p:bldP spid="51" grpId="0" animBg="1"/>
      <p:bldP spid="52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9745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Ejemplo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84"/>
              <a:ext cx="1110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2"/>
          <p:cNvGrpSpPr>
            <a:grpSpLocks/>
          </p:cNvGrpSpPr>
          <p:nvPr/>
        </p:nvGrpSpPr>
        <p:grpSpPr bwMode="auto">
          <a:xfrm>
            <a:off x="131763" y="-100013"/>
            <a:ext cx="7896220" cy="719138"/>
            <a:chOff x="83" y="-63"/>
            <a:chExt cx="4974" cy="453"/>
          </a:xfrm>
        </p:grpSpPr>
        <p:sp>
          <p:nvSpPr>
            <p:cNvPr id="5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4974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5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45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 smtClean="0">
                  <a:solidFill>
                    <a:srgbClr val="404040"/>
                  </a:solidFill>
                  <a:cs typeface="Arial" charset="0"/>
                </a:rPr>
                <a:t>1. Simplificación de expresiones algebraicas</a:t>
              </a:r>
              <a:endParaRPr lang="es-CL" sz="2600" b="1" u="none" dirty="0">
                <a:solidFill>
                  <a:srgbClr val="404040"/>
                </a:solidFill>
                <a:cs typeface="Arial" charset="0"/>
              </a:endParaRPr>
            </a:p>
          </p:txBody>
        </p:sp>
      </p:grpSp>
      <p:pic>
        <p:nvPicPr>
          <p:cNvPr id="59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6492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226829" y="1340768"/>
            <a:ext cx="8461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000" u="none" dirty="0" smtClean="0"/>
              <a:t>Si </a:t>
            </a:r>
            <a:r>
              <a:rPr lang="es-ES" altLang="es-CL" sz="2000" u="none" dirty="0"/>
              <a:t>(x</a:t>
            </a:r>
            <a:r>
              <a:rPr lang="es-ES" altLang="es-CL" sz="2000" u="none" baseline="30000" dirty="0"/>
              <a:t>2</a:t>
            </a:r>
            <a:r>
              <a:rPr lang="es-ES" altLang="es-CL" sz="2000" u="none" dirty="0"/>
              <a:t> – 121) ≠ 0, entonces la expresión                              </a:t>
            </a:r>
            <a:r>
              <a:rPr lang="es-ES" altLang="es-CL" sz="2000" u="none" dirty="0" smtClean="0"/>
              <a:t> es </a:t>
            </a:r>
            <a:r>
              <a:rPr lang="es-ES" altLang="es-CL" sz="2000" u="none" dirty="0"/>
              <a:t>igual a</a:t>
            </a:r>
            <a:endParaRPr lang="es-CL" altLang="es-CL" sz="2000" u="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000" u="none" dirty="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2000" u="none" dirty="0"/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4788024" y="1196752"/>
            <a:ext cx="2124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sz="2000" u="none" dirty="0"/>
              <a:t>x</a:t>
            </a:r>
            <a:r>
              <a:rPr lang="es-ES" altLang="es-CL" sz="2000" u="none" baseline="30000" dirty="0"/>
              <a:t>2 </a:t>
            </a:r>
            <a:r>
              <a:rPr lang="es-MX" altLang="es-CL" sz="2000" u="none" baseline="30000" dirty="0"/>
              <a:t>  </a:t>
            </a:r>
            <a:r>
              <a:rPr lang="es-MX" altLang="es-CL" sz="2000" u="none" dirty="0"/>
              <a:t>– 14x  + 33</a:t>
            </a:r>
            <a:endParaRPr lang="es-ES" altLang="es-CL" sz="2000" u="none" baseline="30000" dirty="0"/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5241310" y="1517427"/>
            <a:ext cx="1275569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sz="2000" u="none"/>
              <a:t>x</a:t>
            </a:r>
            <a:r>
              <a:rPr lang="es-ES" altLang="es-CL" sz="2000" u="none" baseline="30000"/>
              <a:t>2 </a:t>
            </a:r>
            <a:r>
              <a:rPr lang="es-MX" altLang="es-CL" sz="2000" u="none"/>
              <a:t> – 121  </a:t>
            </a:r>
            <a:endParaRPr lang="es-ES" altLang="es-CL" sz="2000" u="none" baseline="30000"/>
          </a:p>
        </p:txBody>
      </p:sp>
      <p:sp>
        <p:nvSpPr>
          <p:cNvPr id="120" name="Line 28"/>
          <p:cNvSpPr>
            <a:spLocks noChangeShapeType="1"/>
          </p:cNvSpPr>
          <p:nvPr/>
        </p:nvSpPr>
        <p:spPr bwMode="auto">
          <a:xfrm>
            <a:off x="4967840" y="1557115"/>
            <a:ext cx="17644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 u="none"/>
          </a:p>
        </p:txBody>
      </p:sp>
      <p:sp>
        <p:nvSpPr>
          <p:cNvPr id="121" name="120 Rectángulo"/>
          <p:cNvSpPr>
            <a:spLocks noChangeArrowheads="1"/>
          </p:cNvSpPr>
          <p:nvPr/>
        </p:nvSpPr>
        <p:spPr bwMode="auto">
          <a:xfrm>
            <a:off x="4706768" y="2781677"/>
            <a:ext cx="3249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CL" sz="1800" u="none" dirty="0"/>
              <a:t>(</a:t>
            </a:r>
            <a:r>
              <a:rPr lang="es-ES" altLang="es-CL" sz="1800" u="none" dirty="0" smtClean="0"/>
              <a:t>Factorizando y simplificando)</a:t>
            </a:r>
            <a:endParaRPr lang="es-CL" altLang="es-CL" sz="1800" u="none" dirty="0"/>
          </a:p>
        </p:txBody>
      </p:sp>
      <p:grpSp>
        <p:nvGrpSpPr>
          <p:cNvPr id="123" name="Group 36"/>
          <p:cNvGrpSpPr>
            <a:grpSpLocks/>
          </p:cNvGrpSpPr>
          <p:nvPr/>
        </p:nvGrpSpPr>
        <p:grpSpPr bwMode="auto">
          <a:xfrm>
            <a:off x="179512" y="2730922"/>
            <a:ext cx="2124075" cy="720725"/>
            <a:chOff x="1338" y="3128"/>
            <a:chExt cx="1134" cy="454"/>
          </a:xfrm>
        </p:grpSpPr>
        <p:sp>
          <p:nvSpPr>
            <p:cNvPr id="124" name="Text Box 25"/>
            <p:cNvSpPr txBox="1">
              <a:spLocks noChangeArrowheads="1"/>
            </p:cNvSpPr>
            <p:nvPr/>
          </p:nvSpPr>
          <p:spPr bwMode="auto">
            <a:xfrm>
              <a:off x="1338" y="3128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s-CL" sz="2000" u="none"/>
                <a:t>x</a:t>
              </a:r>
              <a:r>
                <a:rPr lang="es-ES" altLang="es-CL" sz="2000" u="none" baseline="30000"/>
                <a:t>2 </a:t>
              </a:r>
              <a:r>
                <a:rPr lang="es-MX" altLang="es-CL" sz="2000" u="none" baseline="30000"/>
                <a:t>  </a:t>
              </a:r>
              <a:r>
                <a:rPr lang="es-MX" altLang="es-CL" sz="2000" u="none"/>
                <a:t>– 14x  + 33</a:t>
              </a:r>
              <a:endParaRPr lang="es-ES" altLang="es-CL" sz="2000" u="none" baseline="30000"/>
            </a:p>
          </p:txBody>
        </p:sp>
        <p:sp>
          <p:nvSpPr>
            <p:cNvPr id="125" name="Text Box 26"/>
            <p:cNvSpPr txBox="1">
              <a:spLocks noChangeArrowheads="1"/>
            </p:cNvSpPr>
            <p:nvPr/>
          </p:nvSpPr>
          <p:spPr bwMode="auto">
            <a:xfrm>
              <a:off x="1580" y="3330"/>
              <a:ext cx="6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s-CL" sz="2000" u="none" dirty="0"/>
                <a:t>x</a:t>
              </a:r>
              <a:r>
                <a:rPr lang="es-ES" altLang="es-CL" sz="2000" u="none" baseline="30000" dirty="0"/>
                <a:t>2 </a:t>
              </a:r>
              <a:r>
                <a:rPr lang="es-MX" altLang="es-CL" sz="2000" u="none" dirty="0"/>
                <a:t> – 121  </a:t>
              </a:r>
              <a:endParaRPr lang="es-ES" altLang="es-CL" sz="2000" u="none" baseline="30000" dirty="0"/>
            </a:p>
          </p:txBody>
        </p:sp>
        <p:sp>
          <p:nvSpPr>
            <p:cNvPr id="126" name="Line 28"/>
            <p:cNvSpPr>
              <a:spLocks noChangeShapeType="1"/>
            </p:cNvSpPr>
            <p:nvPr/>
          </p:nvSpPr>
          <p:spPr bwMode="auto">
            <a:xfrm>
              <a:off x="1434" y="3355"/>
              <a:ext cx="9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 u="none"/>
            </a:p>
          </p:txBody>
        </p:sp>
      </p:grpSp>
      <p:grpSp>
        <p:nvGrpSpPr>
          <p:cNvPr id="127" name="Group 36"/>
          <p:cNvGrpSpPr>
            <a:grpSpLocks/>
          </p:cNvGrpSpPr>
          <p:nvPr/>
        </p:nvGrpSpPr>
        <p:grpSpPr bwMode="auto">
          <a:xfrm>
            <a:off x="2197758" y="2724571"/>
            <a:ext cx="2649538" cy="733425"/>
            <a:chOff x="1283" y="3106"/>
            <a:chExt cx="1136" cy="462"/>
          </a:xfrm>
        </p:grpSpPr>
        <p:sp>
          <p:nvSpPr>
            <p:cNvPr id="128" name="Text Box 25"/>
            <p:cNvSpPr txBox="1">
              <a:spLocks noChangeArrowheads="1"/>
            </p:cNvSpPr>
            <p:nvPr/>
          </p:nvSpPr>
          <p:spPr bwMode="auto">
            <a:xfrm>
              <a:off x="1283" y="3106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 dirty="0"/>
                <a:t> (x – 11) (x </a:t>
              </a:r>
              <a:r>
                <a:rPr lang="es-MX" altLang="es-CL" sz="2000" u="none" dirty="0" smtClean="0"/>
                <a:t>– </a:t>
              </a:r>
              <a:r>
                <a:rPr lang="es-MX" altLang="es-CL" sz="2000" u="none" dirty="0"/>
                <a:t>3)</a:t>
              </a:r>
              <a:endParaRPr lang="es-ES" altLang="es-CL" sz="2000" u="none" baseline="30000" dirty="0"/>
            </a:p>
          </p:txBody>
        </p:sp>
        <p:sp>
          <p:nvSpPr>
            <p:cNvPr id="129" name="Text Box 26"/>
            <p:cNvSpPr txBox="1">
              <a:spLocks noChangeArrowheads="1"/>
            </p:cNvSpPr>
            <p:nvPr/>
          </p:nvSpPr>
          <p:spPr bwMode="auto">
            <a:xfrm>
              <a:off x="1351" y="3316"/>
              <a:ext cx="10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 dirty="0"/>
                <a:t>(x </a:t>
              </a:r>
              <a:r>
                <a:rPr lang="es-MX" altLang="es-CL" sz="2000" u="none" dirty="0" smtClean="0"/>
                <a:t>+ 11</a:t>
              </a:r>
              <a:r>
                <a:rPr lang="es-MX" altLang="es-CL" sz="2000" u="none" dirty="0"/>
                <a:t>)(x – 11) </a:t>
              </a:r>
              <a:endParaRPr lang="es-ES" altLang="es-CL" sz="2000" u="none" baseline="30000" dirty="0"/>
            </a:p>
          </p:txBody>
        </p:sp>
        <p:sp>
          <p:nvSpPr>
            <p:cNvPr id="130" name="Line 28"/>
            <p:cNvSpPr>
              <a:spLocks noChangeShapeType="1"/>
            </p:cNvSpPr>
            <p:nvPr/>
          </p:nvSpPr>
          <p:spPr bwMode="auto">
            <a:xfrm>
              <a:off x="1477" y="3339"/>
              <a:ext cx="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 u="none"/>
            </a:p>
          </p:txBody>
        </p:sp>
      </p:grpSp>
      <p:grpSp>
        <p:nvGrpSpPr>
          <p:cNvPr id="131" name="Group 36"/>
          <p:cNvGrpSpPr>
            <a:grpSpLocks/>
          </p:cNvGrpSpPr>
          <p:nvPr/>
        </p:nvGrpSpPr>
        <p:grpSpPr bwMode="auto">
          <a:xfrm>
            <a:off x="2233762" y="3717032"/>
            <a:ext cx="1800225" cy="733425"/>
            <a:chOff x="1283" y="3106"/>
            <a:chExt cx="1134" cy="462"/>
          </a:xfrm>
        </p:grpSpPr>
        <p:sp>
          <p:nvSpPr>
            <p:cNvPr id="132" name="Text Box 25"/>
            <p:cNvSpPr txBox="1">
              <a:spLocks noChangeArrowheads="1"/>
            </p:cNvSpPr>
            <p:nvPr/>
          </p:nvSpPr>
          <p:spPr bwMode="auto">
            <a:xfrm>
              <a:off x="1283" y="3106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 dirty="0"/>
                <a:t>x </a:t>
              </a:r>
              <a:r>
                <a:rPr lang="es-MX" altLang="es-CL" sz="2000" u="none" dirty="0" smtClean="0"/>
                <a:t>– </a:t>
              </a:r>
              <a:r>
                <a:rPr lang="es-MX" altLang="es-CL" sz="2000" u="none" dirty="0"/>
                <a:t>3</a:t>
              </a:r>
              <a:endParaRPr lang="es-ES" altLang="es-CL" sz="2000" u="none" baseline="30000" dirty="0"/>
            </a:p>
          </p:txBody>
        </p:sp>
        <p:sp>
          <p:nvSpPr>
            <p:cNvPr id="133" name="Text Box 26"/>
            <p:cNvSpPr txBox="1">
              <a:spLocks noChangeArrowheads="1"/>
            </p:cNvSpPr>
            <p:nvPr/>
          </p:nvSpPr>
          <p:spPr bwMode="auto">
            <a:xfrm>
              <a:off x="1531" y="3316"/>
              <a:ext cx="6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000" u="none" dirty="0"/>
                <a:t>x </a:t>
              </a:r>
              <a:r>
                <a:rPr lang="es-MX" altLang="es-CL" sz="2000" u="none" dirty="0" smtClean="0"/>
                <a:t>+ 11 </a:t>
              </a:r>
              <a:endParaRPr lang="es-ES" altLang="es-CL" sz="2000" u="none" baseline="30000" dirty="0"/>
            </a:p>
          </p:txBody>
        </p:sp>
        <p:sp>
          <p:nvSpPr>
            <p:cNvPr id="134" name="Line 28"/>
            <p:cNvSpPr>
              <a:spLocks noChangeShapeType="1"/>
            </p:cNvSpPr>
            <p:nvPr/>
          </p:nvSpPr>
          <p:spPr bwMode="auto">
            <a:xfrm>
              <a:off x="1542" y="3339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 u="none"/>
            </a:p>
          </p:txBody>
        </p:sp>
      </p:grpSp>
      <p:sp>
        <p:nvSpPr>
          <p:cNvPr id="135" name="Text Box 27"/>
          <p:cNvSpPr txBox="1">
            <a:spLocks noChangeArrowheads="1"/>
          </p:cNvSpPr>
          <p:nvPr/>
        </p:nvSpPr>
        <p:spPr bwMode="auto">
          <a:xfrm>
            <a:off x="2160712" y="2891259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u="none"/>
              <a:t>=</a:t>
            </a:r>
            <a:endParaRPr lang="es-ES" altLang="es-CL" sz="2000" u="none"/>
          </a:p>
        </p:txBody>
      </p:sp>
      <p:sp>
        <p:nvSpPr>
          <p:cNvPr id="136" name="Text Box 27"/>
          <p:cNvSpPr txBox="1">
            <a:spLocks noChangeArrowheads="1"/>
          </p:cNvSpPr>
          <p:nvPr/>
        </p:nvSpPr>
        <p:spPr bwMode="auto">
          <a:xfrm>
            <a:off x="2161754" y="3861048"/>
            <a:ext cx="431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u="none" dirty="0"/>
              <a:t>=</a:t>
            </a:r>
            <a:endParaRPr lang="es-ES" altLang="es-CL" sz="2000" u="none" dirty="0"/>
          </a:p>
        </p:txBody>
      </p:sp>
      <p:sp>
        <p:nvSpPr>
          <p:cNvPr id="137" name="Line 66"/>
          <p:cNvSpPr>
            <a:spLocks noChangeShapeType="1"/>
          </p:cNvSpPr>
          <p:nvPr/>
        </p:nvSpPr>
        <p:spPr bwMode="auto">
          <a:xfrm flipV="1">
            <a:off x="2737818" y="2701599"/>
            <a:ext cx="60960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 u="none"/>
          </a:p>
        </p:txBody>
      </p:sp>
      <p:sp>
        <p:nvSpPr>
          <p:cNvPr id="138" name="Line 66"/>
          <p:cNvSpPr>
            <a:spLocks noChangeShapeType="1"/>
          </p:cNvSpPr>
          <p:nvPr/>
        </p:nvSpPr>
        <p:spPr bwMode="auto">
          <a:xfrm flipV="1">
            <a:off x="3689500" y="3094707"/>
            <a:ext cx="60960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 u="none"/>
          </a:p>
        </p:txBody>
      </p: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251520" y="2096021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2000" b="1" u="none" dirty="0">
                <a:solidFill>
                  <a:srgbClr val="84BD00"/>
                </a:solidFill>
              </a:rPr>
              <a:t>Resolución:</a:t>
            </a:r>
            <a:endParaRPr lang="es-ES" altLang="es-CL" sz="2000" b="1" u="none" dirty="0">
              <a:solidFill>
                <a:srgbClr val="84B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5" grpId="0"/>
      <p:bldP spid="136" grpId="0"/>
      <p:bldP spid="137" grpId="0" animBg="1"/>
      <p:bldP spid="138" grpId="0" animBg="1"/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31763" y="-100013"/>
            <a:ext cx="5297487" cy="904876"/>
            <a:chOff x="131763" y="-100013"/>
            <a:chExt cx="5297487" cy="904876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131763" y="-100013"/>
              <a:ext cx="4872037" cy="719138"/>
              <a:chOff x="83" y="-63"/>
              <a:chExt cx="3069" cy="453"/>
            </a:xfrm>
          </p:grpSpPr>
          <p:sp>
            <p:nvSpPr>
              <p:cNvPr id="30736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30737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8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600" b="1" u="none" dirty="0">
                    <a:solidFill>
                      <a:srgbClr val="404040"/>
                    </a:solidFill>
                    <a:cs typeface="Arial" charset="0"/>
                  </a:rPr>
                  <a:t>2</a:t>
                </a:r>
                <a:r>
                  <a:rPr lang="es-CL" sz="2600" b="1" u="none" dirty="0" smtClean="0">
                    <a:solidFill>
                      <a:srgbClr val="404040"/>
                    </a:solidFill>
                    <a:cs typeface="Arial" charset="0"/>
                  </a:rPr>
                  <a:t>. </a:t>
                </a:r>
                <a:r>
                  <a:rPr lang="es-CL" sz="2600" b="1" u="none" dirty="0">
                    <a:solidFill>
                      <a:srgbClr val="404040"/>
                    </a:solidFill>
                    <a:cs typeface="Arial" charset="0"/>
                  </a:rPr>
                  <a:t>Operaciones algebraicas</a:t>
                </a:r>
              </a:p>
            </p:txBody>
          </p:sp>
        </p:grpSp>
        <p:pic>
          <p:nvPicPr>
            <p:cNvPr id="30723" name="6 Imagen" descr="ico_conceptos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05350" y="44450"/>
              <a:ext cx="723900" cy="760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30734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Mínimo </a:t>
              </a:r>
              <a:r>
                <a:rPr lang="es-CL" sz="2000" b="1" u="none" dirty="0">
                  <a:solidFill>
                    <a:srgbClr val="7F7F7F"/>
                  </a:solidFill>
                </a:rPr>
                <a:t>común múltiplo (</a:t>
              </a:r>
              <a:r>
                <a:rPr lang="es-CL" sz="2000" b="1" u="none" dirty="0" err="1" smtClean="0">
                  <a:solidFill>
                    <a:srgbClr val="7F7F7F"/>
                  </a:solidFill>
                </a:rPr>
                <a:t>m.c.m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.)</a:t>
              </a:r>
              <a:endParaRPr lang="es-CL" sz="2000" b="1" u="none" dirty="0">
                <a:solidFill>
                  <a:srgbClr val="7F7F7F"/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 flipV="1">
              <a:off x="0" y="1296"/>
              <a:ext cx="2970" cy="2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323528" y="1268760"/>
            <a:ext cx="85689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MX" sz="2000" b="1" u="none" dirty="0">
                <a:solidFill>
                  <a:srgbClr val="99CC00"/>
                </a:solidFill>
              </a:rPr>
              <a:t>Entre monomios: </a:t>
            </a:r>
            <a:r>
              <a:rPr lang="es-CL" sz="2000" u="none" dirty="0" smtClean="0"/>
              <a:t>Corresponde al producto entre el </a:t>
            </a:r>
            <a:r>
              <a:rPr lang="es-CL" sz="2000" u="none" dirty="0" err="1" smtClean="0"/>
              <a:t>m.c.m.</a:t>
            </a:r>
            <a:r>
              <a:rPr lang="es-CL" sz="2000" u="none" dirty="0" smtClean="0"/>
              <a:t> de los coeficientes numéricos y cada uno de los </a:t>
            </a:r>
            <a:r>
              <a:rPr lang="es-CL" sz="2000" u="none" dirty="0"/>
              <a:t>factores literales con su mayor exponente. </a:t>
            </a: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357758" y="2445420"/>
            <a:ext cx="1646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 smtClean="0">
                <a:solidFill>
                  <a:srgbClr val="99CC00"/>
                </a:solidFill>
              </a:rPr>
              <a:t>Ejemplos:</a:t>
            </a:r>
            <a:endParaRPr lang="es-ES" sz="2000" b="1" u="none" dirty="0">
              <a:solidFill>
                <a:srgbClr val="99CC00"/>
              </a:solidFill>
            </a:endParaRPr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>
            <a:off x="1508696" y="2848645"/>
            <a:ext cx="216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El m.c.m. entre:</a:t>
            </a:r>
            <a:endParaRPr lang="es-CL" sz="2000" u="none" baseline="30000"/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3491880" y="2812132"/>
            <a:ext cx="3959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 dirty="0"/>
              <a:t>3x</a:t>
            </a:r>
            <a:r>
              <a:rPr lang="es-CL" sz="2000" u="none" baseline="30000" dirty="0"/>
              <a:t>5</a:t>
            </a:r>
            <a:r>
              <a:rPr lang="es-CL" sz="2000" u="none" dirty="0"/>
              <a:t>y</a:t>
            </a:r>
            <a:r>
              <a:rPr lang="es-CL" sz="2000" u="none" baseline="30000" dirty="0"/>
              <a:t>2</a:t>
            </a:r>
            <a:r>
              <a:rPr lang="es-CL" sz="2000" u="none" dirty="0"/>
              <a:t>,  </a:t>
            </a:r>
            <a:r>
              <a:rPr lang="es-CL" sz="2000" u="none" dirty="0" smtClean="0"/>
              <a:t>9x</a:t>
            </a:r>
            <a:r>
              <a:rPr lang="es-CL" sz="2000" u="none" baseline="30000" dirty="0" smtClean="0"/>
              <a:t>2</a:t>
            </a:r>
            <a:r>
              <a:rPr lang="es-CL" sz="2000" u="none" dirty="0" smtClean="0"/>
              <a:t>yz</a:t>
            </a:r>
            <a:r>
              <a:rPr lang="es-CL" sz="2000" u="none" baseline="30000" dirty="0" smtClean="0"/>
              <a:t>6</a:t>
            </a:r>
            <a:r>
              <a:rPr lang="es-CL" sz="2000" u="none" dirty="0" smtClean="0"/>
              <a:t>  </a:t>
            </a:r>
            <a:r>
              <a:rPr lang="es-CL" sz="2000" u="none" dirty="0"/>
              <a:t>y   </a:t>
            </a:r>
            <a:r>
              <a:rPr lang="es-CL" sz="2000" u="none" dirty="0" smtClean="0"/>
              <a:t>6y</a:t>
            </a:r>
            <a:r>
              <a:rPr lang="es-CL" sz="2000" u="none" baseline="30000" dirty="0" smtClean="0"/>
              <a:t>3</a:t>
            </a:r>
            <a:endParaRPr lang="es-CL" sz="2000" u="none" baseline="30000" dirty="0"/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2915816" y="3496345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es:   18x</a:t>
            </a:r>
            <a:r>
              <a:rPr lang="es-CL" sz="2000" u="none" baseline="30000"/>
              <a:t>5</a:t>
            </a:r>
            <a:r>
              <a:rPr lang="es-CL" sz="2000" u="none"/>
              <a:t>y</a:t>
            </a:r>
            <a:r>
              <a:rPr lang="es-CL" sz="2000" u="none" baseline="30000"/>
              <a:t>3</a:t>
            </a:r>
            <a:r>
              <a:rPr lang="es-CL" sz="2000" u="none"/>
              <a:t>z</a:t>
            </a:r>
            <a:r>
              <a:rPr lang="es-CL" sz="2000" u="none" baseline="30000"/>
              <a:t>6</a:t>
            </a: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1510283" y="4472657"/>
            <a:ext cx="216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/>
              <a:t>El m.c.m. entre:</a:t>
            </a:r>
            <a:endParaRPr lang="es-CL" sz="2000" u="none" baseline="30000"/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493095" y="4451945"/>
            <a:ext cx="3959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 dirty="0"/>
              <a:t>x</a:t>
            </a:r>
            <a:r>
              <a:rPr lang="es-CL" sz="2000" u="none" baseline="30000" dirty="0"/>
              <a:t>4</a:t>
            </a:r>
            <a:r>
              <a:rPr lang="es-CL" sz="2000" u="none" dirty="0"/>
              <a:t>y</a:t>
            </a:r>
            <a:r>
              <a:rPr lang="es-CL" sz="2000" u="none" baseline="30000" dirty="0"/>
              <a:t>2</a:t>
            </a:r>
            <a:r>
              <a:rPr lang="es-CL" sz="2000" u="none" dirty="0"/>
              <a:t>z</a:t>
            </a:r>
            <a:r>
              <a:rPr lang="es-CL" sz="2000" u="none" baseline="30000" dirty="0"/>
              <a:t>3</a:t>
            </a:r>
            <a:r>
              <a:rPr lang="es-CL" sz="2000" u="none" dirty="0"/>
              <a:t> , x</a:t>
            </a:r>
            <a:r>
              <a:rPr lang="es-CL" sz="2000" u="none" baseline="30000" dirty="0"/>
              <a:t>2</a:t>
            </a:r>
            <a:r>
              <a:rPr lang="es-CL" sz="2000" u="none" dirty="0"/>
              <a:t>y ,  xy</a:t>
            </a:r>
            <a:r>
              <a:rPr lang="es-CL" sz="2000" u="none" baseline="30000" dirty="0"/>
              <a:t>6</a:t>
            </a:r>
            <a:r>
              <a:rPr lang="es-CL" sz="2000" u="none" dirty="0"/>
              <a:t>z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2915816" y="5120357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 dirty="0"/>
              <a:t>es:   x</a:t>
            </a:r>
            <a:r>
              <a:rPr lang="es-CL" sz="2000" u="none" baseline="30000" dirty="0"/>
              <a:t>4</a:t>
            </a:r>
            <a:r>
              <a:rPr lang="es-CL" sz="2000" u="none" dirty="0"/>
              <a:t>y</a:t>
            </a:r>
            <a:r>
              <a:rPr lang="es-CL" sz="2000" u="none" baseline="30000" dirty="0"/>
              <a:t>6</a:t>
            </a:r>
            <a:r>
              <a:rPr lang="es-CL" sz="2000" u="none" dirty="0"/>
              <a:t>z</a:t>
            </a:r>
            <a:r>
              <a:rPr lang="es-CL" sz="2000" u="none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449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3" grpId="0"/>
      <p:bldP spid="64" grpId="0"/>
      <p:bldP spid="65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4BD00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2200" b="1" u="none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1135</Words>
  <Application>Microsoft Office PowerPoint</Application>
  <PresentationFormat>Presentación en pantalla (4:3)</PresentationFormat>
  <Paragraphs>366</Paragraphs>
  <Slides>23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Diseño predeterminado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Pamela Martínez</dc:creator>
  <cp:lastModifiedBy>Mariela Poblete Cea</cp:lastModifiedBy>
  <cp:revision>397</cp:revision>
  <dcterms:created xsi:type="dcterms:W3CDTF">2012-03-18T03:33:47Z</dcterms:created>
  <dcterms:modified xsi:type="dcterms:W3CDTF">2015-06-22T13:34:58Z</dcterms:modified>
</cp:coreProperties>
</file>