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9" r:id="rId3"/>
    <p:sldId id="260" r:id="rId4"/>
    <p:sldId id="261" r:id="rId5"/>
    <p:sldId id="262" r:id="rId6"/>
    <p:sldId id="329" r:id="rId7"/>
    <p:sldId id="330" r:id="rId8"/>
    <p:sldId id="350" r:id="rId9"/>
    <p:sldId id="331" r:id="rId10"/>
    <p:sldId id="332" r:id="rId11"/>
    <p:sldId id="335" r:id="rId12"/>
    <p:sldId id="336" r:id="rId13"/>
    <p:sldId id="351" r:id="rId14"/>
    <p:sldId id="352" r:id="rId15"/>
    <p:sldId id="328" r:id="rId16"/>
    <p:sldId id="268" r:id="rId17"/>
    <p:sldId id="302" r:id="rId18"/>
    <p:sldId id="327" r:id="rId19"/>
    <p:sldId id="259" r:id="rId20"/>
    <p:sldId id="353" r:id="rId21"/>
    <p:sldId id="258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28E00"/>
    <a:srgbClr val="84BD00"/>
    <a:srgbClr val="7AB000"/>
    <a:srgbClr val="99CC00"/>
    <a:srgbClr val="339966"/>
    <a:srgbClr val="FFDF79"/>
    <a:srgbClr val="FFC000"/>
    <a:srgbClr val="7F7F7F"/>
    <a:srgbClr val="DE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19" autoAdjust="0"/>
    <p:restoredTop sz="94670" autoAdjust="0"/>
  </p:normalViewPr>
  <p:slideViewPr>
    <p:cSldViewPr>
      <p:cViewPr>
        <p:scale>
          <a:sx n="70" d="100"/>
          <a:sy n="70" d="100"/>
        </p:scale>
        <p:origin x="-1800" y="-96"/>
      </p:cViewPr>
      <p:guideLst>
        <p:guide orient="horz" pos="2982"/>
        <p:guide pos="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96F80A-F58D-4A53-A326-B1D91E87E5A3}" type="datetimeFigureOut">
              <a:rPr lang="es-CL"/>
              <a:pPr>
                <a:defRPr/>
              </a:pPr>
              <a:t>22-06-2015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L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10A07BD-67D5-4323-A191-BCF51FA9D07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94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27088" y="6669088"/>
            <a:ext cx="8316912" cy="188912"/>
          </a:xfrm>
          <a:prstGeom prst="rect">
            <a:avLst/>
          </a:prstGeom>
          <a:solidFill>
            <a:srgbClr val="84BD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CL"/>
          </a:p>
        </p:txBody>
      </p:sp>
      <p:pic>
        <p:nvPicPr>
          <p:cNvPr id="8" name="7 Imagen" descr="logo_patron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12175" y="44450"/>
            <a:ext cx="5238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9" descr="M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 rot="-5400000">
            <a:off x="-1354137" y="3990102"/>
            <a:ext cx="29527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00" u="none" dirty="0" smtClean="0">
                <a:solidFill>
                  <a:schemeClr val="bg1"/>
                </a:solidFill>
                <a:latin typeface="Arial Narrow" pitchFamily="34" charset="0"/>
              </a:rPr>
              <a:t>PPTCES027MT21-A13V1</a:t>
            </a:r>
            <a:endParaRPr lang="es-ES" sz="10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123729" y="4797425"/>
            <a:ext cx="6767860" cy="99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2000" b="1" u="none" dirty="0">
                <a:solidFill>
                  <a:schemeClr val="bg1"/>
                </a:solidFill>
                <a:latin typeface="Arial Narrow" pitchFamily="34" charset="0"/>
              </a:rPr>
              <a:t>Clase</a:t>
            </a:r>
          </a:p>
          <a:p>
            <a:pPr algn="r">
              <a:lnSpc>
                <a:spcPct val="75000"/>
              </a:lnSpc>
              <a:spcBef>
                <a:spcPct val="50000"/>
              </a:spcBef>
            </a:pPr>
            <a:r>
              <a:rPr lang="es-ES" sz="3500" u="none" dirty="0" smtClean="0">
                <a:solidFill>
                  <a:schemeClr val="bg1"/>
                </a:solidFill>
                <a:latin typeface="Arial Narrow" pitchFamily="34" charset="0"/>
              </a:rPr>
              <a:t>Ecuaciones de primer grado </a:t>
            </a:r>
            <a:endParaRPr lang="es-ES" sz="3500" u="none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173" name="Text Box 28"/>
          <p:cNvSpPr txBox="1">
            <a:spLocks noChangeArrowheads="1"/>
          </p:cNvSpPr>
          <p:nvPr/>
        </p:nvSpPr>
        <p:spPr bwMode="auto">
          <a:xfrm>
            <a:off x="8423275" y="3716338"/>
            <a:ext cx="757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b="1" u="none">
                <a:solidFill>
                  <a:srgbClr val="84BD00"/>
                </a:solidFill>
                <a:latin typeface="Arial Narrow" pitchFamily="34" charset="0"/>
              </a:rPr>
              <a:t>MT-21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64233" y="1392238"/>
            <a:ext cx="3887787" cy="396875"/>
            <a:chOff x="1020" y="549"/>
            <a:chExt cx="2449" cy="250"/>
          </a:xfrm>
        </p:grpSpPr>
        <p:sp>
          <p:nvSpPr>
            <p:cNvPr id="10256" name="Text Box 4"/>
            <p:cNvSpPr txBox="1">
              <a:spLocks noChangeArrowheads="1"/>
            </p:cNvSpPr>
            <p:nvPr/>
          </p:nvSpPr>
          <p:spPr bwMode="auto">
            <a:xfrm>
              <a:off x="1020" y="549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FF3300"/>
                  </a:solidFill>
                </a:rPr>
                <a:t>c)</a:t>
              </a:r>
              <a:endParaRPr lang="es-ES" sz="2000" u="none" dirty="0">
                <a:solidFill>
                  <a:srgbClr val="FF3300"/>
                </a:solidFill>
              </a:endParaRPr>
            </a:p>
          </p:txBody>
        </p:sp>
        <p:sp>
          <p:nvSpPr>
            <p:cNvPr id="10257" name="Text Box 5"/>
            <p:cNvSpPr txBox="1">
              <a:spLocks noChangeArrowheads="1"/>
            </p:cNvSpPr>
            <p:nvPr/>
          </p:nvSpPr>
          <p:spPr bwMode="auto">
            <a:xfrm>
              <a:off x="1247" y="549"/>
              <a:ext cx="22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8x + 2 + 3x = 9x + 12 + 2x</a:t>
              </a:r>
              <a:endParaRPr lang="es-ES" sz="2000" u="none" dirty="0"/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860000" y="1358770"/>
            <a:ext cx="418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Reduciendo </a:t>
            </a:r>
            <a:r>
              <a:rPr lang="es-MX" sz="2000" u="none" dirty="0"/>
              <a:t>términos </a:t>
            </a:r>
            <a:r>
              <a:rPr lang="es-MX" sz="2000" u="none" dirty="0" smtClean="0"/>
              <a:t>semejantes) </a:t>
            </a:r>
            <a:endParaRPr lang="es-ES" sz="2000" u="none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46675" y="1898830"/>
            <a:ext cx="2663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11x + 2 = 11x + 12</a:t>
            </a:r>
            <a:endParaRPr lang="es-ES" sz="2000" u="none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860000" y="1907000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 2)</a:t>
            </a:r>
            <a:endParaRPr lang="es-ES" sz="2000" u="none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1372" y="3023955"/>
            <a:ext cx="2160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11x = 11x + 10</a:t>
            </a:r>
            <a:endParaRPr lang="es-ES" sz="2000" u="none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860000" y="3032125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 11x)</a:t>
            </a:r>
            <a:endParaRPr lang="es-ES" sz="2000" u="none" dirty="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322370" y="4104075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0 = 10</a:t>
            </a:r>
            <a:endParaRPr lang="es-ES" sz="2000" u="none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215147" y="248389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11x + 2 </a:t>
            </a:r>
            <a:r>
              <a:rPr lang="es-MX" sz="2000" b="1" u="none" dirty="0"/>
              <a:t>– 2</a:t>
            </a:r>
            <a:r>
              <a:rPr lang="es-MX" sz="2000" u="none" dirty="0"/>
              <a:t> = 11x + 12 </a:t>
            </a:r>
            <a:r>
              <a:rPr lang="es-MX" sz="2000" b="1" u="none" dirty="0"/>
              <a:t>– 2</a:t>
            </a:r>
            <a:endParaRPr lang="es-ES" sz="2000" b="1" u="none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386042" y="3564015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11x </a:t>
            </a:r>
            <a:r>
              <a:rPr lang="es-MX" sz="2000" b="1" u="none" dirty="0"/>
              <a:t>– 11x</a:t>
            </a:r>
            <a:r>
              <a:rPr lang="es-MX" sz="2000" u="none" dirty="0"/>
              <a:t> = 11x + 10 </a:t>
            </a:r>
            <a:r>
              <a:rPr lang="es-MX" sz="2000" b="1" u="none" dirty="0"/>
              <a:t>– 11x</a:t>
            </a:r>
            <a:endParaRPr lang="es-ES" sz="2000" b="1" u="none" dirty="0"/>
          </a:p>
        </p:txBody>
      </p:sp>
      <p:sp>
        <p:nvSpPr>
          <p:cNvPr id="20" name="40 CuadroTexto"/>
          <p:cNvSpPr txBox="1">
            <a:spLocks noChangeArrowheads="1"/>
          </p:cNvSpPr>
          <p:nvPr/>
        </p:nvSpPr>
        <p:spPr bwMode="auto">
          <a:xfrm>
            <a:off x="863600" y="692150"/>
            <a:ext cx="82089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b="1" u="none" dirty="0" smtClean="0">
                <a:solidFill>
                  <a:srgbClr val="7F7F7F"/>
                </a:solidFill>
              </a:rPr>
              <a:t>Ecuaciones </a:t>
            </a:r>
            <a:r>
              <a:rPr lang="es-CL" sz="2000" b="1" u="none" dirty="0">
                <a:solidFill>
                  <a:srgbClr val="7F7F7F"/>
                </a:solidFill>
              </a:rPr>
              <a:t>numéricas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0" y="1096963"/>
            <a:ext cx="4356102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2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23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33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905739" y="5078888"/>
            <a:ext cx="7624469" cy="923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Cuando en una 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ecuación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incógnitas se eliminan y </a:t>
            </a:r>
            <a:r>
              <a:rPr lang="es-ES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llega a una 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identidad,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ecuación  </a:t>
            </a:r>
            <a:r>
              <a:rPr lang="es-ES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tiene solución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 es decir,  no existe un valor para </a:t>
            </a:r>
            <a:r>
              <a:rPr lang="es-ES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cumpla la igualdad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ES" altLang="es-CL" i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4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509469" y="4838831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92150"/>
            <a:ext cx="9072567" cy="404813"/>
            <a:chOff x="0" y="436"/>
            <a:chExt cx="5715" cy="255"/>
          </a:xfrm>
        </p:grpSpPr>
        <p:sp>
          <p:nvSpPr>
            <p:cNvPr id="13362" name="40 CuadroTexto"/>
            <p:cNvSpPr txBox="1">
              <a:spLocks noChangeArrowheads="1"/>
            </p:cNvSpPr>
            <p:nvPr/>
          </p:nvSpPr>
          <p:spPr bwMode="auto">
            <a:xfrm>
              <a:off x="544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 smtClean="0">
                  <a:solidFill>
                    <a:srgbClr val="7F7F7F"/>
                  </a:solidFill>
                </a:rPr>
                <a:t>Ecuaciones </a:t>
              </a:r>
              <a:r>
                <a:rPr lang="es-CL" sz="2000" b="1" u="none" dirty="0">
                  <a:solidFill>
                    <a:srgbClr val="7F7F7F"/>
                  </a:solidFill>
                </a:rPr>
                <a:t>fraccionarias</a:t>
              </a:r>
            </a:p>
          </p:txBody>
        </p:sp>
        <p:sp>
          <p:nvSpPr>
            <p:cNvPr id="13363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64000" y="1276350"/>
            <a:ext cx="7951961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180975"/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método muy útil para resolverlas es eliminar los denominadores y dejarlas lineales. 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864000" y="2132856"/>
            <a:ext cx="1655763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28E00"/>
                </a:solidFill>
              </a:rPr>
              <a:t>Ejemplo:</a:t>
            </a:r>
            <a:endParaRPr lang="es-ES" sz="2000" b="1" u="none" dirty="0">
              <a:solidFill>
                <a:srgbClr val="628E00"/>
              </a:solidFill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051720" y="2132856"/>
            <a:ext cx="597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Determinar el valor de </a:t>
            </a:r>
            <a:r>
              <a:rPr lang="es-CL" sz="2000" b="1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x</a:t>
            </a:r>
            <a:r>
              <a:rPr lang="es-CL" sz="2000" u="none" dirty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 en la siguiente </a:t>
            </a:r>
            <a:r>
              <a:rPr lang="es-CL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Times New Roman" pitchFamily="18" charset="0"/>
                <a:cs typeface="Arial" charset="0"/>
              </a:rPr>
              <a:t>ecuación</a:t>
            </a:r>
            <a:endParaRPr lang="es-CL" sz="2000" u="none" dirty="0">
              <a:solidFill>
                <a:schemeClr val="tx1">
                  <a:lumMod val="85000"/>
                  <a:lumOff val="15000"/>
                </a:schemeClr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15" name="Rectangle 80"/>
          <p:cNvSpPr>
            <a:spLocks noChangeArrowheads="1"/>
          </p:cNvSpPr>
          <p:nvPr/>
        </p:nvSpPr>
        <p:spPr bwMode="auto">
          <a:xfrm>
            <a:off x="2556250" y="5057350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ea typeface="Times New Roman" pitchFamily="18" charset="0"/>
                <a:cs typeface="Arial" charset="0"/>
              </a:rPr>
              <a:t>2 </a:t>
            </a:r>
            <a:r>
              <a:rPr lang="es-ES" sz="2000" u="none" dirty="0">
                <a:ea typeface="Times New Roman" pitchFamily="18" charset="0"/>
                <a:cs typeface="Arial" charset="0"/>
              </a:rPr>
              <a:t>∙ 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3x + 2 </a:t>
            </a:r>
            <a:r>
              <a:rPr lang="es-ES" sz="2000" u="none" dirty="0">
                <a:ea typeface="Times New Roman" pitchFamily="18" charset="0"/>
                <a:cs typeface="Arial" charset="0"/>
              </a:rPr>
              <a:t>∙ 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1 = 1 </a:t>
            </a:r>
            <a:r>
              <a:rPr lang="es-ES" sz="2000" u="none" dirty="0">
                <a:ea typeface="Times New Roman" pitchFamily="18" charset="0"/>
                <a:cs typeface="Arial" charset="0"/>
              </a:rPr>
              <a:t>∙</a:t>
            </a:r>
            <a:r>
              <a:rPr lang="es-ES" sz="2000" u="none" dirty="0">
                <a:solidFill>
                  <a:srgbClr val="4B5D59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3x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20</a:t>
            </a:r>
          </a:p>
        </p:txBody>
      </p:sp>
      <p:sp>
        <p:nvSpPr>
          <p:cNvPr id="116" name="Rectangle 81"/>
          <p:cNvSpPr>
            <a:spLocks noChangeArrowheads="1"/>
          </p:cNvSpPr>
          <p:nvPr/>
        </p:nvSpPr>
        <p:spPr bwMode="auto">
          <a:xfrm>
            <a:off x="3266855" y="5594235"/>
            <a:ext cx="302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ea typeface="Times New Roman" pitchFamily="18" charset="0"/>
                <a:cs typeface="Arial" charset="0"/>
              </a:rPr>
              <a:t>6x + 2 = 3x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20</a:t>
            </a:r>
          </a:p>
        </p:txBody>
      </p:sp>
      <p:sp>
        <p:nvSpPr>
          <p:cNvPr id="117" name="Text Box 82"/>
          <p:cNvSpPr txBox="1">
            <a:spLocks noChangeArrowheads="1"/>
          </p:cNvSpPr>
          <p:nvPr/>
        </p:nvSpPr>
        <p:spPr bwMode="auto">
          <a:xfrm>
            <a:off x="6110625" y="276607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Simplificando)</a:t>
            </a:r>
            <a:endParaRPr lang="es-ES" sz="2000" u="none" dirty="0"/>
          </a:p>
        </p:txBody>
      </p:sp>
      <p:sp>
        <p:nvSpPr>
          <p:cNvPr id="118" name="Text Box 83"/>
          <p:cNvSpPr txBox="1">
            <a:spLocks noChangeArrowheads="1"/>
          </p:cNvSpPr>
          <p:nvPr/>
        </p:nvSpPr>
        <p:spPr bwMode="auto">
          <a:xfrm>
            <a:off x="6110625" y="3654025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Multiplicando </a:t>
            </a:r>
            <a:r>
              <a:rPr lang="es-MX" sz="2000" u="none" dirty="0"/>
              <a:t>por </a:t>
            </a:r>
            <a:r>
              <a:rPr lang="es-MX" sz="2000" u="none" dirty="0" smtClean="0"/>
              <a:t>10)</a:t>
            </a:r>
            <a:endParaRPr lang="es-ES" sz="2000" u="none" dirty="0"/>
          </a:p>
        </p:txBody>
      </p:sp>
      <p:sp>
        <p:nvSpPr>
          <p:cNvPr id="119" name="Text Box 85"/>
          <p:cNvSpPr txBox="1">
            <a:spLocks noChangeArrowheads="1"/>
          </p:cNvSpPr>
          <p:nvPr/>
        </p:nvSpPr>
        <p:spPr bwMode="auto">
          <a:xfrm>
            <a:off x="6102170" y="442728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Simplificando)</a:t>
            </a:r>
            <a:endParaRPr lang="es-ES" sz="2000" u="none" dirty="0"/>
          </a:p>
        </p:txBody>
      </p:sp>
      <p:grpSp>
        <p:nvGrpSpPr>
          <p:cNvPr id="3" name="123 Grupo"/>
          <p:cNvGrpSpPr>
            <a:grpSpLocks/>
          </p:cNvGrpSpPr>
          <p:nvPr/>
        </p:nvGrpSpPr>
        <p:grpSpPr bwMode="auto">
          <a:xfrm>
            <a:off x="2721750" y="2708920"/>
            <a:ext cx="3200400" cy="688975"/>
            <a:chOff x="1014614" y="3099706"/>
            <a:chExt cx="3200196" cy="688976"/>
          </a:xfrm>
        </p:grpSpPr>
        <p:sp>
          <p:nvSpPr>
            <p:cNvPr id="13351" name="Text Box 10"/>
            <p:cNvSpPr txBox="1">
              <a:spLocks noChangeArrowheads="1"/>
            </p:cNvSpPr>
            <p:nvPr/>
          </p:nvSpPr>
          <p:spPr bwMode="auto">
            <a:xfrm>
              <a:off x="1154773" y="3099706"/>
              <a:ext cx="358775" cy="4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3</a:t>
              </a:r>
              <a:endParaRPr lang="es-ES" sz="2000" u="none"/>
            </a:p>
          </p:txBody>
        </p:sp>
        <p:sp>
          <p:nvSpPr>
            <p:cNvPr id="13352" name="Text Box 12"/>
            <p:cNvSpPr txBox="1">
              <a:spLocks noChangeArrowheads="1"/>
            </p:cNvSpPr>
            <p:nvPr/>
          </p:nvSpPr>
          <p:spPr bwMode="auto">
            <a:xfrm>
              <a:off x="1154773" y="3386590"/>
              <a:ext cx="358775" cy="4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5</a:t>
              </a:r>
              <a:endParaRPr lang="es-ES" sz="2000" u="none"/>
            </a:p>
          </p:txBody>
        </p:sp>
        <p:sp>
          <p:nvSpPr>
            <p:cNvPr id="13353" name="Text Box 13"/>
            <p:cNvSpPr txBox="1">
              <a:spLocks noChangeArrowheads="1"/>
            </p:cNvSpPr>
            <p:nvPr/>
          </p:nvSpPr>
          <p:spPr bwMode="auto">
            <a:xfrm>
              <a:off x="1421706" y="3216273"/>
              <a:ext cx="25073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x                    x </a:t>
              </a:r>
              <a:endParaRPr lang="es-ES" sz="2000" u="none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856691" y="3099706"/>
              <a:ext cx="647700" cy="688976"/>
              <a:chOff x="2145" y="2341"/>
              <a:chExt cx="408" cy="434"/>
            </a:xfrm>
          </p:grpSpPr>
          <p:sp>
            <p:nvSpPr>
              <p:cNvPr id="13360" name="Text Box 14"/>
              <p:cNvSpPr txBox="1">
                <a:spLocks noChangeArrowheads="1"/>
              </p:cNvSpPr>
              <p:nvPr/>
            </p:nvSpPr>
            <p:spPr bwMode="auto">
              <a:xfrm>
                <a:off x="2200" y="2341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3</a:t>
                </a:r>
                <a:endParaRPr lang="es-ES" sz="2000" u="none"/>
              </a:p>
            </p:txBody>
          </p:sp>
          <p:sp>
            <p:nvSpPr>
              <p:cNvPr id="13361" name="Text Box 15"/>
              <p:cNvSpPr txBox="1">
                <a:spLocks noChangeArrowheads="1"/>
              </p:cNvSpPr>
              <p:nvPr/>
            </p:nvSpPr>
            <p:spPr bwMode="auto">
              <a:xfrm>
                <a:off x="2145" y="2523"/>
                <a:ext cx="4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15</a:t>
                </a:r>
                <a:endParaRPr lang="es-ES" sz="2000" u="none"/>
              </a:p>
            </p:txBody>
          </p:sp>
        </p:grpSp>
        <p:sp>
          <p:nvSpPr>
            <p:cNvPr id="13355" name="Text Box 18"/>
            <p:cNvSpPr txBox="1">
              <a:spLocks noChangeArrowheads="1"/>
            </p:cNvSpPr>
            <p:nvPr/>
          </p:nvSpPr>
          <p:spPr bwMode="auto">
            <a:xfrm>
              <a:off x="2346320" y="3172731"/>
              <a:ext cx="360363" cy="4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s-CL" sz="2000" u="none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552692" y="3099706"/>
              <a:ext cx="647700" cy="688976"/>
              <a:chOff x="2145" y="2341"/>
              <a:chExt cx="408" cy="434"/>
            </a:xfrm>
          </p:grpSpPr>
          <p:sp>
            <p:nvSpPr>
              <p:cNvPr id="13358" name="Text Box 20"/>
              <p:cNvSpPr txBox="1">
                <a:spLocks noChangeArrowheads="1"/>
              </p:cNvSpPr>
              <p:nvPr/>
            </p:nvSpPr>
            <p:spPr bwMode="auto">
              <a:xfrm>
                <a:off x="2200" y="2341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3</a:t>
                </a:r>
                <a:endParaRPr lang="es-ES" sz="2000" u="none"/>
              </a:p>
            </p:txBody>
          </p:sp>
          <p:sp>
            <p:nvSpPr>
              <p:cNvPr id="13359" name="Text Box 21"/>
              <p:cNvSpPr txBox="1">
                <a:spLocks noChangeArrowheads="1"/>
              </p:cNvSpPr>
              <p:nvPr/>
            </p:nvSpPr>
            <p:spPr bwMode="auto">
              <a:xfrm>
                <a:off x="2145" y="2523"/>
                <a:ext cx="4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10</a:t>
                </a:r>
                <a:endParaRPr lang="es-ES" sz="2000" u="none"/>
              </a:p>
            </p:txBody>
          </p:sp>
        </p:grpSp>
        <p:sp>
          <p:nvSpPr>
            <p:cNvPr id="13357" name="Text Box 13"/>
            <p:cNvSpPr txBox="1">
              <a:spLocks noChangeArrowheads="1"/>
            </p:cNvSpPr>
            <p:nvPr/>
          </p:nvSpPr>
          <p:spPr bwMode="auto">
            <a:xfrm>
              <a:off x="1014614" y="3229822"/>
              <a:ext cx="32001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>
                  <a:sym typeface="Symbol" pitchFamily="18" charset="2"/>
                </a:rPr>
                <a:t>    </a:t>
              </a:r>
              <a:r>
                <a:rPr lang="es-MX" sz="2000" u="none" dirty="0"/>
                <a:t>+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/>
                <a:t>  = 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/>
                <a:t>     – 2 </a:t>
              </a:r>
              <a:endParaRPr lang="es-ES" sz="2000" u="none" dirty="0"/>
            </a:p>
          </p:txBody>
        </p:sp>
      </p:grpSp>
      <p:grpSp>
        <p:nvGrpSpPr>
          <p:cNvPr id="6" name="126 Grupo"/>
          <p:cNvGrpSpPr>
            <a:grpSpLocks/>
          </p:cNvGrpSpPr>
          <p:nvPr/>
        </p:nvGrpSpPr>
        <p:grpSpPr bwMode="auto">
          <a:xfrm>
            <a:off x="2721750" y="3550295"/>
            <a:ext cx="3200400" cy="688975"/>
            <a:chOff x="1055892" y="3941745"/>
            <a:chExt cx="3200196" cy="688974"/>
          </a:xfrm>
        </p:grpSpPr>
        <p:grpSp>
          <p:nvGrpSpPr>
            <p:cNvPr id="7" name="Group 92"/>
            <p:cNvGrpSpPr>
              <a:grpSpLocks/>
            </p:cNvGrpSpPr>
            <p:nvPr/>
          </p:nvGrpSpPr>
          <p:grpSpPr bwMode="auto">
            <a:xfrm>
              <a:off x="1198586" y="3941745"/>
              <a:ext cx="2044700" cy="688974"/>
              <a:chOff x="1474" y="2563"/>
              <a:chExt cx="1288" cy="434"/>
            </a:xfrm>
          </p:grpSpPr>
          <p:sp>
            <p:nvSpPr>
              <p:cNvPr id="13341" name="Text Box 26"/>
              <p:cNvSpPr txBox="1">
                <a:spLocks noChangeArrowheads="1"/>
              </p:cNvSpPr>
              <p:nvPr/>
            </p:nvSpPr>
            <p:spPr bwMode="auto">
              <a:xfrm>
                <a:off x="1474" y="2563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3</a:t>
                </a:r>
                <a:endParaRPr lang="es-ES" sz="2000" u="none"/>
              </a:p>
            </p:txBody>
          </p:sp>
          <p:grpSp>
            <p:nvGrpSpPr>
              <p:cNvPr id="8" name="Group 91"/>
              <p:cNvGrpSpPr>
                <a:grpSpLocks/>
              </p:cNvGrpSpPr>
              <p:nvPr/>
            </p:nvGrpSpPr>
            <p:grpSpPr bwMode="auto">
              <a:xfrm>
                <a:off x="1474" y="2563"/>
                <a:ext cx="1288" cy="434"/>
                <a:chOff x="1474" y="2563"/>
                <a:chExt cx="1288" cy="434"/>
              </a:xfrm>
            </p:grpSpPr>
            <p:sp>
              <p:nvSpPr>
                <p:cNvPr id="1334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74" y="2745"/>
                  <a:ext cx="22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MX" sz="2000" u="none"/>
                    <a:t>5</a:t>
                  </a:r>
                  <a:endParaRPr lang="es-ES" sz="2000" u="none"/>
                </a:p>
              </p:txBody>
            </p:sp>
            <p:grpSp>
              <p:nvGrpSpPr>
                <p:cNvPr id="9" name="Group 90"/>
                <p:cNvGrpSpPr>
                  <a:grpSpLocks/>
                </p:cNvGrpSpPr>
                <p:nvPr/>
              </p:nvGrpSpPr>
              <p:grpSpPr bwMode="auto">
                <a:xfrm>
                  <a:off x="1936" y="2563"/>
                  <a:ext cx="826" cy="434"/>
                  <a:chOff x="1936" y="2563"/>
                  <a:chExt cx="826" cy="434"/>
                </a:xfrm>
              </p:grpSpPr>
              <p:grpSp>
                <p:nvGrpSpPr>
                  <p:cNvPr id="1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936" y="2563"/>
                    <a:ext cx="408" cy="434"/>
                    <a:chOff x="2163" y="2341"/>
                    <a:chExt cx="408" cy="434"/>
                  </a:xfrm>
                </p:grpSpPr>
                <p:sp>
                  <p:nvSpPr>
                    <p:cNvPr id="1334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0" y="2341"/>
                      <a:ext cx="226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MX" sz="2000" u="none"/>
                        <a:t>1</a:t>
                      </a:r>
                      <a:endParaRPr lang="es-ES" sz="2000" u="none"/>
                    </a:p>
                  </p:txBody>
                </p:sp>
                <p:sp>
                  <p:nvSpPr>
                    <p:cNvPr id="13350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63" y="2523"/>
                      <a:ext cx="40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MX" sz="2000" u="none" dirty="0"/>
                        <a:t> 5</a:t>
                      </a:r>
                      <a:endParaRPr lang="es-ES" sz="2000" u="none" dirty="0"/>
                    </a:p>
                  </p:txBody>
                </p:sp>
              </p:grpSp>
              <p:grpSp>
                <p:nvGrpSpPr>
                  <p:cNvPr id="1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354" y="2563"/>
                    <a:ext cx="408" cy="434"/>
                    <a:chOff x="2127" y="2341"/>
                    <a:chExt cx="408" cy="434"/>
                  </a:xfrm>
                </p:grpSpPr>
                <p:sp>
                  <p:nvSpPr>
                    <p:cNvPr id="13347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82" y="2341"/>
                      <a:ext cx="226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MX" sz="2000" u="none"/>
                        <a:t>3</a:t>
                      </a:r>
                      <a:endParaRPr lang="es-ES" sz="2000" u="none"/>
                    </a:p>
                  </p:txBody>
                </p:sp>
                <p:sp>
                  <p:nvSpPr>
                    <p:cNvPr id="13348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27" y="2523"/>
                      <a:ext cx="40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s-MX" sz="2000" u="none"/>
                        <a:t>10</a:t>
                      </a:r>
                      <a:endParaRPr lang="es-ES" sz="2000" u="none"/>
                    </a:p>
                  </p:txBody>
                </p:sp>
              </p:grpSp>
            </p:grpSp>
          </p:grpSp>
        </p:grpSp>
        <p:sp>
          <p:nvSpPr>
            <p:cNvPr id="13339" name="Text Box 13"/>
            <p:cNvSpPr txBox="1">
              <a:spLocks noChangeArrowheads="1"/>
            </p:cNvSpPr>
            <p:nvPr/>
          </p:nvSpPr>
          <p:spPr bwMode="auto">
            <a:xfrm>
              <a:off x="1055892" y="4071432"/>
              <a:ext cx="32001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 </a:t>
              </a:r>
              <a:r>
                <a:rPr lang="es-MX" sz="2000" u="none">
                  <a:cs typeface="Arial" charset="0"/>
                </a:rPr>
                <a:t>––</a:t>
              </a:r>
              <a:r>
                <a:rPr lang="es-MX" sz="2000" u="none">
                  <a:sym typeface="Symbol" pitchFamily="18" charset="2"/>
                </a:rPr>
                <a:t>    </a:t>
              </a:r>
              <a:r>
                <a:rPr lang="es-MX" sz="2000" u="none"/>
                <a:t>+ </a:t>
              </a:r>
              <a:r>
                <a:rPr lang="es-MX" sz="2000" u="none">
                  <a:cs typeface="Arial" charset="0"/>
                </a:rPr>
                <a:t>––</a:t>
              </a:r>
              <a:r>
                <a:rPr lang="es-MX" sz="2000" u="none"/>
                <a:t>  =  </a:t>
              </a:r>
              <a:r>
                <a:rPr lang="es-MX" sz="2000" u="none">
                  <a:cs typeface="Arial" charset="0"/>
                </a:rPr>
                <a:t>––</a:t>
              </a:r>
              <a:r>
                <a:rPr lang="es-MX" sz="2000" u="none"/>
                <a:t>    – 2 </a:t>
              </a:r>
              <a:endParaRPr lang="es-ES" sz="2000" u="none"/>
            </a:p>
          </p:txBody>
        </p:sp>
        <p:sp>
          <p:nvSpPr>
            <p:cNvPr id="13340" name="Text Box 13"/>
            <p:cNvSpPr txBox="1">
              <a:spLocks noChangeArrowheads="1"/>
            </p:cNvSpPr>
            <p:nvPr/>
          </p:nvSpPr>
          <p:spPr bwMode="auto">
            <a:xfrm>
              <a:off x="1428728" y="4071942"/>
              <a:ext cx="25073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x                    x </a:t>
              </a:r>
              <a:endParaRPr lang="es-ES" sz="2000" u="none"/>
            </a:p>
          </p:txBody>
        </p:sp>
      </p:grpSp>
      <p:grpSp>
        <p:nvGrpSpPr>
          <p:cNvPr id="12" name="129 Grupo"/>
          <p:cNvGrpSpPr>
            <a:grpSpLocks/>
          </p:cNvGrpSpPr>
          <p:nvPr/>
        </p:nvGrpSpPr>
        <p:grpSpPr bwMode="auto">
          <a:xfrm>
            <a:off x="1988055" y="4310436"/>
            <a:ext cx="6229350" cy="693738"/>
            <a:chOff x="1057024" y="4657960"/>
            <a:chExt cx="6229620" cy="693548"/>
          </a:xfrm>
        </p:grpSpPr>
        <p:sp>
          <p:nvSpPr>
            <p:cNvPr id="13329" name="Text Box 41"/>
            <p:cNvSpPr txBox="1">
              <a:spLocks noChangeArrowheads="1"/>
            </p:cNvSpPr>
            <p:nvPr/>
          </p:nvSpPr>
          <p:spPr bwMode="auto">
            <a:xfrm>
              <a:off x="1557090" y="4657960"/>
              <a:ext cx="3587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3</a:t>
              </a:r>
              <a:endParaRPr lang="es-ES" sz="2000" u="none"/>
            </a:p>
          </p:txBody>
        </p:sp>
        <p:sp>
          <p:nvSpPr>
            <p:cNvPr id="13330" name="Text Box 43"/>
            <p:cNvSpPr txBox="1">
              <a:spLocks noChangeArrowheads="1"/>
            </p:cNvSpPr>
            <p:nvPr/>
          </p:nvSpPr>
          <p:spPr bwMode="auto">
            <a:xfrm>
              <a:off x="1555774" y="4951398"/>
              <a:ext cx="3587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5</a:t>
              </a:r>
              <a:endParaRPr lang="es-ES" sz="2000" u="none"/>
            </a:p>
          </p:txBody>
        </p:sp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2679726" y="4662470"/>
              <a:ext cx="647700" cy="688974"/>
              <a:chOff x="2181" y="2341"/>
              <a:chExt cx="408" cy="434"/>
            </a:xfrm>
          </p:grpSpPr>
          <p:sp>
            <p:nvSpPr>
              <p:cNvPr id="13336" name="Text Box 46"/>
              <p:cNvSpPr txBox="1">
                <a:spLocks noChangeArrowheads="1"/>
              </p:cNvSpPr>
              <p:nvPr/>
            </p:nvSpPr>
            <p:spPr bwMode="auto">
              <a:xfrm>
                <a:off x="2218" y="2341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1</a:t>
                </a:r>
                <a:endParaRPr lang="es-ES" sz="2000" u="none"/>
              </a:p>
            </p:txBody>
          </p:sp>
          <p:sp>
            <p:nvSpPr>
              <p:cNvPr id="13337" name="Text Box 47"/>
              <p:cNvSpPr txBox="1">
                <a:spLocks noChangeArrowheads="1"/>
              </p:cNvSpPr>
              <p:nvPr/>
            </p:nvSpPr>
            <p:spPr bwMode="auto">
              <a:xfrm>
                <a:off x="2181" y="2523"/>
                <a:ext cx="4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 5</a:t>
                </a:r>
                <a:endParaRPr lang="es-ES" sz="2000" u="none"/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3644924" y="4662470"/>
              <a:ext cx="647700" cy="688974"/>
              <a:chOff x="2154" y="2341"/>
              <a:chExt cx="408" cy="434"/>
            </a:xfrm>
          </p:grpSpPr>
          <p:sp>
            <p:nvSpPr>
              <p:cNvPr id="13334" name="Text Box 51"/>
              <p:cNvSpPr txBox="1">
                <a:spLocks noChangeArrowheads="1"/>
              </p:cNvSpPr>
              <p:nvPr/>
            </p:nvSpPr>
            <p:spPr bwMode="auto">
              <a:xfrm>
                <a:off x="2200" y="2341"/>
                <a:ext cx="2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3</a:t>
                </a:r>
                <a:endParaRPr lang="es-ES" sz="2000" u="none"/>
              </a:p>
            </p:txBody>
          </p:sp>
          <p:sp>
            <p:nvSpPr>
              <p:cNvPr id="13335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523"/>
                <a:ext cx="4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10</a:t>
                </a:r>
                <a:endParaRPr lang="es-ES" sz="2000" u="none"/>
              </a:p>
            </p:txBody>
          </p:sp>
        </p:grpSp>
        <p:sp>
          <p:nvSpPr>
            <p:cNvPr id="13333" name="Text Box 13"/>
            <p:cNvSpPr txBox="1">
              <a:spLocks noChangeArrowheads="1"/>
            </p:cNvSpPr>
            <p:nvPr/>
          </p:nvSpPr>
          <p:spPr bwMode="auto">
            <a:xfrm>
              <a:off x="1057024" y="4793487"/>
              <a:ext cx="6229620" cy="396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 </a:t>
              </a:r>
              <a:r>
                <a:rPr lang="es-MX" sz="2000" b="1" u="none" dirty="0"/>
                <a:t>10</a:t>
              </a:r>
              <a:r>
                <a:rPr lang="es-ES" sz="2000" b="1" u="none" dirty="0"/>
                <a:t>∙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>
                  <a:sym typeface="Symbol" pitchFamily="18" charset="2"/>
                </a:rPr>
                <a:t> x </a:t>
              </a:r>
              <a:r>
                <a:rPr lang="es-MX" sz="2000" u="none" dirty="0"/>
                <a:t>+ </a:t>
              </a:r>
              <a:r>
                <a:rPr lang="es-MX" sz="2000" b="1" u="none" dirty="0"/>
                <a:t>10</a:t>
              </a:r>
              <a:r>
                <a:rPr lang="es-ES" sz="2000" b="1" u="none" dirty="0"/>
                <a:t>∙</a:t>
              </a:r>
              <a:r>
                <a:rPr lang="es-MX" sz="2000" u="none" dirty="0"/>
                <a:t>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/>
                <a:t>  = </a:t>
              </a:r>
              <a:r>
                <a:rPr lang="es-MX" sz="2000" b="1" u="none" dirty="0"/>
                <a:t>10</a:t>
              </a:r>
              <a:r>
                <a:rPr lang="es-ES" sz="2000" b="1" u="none" dirty="0"/>
                <a:t>∙</a:t>
              </a:r>
              <a:r>
                <a:rPr lang="es-MX" sz="2000" u="none" dirty="0">
                  <a:cs typeface="Arial" charset="0"/>
                </a:rPr>
                <a:t>–– x </a:t>
              </a:r>
              <a:r>
                <a:rPr lang="es-MX" sz="2000" u="none" dirty="0"/>
                <a:t>– </a:t>
              </a:r>
              <a:r>
                <a:rPr lang="es-MX" sz="2000" b="1" u="none" dirty="0"/>
                <a:t>10</a:t>
              </a:r>
              <a:r>
                <a:rPr lang="es-ES" sz="2000" b="1" u="none" dirty="0"/>
                <a:t>∙</a:t>
              </a:r>
              <a:r>
                <a:rPr lang="es-MX" sz="2000" u="none" dirty="0" smtClean="0"/>
                <a:t>2</a:t>
              </a:r>
              <a:endParaRPr lang="es-ES" sz="2000" u="none" dirty="0"/>
            </a:p>
          </p:txBody>
        </p:sp>
      </p:grpSp>
      <p:sp>
        <p:nvSpPr>
          <p:cNvPr id="52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53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54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115" grpId="0"/>
      <p:bldP spid="116" grpId="0"/>
      <p:bldP spid="117" grpId="0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091407" y="2357385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>
                <a:ea typeface="Times New Roman" pitchFamily="18" charset="0"/>
                <a:cs typeface="Arial" charset="0"/>
              </a:rPr>
              <a:t>3x + 2 = </a:t>
            </a:r>
            <a:r>
              <a:rPr lang="es-MX" sz="2000" u="none">
                <a:ea typeface="Times New Roman" pitchFamily="18" charset="0"/>
                <a:cs typeface="Arial" charset="0"/>
              </a:rPr>
              <a:t>–</a:t>
            </a:r>
            <a:r>
              <a:rPr lang="es-CL" sz="2000" u="none">
                <a:ea typeface="Times New Roman" pitchFamily="18" charset="0"/>
                <a:cs typeface="Arial" charset="0"/>
              </a:rPr>
              <a:t> 20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2511192" y="3298980"/>
            <a:ext cx="1655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ea typeface="Times New Roman" pitchFamily="18" charset="0"/>
                <a:cs typeface="Arial" charset="0"/>
              </a:rPr>
              <a:t>3x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22</a:t>
            </a:r>
          </a:p>
        </p:txBody>
      </p: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530505" y="1925585"/>
            <a:ext cx="3311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ea typeface="Times New Roman" pitchFamily="18" charset="0"/>
                <a:cs typeface="Arial" charset="0"/>
              </a:rPr>
              <a:t>6x </a:t>
            </a:r>
            <a:r>
              <a:rPr lang="es-CL" sz="2000" b="1" u="none" dirty="0">
                <a:ea typeface="Times New Roman" pitchFamily="18" charset="0"/>
                <a:cs typeface="Arial" charset="0"/>
              </a:rPr>
              <a:t>– 3x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+ 2 = 3x </a:t>
            </a:r>
            <a:r>
              <a:rPr lang="es-CL" sz="2000" b="1" u="none" dirty="0">
                <a:ea typeface="Times New Roman" pitchFamily="18" charset="0"/>
                <a:cs typeface="Arial" charset="0"/>
              </a:rPr>
              <a:t>– 3x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20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400000" y="23400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2)</a:t>
            </a:r>
            <a:endParaRPr lang="es-ES" sz="2000" u="none" dirty="0"/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1673702" y="2848930"/>
            <a:ext cx="2808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ea typeface="Times New Roman" pitchFamily="18" charset="0"/>
                <a:cs typeface="Arial" charset="0"/>
              </a:rPr>
              <a:t>3x + 2 </a:t>
            </a:r>
            <a:r>
              <a:rPr lang="es-CL" sz="2000" b="1" u="none" dirty="0">
                <a:ea typeface="Times New Roman" pitchFamily="18" charset="0"/>
                <a:cs typeface="Arial" charset="0"/>
              </a:rPr>
              <a:t>– 2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=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20 </a:t>
            </a:r>
            <a:r>
              <a:rPr lang="es-CL" sz="2000" b="1" u="none" dirty="0">
                <a:ea typeface="Times New Roman" pitchFamily="18" charset="0"/>
                <a:cs typeface="Arial" charset="0"/>
              </a:rPr>
              <a:t>– 2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400000" y="3204000"/>
            <a:ext cx="316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Dividiendo </a:t>
            </a:r>
            <a:r>
              <a:rPr lang="es-MX" sz="2000" u="none" dirty="0"/>
              <a:t>por </a:t>
            </a:r>
            <a:r>
              <a:rPr lang="es-MX" sz="2000" u="none" dirty="0" smtClean="0"/>
              <a:t>3)</a:t>
            </a:r>
            <a:endParaRPr lang="es-ES" sz="2000" u="none" dirty="0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2091407" y="1493785"/>
            <a:ext cx="3024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CL" sz="2000" u="none" dirty="0">
                <a:ea typeface="Times New Roman" pitchFamily="18" charset="0"/>
                <a:cs typeface="Arial" charset="0"/>
              </a:rPr>
              <a:t>6x + 2 = 3x </a:t>
            </a:r>
            <a:r>
              <a:rPr lang="es-MX" sz="2000" u="none" dirty="0">
                <a:ea typeface="Times New Roman" pitchFamily="18" charset="0"/>
                <a:cs typeface="Arial" charset="0"/>
              </a:rPr>
              <a:t>–</a:t>
            </a:r>
            <a:r>
              <a:rPr lang="es-CL" sz="2000" u="none" dirty="0">
                <a:ea typeface="Times New Roman" pitchFamily="18" charset="0"/>
                <a:cs typeface="Arial" charset="0"/>
              </a:rPr>
              <a:t> 20</a:t>
            </a:r>
          </a:p>
        </p:txBody>
      </p:sp>
      <p:sp>
        <p:nvSpPr>
          <p:cNvPr id="83" name="Text Box 26"/>
          <p:cNvSpPr txBox="1">
            <a:spLocks noChangeArrowheads="1"/>
          </p:cNvSpPr>
          <p:nvPr/>
        </p:nvSpPr>
        <p:spPr bwMode="auto">
          <a:xfrm>
            <a:off x="5400000" y="1476000"/>
            <a:ext cx="216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3x)</a:t>
            </a:r>
            <a:endParaRPr lang="es-ES" sz="2000" u="none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366755" y="3699030"/>
            <a:ext cx="1665288" cy="685800"/>
            <a:chOff x="875" y="2341"/>
            <a:chExt cx="1049" cy="432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919" y="2341"/>
              <a:ext cx="1005" cy="432"/>
              <a:chOff x="1428" y="2563"/>
              <a:chExt cx="1005" cy="432"/>
            </a:xfrm>
          </p:grpSpPr>
          <p:sp>
            <p:nvSpPr>
              <p:cNvPr id="14358" name="Text Box 26"/>
              <p:cNvSpPr txBox="1">
                <a:spLocks noChangeArrowheads="1"/>
              </p:cNvSpPr>
              <p:nvPr/>
            </p:nvSpPr>
            <p:spPr bwMode="auto">
              <a:xfrm>
                <a:off x="1428" y="2563"/>
                <a:ext cx="3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3x</a:t>
                </a:r>
                <a:endParaRPr lang="es-ES" sz="2000" u="none"/>
              </a:p>
            </p:txBody>
          </p:sp>
          <p:grpSp>
            <p:nvGrpSpPr>
              <p:cNvPr id="5" name="Group 91"/>
              <p:cNvGrpSpPr>
                <a:grpSpLocks/>
              </p:cNvGrpSpPr>
              <p:nvPr/>
            </p:nvGrpSpPr>
            <p:grpSpPr bwMode="auto">
              <a:xfrm>
                <a:off x="1474" y="2563"/>
                <a:ext cx="959" cy="432"/>
                <a:chOff x="1474" y="2563"/>
                <a:chExt cx="959" cy="432"/>
              </a:xfrm>
            </p:grpSpPr>
            <p:sp>
              <p:nvSpPr>
                <p:cNvPr id="143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74" y="274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MX" sz="2000" b="1" u="none"/>
                    <a:t>3</a:t>
                  </a:r>
                  <a:endParaRPr lang="es-ES" sz="2000" b="1" u="none"/>
                </a:p>
              </p:txBody>
            </p:sp>
            <p:grpSp>
              <p:nvGrpSpPr>
                <p:cNvPr id="6" name="Group 30"/>
                <p:cNvGrpSpPr>
                  <a:grpSpLocks/>
                </p:cNvGrpSpPr>
                <p:nvPr/>
              </p:nvGrpSpPr>
              <p:grpSpPr bwMode="auto">
                <a:xfrm>
                  <a:off x="1888" y="2563"/>
                  <a:ext cx="545" cy="432"/>
                  <a:chOff x="2115" y="2341"/>
                  <a:chExt cx="545" cy="432"/>
                </a:xfrm>
              </p:grpSpPr>
              <p:sp>
                <p:nvSpPr>
                  <p:cNvPr id="1436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5" y="2341"/>
                    <a:ext cx="545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s-CL" sz="2000" u="none" dirty="0" smtClean="0"/>
                      <a:t>– 22</a:t>
                    </a:r>
                    <a:endParaRPr lang="es-ES" sz="2000" u="none" dirty="0"/>
                  </a:p>
                </p:txBody>
              </p:sp>
              <p:sp>
                <p:nvSpPr>
                  <p:cNvPr id="14363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6" y="2523"/>
                    <a:ext cx="40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s-MX" sz="2000" u="none" dirty="0"/>
                      <a:t> </a:t>
                    </a:r>
                    <a:r>
                      <a:rPr lang="es-MX" sz="2000" b="1" u="none" dirty="0"/>
                      <a:t>3</a:t>
                    </a:r>
                    <a:endParaRPr lang="es-ES" sz="2000" b="1" u="none" dirty="0"/>
                  </a:p>
                </p:txBody>
              </p:sp>
            </p:grpSp>
          </p:grpSp>
        </p:grpSp>
        <p:sp>
          <p:nvSpPr>
            <p:cNvPr id="14357" name="Text Box 13"/>
            <p:cNvSpPr txBox="1">
              <a:spLocks noChangeArrowheads="1"/>
            </p:cNvSpPr>
            <p:nvPr/>
          </p:nvSpPr>
          <p:spPr bwMode="auto">
            <a:xfrm>
              <a:off x="875" y="2422"/>
              <a:ext cx="10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>
                  <a:sym typeface="Symbol" pitchFamily="18" charset="2"/>
                </a:rPr>
                <a:t>  =</a:t>
              </a:r>
              <a:r>
                <a:rPr lang="es-MX" sz="2000" u="none" dirty="0"/>
                <a:t> </a:t>
              </a:r>
              <a:r>
                <a:rPr lang="es-MX" sz="2000" u="none" dirty="0" smtClean="0"/>
                <a:t> </a:t>
              </a:r>
              <a:r>
                <a:rPr lang="es-MX" sz="2000" u="none" dirty="0" smtClean="0">
                  <a:cs typeface="Arial" charset="0"/>
                </a:rPr>
                <a:t>–––– </a:t>
              </a:r>
              <a:r>
                <a:rPr lang="es-MX" sz="2000" u="none" dirty="0" smtClean="0"/>
                <a:t>  </a:t>
              </a:r>
              <a:endParaRPr lang="es-ES" sz="2000" u="none" dirty="0"/>
            </a:p>
          </p:txBody>
        </p:sp>
      </p:grpSp>
      <p:grpSp>
        <p:nvGrpSpPr>
          <p:cNvPr id="7" name="104 Grupo"/>
          <p:cNvGrpSpPr>
            <a:grpSpLocks/>
          </p:cNvGrpSpPr>
          <p:nvPr/>
        </p:nvGrpSpPr>
        <p:grpSpPr bwMode="auto">
          <a:xfrm>
            <a:off x="2395705" y="4332235"/>
            <a:ext cx="1816255" cy="688975"/>
            <a:chOff x="1105556" y="3941739"/>
            <a:chExt cx="1817387" cy="68897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932017" y="3941739"/>
              <a:ext cx="728664" cy="688973"/>
              <a:chOff x="2163" y="2341"/>
              <a:chExt cx="459" cy="434"/>
            </a:xfrm>
          </p:grpSpPr>
          <p:sp>
            <p:nvSpPr>
              <p:cNvPr id="14354" name="Text Box 31"/>
              <p:cNvSpPr txBox="1">
                <a:spLocks noChangeArrowheads="1"/>
              </p:cNvSpPr>
              <p:nvPr/>
            </p:nvSpPr>
            <p:spPr bwMode="auto">
              <a:xfrm>
                <a:off x="2163" y="2341"/>
                <a:ext cx="45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CL" sz="2000" u="none" dirty="0" smtClean="0"/>
                  <a:t>– 22</a:t>
                </a:r>
                <a:endParaRPr lang="es-ES" sz="2000" u="none" dirty="0"/>
              </a:p>
            </p:txBody>
          </p:sp>
          <p:sp>
            <p:nvSpPr>
              <p:cNvPr id="14355" name="Text Box 32"/>
              <p:cNvSpPr txBox="1">
                <a:spLocks noChangeArrowheads="1"/>
              </p:cNvSpPr>
              <p:nvPr/>
            </p:nvSpPr>
            <p:spPr bwMode="auto">
              <a:xfrm>
                <a:off x="2209" y="2523"/>
                <a:ext cx="4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 dirty="0"/>
                  <a:t> 3</a:t>
                </a:r>
                <a:endParaRPr lang="es-ES" sz="2000" u="none" dirty="0"/>
              </a:p>
            </p:txBody>
          </p:sp>
        </p:grpSp>
        <p:sp>
          <p:nvSpPr>
            <p:cNvPr id="14353" name="Text Box 13"/>
            <p:cNvSpPr txBox="1">
              <a:spLocks noChangeArrowheads="1"/>
            </p:cNvSpPr>
            <p:nvPr/>
          </p:nvSpPr>
          <p:spPr bwMode="auto">
            <a:xfrm>
              <a:off x="1105556" y="4058076"/>
              <a:ext cx="1817387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ym typeface="Symbol" pitchFamily="18" charset="2"/>
                </a:rPr>
                <a:t>   x  =</a:t>
              </a:r>
              <a:r>
                <a:rPr lang="es-MX" sz="2000" u="none" dirty="0"/>
                <a:t>  </a:t>
              </a:r>
              <a:r>
                <a:rPr lang="es-MX" sz="2000" u="none" dirty="0" smtClean="0">
                  <a:cs typeface="Arial" charset="0"/>
                </a:rPr>
                <a:t>––––</a:t>
              </a:r>
              <a:r>
                <a:rPr lang="es-MX" sz="2000" u="none" dirty="0" smtClean="0"/>
                <a:t>  </a:t>
              </a:r>
              <a:endParaRPr lang="es-ES" sz="2000" u="none" dirty="0"/>
            </a:p>
          </p:txBody>
        </p:sp>
      </p:grpSp>
      <p:sp>
        <p:nvSpPr>
          <p:cNvPr id="30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31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32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40 CuadroTexto"/>
          <p:cNvSpPr txBox="1">
            <a:spLocks noChangeArrowheads="1"/>
          </p:cNvSpPr>
          <p:nvPr/>
        </p:nvSpPr>
        <p:spPr bwMode="auto">
          <a:xfrm>
            <a:off x="863600" y="692150"/>
            <a:ext cx="82089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b="1" u="none" dirty="0" smtClean="0">
                <a:solidFill>
                  <a:srgbClr val="7F7F7F"/>
                </a:solidFill>
              </a:rPr>
              <a:t>Ecuaciones </a:t>
            </a:r>
            <a:r>
              <a:rPr lang="es-CL" sz="2000" b="1" u="none" dirty="0">
                <a:solidFill>
                  <a:srgbClr val="7F7F7F"/>
                </a:solidFill>
              </a:rPr>
              <a:t>fraccionarias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0" y="1096963"/>
            <a:ext cx="4356102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72" grpId="0"/>
      <p:bldP spid="73" grpId="0"/>
      <p:bldP spid="74" grpId="0"/>
      <p:bldP spid="75" grpId="0"/>
      <p:bldP spid="76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46008" y="1907000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u="none" dirty="0">
                <a:solidFill>
                  <a:srgbClr val="628E00"/>
                </a:solidFill>
              </a:rPr>
              <a:t>Ejemplos:</a:t>
            </a:r>
            <a:endParaRPr lang="es-ES" sz="2000" b="1" u="none" dirty="0">
              <a:solidFill>
                <a:srgbClr val="628E00"/>
              </a:solidFill>
            </a:endParaRP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800000" y="2854527"/>
            <a:ext cx="2881313" cy="400050"/>
            <a:chOff x="1110" y="1793"/>
            <a:chExt cx="1815" cy="252"/>
          </a:xfrm>
        </p:grpSpPr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1110" y="1793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s-ES" sz="2000" u="none" dirty="0"/>
            </a:p>
          </p:txBody>
        </p:sp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1337" y="1793"/>
              <a:ext cx="15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 err="1"/>
                <a:t>px</a:t>
              </a:r>
              <a:r>
                <a:rPr lang="es-MX" sz="2000" u="none" dirty="0"/>
                <a:t> + q = </a:t>
              </a:r>
              <a:r>
                <a:rPr lang="es-MX" sz="2000" u="none" dirty="0" err="1"/>
                <a:t>qx</a:t>
              </a:r>
              <a:r>
                <a:rPr lang="es-MX" sz="2000" u="none" dirty="0"/>
                <a:t> + p</a:t>
              </a:r>
              <a:endParaRPr lang="es-ES" sz="2000" u="none" dirty="0"/>
            </a:p>
          </p:txBody>
        </p:sp>
      </p:grp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004000" y="2843935"/>
            <a:ext cx="22952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(Restando </a:t>
            </a:r>
            <a:r>
              <a:rPr lang="es-MX" sz="2000" u="none" dirty="0" err="1" smtClean="0"/>
              <a:t>qx</a:t>
            </a:r>
            <a:r>
              <a:rPr lang="es-MX" sz="2000" u="none" dirty="0" smtClean="0"/>
              <a:t>) </a:t>
            </a:r>
            <a:endParaRPr lang="es-ES" sz="2000" u="none" dirty="0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36585" y="2395918"/>
            <a:ext cx="6624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ES" sz="2000" u="none" dirty="0" smtClean="0">
                <a:solidFill>
                  <a:srgbClr val="FF3300"/>
                </a:solidFill>
              </a:rPr>
              <a:t>a)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  p ≠ q, determinar el valor de </a:t>
            </a:r>
            <a:r>
              <a:rPr lang="es-ES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1566000" y="3286327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/>
              <a:t>px</a:t>
            </a:r>
            <a:r>
              <a:rPr lang="es-MX" sz="2000" u="none" dirty="0"/>
              <a:t> + q </a:t>
            </a:r>
            <a:r>
              <a:rPr lang="es-MX" sz="2000" b="1" u="none" dirty="0"/>
              <a:t>– </a:t>
            </a:r>
            <a:r>
              <a:rPr lang="es-MX" sz="2000" b="1" u="none" dirty="0" err="1"/>
              <a:t>qx</a:t>
            </a:r>
            <a:r>
              <a:rPr lang="es-MX" sz="2000" u="none" dirty="0"/>
              <a:t> = </a:t>
            </a:r>
            <a:r>
              <a:rPr lang="es-MX" sz="2000" u="none" dirty="0" err="1"/>
              <a:t>qx</a:t>
            </a:r>
            <a:r>
              <a:rPr lang="es-MX" sz="2000" u="none" dirty="0"/>
              <a:t> + p </a:t>
            </a:r>
            <a:r>
              <a:rPr lang="es-MX" sz="2000" b="1" u="none" dirty="0"/>
              <a:t>– </a:t>
            </a:r>
            <a:r>
              <a:rPr lang="es-MX" sz="2000" b="1" u="none" dirty="0" err="1"/>
              <a:t>qx</a:t>
            </a:r>
            <a:endParaRPr lang="es-ES" sz="2000" b="1" u="none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620000" y="3718127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/>
              <a:t>px</a:t>
            </a:r>
            <a:r>
              <a:rPr lang="es-MX" sz="2000" u="none" dirty="0"/>
              <a:t> + q – </a:t>
            </a:r>
            <a:r>
              <a:rPr lang="es-MX" sz="2000" u="none" dirty="0" err="1"/>
              <a:t>qx</a:t>
            </a:r>
            <a:r>
              <a:rPr lang="es-MX" sz="2000" u="none" dirty="0">
                <a:solidFill>
                  <a:srgbClr val="006699"/>
                </a:solidFill>
              </a:rPr>
              <a:t> </a:t>
            </a:r>
            <a:r>
              <a:rPr lang="es-MX" sz="2000" u="none" dirty="0"/>
              <a:t>= p</a:t>
            </a:r>
            <a:endParaRPr lang="es-ES" sz="2000" u="none" dirty="0">
              <a:solidFill>
                <a:srgbClr val="006699"/>
              </a:solidFill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004000" y="3724477"/>
            <a:ext cx="18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(Restando </a:t>
            </a:r>
            <a:r>
              <a:rPr lang="es-MX" sz="2000" b="1" u="none" dirty="0" smtClean="0"/>
              <a:t>q</a:t>
            </a:r>
            <a:r>
              <a:rPr lang="es-MX" sz="2000" u="none" dirty="0" smtClean="0"/>
              <a:t>)</a:t>
            </a:r>
            <a:endParaRPr lang="es-ES" sz="2000" u="none" dirty="0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170000" y="4149927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/>
              <a:t>px</a:t>
            </a:r>
            <a:r>
              <a:rPr lang="es-MX" sz="2000" u="none" dirty="0"/>
              <a:t> + q – </a:t>
            </a:r>
            <a:r>
              <a:rPr lang="es-MX" sz="2000" u="none" dirty="0" err="1"/>
              <a:t>qx</a:t>
            </a:r>
            <a:r>
              <a:rPr lang="es-MX" sz="2000" u="none" dirty="0"/>
              <a:t> </a:t>
            </a:r>
            <a:r>
              <a:rPr lang="es-MX" sz="2000" b="1" u="none" dirty="0"/>
              <a:t>– q</a:t>
            </a:r>
            <a:r>
              <a:rPr lang="es-MX" sz="2000" u="none" dirty="0"/>
              <a:t> = p </a:t>
            </a:r>
            <a:r>
              <a:rPr lang="es-MX" sz="2000" b="1" u="none" dirty="0"/>
              <a:t>– q</a:t>
            </a:r>
            <a:endParaRPr lang="es-ES" sz="2000" b="1" u="none" dirty="0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016000" y="4516639"/>
            <a:ext cx="345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/>
              <a:t>px</a:t>
            </a:r>
            <a:r>
              <a:rPr lang="es-MX" sz="2000" u="none" dirty="0"/>
              <a:t> – </a:t>
            </a:r>
            <a:r>
              <a:rPr lang="es-MX" sz="2000" u="none" dirty="0" err="1"/>
              <a:t>qx</a:t>
            </a:r>
            <a:r>
              <a:rPr lang="es-MX" sz="2000" u="none" dirty="0"/>
              <a:t> = p – q</a:t>
            </a:r>
            <a:endParaRPr lang="es-ES" sz="2000" u="none" dirty="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004000" y="4510289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Factorizando </a:t>
            </a:r>
            <a:r>
              <a:rPr lang="es-MX" sz="2000" u="none" dirty="0"/>
              <a:t>por </a:t>
            </a:r>
            <a:r>
              <a:rPr lang="es-MX" sz="2000" b="1" u="none" dirty="0" smtClean="0"/>
              <a:t>x</a:t>
            </a:r>
            <a:r>
              <a:rPr lang="es-MX" sz="2000" u="none" dirty="0" smtClean="0"/>
              <a:t>)</a:t>
            </a:r>
            <a:endParaRPr lang="es-ES" sz="2000" u="none" dirty="0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1962000" y="4904002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x(p – q) = p – q</a:t>
            </a:r>
            <a:endParaRPr lang="es-ES" sz="2000" u="none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2700000" y="5309047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/>
              <a:t>x = 1</a:t>
            </a:r>
            <a:endParaRPr lang="es-ES" sz="2000" u="none"/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5004000" y="4904002"/>
            <a:ext cx="299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Dividiendo </a:t>
            </a:r>
            <a:r>
              <a:rPr lang="es-MX" sz="2000" u="none" dirty="0"/>
              <a:t>por (p – q</a:t>
            </a:r>
            <a:r>
              <a:rPr lang="es-MX" sz="2000" u="none" dirty="0" smtClean="0"/>
              <a:t>)</a:t>
            </a:r>
            <a:r>
              <a:rPr lang="es-ES" sz="2000" u="none" dirty="0" smtClean="0"/>
              <a:t>)</a:t>
            </a:r>
            <a:r>
              <a:rPr lang="es-MX" sz="2000" u="none" dirty="0" smtClean="0"/>
              <a:t> </a:t>
            </a:r>
            <a:endParaRPr lang="es-ES" sz="2000" u="none" dirty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54587" y="1150916"/>
            <a:ext cx="812790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es-ES" sz="2000" u="none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Es aquella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ecuación en la que el valor de la incógnita se despeja en términos de otras letras que representan cantidades conocidas.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22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pic>
        <p:nvPicPr>
          <p:cNvPr id="24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40 CuadroTexto"/>
          <p:cNvSpPr txBox="1">
            <a:spLocks noChangeArrowheads="1"/>
          </p:cNvSpPr>
          <p:nvPr/>
        </p:nvSpPr>
        <p:spPr bwMode="auto">
          <a:xfrm>
            <a:off x="863600" y="692150"/>
            <a:ext cx="82089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b="1" u="none" dirty="0" smtClean="0">
                <a:solidFill>
                  <a:srgbClr val="7F7F7F"/>
                </a:solidFill>
              </a:rPr>
              <a:t>Ecuaciones literales</a:t>
            </a:r>
            <a:endParaRPr 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0" y="1096963"/>
            <a:ext cx="4356102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548000" y="1682144"/>
            <a:ext cx="2881313" cy="400050"/>
            <a:chOff x="1110" y="614"/>
            <a:chExt cx="1815" cy="252"/>
          </a:xfrm>
        </p:grpSpPr>
        <p:sp>
          <p:nvSpPr>
            <p:cNvPr id="12321" name="Text Box 4"/>
            <p:cNvSpPr txBox="1">
              <a:spLocks noChangeArrowheads="1"/>
            </p:cNvSpPr>
            <p:nvPr/>
          </p:nvSpPr>
          <p:spPr bwMode="auto">
            <a:xfrm>
              <a:off x="1110" y="614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s-ES" sz="2000" u="none" dirty="0"/>
            </a:p>
          </p:txBody>
        </p:sp>
        <p:sp>
          <p:nvSpPr>
            <p:cNvPr id="12322" name="Text Box 5"/>
            <p:cNvSpPr txBox="1">
              <a:spLocks noChangeArrowheads="1"/>
            </p:cNvSpPr>
            <p:nvPr/>
          </p:nvSpPr>
          <p:spPr bwMode="auto">
            <a:xfrm>
              <a:off x="1337" y="614"/>
              <a:ext cx="15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a(x + b) = </a:t>
              </a:r>
              <a:r>
                <a:rPr lang="es-MX" sz="2000" u="none" dirty="0" err="1"/>
                <a:t>ac</a:t>
              </a:r>
              <a:r>
                <a:rPr lang="es-MX" sz="2000" u="none" dirty="0"/>
                <a:t> – </a:t>
              </a:r>
              <a:r>
                <a:rPr lang="es-MX" sz="2000" u="none" dirty="0" err="1"/>
                <a:t>ax</a:t>
              </a:r>
              <a:endParaRPr lang="es-ES" sz="2000" u="none" dirty="0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184000" y="1681975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Distribuyendo)</a:t>
            </a:r>
            <a:r>
              <a:rPr lang="es-MX" sz="2000" u="none" dirty="0" smtClean="0">
                <a:solidFill>
                  <a:srgbClr val="99CC00"/>
                </a:solidFill>
              </a:rPr>
              <a:t> </a:t>
            </a:r>
            <a:endParaRPr lang="es-ES" sz="2000" u="none" dirty="0">
              <a:solidFill>
                <a:srgbClr val="99CC00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944000" y="2113944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/>
              <a:t>ax</a:t>
            </a:r>
            <a:r>
              <a:rPr lang="es-MX" sz="2000" u="none" dirty="0"/>
              <a:t> + ab = </a:t>
            </a:r>
            <a:r>
              <a:rPr lang="es-MX" sz="2000" u="none" dirty="0" err="1"/>
              <a:t>ac</a:t>
            </a:r>
            <a:r>
              <a:rPr lang="es-MX" sz="2000" u="none" dirty="0"/>
              <a:t> – </a:t>
            </a:r>
            <a:r>
              <a:rPr lang="es-MX" sz="2000" u="none" dirty="0" err="1"/>
              <a:t>ax</a:t>
            </a:r>
            <a:endParaRPr lang="es-ES" sz="2000" u="none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184000" y="2113944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Sumando </a:t>
            </a:r>
            <a:r>
              <a:rPr lang="es-MX" sz="2000" u="none" dirty="0" err="1" smtClean="0"/>
              <a:t>ax</a:t>
            </a:r>
            <a:r>
              <a:rPr lang="es-MX" sz="2000" u="none" dirty="0" smtClean="0"/>
              <a:t>)</a:t>
            </a:r>
            <a:r>
              <a:rPr lang="es-MX" sz="2000" u="none" dirty="0" smtClean="0">
                <a:solidFill>
                  <a:srgbClr val="99CC00"/>
                </a:solidFill>
              </a:rPr>
              <a:t> </a:t>
            </a:r>
            <a:endParaRPr lang="es-ES" sz="2000" u="none" dirty="0">
              <a:solidFill>
                <a:srgbClr val="99CC00"/>
              </a:solidFill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368000" y="2545744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err="1"/>
              <a:t>ax</a:t>
            </a:r>
            <a:r>
              <a:rPr lang="es-MX" sz="2000" u="none" dirty="0"/>
              <a:t> </a:t>
            </a:r>
            <a:r>
              <a:rPr lang="es-MX" sz="2000" b="1" u="none" dirty="0">
                <a:solidFill>
                  <a:srgbClr val="99CC00"/>
                </a:solidFill>
              </a:rPr>
              <a:t>+ </a:t>
            </a:r>
            <a:r>
              <a:rPr lang="es-MX" sz="2000" b="1" u="none" dirty="0" err="1">
                <a:solidFill>
                  <a:srgbClr val="99CC00"/>
                </a:solidFill>
              </a:rPr>
              <a:t>ax</a:t>
            </a:r>
            <a:r>
              <a:rPr lang="es-MX" sz="2000" u="none" dirty="0">
                <a:solidFill>
                  <a:srgbClr val="99CC00"/>
                </a:solidFill>
              </a:rPr>
              <a:t> </a:t>
            </a:r>
            <a:r>
              <a:rPr lang="es-MX" sz="2000" u="none" dirty="0"/>
              <a:t>+ ab = </a:t>
            </a:r>
            <a:r>
              <a:rPr lang="es-MX" sz="2000" u="none" dirty="0" err="1"/>
              <a:t>ac</a:t>
            </a:r>
            <a:r>
              <a:rPr lang="es-MX" sz="2000" u="none" dirty="0"/>
              <a:t> – </a:t>
            </a:r>
            <a:r>
              <a:rPr lang="es-MX" sz="2000" u="none" dirty="0" err="1"/>
              <a:t>ax</a:t>
            </a:r>
            <a:r>
              <a:rPr lang="es-MX" sz="2000" u="none" dirty="0"/>
              <a:t> </a:t>
            </a:r>
            <a:r>
              <a:rPr lang="es-MX" sz="2000" b="1" u="none" dirty="0">
                <a:solidFill>
                  <a:srgbClr val="99CC00"/>
                </a:solidFill>
              </a:rPr>
              <a:t>+ </a:t>
            </a:r>
            <a:r>
              <a:rPr lang="es-MX" sz="2000" b="1" u="none" dirty="0" err="1">
                <a:solidFill>
                  <a:srgbClr val="99CC00"/>
                </a:solidFill>
              </a:rPr>
              <a:t>ax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789200" y="2983894"/>
            <a:ext cx="2447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2ax + ab = </a:t>
            </a:r>
            <a:r>
              <a:rPr lang="es-MX" sz="2000" u="none" dirty="0" err="1"/>
              <a:t>ac</a:t>
            </a:r>
            <a:endParaRPr lang="es-ES" sz="2000" u="none" dirty="0">
              <a:solidFill>
                <a:srgbClr val="006699"/>
              </a:solidFill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5184000" y="2990244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ab) </a:t>
            </a:r>
            <a:endParaRPr lang="es-ES" sz="2000" u="none" dirty="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1219200" y="3415694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2ax + ab </a:t>
            </a:r>
            <a:r>
              <a:rPr lang="es-MX" sz="2000" b="1" u="none" dirty="0">
                <a:solidFill>
                  <a:srgbClr val="99CC00"/>
                </a:solidFill>
              </a:rPr>
              <a:t>– ab</a:t>
            </a:r>
            <a:r>
              <a:rPr lang="es-MX" sz="2000" u="none" dirty="0">
                <a:solidFill>
                  <a:srgbClr val="99CC00"/>
                </a:solidFill>
              </a:rPr>
              <a:t> </a:t>
            </a:r>
            <a:r>
              <a:rPr lang="es-MX" sz="2000" u="none" dirty="0"/>
              <a:t>= </a:t>
            </a:r>
            <a:r>
              <a:rPr lang="es-MX" sz="2000" u="none" dirty="0" err="1"/>
              <a:t>ac</a:t>
            </a:r>
            <a:r>
              <a:rPr lang="es-MX" sz="2000" u="none" dirty="0"/>
              <a:t> </a:t>
            </a:r>
            <a:r>
              <a:rPr lang="es-MX" sz="2000" b="1" u="none" dirty="0">
                <a:solidFill>
                  <a:srgbClr val="99CC00"/>
                </a:solidFill>
              </a:rPr>
              <a:t>– ab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2376000" y="3849082"/>
            <a:ext cx="295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2ax = </a:t>
            </a:r>
            <a:r>
              <a:rPr lang="es-MX" sz="2000" u="none" dirty="0" err="1"/>
              <a:t>ac</a:t>
            </a:r>
            <a:r>
              <a:rPr lang="es-MX" sz="2000" u="none" dirty="0"/>
              <a:t> – ab</a:t>
            </a:r>
            <a:endParaRPr lang="es-ES" sz="2000" u="none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5184000" y="3849082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Factorizando </a:t>
            </a:r>
            <a:r>
              <a:rPr lang="es-MX" sz="2000" u="none" dirty="0"/>
              <a:t>por </a:t>
            </a:r>
            <a:r>
              <a:rPr lang="es-MX" sz="2000" b="1" u="none" dirty="0" smtClean="0"/>
              <a:t>a</a:t>
            </a:r>
            <a:r>
              <a:rPr lang="es-MX" sz="2000" u="none" dirty="0" smtClean="0"/>
              <a:t>)</a:t>
            </a:r>
            <a:r>
              <a:rPr lang="es-MX" sz="2000" b="1" u="none" dirty="0" smtClean="0">
                <a:solidFill>
                  <a:srgbClr val="99CC00"/>
                </a:solidFill>
              </a:rPr>
              <a:t> </a:t>
            </a:r>
            <a:endParaRPr lang="es-ES" sz="2000" b="1" u="none" dirty="0">
              <a:solidFill>
                <a:srgbClr val="99CC00"/>
              </a:solidFill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376000" y="4280882"/>
            <a:ext cx="295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2ax = a(c – b)</a:t>
            </a:r>
            <a:endParaRPr lang="es-ES" sz="2000" u="none" dirty="0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5184000" y="4280882"/>
            <a:ext cx="273655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Dividiendo </a:t>
            </a:r>
            <a:r>
              <a:rPr lang="es-MX" sz="2000" u="none" dirty="0"/>
              <a:t>por </a:t>
            </a:r>
            <a:r>
              <a:rPr lang="es-MX" sz="2000" u="none" dirty="0" smtClean="0"/>
              <a:t>2a)</a:t>
            </a:r>
            <a:endParaRPr lang="es-ES" sz="2000" u="none" dirty="0"/>
          </a:p>
        </p:txBody>
      </p:sp>
      <p:grpSp>
        <p:nvGrpSpPr>
          <p:cNvPr id="4" name="65 Grupo"/>
          <p:cNvGrpSpPr>
            <a:grpSpLocks/>
          </p:cNvGrpSpPr>
          <p:nvPr/>
        </p:nvGrpSpPr>
        <p:grpSpPr bwMode="auto">
          <a:xfrm>
            <a:off x="2304000" y="4712682"/>
            <a:ext cx="1943100" cy="690562"/>
            <a:chOff x="1290612" y="4338658"/>
            <a:chExt cx="1943100" cy="690563"/>
          </a:xfrm>
        </p:grpSpPr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290612" y="4338658"/>
              <a:ext cx="1943100" cy="690563"/>
              <a:chOff x="1383" y="2795"/>
              <a:chExt cx="1224" cy="435"/>
            </a:xfrm>
          </p:grpSpPr>
          <p:sp>
            <p:nvSpPr>
              <p:cNvPr id="12316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980"/>
                <a:ext cx="3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b="1" u="none">
                    <a:solidFill>
                      <a:srgbClr val="99CC00"/>
                    </a:solidFill>
                  </a:rPr>
                  <a:t>2a</a:t>
                </a:r>
                <a:endParaRPr lang="es-ES" sz="2000" b="1" u="none">
                  <a:solidFill>
                    <a:srgbClr val="99CC00"/>
                  </a:solidFill>
                </a:endParaRPr>
              </a:p>
            </p:txBody>
          </p:sp>
          <p:sp>
            <p:nvSpPr>
              <p:cNvPr id="12317" name="Text Box 29"/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122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2ax      a(c – b)</a:t>
                </a:r>
                <a:endParaRPr lang="es-ES" sz="2000" u="none"/>
              </a:p>
            </p:txBody>
          </p:sp>
          <p:sp>
            <p:nvSpPr>
              <p:cNvPr id="12318" name="Line 31"/>
              <p:cNvSpPr>
                <a:spLocks noChangeShapeType="1"/>
              </p:cNvSpPr>
              <p:nvPr/>
            </p:nvSpPr>
            <p:spPr bwMode="auto">
              <a:xfrm>
                <a:off x="1928" y="3022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319" name="Line 32"/>
              <p:cNvSpPr>
                <a:spLocks noChangeShapeType="1"/>
              </p:cNvSpPr>
              <p:nvPr/>
            </p:nvSpPr>
            <p:spPr bwMode="auto">
              <a:xfrm>
                <a:off x="1401" y="3022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320" name="Text Box 33"/>
              <p:cNvSpPr txBox="1">
                <a:spLocks noChangeArrowheads="1"/>
              </p:cNvSpPr>
              <p:nvPr/>
            </p:nvSpPr>
            <p:spPr bwMode="auto">
              <a:xfrm>
                <a:off x="1429" y="2976"/>
                <a:ext cx="3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b="1" u="none">
                    <a:solidFill>
                      <a:srgbClr val="99CC00"/>
                    </a:solidFill>
                  </a:rPr>
                  <a:t>2a</a:t>
                </a:r>
                <a:endParaRPr lang="es-ES" sz="2000" b="1" u="none">
                  <a:solidFill>
                    <a:srgbClr val="99CC00"/>
                  </a:solidFill>
                </a:endParaRPr>
              </a:p>
            </p:txBody>
          </p:sp>
        </p:grpSp>
        <p:sp>
          <p:nvSpPr>
            <p:cNvPr id="12315" name="Text Box 29"/>
            <p:cNvSpPr txBox="1">
              <a:spLocks noChangeArrowheads="1"/>
            </p:cNvSpPr>
            <p:nvPr/>
          </p:nvSpPr>
          <p:spPr bwMode="auto">
            <a:xfrm>
              <a:off x="1855092" y="45150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=</a:t>
              </a:r>
              <a:endParaRPr lang="es-ES" sz="2000" u="none"/>
            </a:p>
          </p:txBody>
        </p:sp>
      </p:grpSp>
      <p:grpSp>
        <p:nvGrpSpPr>
          <p:cNvPr id="6" name="67 Grupo"/>
          <p:cNvGrpSpPr>
            <a:grpSpLocks/>
          </p:cNvGrpSpPr>
          <p:nvPr/>
        </p:nvGrpSpPr>
        <p:grpSpPr bwMode="auto">
          <a:xfrm>
            <a:off x="2700000" y="5365157"/>
            <a:ext cx="2325687" cy="719138"/>
            <a:chOff x="1316012" y="5172101"/>
            <a:chExt cx="2325701" cy="719139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698613" y="5172101"/>
              <a:ext cx="1943100" cy="719139"/>
              <a:chOff x="1640" y="2775"/>
              <a:chExt cx="1224" cy="453"/>
            </a:xfrm>
          </p:grpSpPr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>
                <a:off x="1746" y="3022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640" y="2775"/>
                <a:ext cx="1224" cy="453"/>
                <a:chOff x="1640" y="2775"/>
                <a:chExt cx="1224" cy="453"/>
              </a:xfrm>
            </p:grpSpPr>
            <p:sp>
              <p:nvSpPr>
                <p:cNvPr id="1231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40" y="2775"/>
                  <a:ext cx="122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MX" sz="2000" u="none"/>
                    <a:t> (c – b)</a:t>
                  </a:r>
                  <a:endParaRPr lang="es-ES" sz="2000" u="none"/>
                </a:p>
              </p:txBody>
            </p:sp>
            <p:sp>
              <p:nvSpPr>
                <p:cNvPr id="1231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36" y="2976"/>
                  <a:ext cx="18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MX" sz="2000" u="none"/>
                    <a:t>2</a:t>
                  </a:r>
                  <a:endParaRPr lang="es-ES" sz="2000" u="none"/>
                </a:p>
              </p:txBody>
            </p:sp>
          </p:grpSp>
        </p:grp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1316012" y="5373472"/>
              <a:ext cx="9286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x =</a:t>
              </a:r>
              <a:endParaRPr lang="es-ES" sz="2000" u="none"/>
            </a:p>
          </p:txBody>
        </p:sp>
      </p:grpSp>
      <p:sp>
        <p:nvSpPr>
          <p:cNvPr id="34" name="33 CuadroTexto"/>
          <p:cNvSpPr txBox="1"/>
          <p:nvPr/>
        </p:nvSpPr>
        <p:spPr>
          <a:xfrm>
            <a:off x="899592" y="119181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none" dirty="0" smtClean="0">
                <a:solidFill>
                  <a:srgbClr val="FF3300"/>
                </a:solidFill>
              </a:rPr>
              <a:t>b) 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 a ≠ 0, hallar el valor de </a:t>
            </a:r>
            <a:r>
              <a:rPr lang="es-ES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es-CL" sz="2000" b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pic>
        <p:nvPicPr>
          <p:cNvPr id="36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40 CuadroTexto"/>
          <p:cNvSpPr txBox="1">
            <a:spLocks noChangeArrowheads="1"/>
          </p:cNvSpPr>
          <p:nvPr/>
        </p:nvSpPr>
        <p:spPr bwMode="auto">
          <a:xfrm>
            <a:off x="863600" y="692150"/>
            <a:ext cx="82089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b="1" u="none" dirty="0" smtClean="0">
                <a:solidFill>
                  <a:srgbClr val="7F7F7F"/>
                </a:solidFill>
              </a:rPr>
              <a:t>Ecuaciones literales</a:t>
            </a:r>
            <a:endParaRPr lang="es-CL" sz="2000" b="1" u="none" dirty="0">
              <a:solidFill>
                <a:srgbClr val="7F7F7F"/>
              </a:solidFill>
            </a:endParaRPr>
          </a:p>
        </p:txBody>
      </p:sp>
      <p:sp>
        <p:nvSpPr>
          <p:cNvPr id="41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0" y="1096963"/>
            <a:ext cx="4356102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9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46" grpId="0"/>
      <p:bldP spid="48" grpId="0"/>
      <p:bldP spid="49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7188" y="1143000"/>
            <a:ext cx="8412162" cy="4009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9569" tIns="49785" rIns="99569" bIns="49785">
            <a:spAutoFit/>
          </a:bodyPr>
          <a:lstStyle/>
          <a:p>
            <a:pPr algn="just" defTabSz="995363"/>
            <a:r>
              <a:rPr lang="es-ES" u="none" dirty="0" smtClean="0"/>
              <a:t>13. Si  6 – 2x = 14, entonces </a:t>
            </a:r>
            <a:r>
              <a:rPr lang="es-ES" u="none" dirty="0"/>
              <a:t> </a:t>
            </a:r>
            <a:r>
              <a:rPr lang="es-ES" u="none" dirty="0" smtClean="0"/>
              <a:t>           es igual a </a:t>
            </a:r>
          </a:p>
          <a:p>
            <a:pPr algn="just" defTabSz="995363"/>
            <a:endParaRPr lang="es-ES" u="none" dirty="0"/>
          </a:p>
          <a:p>
            <a:pPr marL="714375" indent="-342900" algn="just" defTabSz="995363">
              <a:buAutoNum type="alphaUcParenR"/>
            </a:pPr>
            <a:r>
              <a:rPr lang="es-ES" u="none" dirty="0" smtClean="0"/>
              <a:t>– 20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/>
              <a:t>– 10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/>
              <a:t>– </a:t>
            </a:r>
            <a:r>
              <a:rPr lang="es-ES" u="none" dirty="0" smtClean="0">
                <a:solidFill>
                  <a:schemeClr val="tx2"/>
                </a:solidFill>
                <a:cs typeface="Arial" charset="0"/>
              </a:rPr>
              <a:t>30 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>
                <a:solidFill>
                  <a:schemeClr val="tx2"/>
                </a:solidFill>
                <a:cs typeface="Arial" charset="0"/>
              </a:rPr>
              <a:t>   10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>
                <a:solidFill>
                  <a:schemeClr val="tx2"/>
                </a:solidFill>
                <a:cs typeface="Arial" charset="0"/>
              </a:rPr>
              <a:t>   30</a:t>
            </a:r>
            <a:endParaRPr lang="es-ES_tradnl" u="none" dirty="0" smtClean="0">
              <a:solidFill>
                <a:schemeClr val="tx2"/>
              </a:solidFill>
              <a:cs typeface="Arial" charset="0"/>
            </a:endParaRPr>
          </a:p>
          <a:p>
            <a:pPr marL="342900" indent="-342900" algn="just" defTabSz="995363">
              <a:buAutoNum type="alphaUcParenR"/>
            </a:pPr>
            <a:endParaRPr lang="es-ES_tradnl" sz="1600" u="none" dirty="0" smtClean="0">
              <a:solidFill>
                <a:schemeClr val="tx2"/>
              </a:solidFill>
              <a:cs typeface="Arial" charset="0"/>
            </a:endParaRPr>
          </a:p>
          <a:p>
            <a:pPr marL="342900" indent="-342900" algn="just" defTabSz="995363">
              <a:buAutoNum type="alphaUcParenR"/>
            </a:pPr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r" defTabSz="995363"/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 Fuente : </a:t>
            </a:r>
            <a:r>
              <a:rPr lang="es-ES_tradnl" sz="1600" b="1" i="1" u="none" dirty="0">
                <a:solidFill>
                  <a:schemeClr val="tx2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, </a:t>
            </a:r>
            <a:r>
              <a:rPr lang="es-ES_tradnl" sz="1600" i="1" u="none" dirty="0" smtClean="0">
                <a:solidFill>
                  <a:schemeClr val="tx2"/>
                </a:solidFill>
                <a:cs typeface="Arial" charset="0"/>
              </a:rPr>
              <a:t>Proceso de admisión 2010.</a:t>
            </a:r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31763" y="-100013"/>
            <a:ext cx="4872037" cy="1049338"/>
            <a:chOff x="131763" y="-100013"/>
            <a:chExt cx="4872037" cy="104933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9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9223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3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Pregunta oficial PSU</a:t>
                </a:r>
              </a:p>
            </p:txBody>
          </p:sp>
        </p:grpSp>
        <p:pic>
          <p:nvPicPr>
            <p:cNvPr id="9221" name="10 Imagen" descr="ico_PSU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175" y="0"/>
              <a:ext cx="884238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382963" y="1124744"/>
          <a:ext cx="7191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cuación" r:id="rId4" imgW="482400" imgH="228600" progId="Equation.3">
                  <p:embed/>
                </p:oleObj>
              </mc:Choice>
              <mc:Fallback>
                <p:oleObj name="Ecuación" r:id="rId4" imgW="482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1124744"/>
                        <a:ext cx="71913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19 Grupo"/>
          <p:cNvGrpSpPr>
            <a:grpSpLocks/>
          </p:cNvGrpSpPr>
          <p:nvPr/>
        </p:nvGrpSpPr>
        <p:grpSpPr bwMode="auto">
          <a:xfrm>
            <a:off x="6084168" y="2420888"/>
            <a:ext cx="1511300" cy="1223963"/>
            <a:chOff x="251520" y="5805264"/>
            <a:chExt cx="1512168" cy="1224136"/>
          </a:xfrm>
        </p:grpSpPr>
        <p:sp>
          <p:nvSpPr>
            <p:cNvPr id="10" name="11 Rectángulo redondeado"/>
            <p:cNvSpPr>
              <a:spLocks noChangeArrowheads="1"/>
            </p:cNvSpPr>
            <p:nvPr/>
          </p:nvSpPr>
          <p:spPr bwMode="auto">
            <a:xfrm>
              <a:off x="251520" y="5805264"/>
              <a:ext cx="1477223" cy="1224136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s-CL" u="none">
                <a:cs typeface="Arial" charset="0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51521" y="5861707"/>
              <a:ext cx="1512167" cy="1095685"/>
            </a:xfrm>
            <a:prstGeom prst="rect">
              <a:avLst/>
            </a:prstGeom>
            <a:noFill/>
            <a:ln w="76200" cmpd="tri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chemeClr val="tx2"/>
                  </a:solidFill>
                </a:rPr>
                <a:t>ALTERNATIVA </a:t>
              </a:r>
            </a:p>
            <a:p>
              <a:pPr algn="ctr">
                <a:lnSpc>
                  <a:spcPct val="90000"/>
                </a:lnSpc>
              </a:pPr>
              <a:r>
                <a:rPr lang="es-ES_tradnl" sz="1400" b="1" u="none" dirty="0">
                  <a:solidFill>
                    <a:schemeClr val="tx2"/>
                  </a:solidFill>
                </a:rPr>
                <a:t>CORRECTA</a:t>
              </a:r>
            </a:p>
            <a:p>
              <a:pPr algn="ctr"/>
              <a:r>
                <a:rPr lang="es-ES_tradnl" sz="4000" b="1" u="none" dirty="0" smtClean="0">
                  <a:solidFill>
                    <a:schemeClr val="tx2"/>
                  </a:solidFill>
                </a:rPr>
                <a:t>A</a:t>
              </a:r>
              <a:endParaRPr lang="es-ES_tradnl" sz="4000" u="none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6 Grupo"/>
          <p:cNvGrpSpPr>
            <a:grpSpLocks/>
          </p:cNvGrpSpPr>
          <p:nvPr/>
        </p:nvGrpSpPr>
        <p:grpSpPr bwMode="auto">
          <a:xfrm>
            <a:off x="131763" y="-100013"/>
            <a:ext cx="4537075" cy="1089026"/>
            <a:chOff x="131763" y="-100013"/>
            <a:chExt cx="4537075" cy="1089026"/>
          </a:xfrm>
        </p:grpSpPr>
        <p:grpSp>
          <p:nvGrpSpPr>
            <p:cNvPr id="38977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368800" cy="719138"/>
              <a:chOff x="83" y="-63"/>
              <a:chExt cx="3069" cy="453"/>
            </a:xfrm>
          </p:grpSpPr>
          <p:sp>
            <p:nvSpPr>
              <p:cNvPr id="38979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38980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Tabla de corrección</a:t>
                </a:r>
              </a:p>
            </p:txBody>
          </p:sp>
        </p:grpSp>
        <p:pic>
          <p:nvPicPr>
            <p:cNvPr id="38978" name="6 Imagen" descr="ico_revision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838" y="-26988"/>
              <a:ext cx="889000" cy="101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796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07311"/>
              </p:ext>
            </p:extLst>
          </p:nvPr>
        </p:nvGraphicFramePr>
        <p:xfrm>
          <a:off x="827088" y="1052736"/>
          <a:ext cx="7486650" cy="4815360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6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7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8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9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10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6 Grupo"/>
          <p:cNvGrpSpPr>
            <a:grpSpLocks/>
          </p:cNvGrpSpPr>
          <p:nvPr/>
        </p:nvGrpSpPr>
        <p:grpSpPr bwMode="auto">
          <a:xfrm>
            <a:off x="131763" y="-100013"/>
            <a:ext cx="4537075" cy="1089026"/>
            <a:chOff x="131763" y="-100013"/>
            <a:chExt cx="4537075" cy="1089026"/>
          </a:xfrm>
        </p:grpSpPr>
        <p:grpSp>
          <p:nvGrpSpPr>
            <p:cNvPr id="40001" name="Group 2"/>
            <p:cNvGrpSpPr>
              <a:grpSpLocks/>
            </p:cNvGrpSpPr>
            <p:nvPr/>
          </p:nvGrpSpPr>
          <p:grpSpPr bwMode="auto">
            <a:xfrm>
              <a:off x="131763" y="-100013"/>
              <a:ext cx="4368800" cy="719138"/>
              <a:chOff x="83" y="-63"/>
              <a:chExt cx="3069" cy="453"/>
            </a:xfrm>
          </p:grpSpPr>
          <p:sp>
            <p:nvSpPr>
              <p:cNvPr id="40003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0004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23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Tabla de corrección</a:t>
                </a:r>
              </a:p>
            </p:txBody>
          </p:sp>
        </p:grpSp>
        <p:pic>
          <p:nvPicPr>
            <p:cNvPr id="40002" name="6 Imagen" descr="ico_revisionPSU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838" y="-26988"/>
              <a:ext cx="889000" cy="1016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899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84843"/>
              </p:ext>
            </p:extLst>
          </p:nvPr>
        </p:nvGraphicFramePr>
        <p:xfrm>
          <a:off x="827088" y="1052736"/>
          <a:ext cx="7486650" cy="5120640"/>
        </p:xfrm>
        <a:graphic>
          <a:graphicData uri="http://schemas.openxmlformats.org/drawingml/2006/table">
            <a:tbl>
              <a:tblPr/>
              <a:tblGrid>
                <a:gridCol w="827087"/>
                <a:gridCol w="898525"/>
                <a:gridCol w="3744913"/>
                <a:gridCol w="2016125"/>
              </a:tblGrid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Nº 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Clave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Unidad temática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Habilidad</a:t>
                      </a: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13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14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15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16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17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18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19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21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22</a:t>
                      </a: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2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Aplicación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B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  <a:endParaRPr kumimoji="0" lang="es-ES_tradnl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D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47775" algn="l"/>
                        </a:tabLst>
                      </a:pPr>
                      <a:r>
                        <a:rPr kumimoji="0" lang="es-ES_tradnl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Ecuaciones y sistemas de primer grado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60"/>
                        </a:spcBef>
                        <a:spcAft>
                          <a:spcPts val="260"/>
                        </a:spcAft>
                      </a:pPr>
                      <a:r>
                        <a:rPr lang="es-ES" sz="1800" dirty="0" smtClean="0">
                          <a:latin typeface="+mj-lt"/>
                          <a:ea typeface="Times New Roman"/>
                          <a:cs typeface="Times New Roman"/>
                        </a:rPr>
                        <a:t>ASE</a:t>
                      </a:r>
                      <a:endParaRPr lang="es-E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84 Conector recto"/>
          <p:cNvCxnSpPr>
            <a:cxnSpLocks noChangeShapeType="1"/>
          </p:cNvCxnSpPr>
          <p:nvPr/>
        </p:nvCxnSpPr>
        <p:spPr bwMode="auto">
          <a:xfrm>
            <a:off x="4608004" y="2168860"/>
            <a:ext cx="0" cy="165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68" name="84 Conector recto"/>
          <p:cNvCxnSpPr>
            <a:cxnSpLocks noChangeShapeType="1"/>
          </p:cNvCxnSpPr>
          <p:nvPr/>
        </p:nvCxnSpPr>
        <p:spPr bwMode="auto">
          <a:xfrm>
            <a:off x="2366755" y="2168860"/>
            <a:ext cx="0" cy="1440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33" name="AutoShape 118"/>
          <p:cNvSpPr>
            <a:spLocks noChangeArrowheads="1"/>
          </p:cNvSpPr>
          <p:nvPr/>
        </p:nvSpPr>
        <p:spPr bwMode="auto">
          <a:xfrm>
            <a:off x="1466655" y="3609019"/>
            <a:ext cx="1800200" cy="720000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 smtClean="0">
                <a:cs typeface="Arial" charset="0"/>
              </a:rPr>
              <a:t> </a:t>
            </a:r>
          </a:p>
        </p:txBody>
      </p:sp>
      <p:grpSp>
        <p:nvGrpSpPr>
          <p:cNvPr id="40962" name="30 Grupo"/>
          <p:cNvGrpSpPr>
            <a:grpSpLocks/>
          </p:cNvGrpSpPr>
          <p:nvPr/>
        </p:nvGrpSpPr>
        <p:grpSpPr bwMode="auto">
          <a:xfrm>
            <a:off x="131763" y="-100013"/>
            <a:ext cx="4800600" cy="1008063"/>
            <a:chOff x="131763" y="-100013"/>
            <a:chExt cx="4800600" cy="1008063"/>
          </a:xfrm>
        </p:grpSpPr>
        <p:grpSp>
          <p:nvGrpSpPr>
            <p:cNvPr id="41005" name="Group 6"/>
            <p:cNvGrpSpPr>
              <a:grpSpLocks/>
            </p:cNvGrpSpPr>
            <p:nvPr/>
          </p:nvGrpSpPr>
          <p:grpSpPr bwMode="auto">
            <a:xfrm>
              <a:off x="131763" y="-100013"/>
              <a:ext cx="4800600" cy="719138"/>
              <a:chOff x="83" y="-63"/>
              <a:chExt cx="3024" cy="453"/>
            </a:xfrm>
          </p:grpSpPr>
          <p:sp>
            <p:nvSpPr>
              <p:cNvPr id="41007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24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1008" name="38 CuadroTexto"/>
              <p:cNvSpPr txBox="1">
                <a:spLocks noChangeArrowheads="1"/>
              </p:cNvSpPr>
              <p:nvPr/>
            </p:nvSpPr>
            <p:spPr bwMode="auto">
              <a:xfrm>
                <a:off x="249" y="4"/>
                <a:ext cx="217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Síntesis de la clase</a:t>
                </a:r>
              </a:p>
            </p:txBody>
          </p:sp>
        </p:grpSp>
        <p:pic>
          <p:nvPicPr>
            <p:cNvPr id="41006" name="5 Imagen" descr="ico_mapa conceptual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4300" y="44450"/>
              <a:ext cx="822325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2186735" y="1312059"/>
            <a:ext cx="4903166" cy="864000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 sz="3200" u="none" dirty="0" smtClean="0">
                <a:cs typeface="Arial" charset="0"/>
              </a:rPr>
              <a:t>Ecuación de primer grado</a:t>
            </a:r>
            <a:endParaRPr lang="es-ES" u="none" dirty="0">
              <a:cs typeface="Arial" charset="0"/>
              <a:sym typeface="Symbol" pitchFamily="18" charset="2"/>
            </a:endParaRPr>
          </a:p>
        </p:txBody>
      </p:sp>
      <p:sp>
        <p:nvSpPr>
          <p:cNvPr id="70" name="AutoShape 118"/>
          <p:cNvSpPr>
            <a:spLocks noChangeArrowheads="1"/>
          </p:cNvSpPr>
          <p:nvPr/>
        </p:nvSpPr>
        <p:spPr bwMode="auto">
          <a:xfrm>
            <a:off x="1466655" y="2672916"/>
            <a:ext cx="1800200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E</a:t>
            </a:r>
            <a:r>
              <a:rPr lang="es-ES" sz="1600" u="none" dirty="0" smtClean="0">
                <a:cs typeface="Arial" charset="0"/>
              </a:rPr>
              <a:t>cuación </a:t>
            </a:r>
          </a:p>
          <a:p>
            <a:pPr algn="ctr"/>
            <a:r>
              <a:rPr lang="es-ES" sz="1600" u="none" dirty="0" smtClean="0">
                <a:cs typeface="Arial" charset="0"/>
              </a:rPr>
              <a:t>numérica</a:t>
            </a:r>
            <a:endParaRPr lang="es-ES" sz="1600" u="none" dirty="0">
              <a:cs typeface="Arial" charset="0"/>
            </a:endParaRPr>
          </a:p>
        </p:txBody>
      </p:sp>
      <p:sp>
        <p:nvSpPr>
          <p:cNvPr id="72" name="AutoShape 118"/>
          <p:cNvSpPr>
            <a:spLocks noChangeArrowheads="1"/>
          </p:cNvSpPr>
          <p:nvPr/>
        </p:nvSpPr>
        <p:spPr bwMode="auto">
          <a:xfrm>
            <a:off x="3725906" y="2672916"/>
            <a:ext cx="1872208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E</a:t>
            </a:r>
            <a:r>
              <a:rPr lang="es-ES" sz="1600" u="none" dirty="0" smtClean="0">
                <a:cs typeface="Arial" charset="0"/>
              </a:rPr>
              <a:t>cuación </a:t>
            </a:r>
          </a:p>
          <a:p>
            <a:pPr algn="ctr"/>
            <a:r>
              <a:rPr lang="es-ES" sz="1600" u="none" dirty="0" smtClean="0">
                <a:cs typeface="Arial" charset="0"/>
              </a:rPr>
              <a:t>fraccionaria</a:t>
            </a:r>
            <a:endParaRPr lang="es-ES" sz="1600" u="none" dirty="0">
              <a:cs typeface="Arial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736685" y="3748970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2x </a:t>
            </a:r>
            <a:r>
              <a:rPr lang="es-MX" sz="2000" u="none" dirty="0"/>
              <a:t>– </a:t>
            </a:r>
            <a:r>
              <a:rPr lang="es-MX" sz="2000" u="none" dirty="0" smtClean="0"/>
              <a:t>3 </a:t>
            </a:r>
            <a:r>
              <a:rPr lang="es-MX" sz="2000" u="none" dirty="0"/>
              <a:t>= </a:t>
            </a:r>
            <a:r>
              <a:rPr lang="es-MX" sz="2000" u="none" dirty="0" smtClean="0"/>
              <a:t>x</a:t>
            </a:r>
            <a:endParaRPr lang="es-ES" sz="2000" u="none" dirty="0"/>
          </a:p>
        </p:txBody>
      </p:sp>
      <p:grpSp>
        <p:nvGrpSpPr>
          <p:cNvPr id="3" name="2 Grupo"/>
          <p:cNvGrpSpPr/>
          <p:nvPr/>
        </p:nvGrpSpPr>
        <p:grpSpPr>
          <a:xfrm>
            <a:off x="3671900" y="3609020"/>
            <a:ext cx="1872208" cy="720000"/>
            <a:chOff x="5166066" y="3789040"/>
            <a:chExt cx="1872208" cy="720000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auto">
            <a:xfrm>
              <a:off x="5166066" y="3789040"/>
              <a:ext cx="1872208" cy="720000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sz="1600" u="none" dirty="0">
                <a:cs typeface="Arial" charset="0"/>
              </a:endParaRPr>
            </a:p>
          </p:txBody>
        </p:sp>
        <p:graphicFrame>
          <p:nvGraphicFramePr>
            <p:cNvPr id="2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919778"/>
                </p:ext>
              </p:extLst>
            </p:nvPr>
          </p:nvGraphicFramePr>
          <p:xfrm>
            <a:off x="5562110" y="3842940"/>
            <a:ext cx="1096963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3" name="Ecuación" r:id="rId4" imgW="685800" imgH="393480" progId="Equation.3">
                    <p:embed/>
                  </p:oleObj>
                </mc:Choice>
                <mc:Fallback>
                  <p:oleObj name="Ecuación" r:id="rId4" imgW="685800" imgH="393480" progId="Equation.3">
                    <p:embed/>
                    <p:pic>
                      <p:nvPicPr>
                        <p:cNvPr id="0" name="2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110" y="3842940"/>
                          <a:ext cx="1096963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84 Conector recto"/>
          <p:cNvCxnSpPr>
            <a:cxnSpLocks noChangeShapeType="1"/>
          </p:cNvCxnSpPr>
          <p:nvPr/>
        </p:nvCxnSpPr>
        <p:spPr bwMode="auto">
          <a:xfrm>
            <a:off x="6912260" y="2168860"/>
            <a:ext cx="0" cy="165600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37" name="AutoShape 118"/>
          <p:cNvSpPr>
            <a:spLocks noChangeArrowheads="1"/>
          </p:cNvSpPr>
          <p:nvPr/>
        </p:nvSpPr>
        <p:spPr bwMode="auto">
          <a:xfrm>
            <a:off x="6030162" y="2672916"/>
            <a:ext cx="1872208" cy="604773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u="none" dirty="0">
                <a:cs typeface="Arial" charset="0"/>
              </a:rPr>
              <a:t>E</a:t>
            </a:r>
            <a:r>
              <a:rPr lang="es-ES" sz="1600" u="none" dirty="0" smtClean="0">
                <a:cs typeface="Arial" charset="0"/>
              </a:rPr>
              <a:t>cuación </a:t>
            </a:r>
          </a:p>
          <a:p>
            <a:pPr algn="ctr"/>
            <a:r>
              <a:rPr lang="es-ES" sz="1600" u="none" dirty="0" smtClean="0">
                <a:cs typeface="Arial" charset="0"/>
              </a:rPr>
              <a:t>literal</a:t>
            </a:r>
            <a:endParaRPr lang="es-ES" sz="1600" u="none" dirty="0">
              <a:cs typeface="Arial" charset="0"/>
            </a:endParaRPr>
          </a:p>
        </p:txBody>
      </p:sp>
      <p:sp>
        <p:nvSpPr>
          <p:cNvPr id="39" name="AutoShape 118"/>
          <p:cNvSpPr>
            <a:spLocks noChangeArrowheads="1"/>
          </p:cNvSpPr>
          <p:nvPr/>
        </p:nvSpPr>
        <p:spPr bwMode="auto">
          <a:xfrm>
            <a:off x="6030162" y="3609020"/>
            <a:ext cx="1872208" cy="720000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s-MX" u="none" dirty="0" smtClean="0"/>
              <a:t>  </a:t>
            </a:r>
            <a:r>
              <a:rPr lang="es-MX" u="none" dirty="0" err="1" smtClean="0"/>
              <a:t>px</a:t>
            </a:r>
            <a:r>
              <a:rPr lang="es-MX" u="none" dirty="0" smtClean="0"/>
              <a:t> </a:t>
            </a:r>
            <a:r>
              <a:rPr lang="es-MX" u="none" dirty="0"/>
              <a:t>+ q = </a:t>
            </a:r>
            <a:r>
              <a:rPr lang="es-MX" u="none" dirty="0" smtClean="0"/>
              <a:t>x </a:t>
            </a:r>
            <a:r>
              <a:rPr lang="es-MX" u="none" dirty="0"/>
              <a:t>+ p</a:t>
            </a:r>
            <a:endParaRPr lang="es-ES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0"/>
          <p:cNvGrpSpPr>
            <a:grpSpLocks/>
          </p:cNvGrpSpPr>
          <p:nvPr/>
        </p:nvGrpSpPr>
        <p:grpSpPr bwMode="auto">
          <a:xfrm>
            <a:off x="131763" y="-100013"/>
            <a:ext cx="5160962" cy="719138"/>
            <a:chOff x="83" y="-63"/>
            <a:chExt cx="3251" cy="453"/>
          </a:xfrm>
        </p:grpSpPr>
        <p:sp>
          <p:nvSpPr>
            <p:cNvPr id="41991" name="37 Rectángulo redondeado"/>
            <p:cNvSpPr>
              <a:spLocks noChangeArrowheads="1"/>
            </p:cNvSpPr>
            <p:nvPr/>
          </p:nvSpPr>
          <p:spPr bwMode="auto">
            <a:xfrm>
              <a:off x="83" y="-63"/>
              <a:ext cx="3251" cy="45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41992" name="38 CuadroTexto"/>
            <p:cNvSpPr txBox="1">
              <a:spLocks noChangeArrowheads="1"/>
            </p:cNvSpPr>
            <p:nvPr/>
          </p:nvSpPr>
          <p:spPr bwMode="auto">
            <a:xfrm>
              <a:off x="142" y="4"/>
              <a:ext cx="2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CL" sz="2800" b="1" u="none">
                  <a:solidFill>
                    <a:srgbClr val="404040"/>
                  </a:solidFill>
                  <a:cs typeface="Arial" charset="0"/>
                </a:rPr>
                <a:t>Prepara tu próxima clase</a:t>
              </a:r>
            </a:p>
          </p:txBody>
        </p:sp>
      </p:grpSp>
      <p:grpSp>
        <p:nvGrpSpPr>
          <p:cNvPr id="41987" name="Group 10"/>
          <p:cNvGrpSpPr>
            <a:grpSpLocks/>
          </p:cNvGrpSpPr>
          <p:nvPr/>
        </p:nvGrpSpPr>
        <p:grpSpPr bwMode="auto">
          <a:xfrm>
            <a:off x="1907704" y="2565402"/>
            <a:ext cx="5618164" cy="1150938"/>
            <a:chOff x="1382" y="1616"/>
            <a:chExt cx="3539" cy="725"/>
          </a:xfrm>
        </p:grpSpPr>
        <p:sp>
          <p:nvSpPr>
            <p:cNvPr id="41988" name="2 Rectángulo redondeado"/>
            <p:cNvSpPr>
              <a:spLocks noChangeArrowheads="1"/>
            </p:cNvSpPr>
            <p:nvPr/>
          </p:nvSpPr>
          <p:spPr bwMode="auto">
            <a:xfrm>
              <a:off x="1746" y="1616"/>
              <a:ext cx="3175" cy="589"/>
            </a:xfrm>
            <a:prstGeom prst="roundRect">
              <a:avLst>
                <a:gd name="adj" fmla="val 16667"/>
              </a:avLst>
            </a:prstGeom>
            <a:solidFill>
              <a:srgbClr val="CECEEF"/>
            </a:solidFill>
            <a:ln w="12700" algn="ctr">
              <a:solidFill>
                <a:srgbClr val="9C9CDF"/>
              </a:solidFill>
              <a:prstDash val="sysDash"/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pic>
          <p:nvPicPr>
            <p:cNvPr id="41989" name="10 Imagen" descr="ico_ojoco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2" y="1701"/>
              <a:ext cx="591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4 Rectángulo"/>
            <p:cNvSpPr>
              <a:spLocks noChangeArrowheads="1"/>
            </p:cNvSpPr>
            <p:nvPr/>
          </p:nvSpPr>
          <p:spPr bwMode="auto">
            <a:xfrm>
              <a:off x="1837" y="1662"/>
              <a:ext cx="303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u="none" dirty="0">
                  <a:solidFill>
                    <a:srgbClr val="222268"/>
                  </a:solidFill>
                </a:rPr>
                <a:t>En la próxima sesión, </a:t>
              </a:r>
              <a:r>
                <a:rPr lang="es-ES" u="none" dirty="0" smtClean="0">
                  <a:solidFill>
                    <a:srgbClr val="222268"/>
                  </a:solidFill>
                </a:rPr>
                <a:t>estudiaremos</a:t>
              </a:r>
            </a:p>
            <a:p>
              <a:pPr algn="ctr"/>
              <a:r>
                <a:rPr lang="es-ES" b="1" u="none" dirty="0" smtClean="0">
                  <a:solidFill>
                    <a:srgbClr val="222268"/>
                  </a:solidFill>
                  <a:cs typeface="Arial" charset="0"/>
                </a:rPr>
                <a:t>Sistemas de ecuaciones de primer grado</a:t>
              </a:r>
              <a:endParaRPr lang="es-CL" b="1" u="none" dirty="0">
                <a:solidFill>
                  <a:srgbClr val="222268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84 Conector recto"/>
          <p:cNvCxnSpPr>
            <a:cxnSpLocks noChangeShapeType="1"/>
          </p:cNvCxnSpPr>
          <p:nvPr/>
        </p:nvCxnSpPr>
        <p:spPr bwMode="auto">
          <a:xfrm>
            <a:off x="6048000" y="1448780"/>
            <a:ext cx="630000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3114000" y="980728"/>
            <a:ext cx="2916000" cy="936104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u="none" dirty="0">
              <a:cs typeface="Arial" charset="0"/>
            </a:endParaRPr>
          </a:p>
          <a:p>
            <a:pPr algn="ctr"/>
            <a:r>
              <a:rPr lang="es-ES" sz="3200" u="none" dirty="0">
                <a:cs typeface="Arial" charset="0"/>
              </a:rPr>
              <a:t>Álgebra</a:t>
            </a:r>
          </a:p>
          <a:p>
            <a:pPr algn="ctr"/>
            <a:endParaRPr lang="es-ES" u="none" dirty="0">
              <a:cs typeface="Arial" charset="0"/>
              <a:sym typeface="Symbol" pitchFamily="18" charset="2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5076056" y="2276872"/>
            <a:ext cx="3168352" cy="606359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1600" b="1" u="none" dirty="0" smtClean="0">
                <a:cs typeface="Arial" charset="0"/>
              </a:rPr>
              <a:t>Operaciones algebraicas</a:t>
            </a:r>
            <a:endParaRPr lang="es-ES" sz="1600" b="1" u="none" dirty="0">
              <a:cs typeface="Arial" charset="0"/>
            </a:endParaRPr>
          </a:p>
        </p:txBody>
      </p:sp>
      <p:cxnSp>
        <p:nvCxnSpPr>
          <p:cNvPr id="48" name="88 Conector recto de flecha"/>
          <p:cNvCxnSpPr>
            <a:cxnSpLocks noChangeShapeType="1"/>
            <a:endCxn id="45" idx="0"/>
          </p:cNvCxnSpPr>
          <p:nvPr/>
        </p:nvCxnSpPr>
        <p:spPr bwMode="auto">
          <a:xfrm>
            <a:off x="6660232" y="1448780"/>
            <a:ext cx="0" cy="828092"/>
          </a:xfrm>
          <a:prstGeom prst="straightConnector1">
            <a:avLst/>
          </a:prstGeom>
          <a:noFill/>
          <a:ln w="38100" algn="ctr">
            <a:solidFill>
              <a:srgbClr val="84BD00"/>
            </a:solidFill>
            <a:round/>
            <a:headEnd/>
            <a:tailEnd type="arrow" w="med" len="med"/>
          </a:ln>
        </p:spPr>
      </p:cxnSp>
      <p:grpSp>
        <p:nvGrpSpPr>
          <p:cNvPr id="11" name="10 Grupo"/>
          <p:cNvGrpSpPr/>
          <p:nvPr/>
        </p:nvGrpSpPr>
        <p:grpSpPr>
          <a:xfrm>
            <a:off x="5148064" y="2880000"/>
            <a:ext cx="2880322" cy="3213296"/>
            <a:chOff x="5148064" y="2880000"/>
            <a:chExt cx="2880322" cy="3213296"/>
          </a:xfrm>
        </p:grpSpPr>
        <p:grpSp>
          <p:nvGrpSpPr>
            <p:cNvPr id="38" name="155 Grupo"/>
            <p:cNvGrpSpPr>
              <a:grpSpLocks/>
            </p:cNvGrpSpPr>
            <p:nvPr/>
          </p:nvGrpSpPr>
          <p:grpSpPr bwMode="auto">
            <a:xfrm>
              <a:off x="5148064" y="2880000"/>
              <a:ext cx="2880322" cy="2916000"/>
              <a:chOff x="-108534" y="2705245"/>
              <a:chExt cx="2880317" cy="2915641"/>
            </a:xfrm>
          </p:grpSpPr>
          <p:sp>
            <p:nvSpPr>
              <p:cNvPr id="39" name="AutoShape 4"/>
              <p:cNvSpPr>
                <a:spLocks noChangeArrowheads="1"/>
              </p:cNvSpPr>
              <p:nvPr/>
            </p:nvSpPr>
            <p:spPr bwMode="auto">
              <a:xfrm>
                <a:off x="395523" y="2908439"/>
                <a:ext cx="2376260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Mínimo común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múltiplo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40" name="AutoShape 4"/>
              <p:cNvSpPr>
                <a:spLocks noChangeArrowheads="1"/>
              </p:cNvSpPr>
              <p:nvPr/>
            </p:nvSpPr>
            <p:spPr bwMode="auto">
              <a:xfrm>
                <a:off x="395521" y="4492420"/>
                <a:ext cx="237625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Adición y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sustracción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41" name="AutoShape 4"/>
              <p:cNvSpPr>
                <a:spLocks noChangeArrowheads="1"/>
              </p:cNvSpPr>
              <p:nvPr/>
            </p:nvSpPr>
            <p:spPr bwMode="auto">
              <a:xfrm>
                <a:off x="395521" y="3700430"/>
                <a:ext cx="237625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Máximo común </a:t>
                </a:r>
              </a:p>
              <a:p>
                <a:pPr algn="ctr"/>
                <a:r>
                  <a:rPr lang="es-ES" sz="1600" u="none" dirty="0" smtClean="0">
                    <a:cs typeface="Arial" charset="0"/>
                  </a:rPr>
                  <a:t>divisor</a:t>
                </a:r>
                <a:endParaRPr lang="es-ES" sz="1600" u="none" dirty="0">
                  <a:cs typeface="Arial" charset="0"/>
                </a:endParaRPr>
              </a:p>
            </p:txBody>
          </p:sp>
          <p:cxnSp>
            <p:nvCxnSpPr>
              <p:cNvPr id="42" name="84 Conector recto"/>
              <p:cNvCxnSpPr>
                <a:cxnSpLocks noChangeShapeType="1"/>
              </p:cNvCxnSpPr>
              <p:nvPr/>
            </p:nvCxnSpPr>
            <p:spPr bwMode="auto">
              <a:xfrm>
                <a:off x="-108534" y="2705245"/>
                <a:ext cx="0" cy="2915641"/>
              </a:xfrm>
              <a:prstGeom prst="line">
                <a:avLst/>
              </a:prstGeom>
              <a:noFill/>
              <a:ln w="38100" algn="ctr">
                <a:solidFill>
                  <a:srgbClr val="84BD00"/>
                </a:solidFill>
                <a:round/>
                <a:headEnd/>
                <a:tailEnd/>
              </a:ln>
            </p:spPr>
          </p:cxnSp>
        </p:grpSp>
        <p:cxnSp>
          <p:nvCxnSpPr>
            <p:cNvPr id="52" name="51 Conector recto de flecha"/>
            <p:cNvCxnSpPr/>
            <p:nvPr/>
          </p:nvCxnSpPr>
          <p:spPr bwMode="auto">
            <a:xfrm>
              <a:off x="5148064" y="342900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2" name="AutoShape 4"/>
            <p:cNvSpPr>
              <a:spLocks noChangeArrowheads="1"/>
            </p:cNvSpPr>
            <p:nvPr/>
          </p:nvSpPr>
          <p:spPr bwMode="auto">
            <a:xfrm>
              <a:off x="5652120" y="5487020"/>
              <a:ext cx="2376264" cy="606276"/>
            </a:xfrm>
            <a:prstGeom prst="flowChartAlternateProcess">
              <a:avLst/>
            </a:prstGeom>
            <a:solidFill>
              <a:schemeClr val="folHlink"/>
            </a:soli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 dirty="0" smtClean="0">
                  <a:cs typeface="Arial" charset="0"/>
                </a:rPr>
                <a:t>Multiplicación</a:t>
              </a:r>
            </a:p>
            <a:p>
              <a:pPr algn="ctr"/>
              <a:r>
                <a:rPr lang="es-ES" sz="1600" u="none" dirty="0" smtClean="0">
                  <a:cs typeface="Arial" charset="0"/>
                </a:rPr>
                <a:t>y división</a:t>
              </a:r>
              <a:endParaRPr lang="es-ES" sz="1600" u="none" dirty="0">
                <a:cs typeface="Arial" charset="0"/>
              </a:endParaRPr>
            </a:p>
          </p:txBody>
        </p:sp>
        <p:cxnSp>
          <p:nvCxnSpPr>
            <p:cNvPr id="71" name="70 Conector recto de flecha"/>
            <p:cNvCxnSpPr/>
            <p:nvPr/>
          </p:nvCxnSpPr>
          <p:spPr bwMode="auto">
            <a:xfrm>
              <a:off x="5148064" y="414908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71 Conector recto de flecha"/>
            <p:cNvCxnSpPr/>
            <p:nvPr/>
          </p:nvCxnSpPr>
          <p:spPr bwMode="auto">
            <a:xfrm>
              <a:off x="5148064" y="494116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72 Conector recto de flecha"/>
            <p:cNvCxnSpPr/>
            <p:nvPr/>
          </p:nvCxnSpPr>
          <p:spPr bwMode="auto">
            <a:xfrm>
              <a:off x="5148064" y="580526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900000" y="2276872"/>
            <a:ext cx="3168352" cy="787852"/>
          </a:xfrm>
          <a:prstGeom prst="flowChartAlternateProcess">
            <a:avLst/>
          </a:prstGeom>
          <a:solidFill>
            <a:schemeClr val="folHlink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s-ES" sz="1600" b="1" u="none" dirty="0" smtClean="0">
                <a:cs typeface="Arial" charset="0"/>
              </a:rPr>
              <a:t>Simplificación de expresiones algebraicas</a:t>
            </a:r>
            <a:endParaRPr lang="es-ES" sz="1600" b="1" u="none" dirty="0">
              <a:cs typeface="Arial" charset="0"/>
            </a:endParaRPr>
          </a:p>
        </p:txBody>
      </p:sp>
      <p:cxnSp>
        <p:nvCxnSpPr>
          <p:cNvPr id="29" name="84 Conector recto"/>
          <p:cNvCxnSpPr>
            <a:cxnSpLocks noChangeShapeType="1"/>
          </p:cNvCxnSpPr>
          <p:nvPr/>
        </p:nvCxnSpPr>
        <p:spPr bwMode="auto">
          <a:xfrm>
            <a:off x="2484000" y="1448780"/>
            <a:ext cx="630000" cy="0"/>
          </a:xfrm>
          <a:prstGeom prst="line">
            <a:avLst/>
          </a:prstGeom>
          <a:noFill/>
          <a:ln w="38100" algn="ctr">
            <a:solidFill>
              <a:srgbClr val="84BD00"/>
            </a:solidFill>
            <a:round/>
            <a:headEnd/>
            <a:tailEnd/>
          </a:ln>
        </p:spPr>
      </p:cxnSp>
      <p:cxnSp>
        <p:nvCxnSpPr>
          <p:cNvPr id="30" name="88 Conector recto de flecha"/>
          <p:cNvCxnSpPr>
            <a:cxnSpLocks noChangeShapeType="1"/>
          </p:cNvCxnSpPr>
          <p:nvPr/>
        </p:nvCxnSpPr>
        <p:spPr bwMode="auto">
          <a:xfrm>
            <a:off x="2484000" y="1448780"/>
            <a:ext cx="0" cy="828092"/>
          </a:xfrm>
          <a:prstGeom prst="straightConnector1">
            <a:avLst/>
          </a:prstGeom>
          <a:noFill/>
          <a:ln w="38100" algn="ctr">
            <a:solidFill>
              <a:srgbClr val="84BD00"/>
            </a:solidFill>
            <a:round/>
            <a:headEnd/>
            <a:tailEnd type="arrow" w="med" len="med"/>
          </a:ln>
        </p:spPr>
      </p:cxnSp>
      <p:grpSp>
        <p:nvGrpSpPr>
          <p:cNvPr id="36" name="35 Grupo"/>
          <p:cNvGrpSpPr/>
          <p:nvPr/>
        </p:nvGrpSpPr>
        <p:grpSpPr>
          <a:xfrm>
            <a:off x="971600" y="3060005"/>
            <a:ext cx="2880322" cy="1601587"/>
            <a:chOff x="5148064" y="2880005"/>
            <a:chExt cx="2880322" cy="1601587"/>
          </a:xfrm>
        </p:grpSpPr>
        <p:grpSp>
          <p:nvGrpSpPr>
            <p:cNvPr id="37" name="155 Grupo"/>
            <p:cNvGrpSpPr>
              <a:grpSpLocks/>
            </p:cNvGrpSpPr>
            <p:nvPr/>
          </p:nvGrpSpPr>
          <p:grpSpPr bwMode="auto">
            <a:xfrm>
              <a:off x="5148064" y="2880005"/>
              <a:ext cx="2880322" cy="1601587"/>
              <a:chOff x="-108534" y="2705245"/>
              <a:chExt cx="2880317" cy="1601386"/>
            </a:xfrm>
          </p:grpSpPr>
          <p:sp>
            <p:nvSpPr>
              <p:cNvPr id="51" name="AutoShape 4"/>
              <p:cNvSpPr>
                <a:spLocks noChangeArrowheads="1"/>
              </p:cNvSpPr>
              <p:nvPr/>
            </p:nvSpPr>
            <p:spPr bwMode="auto">
              <a:xfrm>
                <a:off x="395523" y="2908439"/>
                <a:ext cx="2376260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Factorizar</a:t>
                </a:r>
                <a:endParaRPr lang="es-ES" sz="1600" u="none" dirty="0">
                  <a:cs typeface="Arial" charset="0"/>
                </a:endParaRPr>
              </a:p>
            </p:txBody>
          </p:sp>
          <p:sp>
            <p:nvSpPr>
              <p:cNvPr id="54" name="AutoShape 4"/>
              <p:cNvSpPr>
                <a:spLocks noChangeArrowheads="1"/>
              </p:cNvSpPr>
              <p:nvPr/>
            </p:nvSpPr>
            <p:spPr bwMode="auto">
              <a:xfrm>
                <a:off x="395521" y="3700430"/>
                <a:ext cx="2376259" cy="606201"/>
              </a:xfrm>
              <a:prstGeom prst="flowChartAlternateProcess">
                <a:avLst/>
              </a:prstGeom>
              <a:solidFill>
                <a:schemeClr val="folHlink"/>
              </a:solidFill>
              <a:ln w="38100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ES" sz="1600" u="none" dirty="0" smtClean="0">
                    <a:cs typeface="Arial" charset="0"/>
                  </a:rPr>
                  <a:t>Simplificar</a:t>
                </a:r>
                <a:endParaRPr lang="es-ES" sz="1600" u="none" dirty="0">
                  <a:cs typeface="Arial" charset="0"/>
                </a:endParaRPr>
              </a:p>
            </p:txBody>
          </p:sp>
          <p:cxnSp>
            <p:nvCxnSpPr>
              <p:cNvPr id="55" name="84 Conector recto"/>
              <p:cNvCxnSpPr>
                <a:cxnSpLocks noChangeShapeType="1"/>
              </p:cNvCxnSpPr>
              <p:nvPr/>
            </p:nvCxnSpPr>
            <p:spPr bwMode="auto">
              <a:xfrm>
                <a:off x="-108534" y="2705245"/>
                <a:ext cx="0" cy="1277840"/>
              </a:xfrm>
              <a:prstGeom prst="line">
                <a:avLst/>
              </a:prstGeom>
              <a:noFill/>
              <a:ln w="38100" algn="ctr">
                <a:solidFill>
                  <a:srgbClr val="84BD00"/>
                </a:solidFill>
                <a:round/>
                <a:headEnd/>
                <a:tailEnd/>
              </a:ln>
            </p:spPr>
          </p:cxnSp>
        </p:grpSp>
        <p:cxnSp>
          <p:nvCxnSpPr>
            <p:cNvPr id="43" name="42 Conector recto de flecha"/>
            <p:cNvCxnSpPr/>
            <p:nvPr/>
          </p:nvCxnSpPr>
          <p:spPr bwMode="auto">
            <a:xfrm>
              <a:off x="5148064" y="342900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46 Conector recto de flecha"/>
            <p:cNvCxnSpPr/>
            <p:nvPr/>
          </p:nvCxnSpPr>
          <p:spPr bwMode="auto">
            <a:xfrm>
              <a:off x="5148064" y="414908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2" name="5 Grupo"/>
          <p:cNvGrpSpPr>
            <a:grpSpLocks/>
          </p:cNvGrpSpPr>
          <p:nvPr/>
        </p:nvGrpSpPr>
        <p:grpSpPr bwMode="auto">
          <a:xfrm>
            <a:off x="131763" y="-100013"/>
            <a:ext cx="6456362" cy="1008063"/>
            <a:chOff x="131763" y="-100013"/>
            <a:chExt cx="6456362" cy="1008063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131763" y="-100013"/>
              <a:ext cx="6456362" cy="719138"/>
              <a:chOff x="-144" y="28"/>
              <a:chExt cx="4067" cy="453"/>
            </a:xfrm>
          </p:grpSpPr>
          <p:sp>
            <p:nvSpPr>
              <p:cNvPr id="35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28"/>
                <a:ext cx="4067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46" name="38 CuadroTexto"/>
              <p:cNvSpPr txBox="1">
                <a:spLocks noChangeArrowheads="1"/>
              </p:cNvSpPr>
              <p:nvPr/>
            </p:nvSpPr>
            <p:spPr bwMode="auto">
              <a:xfrm>
                <a:off x="114" y="95"/>
                <a:ext cx="32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Resumen de la clase anterior</a:t>
                </a:r>
              </a:p>
            </p:txBody>
          </p:sp>
        </p:grpSp>
        <p:pic>
          <p:nvPicPr>
            <p:cNvPr id="34" name="6 Imagen" descr="ico_mapa conceptual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525" y="44450"/>
              <a:ext cx="822325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730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22" name="Picture 2" descr="C:\Users\mariela.poblete\AppData\Local\Microsoft\Windows\Temporary Internet Files\Content.Outlook\KD7EF1AC\AVISO_PPT_LAMINA 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89"/>
            <a:ext cx="9144000" cy="68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1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4BD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L"/>
          </a:p>
        </p:txBody>
      </p:sp>
      <p:sp>
        <p:nvSpPr>
          <p:cNvPr id="43011" name="Text Box 6"/>
          <p:cNvSpPr txBox="1">
            <a:spLocks noChangeArrowheads="1"/>
          </p:cNvSpPr>
          <p:nvPr/>
        </p:nvSpPr>
        <p:spPr bwMode="auto">
          <a:xfrm>
            <a:off x="6516688" y="6381750"/>
            <a:ext cx="2376487" cy="19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</a:pPr>
            <a:r>
              <a:rPr lang="es-CL" sz="10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Propiedad Intelectual Cpech RDA: 186414</a:t>
            </a:r>
            <a:endParaRPr lang="es-ES" sz="10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1871663" y="2605088"/>
            <a:ext cx="6156325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1871663" y="2605088"/>
            <a:ext cx="1979612" cy="719137"/>
          </a:xfrm>
          <a:prstGeom prst="rect">
            <a:avLst/>
          </a:prstGeom>
          <a:solidFill>
            <a:schemeClr val="bg1">
              <a:alpha val="14902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CL" u="none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124075" y="3789363"/>
            <a:ext cx="5400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L" sz="1500" u="none">
                <a:solidFill>
                  <a:schemeClr val="bg1"/>
                </a:solidFill>
                <a:latin typeface="Arial Narrow" pitchFamily="34" charset="0"/>
                <a:cs typeface="Arial" charset="0"/>
              </a:rPr>
              <a:t>ESTE MATERIAL SE ENCUENTRA PROTEGIDO POR EL REGISTRO DE PROPIEDAD INTELECTUAL.</a:t>
            </a:r>
            <a:endParaRPr lang="es-ES" sz="1500" u="none">
              <a:solidFill>
                <a:schemeClr val="bg1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016125" y="2781300"/>
            <a:ext cx="57245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01800" indent="-1701800">
              <a:lnSpc>
                <a:spcPct val="110000"/>
              </a:lnSpc>
            </a:pPr>
            <a:r>
              <a:rPr lang="es-CL" sz="1600" b="1" u="none">
                <a:solidFill>
                  <a:schemeClr val="bg1"/>
                </a:solidFill>
                <a:cs typeface="Arial" charset="0"/>
              </a:rPr>
              <a:t>Equipo Editorial        Matemática</a:t>
            </a:r>
            <a:endParaRPr lang="es-ES" sz="1600" b="1" u="none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3016" name="11 Rectángulo redondeado"/>
          <p:cNvSpPr>
            <a:spLocks noChangeArrowheads="1"/>
          </p:cNvSpPr>
          <p:nvPr/>
        </p:nvSpPr>
        <p:spPr bwMode="auto">
          <a:xfrm>
            <a:off x="7885113" y="2420938"/>
            <a:ext cx="1511300" cy="1079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pic>
        <p:nvPicPr>
          <p:cNvPr id="43017" name="10 Imagen" descr="logo_patr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7988" y="2565400"/>
            <a:ext cx="86518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8" grpId="0" animBg="1"/>
      <p:bldP spid="250889" grpId="0" animBg="1"/>
      <p:bldP spid="11265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6 Grupo"/>
          <p:cNvGrpSpPr>
            <a:grpSpLocks/>
          </p:cNvGrpSpPr>
          <p:nvPr/>
        </p:nvGrpSpPr>
        <p:grpSpPr bwMode="auto">
          <a:xfrm>
            <a:off x="131763" y="-100013"/>
            <a:ext cx="5592762" cy="1081088"/>
            <a:chOff x="131763" y="-100013"/>
            <a:chExt cx="5592762" cy="1081088"/>
          </a:xfrm>
        </p:grpSpPr>
        <p:grpSp>
          <p:nvGrpSpPr>
            <p:cNvPr id="8196" name="Group 11"/>
            <p:cNvGrpSpPr>
              <a:grpSpLocks/>
            </p:cNvGrpSpPr>
            <p:nvPr/>
          </p:nvGrpSpPr>
          <p:grpSpPr bwMode="auto">
            <a:xfrm>
              <a:off x="131763" y="-100013"/>
              <a:ext cx="5448300" cy="719138"/>
              <a:chOff x="-144" y="-63"/>
              <a:chExt cx="3432" cy="453"/>
            </a:xfrm>
          </p:grpSpPr>
          <p:sp>
            <p:nvSpPr>
              <p:cNvPr id="8198" name="37 Rectángulo redondeado"/>
              <p:cNvSpPr>
                <a:spLocks noChangeArrowheads="1"/>
              </p:cNvSpPr>
              <p:nvPr/>
            </p:nvSpPr>
            <p:spPr bwMode="auto">
              <a:xfrm>
                <a:off x="-144" y="-63"/>
                <a:ext cx="3432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8199" name="38 CuadroTexto"/>
              <p:cNvSpPr txBox="1">
                <a:spLocks noChangeArrowheads="1"/>
              </p:cNvSpPr>
              <p:nvPr/>
            </p:nvSpPr>
            <p:spPr bwMode="auto">
              <a:xfrm>
                <a:off x="68" y="4"/>
                <a:ext cx="26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Aprendizajes esperados</a:t>
                </a:r>
              </a:p>
            </p:txBody>
          </p:sp>
        </p:grpSp>
        <p:pic>
          <p:nvPicPr>
            <p:cNvPr id="8197" name="Picture 10" descr="ico_aprendizaj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3613" y="-41275"/>
              <a:ext cx="950912" cy="102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1 Rectángulo"/>
          <p:cNvSpPr/>
          <p:nvPr/>
        </p:nvSpPr>
        <p:spPr>
          <a:xfrm>
            <a:off x="683568" y="1124744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Arial" panose="020B0604020202020204" pitchFamily="34" charset="0"/>
              <a:buChar char="•"/>
            </a:pPr>
            <a:r>
              <a:rPr lang="es-CL" u="none" dirty="0"/>
              <a:t>Comprender una ecuación de primer grado con una incógnita como una </a:t>
            </a:r>
            <a:r>
              <a:rPr lang="es-CL" u="none" dirty="0" smtClean="0"/>
              <a:t>igualdad dada </a:t>
            </a:r>
            <a:r>
              <a:rPr lang="es-CL" u="none" dirty="0"/>
              <a:t>donde hay que determinar el valor de la incógnita que satisface la igualdad</a:t>
            </a:r>
            <a:r>
              <a:rPr lang="es-CL" u="none" dirty="0" smtClean="0"/>
              <a:t>.</a:t>
            </a:r>
          </a:p>
          <a:p>
            <a:pPr marL="355600" indent="-355600">
              <a:buFont typeface="Arial" panose="020B0604020202020204" pitchFamily="34" charset="0"/>
              <a:buChar char="•"/>
            </a:pPr>
            <a:endParaRPr lang="es-CL" u="none" dirty="0"/>
          </a:p>
          <a:p>
            <a:pPr marL="355600" indent="-355600"/>
            <a:r>
              <a:rPr lang="es-CL" u="none" dirty="0"/>
              <a:t>• </a:t>
            </a:r>
            <a:r>
              <a:rPr lang="es-CL" u="none" dirty="0" smtClean="0"/>
              <a:t>	Resolver </a:t>
            </a:r>
            <a:r>
              <a:rPr lang="es-CL" u="none" dirty="0"/>
              <a:t>ecuaciones de primer grado con una incógnita</a:t>
            </a:r>
            <a:r>
              <a:rPr lang="es-CL" u="none" dirty="0" smtClean="0"/>
              <a:t>.</a:t>
            </a:r>
          </a:p>
          <a:p>
            <a:pPr marL="355600" indent="-355600"/>
            <a:endParaRPr lang="es-CL" u="none" dirty="0"/>
          </a:p>
          <a:p>
            <a:pPr marL="355600" indent="-355600"/>
            <a:r>
              <a:rPr lang="es-CL" u="none" dirty="0"/>
              <a:t>• </a:t>
            </a:r>
            <a:r>
              <a:rPr lang="es-CL" u="none" dirty="0" smtClean="0"/>
              <a:t>	Determinar </a:t>
            </a:r>
            <a:r>
              <a:rPr lang="es-CL" u="none" dirty="0"/>
              <a:t>el número de soluciones de una ecuación de primer grado con </a:t>
            </a:r>
            <a:r>
              <a:rPr lang="es-CL" u="none" dirty="0" smtClean="0"/>
              <a:t>una incógnita.</a:t>
            </a:r>
          </a:p>
          <a:p>
            <a:pPr marL="355600" indent="-355600"/>
            <a:endParaRPr lang="es-CL" u="none" dirty="0"/>
          </a:p>
          <a:p>
            <a:pPr marL="355600" indent="-355600"/>
            <a:r>
              <a:rPr lang="es-CL" u="none" dirty="0"/>
              <a:t>• </a:t>
            </a:r>
            <a:r>
              <a:rPr lang="es-CL" u="none" dirty="0" smtClean="0"/>
              <a:t>	Plantear </a:t>
            </a:r>
            <a:r>
              <a:rPr lang="es-CL" u="none" dirty="0"/>
              <a:t>ecuaciones de primer grado con una incógnita</a:t>
            </a:r>
            <a:r>
              <a:rPr lang="es-CL" u="none" dirty="0" smtClean="0"/>
              <a:t>.</a:t>
            </a:r>
          </a:p>
          <a:p>
            <a:pPr marL="355600" indent="-355600"/>
            <a:endParaRPr lang="es-CL" u="none" dirty="0"/>
          </a:p>
          <a:p>
            <a:pPr marL="355600" indent="-355600"/>
            <a:r>
              <a:rPr lang="es-CL" u="none" dirty="0"/>
              <a:t>• </a:t>
            </a:r>
            <a:r>
              <a:rPr lang="es-CL" u="none" dirty="0" smtClean="0"/>
              <a:t>	Resolución </a:t>
            </a:r>
            <a:r>
              <a:rPr lang="es-CL" u="none" dirty="0"/>
              <a:t>de problemas cuyo modelamiento involucre ecuaciones de </a:t>
            </a:r>
            <a:r>
              <a:rPr lang="es-CL" u="none" dirty="0" smtClean="0"/>
              <a:t>primer grado </a:t>
            </a:r>
            <a:r>
              <a:rPr lang="es-CL" u="none" dirty="0"/>
              <a:t>con una incógnita.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7188" y="1143000"/>
            <a:ext cx="8412162" cy="4009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9569" tIns="49785" rIns="99569" bIns="49785">
            <a:spAutoFit/>
          </a:bodyPr>
          <a:lstStyle/>
          <a:p>
            <a:pPr algn="just" defTabSz="995363"/>
            <a:r>
              <a:rPr lang="es-ES" u="none" dirty="0" smtClean="0"/>
              <a:t>13. Si  6 – 2x = 14, entonces </a:t>
            </a:r>
            <a:r>
              <a:rPr lang="es-ES" u="none" dirty="0"/>
              <a:t> </a:t>
            </a:r>
            <a:r>
              <a:rPr lang="es-ES" u="none" dirty="0" smtClean="0"/>
              <a:t>           es igual a </a:t>
            </a:r>
          </a:p>
          <a:p>
            <a:pPr algn="just" defTabSz="995363"/>
            <a:endParaRPr lang="es-ES" u="none" dirty="0"/>
          </a:p>
          <a:p>
            <a:pPr marL="714375" indent="-342900" algn="just" defTabSz="995363">
              <a:buAutoNum type="alphaUcParenR"/>
            </a:pPr>
            <a:r>
              <a:rPr lang="es-ES" u="none" dirty="0" smtClean="0"/>
              <a:t>– 20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/>
              <a:t>– 10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/>
              <a:t>– </a:t>
            </a:r>
            <a:r>
              <a:rPr lang="es-ES" u="none" dirty="0" smtClean="0">
                <a:solidFill>
                  <a:schemeClr val="tx2"/>
                </a:solidFill>
                <a:cs typeface="Arial" charset="0"/>
              </a:rPr>
              <a:t>30 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>
                <a:solidFill>
                  <a:schemeClr val="tx2"/>
                </a:solidFill>
                <a:cs typeface="Arial" charset="0"/>
              </a:rPr>
              <a:t>   10</a:t>
            </a:r>
          </a:p>
          <a:p>
            <a:pPr marL="714375" indent="-342900" algn="just" defTabSz="995363">
              <a:buAutoNum type="alphaUcParenR"/>
            </a:pPr>
            <a:r>
              <a:rPr lang="es-ES" u="none" dirty="0" smtClean="0">
                <a:solidFill>
                  <a:schemeClr val="tx2"/>
                </a:solidFill>
                <a:cs typeface="Arial" charset="0"/>
              </a:rPr>
              <a:t>   30</a:t>
            </a:r>
            <a:endParaRPr lang="es-ES_tradnl" u="none" dirty="0" smtClean="0">
              <a:solidFill>
                <a:schemeClr val="tx2"/>
              </a:solidFill>
              <a:cs typeface="Arial" charset="0"/>
            </a:endParaRPr>
          </a:p>
          <a:p>
            <a:pPr marL="342900" indent="-342900" algn="just" defTabSz="995363">
              <a:buAutoNum type="alphaUcParenR"/>
            </a:pPr>
            <a:endParaRPr lang="es-ES_tradnl" sz="1600" u="none" dirty="0" smtClean="0">
              <a:solidFill>
                <a:schemeClr val="tx2"/>
              </a:solidFill>
              <a:cs typeface="Arial" charset="0"/>
            </a:endParaRPr>
          </a:p>
          <a:p>
            <a:pPr marL="342900" indent="-342900" algn="just" defTabSz="995363">
              <a:buAutoNum type="alphaUcParenR"/>
            </a:pPr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just" defTabSz="995363"/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  <a:p>
            <a:pPr algn="r" defTabSz="995363"/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 Fuente : </a:t>
            </a:r>
            <a:r>
              <a:rPr lang="es-ES_tradnl" sz="1600" b="1" i="1" u="none" dirty="0">
                <a:solidFill>
                  <a:schemeClr val="tx2"/>
                </a:solidFill>
                <a:cs typeface="Arial" charset="0"/>
              </a:rPr>
              <a:t>DEMRE - U. DE CHILE</a:t>
            </a:r>
            <a:r>
              <a:rPr lang="es-ES_tradnl" sz="1600" i="1" u="none" dirty="0">
                <a:solidFill>
                  <a:schemeClr val="tx2"/>
                </a:solidFill>
                <a:cs typeface="Arial" charset="0"/>
              </a:rPr>
              <a:t>, </a:t>
            </a:r>
            <a:r>
              <a:rPr lang="es-ES_tradnl" sz="1600" i="1" u="none" dirty="0" smtClean="0">
                <a:solidFill>
                  <a:schemeClr val="tx2"/>
                </a:solidFill>
                <a:cs typeface="Arial" charset="0"/>
              </a:rPr>
              <a:t>Proceso de admisión 2010.</a:t>
            </a:r>
            <a:endParaRPr lang="es-ES_tradnl" sz="1600" i="1" u="none" dirty="0">
              <a:solidFill>
                <a:schemeClr val="tx2"/>
              </a:solidFill>
              <a:cs typeface="Arial" charset="0"/>
            </a:endParaRPr>
          </a:p>
        </p:txBody>
      </p:sp>
      <p:grpSp>
        <p:nvGrpSpPr>
          <p:cNvPr id="9219" name="7 Grupo"/>
          <p:cNvGrpSpPr>
            <a:grpSpLocks/>
          </p:cNvGrpSpPr>
          <p:nvPr/>
        </p:nvGrpSpPr>
        <p:grpSpPr bwMode="auto">
          <a:xfrm>
            <a:off x="131763" y="-100013"/>
            <a:ext cx="4872037" cy="1049338"/>
            <a:chOff x="131763" y="-100013"/>
            <a:chExt cx="4872037" cy="1049338"/>
          </a:xfrm>
        </p:grpSpPr>
        <p:grpSp>
          <p:nvGrpSpPr>
            <p:cNvPr id="9220" name="Group 8"/>
            <p:cNvGrpSpPr>
              <a:grpSpLocks/>
            </p:cNvGrpSpPr>
            <p:nvPr/>
          </p:nvGrpSpPr>
          <p:grpSpPr bwMode="auto">
            <a:xfrm>
              <a:off x="131763" y="-100013"/>
              <a:ext cx="4872037" cy="719138"/>
              <a:chOff x="83" y="-63"/>
              <a:chExt cx="3069" cy="453"/>
            </a:xfrm>
          </p:grpSpPr>
          <p:sp>
            <p:nvSpPr>
              <p:cNvPr id="9222" name="37 Rectángulo redondeado"/>
              <p:cNvSpPr>
                <a:spLocks noChangeArrowheads="1"/>
              </p:cNvSpPr>
              <p:nvPr/>
            </p:nvSpPr>
            <p:spPr bwMode="auto">
              <a:xfrm>
                <a:off x="83" y="-63"/>
                <a:ext cx="3069" cy="453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s-CL" u="none">
                  <a:cs typeface="Arial" charset="0"/>
                </a:endParaRPr>
              </a:p>
            </p:txBody>
          </p:sp>
          <p:sp>
            <p:nvSpPr>
              <p:cNvPr id="9223" name="38 CuadroTexto"/>
              <p:cNvSpPr txBox="1">
                <a:spLocks noChangeArrowheads="1"/>
              </p:cNvSpPr>
              <p:nvPr/>
            </p:nvSpPr>
            <p:spPr bwMode="auto">
              <a:xfrm>
                <a:off x="160" y="4"/>
                <a:ext cx="23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L" sz="2800" b="1" u="none">
                    <a:solidFill>
                      <a:srgbClr val="404040"/>
                    </a:solidFill>
                    <a:cs typeface="Arial" charset="0"/>
                  </a:rPr>
                  <a:t>Pregunta oficial PSU</a:t>
                </a:r>
              </a:p>
            </p:txBody>
          </p:sp>
        </p:grpSp>
        <p:pic>
          <p:nvPicPr>
            <p:cNvPr id="9221" name="10 Imagen" descr="ico_PSU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175" y="0"/>
              <a:ext cx="884238" cy="949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3382963" y="1124744"/>
          <a:ext cx="7191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cuación" r:id="rId4" imgW="482400" imgH="228600" progId="Equation.3">
                  <p:embed/>
                </p:oleObj>
              </mc:Choice>
              <mc:Fallback>
                <p:oleObj name="Ecuación" r:id="rId4" imgW="4824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1124744"/>
                        <a:ext cx="71913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collage-MT_para-PPT_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3" name="Group 10"/>
          <p:cNvGrpSpPr>
            <a:grpSpLocks/>
          </p:cNvGrpSpPr>
          <p:nvPr/>
        </p:nvGrpSpPr>
        <p:grpSpPr bwMode="auto">
          <a:xfrm>
            <a:off x="4356100" y="4149726"/>
            <a:ext cx="5689600" cy="2087563"/>
            <a:chOff x="2744" y="2605"/>
            <a:chExt cx="3584" cy="1315"/>
          </a:xfrm>
        </p:grpSpPr>
        <p:sp>
          <p:nvSpPr>
            <p:cNvPr id="10245" name="37 Rectángulo redondeado"/>
            <p:cNvSpPr>
              <a:spLocks noChangeArrowheads="1"/>
            </p:cNvSpPr>
            <p:nvPr/>
          </p:nvSpPr>
          <p:spPr bwMode="auto">
            <a:xfrm>
              <a:off x="2744" y="2605"/>
              <a:ext cx="3584" cy="131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10246" name="38 CuadroTexto"/>
            <p:cNvSpPr txBox="1">
              <a:spLocks noChangeArrowheads="1"/>
            </p:cNvSpPr>
            <p:nvPr/>
          </p:nvSpPr>
          <p:spPr bwMode="auto">
            <a:xfrm>
              <a:off x="3146" y="2605"/>
              <a:ext cx="2553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endParaRPr lang="es-CL" sz="2400" u="none" dirty="0"/>
            </a:p>
            <a:p>
              <a:pPr marL="457200" indent="-457200"/>
              <a:endParaRPr lang="es-CL" sz="2400" u="none" dirty="0"/>
            </a:p>
            <a:p>
              <a:pPr marL="457200" indent="-457200"/>
              <a:r>
                <a:rPr lang="es-CL" sz="2400" u="none" dirty="0" smtClean="0"/>
                <a:t>Ecuación de primer grado</a:t>
              </a:r>
              <a:endParaRPr lang="es-CL" sz="2400" u="none" dirty="0"/>
            </a:p>
            <a:p>
              <a:pPr marL="457200" indent="-457200"/>
              <a:endParaRPr lang="es-CL" sz="2400" u="none" dirty="0"/>
            </a:p>
          </p:txBody>
        </p:sp>
      </p:grpSp>
      <p:pic>
        <p:nvPicPr>
          <p:cNvPr id="10244" name="7 Imagen" descr="ico_concep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516563"/>
            <a:ext cx="798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63601" y="842988"/>
            <a:ext cx="7848859" cy="10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Es una igualdad de expresiones algebraicas en que existe una sola variable con exponente uno.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491604" y="-100013"/>
            <a:ext cx="5232524" cy="860426"/>
            <a:chOff x="491604" y="-100013"/>
            <a:chExt cx="5232524" cy="860426"/>
          </a:xfrm>
        </p:grpSpPr>
        <p:sp>
          <p:nvSpPr>
            <p:cNvPr id="7192" name="37 Rectángulo redondeado"/>
            <p:cNvSpPr>
              <a:spLocks noChangeArrowheads="1"/>
            </p:cNvSpPr>
            <p:nvPr/>
          </p:nvSpPr>
          <p:spPr bwMode="auto">
            <a:xfrm>
              <a:off x="491604" y="-100013"/>
              <a:ext cx="5016500" cy="719138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CL" u="none">
                <a:cs typeface="Arial" charset="0"/>
              </a:endParaRPr>
            </a:p>
          </p:txBody>
        </p:sp>
        <p:sp>
          <p:nvSpPr>
            <p:cNvPr id="7193" name="38 CuadroTexto"/>
            <p:cNvSpPr txBox="1">
              <a:spLocks noChangeArrowheads="1"/>
            </p:cNvSpPr>
            <p:nvPr/>
          </p:nvSpPr>
          <p:spPr bwMode="auto">
            <a:xfrm>
              <a:off x="854695" y="-26988"/>
              <a:ext cx="4797425" cy="48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2600" b="1" u="none" dirty="0" smtClean="0">
                  <a:solidFill>
                    <a:srgbClr val="404040"/>
                  </a:solidFill>
                  <a:cs typeface="Arial" charset="0"/>
                </a:rPr>
                <a:t>Ecuación </a:t>
              </a:r>
              <a:r>
                <a:rPr lang="es-ES" sz="2600" b="1" u="none" dirty="0">
                  <a:solidFill>
                    <a:srgbClr val="404040"/>
                  </a:solidFill>
                  <a:cs typeface="Arial" charset="0"/>
                </a:rPr>
                <a:t>de primer grado</a:t>
              </a:r>
              <a:endParaRPr lang="es-CL" sz="2600" b="1" u="none" dirty="0">
                <a:solidFill>
                  <a:srgbClr val="404040"/>
                </a:solidFill>
                <a:cs typeface="Arial" charset="0"/>
              </a:endParaRPr>
            </a:p>
          </p:txBody>
        </p:sp>
        <p:pic>
          <p:nvPicPr>
            <p:cNvPr id="7194" name="6 Imagen" descr="ico_conceptos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228" y="0"/>
              <a:ext cx="723900" cy="760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864000" y="1718810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>
                <a:solidFill>
                  <a:srgbClr val="628E00"/>
                </a:solidFill>
                <a:latin typeface="+mj-lt"/>
              </a:rPr>
              <a:t>Ejemplos:</a:t>
            </a:r>
            <a:endParaRPr lang="es-ES" sz="2000" b="1" u="none" dirty="0">
              <a:solidFill>
                <a:srgbClr val="628E00"/>
              </a:solidFill>
              <a:latin typeface="+mj-lt"/>
            </a:endParaRPr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097346" y="2160690"/>
            <a:ext cx="2881312" cy="396875"/>
            <a:chOff x="1111" y="2296"/>
            <a:chExt cx="1815" cy="250"/>
          </a:xfrm>
        </p:grpSpPr>
        <p:sp>
          <p:nvSpPr>
            <p:cNvPr id="7190" name="Text Box 58"/>
            <p:cNvSpPr txBox="1">
              <a:spLocks noChangeArrowheads="1"/>
            </p:cNvSpPr>
            <p:nvPr/>
          </p:nvSpPr>
          <p:spPr bwMode="auto">
            <a:xfrm>
              <a:off x="1111" y="2296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u="none" dirty="0">
                  <a:solidFill>
                    <a:srgbClr val="FF3300"/>
                  </a:solidFill>
                </a:rPr>
                <a:t>1.</a:t>
              </a:r>
            </a:p>
          </p:txBody>
        </p:sp>
        <p:sp>
          <p:nvSpPr>
            <p:cNvPr id="7191" name="Text Box 59"/>
            <p:cNvSpPr txBox="1">
              <a:spLocks noChangeArrowheads="1"/>
            </p:cNvSpPr>
            <p:nvPr/>
          </p:nvSpPr>
          <p:spPr bwMode="auto">
            <a:xfrm>
              <a:off x="1338" y="2296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9x – 7 = 4x + 32</a:t>
              </a:r>
              <a:endParaRPr lang="es-ES" sz="2000" u="none" dirty="0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096725" y="2711552"/>
            <a:ext cx="2881313" cy="396875"/>
            <a:chOff x="1110" y="1793"/>
            <a:chExt cx="1815" cy="250"/>
          </a:xfrm>
        </p:grpSpPr>
        <p:sp>
          <p:nvSpPr>
            <p:cNvPr id="7188" name="Text Box 6"/>
            <p:cNvSpPr txBox="1">
              <a:spLocks noChangeArrowheads="1"/>
            </p:cNvSpPr>
            <p:nvPr/>
          </p:nvSpPr>
          <p:spPr bwMode="auto">
            <a:xfrm>
              <a:off x="1110" y="1793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000" u="none" dirty="0">
                  <a:solidFill>
                    <a:srgbClr val="FF3300"/>
                  </a:solidFill>
                </a:rPr>
                <a:t>2.</a:t>
              </a:r>
            </a:p>
          </p:txBody>
        </p:sp>
        <p:sp>
          <p:nvSpPr>
            <p:cNvPr id="7189" name="Text Box 7"/>
            <p:cNvSpPr txBox="1">
              <a:spLocks noChangeArrowheads="1"/>
            </p:cNvSpPr>
            <p:nvPr/>
          </p:nvSpPr>
          <p:spPr bwMode="auto">
            <a:xfrm>
              <a:off x="1337" y="1793"/>
              <a:ext cx="1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 err="1"/>
                <a:t>ax</a:t>
              </a:r>
              <a:r>
                <a:rPr lang="es-MX" sz="2000" u="none" dirty="0"/>
                <a:t> + b = cx + d</a:t>
              </a:r>
              <a:endParaRPr lang="es-ES" sz="2000" u="none" dirty="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097346" y="3208440"/>
            <a:ext cx="3489325" cy="685800"/>
            <a:chOff x="385" y="2439"/>
            <a:chExt cx="2198" cy="432"/>
          </a:xfrm>
        </p:grpSpPr>
        <p:sp>
          <p:nvSpPr>
            <p:cNvPr id="7176" name="Text Box 10"/>
            <p:cNvSpPr txBox="1">
              <a:spLocks noChangeArrowheads="1"/>
            </p:cNvSpPr>
            <p:nvPr/>
          </p:nvSpPr>
          <p:spPr bwMode="auto">
            <a:xfrm>
              <a:off x="655" y="2439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2</a:t>
              </a:r>
              <a:endParaRPr lang="es-ES" sz="2000" u="none"/>
            </a:p>
          </p:txBody>
        </p:sp>
        <p:sp>
          <p:nvSpPr>
            <p:cNvPr id="7177" name="Text Box 12"/>
            <p:cNvSpPr txBox="1">
              <a:spLocks noChangeArrowheads="1"/>
            </p:cNvSpPr>
            <p:nvPr/>
          </p:nvSpPr>
          <p:spPr bwMode="auto">
            <a:xfrm>
              <a:off x="655" y="2620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7</a:t>
              </a:r>
              <a:endParaRPr lang="es-ES" sz="2000" u="none"/>
            </a:p>
          </p:txBody>
        </p:sp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823" y="2512"/>
              <a:ext cx="15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/>
                <a:t>x                    x </a:t>
              </a:r>
              <a:endParaRPr lang="es-ES" sz="2000" u="none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97" y="2439"/>
              <a:ext cx="409" cy="432"/>
              <a:chOff x="2145" y="2341"/>
              <a:chExt cx="408" cy="432"/>
            </a:xfrm>
          </p:grpSpPr>
          <p:sp>
            <p:nvSpPr>
              <p:cNvPr id="7186" name="Text Box 14"/>
              <p:cNvSpPr txBox="1">
                <a:spLocks noChangeArrowheads="1"/>
              </p:cNvSpPr>
              <p:nvPr/>
            </p:nvSpPr>
            <p:spPr bwMode="auto">
              <a:xfrm>
                <a:off x="2200" y="2341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4</a:t>
                </a:r>
                <a:endParaRPr lang="es-ES" sz="2000" u="none"/>
              </a:p>
            </p:txBody>
          </p:sp>
          <p:sp>
            <p:nvSpPr>
              <p:cNvPr id="7187" name="Text Box 15"/>
              <p:cNvSpPr txBox="1">
                <a:spLocks noChangeArrowheads="1"/>
              </p:cNvSpPr>
              <p:nvPr/>
            </p:nvSpPr>
            <p:spPr bwMode="auto">
              <a:xfrm>
                <a:off x="2145" y="2523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21</a:t>
                </a:r>
                <a:endParaRPr lang="es-ES" sz="2000" u="none"/>
              </a:p>
            </p:txBody>
          </p:sp>
        </p:grpSp>
        <p:sp>
          <p:nvSpPr>
            <p:cNvPr id="7180" name="Text Box 18"/>
            <p:cNvSpPr txBox="1">
              <a:spLocks noChangeArrowheads="1"/>
            </p:cNvSpPr>
            <p:nvPr/>
          </p:nvSpPr>
          <p:spPr bwMode="auto">
            <a:xfrm>
              <a:off x="1406" y="2485"/>
              <a:ext cx="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s-CL" sz="2000" u="none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536" y="2439"/>
              <a:ext cx="408" cy="432"/>
              <a:chOff x="2145" y="2341"/>
              <a:chExt cx="408" cy="432"/>
            </a:xfrm>
          </p:grpSpPr>
          <p:sp>
            <p:nvSpPr>
              <p:cNvPr id="7184" name="Text Box 20"/>
              <p:cNvSpPr txBox="1">
                <a:spLocks noChangeArrowheads="1"/>
              </p:cNvSpPr>
              <p:nvPr/>
            </p:nvSpPr>
            <p:spPr bwMode="auto">
              <a:xfrm>
                <a:off x="2200" y="2341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5</a:t>
                </a:r>
                <a:endParaRPr lang="es-ES" sz="2000" u="none"/>
              </a:p>
            </p:txBody>
          </p:sp>
          <p:sp>
            <p:nvSpPr>
              <p:cNvPr id="7185" name="Text Box 21"/>
              <p:cNvSpPr txBox="1">
                <a:spLocks noChangeArrowheads="1"/>
              </p:cNvSpPr>
              <p:nvPr/>
            </p:nvSpPr>
            <p:spPr bwMode="auto">
              <a:xfrm>
                <a:off x="2145" y="2523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u="none"/>
                  <a:t>14</a:t>
                </a:r>
                <a:endParaRPr lang="es-ES" sz="2000" u="none"/>
              </a:p>
            </p:txBody>
          </p:sp>
        </p:grpSp>
        <p:sp>
          <p:nvSpPr>
            <p:cNvPr id="7182" name="Text Box 13"/>
            <p:cNvSpPr txBox="1">
              <a:spLocks noChangeArrowheads="1"/>
            </p:cNvSpPr>
            <p:nvPr/>
          </p:nvSpPr>
          <p:spPr bwMode="auto">
            <a:xfrm>
              <a:off x="567" y="2521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>
                  <a:sym typeface="Symbol" pitchFamily="18" charset="2"/>
                </a:rPr>
                <a:t>    </a:t>
              </a:r>
              <a:r>
                <a:rPr lang="es-MX" sz="2000" u="none" dirty="0"/>
                <a:t>+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/>
                <a:t>  =  </a:t>
              </a:r>
              <a:r>
                <a:rPr lang="es-MX" sz="2000" u="none" dirty="0">
                  <a:cs typeface="Arial" charset="0"/>
                </a:rPr>
                <a:t>––</a:t>
              </a:r>
              <a:r>
                <a:rPr lang="es-MX" sz="2000" u="none" dirty="0"/>
                <a:t>     – 8 </a:t>
              </a:r>
              <a:endParaRPr lang="es-ES" sz="2000" u="none" dirty="0"/>
            </a:p>
          </p:txBody>
        </p:sp>
        <p:sp>
          <p:nvSpPr>
            <p:cNvPr id="7183" name="Text Box 26"/>
            <p:cNvSpPr txBox="1">
              <a:spLocks noChangeArrowheads="1"/>
            </p:cNvSpPr>
            <p:nvPr/>
          </p:nvSpPr>
          <p:spPr bwMode="auto">
            <a:xfrm>
              <a:off x="385" y="252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" sz="2000" u="none" dirty="0">
                  <a:solidFill>
                    <a:srgbClr val="FF3300"/>
                  </a:solidFill>
                </a:rPr>
                <a:t>3.</a:t>
              </a: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863601" y="4194085"/>
            <a:ext cx="7956871" cy="123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/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Resolver la ecuación implica aplicar las propiedades del conjunto de los reales para “despejarla” y encontrar el valor de la incógnita que haga que la igualdad se cumpla (o sea, que se produzca una </a:t>
            </a:r>
            <a:r>
              <a:rPr lang="es-ES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identidad</a:t>
            </a: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)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210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1187624" y="2042015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 smtClean="0">
                <a:solidFill>
                  <a:srgbClr val="628E00"/>
                </a:solidFill>
                <a:latin typeface="+mj-lt"/>
              </a:rPr>
              <a:t>Ejemplo:</a:t>
            </a:r>
            <a:endParaRPr lang="es-ES" sz="2000" b="1" u="none" dirty="0">
              <a:solidFill>
                <a:srgbClr val="628E00"/>
              </a:solidFill>
              <a:latin typeface="+mj-lt"/>
            </a:endParaRPr>
          </a:p>
        </p:txBody>
      </p:sp>
      <p:sp>
        <p:nvSpPr>
          <p:cNvPr id="36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37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38" name="6 Imagen" descr="ico_concepto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358538" y="773705"/>
            <a:ext cx="6426925" cy="34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algn="just"/>
            <a:r>
              <a:rPr lang="es-ES" sz="2000" b="1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¿Cómo se resuelve una ecuación de primer grado?</a:t>
            </a:r>
            <a:endParaRPr lang="es-ES" sz="2000" b="1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863601" y="1268760"/>
            <a:ext cx="8100887" cy="80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A toda igualdad se le puede sumar (o restar) un valor real en ambos miembros, manteniendo la igualdad.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863601" y="3345682"/>
            <a:ext cx="7956871" cy="80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ES" sz="2000" u="none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Toda igualdad puede ser multiplicada (o dividida) por un valor real distinto de cero en ambos miembros, manteniendo la igualdad.</a:t>
            </a:r>
            <a:endParaRPr lang="es-ES" sz="2000" u="none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1187624" y="4180974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 smtClean="0">
                <a:solidFill>
                  <a:srgbClr val="628E00"/>
                </a:solidFill>
                <a:latin typeface="+mj-lt"/>
              </a:rPr>
              <a:t>Ejemplo:</a:t>
            </a:r>
            <a:endParaRPr lang="es-ES" sz="2000" b="1" u="none" dirty="0">
              <a:solidFill>
                <a:srgbClr val="628E00"/>
              </a:solidFill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771800" y="2061338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2x </a:t>
            </a:r>
            <a:r>
              <a:rPr lang="es-MX" sz="2000" u="none" dirty="0"/>
              <a:t>– </a:t>
            </a:r>
            <a:r>
              <a:rPr lang="es-MX" sz="2000" u="none" dirty="0" smtClean="0"/>
              <a:t>3 </a:t>
            </a:r>
            <a:r>
              <a:rPr lang="es-MX" sz="2000" u="none" dirty="0"/>
              <a:t>= </a:t>
            </a:r>
            <a:r>
              <a:rPr lang="es-MX" sz="2000" u="none" dirty="0" smtClean="0"/>
              <a:t>x</a:t>
            </a:r>
            <a:endParaRPr lang="es-ES" sz="2000" u="none" dirty="0"/>
          </a:p>
        </p:txBody>
      </p:sp>
      <p:sp>
        <p:nvSpPr>
          <p:cNvPr id="11" name="10 Rectángulo"/>
          <p:cNvSpPr/>
          <p:nvPr/>
        </p:nvSpPr>
        <p:spPr>
          <a:xfrm>
            <a:off x="4572000" y="2078850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(Sumando 3) </a:t>
            </a:r>
            <a:endParaRPr lang="es-ES" sz="2000" u="none" dirty="0"/>
          </a:p>
        </p:txBody>
      </p:sp>
      <p:sp>
        <p:nvSpPr>
          <p:cNvPr id="12" name="11 Rectángulo"/>
          <p:cNvSpPr/>
          <p:nvPr/>
        </p:nvSpPr>
        <p:spPr>
          <a:xfrm>
            <a:off x="3193224" y="2398820"/>
            <a:ext cx="13067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2x = x + 3</a:t>
            </a:r>
            <a:endParaRPr lang="es-ES" sz="2000" u="none" dirty="0"/>
          </a:p>
        </p:txBody>
      </p:sp>
      <p:sp>
        <p:nvSpPr>
          <p:cNvPr id="13" name="12 Rectángulo"/>
          <p:cNvSpPr/>
          <p:nvPr/>
        </p:nvSpPr>
        <p:spPr>
          <a:xfrm>
            <a:off x="4572000" y="239882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(Restando </a:t>
            </a:r>
            <a:r>
              <a:rPr lang="es-MX" sz="2000" b="1" u="none" dirty="0" smtClean="0"/>
              <a:t>x</a:t>
            </a:r>
            <a:r>
              <a:rPr lang="es-MX" sz="2000" u="none" dirty="0" smtClean="0"/>
              <a:t>)   </a:t>
            </a:r>
            <a:endParaRPr lang="es-ES" sz="2000" u="none" dirty="0"/>
          </a:p>
        </p:txBody>
      </p:sp>
      <p:sp>
        <p:nvSpPr>
          <p:cNvPr id="14" name="13 Rectángulo"/>
          <p:cNvSpPr/>
          <p:nvPr/>
        </p:nvSpPr>
        <p:spPr>
          <a:xfrm>
            <a:off x="3335891" y="2758860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x = 3</a:t>
            </a:r>
            <a:endParaRPr lang="es-ES" sz="2000" u="none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274"/>
              </p:ext>
            </p:extLst>
          </p:nvPr>
        </p:nvGraphicFramePr>
        <p:xfrm>
          <a:off x="2979665" y="4180974"/>
          <a:ext cx="109728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cuación" r:id="rId4" imgW="685800" imgH="393480" progId="Equation.3">
                  <p:embed/>
                </p:oleObj>
              </mc:Choice>
              <mc:Fallback>
                <p:oleObj name="Ecuación" r:id="rId4" imgW="685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9665" y="4180974"/>
                        <a:ext cx="109728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16 Rectángulo"/>
          <p:cNvSpPr/>
          <p:nvPr/>
        </p:nvSpPr>
        <p:spPr>
          <a:xfrm>
            <a:off x="4572000" y="42592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(Multiplicando por 2)</a:t>
            </a:r>
            <a:endParaRPr lang="es-ES" sz="2000" u="none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77511"/>
              </p:ext>
            </p:extLst>
          </p:nvPr>
        </p:nvGraphicFramePr>
        <p:xfrm>
          <a:off x="2915816" y="4901054"/>
          <a:ext cx="11779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cuación" r:id="rId6" imgW="736560" imgH="177480" progId="Equation.3">
                  <p:embed/>
                </p:oleObj>
              </mc:Choice>
              <mc:Fallback>
                <p:oleObj name="Ecuación" r:id="rId6" imgW="736560" imgH="17748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01054"/>
                        <a:ext cx="117792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18 Rectángulo"/>
          <p:cNvSpPr/>
          <p:nvPr/>
        </p:nvSpPr>
        <p:spPr>
          <a:xfrm>
            <a:off x="4572000" y="4788976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(Restando </a:t>
            </a:r>
            <a:r>
              <a:rPr lang="es-MX" sz="2000" b="1" u="none" dirty="0" smtClean="0"/>
              <a:t>x</a:t>
            </a:r>
            <a:r>
              <a:rPr lang="es-MX" sz="2000" u="none" dirty="0" smtClean="0"/>
              <a:t>)</a:t>
            </a:r>
            <a:endParaRPr lang="es-ES" sz="2000" u="none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60190"/>
              </p:ext>
            </p:extLst>
          </p:nvPr>
        </p:nvGraphicFramePr>
        <p:xfrm>
          <a:off x="3072581" y="5265063"/>
          <a:ext cx="9953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cuación" r:id="rId8" imgW="622080" imgH="177480" progId="Equation.3">
                  <p:embed/>
                </p:oleObj>
              </mc:Choice>
              <mc:Fallback>
                <p:oleObj name="Ecuación" r:id="rId8" imgW="622080" imgH="17748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581" y="5265063"/>
                        <a:ext cx="9953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20 Rectángulo"/>
          <p:cNvSpPr/>
          <p:nvPr/>
        </p:nvSpPr>
        <p:spPr>
          <a:xfrm>
            <a:off x="4572000" y="5149016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(Dividiendo por 5)</a:t>
            </a:r>
            <a:endParaRPr lang="es-ES" sz="2000" u="none" dirty="0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95414"/>
              </p:ext>
            </p:extLst>
          </p:nvPr>
        </p:nvGraphicFramePr>
        <p:xfrm>
          <a:off x="3179763" y="5634058"/>
          <a:ext cx="7524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0" name="Ecuación" r:id="rId10" imgW="469800" imgH="164880" progId="Equation.3">
                  <p:embed/>
                </p:oleObj>
              </mc:Choice>
              <mc:Fallback>
                <p:oleObj name="Ecuación" r:id="rId10" imgW="469800" imgH="16488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634058"/>
                        <a:ext cx="7524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4" grpId="0"/>
      <p:bldP spid="39" grpId="0"/>
      <p:bldP spid="40" grpId="0"/>
      <p:bldP spid="41" grpId="0"/>
      <p:bldP spid="42" grpId="0"/>
      <p:bldP spid="2" grpId="0"/>
      <p:bldP spid="11" grpId="0"/>
      <p:bldP spid="12" grpId="0"/>
      <p:bldP spid="13" grpId="0"/>
      <p:bldP spid="14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692150"/>
            <a:ext cx="9072567" cy="404813"/>
            <a:chOff x="0" y="436"/>
            <a:chExt cx="5715" cy="255"/>
          </a:xfrm>
        </p:grpSpPr>
        <p:sp>
          <p:nvSpPr>
            <p:cNvPr id="8221" name="40 CuadroTexto"/>
            <p:cNvSpPr txBox="1">
              <a:spLocks noChangeArrowheads="1"/>
            </p:cNvSpPr>
            <p:nvPr/>
          </p:nvSpPr>
          <p:spPr bwMode="auto">
            <a:xfrm>
              <a:off x="544" y="436"/>
              <a:ext cx="5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L" sz="2000" b="1" u="none" dirty="0" smtClean="0">
                  <a:solidFill>
                    <a:srgbClr val="7F7F7F"/>
                  </a:solidFill>
                </a:rPr>
                <a:t>Ecuaciones </a:t>
              </a:r>
              <a:r>
                <a:rPr lang="es-CL" sz="2000" b="1" u="none" dirty="0">
                  <a:solidFill>
                    <a:srgbClr val="7F7F7F"/>
                  </a:solidFill>
                </a:rPr>
                <a:t>numéricas</a:t>
              </a:r>
            </a:p>
          </p:txBody>
        </p:sp>
        <p:sp>
          <p:nvSpPr>
            <p:cNvPr id="8222" name="Line 10"/>
            <p:cNvSpPr>
              <a:spLocks noChangeShapeType="1"/>
            </p:cNvSpPr>
            <p:nvPr/>
          </p:nvSpPr>
          <p:spPr bwMode="auto">
            <a:xfrm>
              <a:off x="0" y="691"/>
              <a:ext cx="2744" cy="0"/>
            </a:xfrm>
            <a:prstGeom prst="line">
              <a:avLst/>
            </a:prstGeom>
            <a:noFill/>
            <a:ln w="9525">
              <a:solidFill>
                <a:srgbClr val="84BD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864000" y="1196752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b="1" u="none" dirty="0">
                <a:solidFill>
                  <a:srgbClr val="628E00"/>
                </a:solidFill>
                <a:latin typeface="+mj-lt"/>
              </a:rPr>
              <a:t>Ejemplos:</a:t>
            </a:r>
            <a:endParaRPr lang="es-ES" sz="2000" b="1" u="none" dirty="0">
              <a:solidFill>
                <a:srgbClr val="628E00"/>
              </a:solidFill>
              <a:latin typeface="+mj-lt"/>
            </a:endParaRP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1800000" y="2083845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latin typeface="+mj-lt"/>
              </a:rPr>
              <a:t>5x + 10 = 2x + 22</a:t>
            </a:r>
            <a:endParaRPr lang="es-ES" sz="2000" u="none" dirty="0">
              <a:latin typeface="+mj-lt"/>
            </a:endParaRPr>
          </a:p>
        </p:txBody>
      </p:sp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1243142" y="249206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5x </a:t>
            </a:r>
            <a:r>
              <a:rPr lang="es-MX" sz="2000" b="1" u="none" dirty="0"/>
              <a:t>– 2x</a:t>
            </a:r>
            <a:r>
              <a:rPr lang="es-MX" sz="2000" u="none" dirty="0"/>
              <a:t> + 10 = 2x + 22 </a:t>
            </a:r>
            <a:r>
              <a:rPr lang="es-MX" sz="2000" b="1" u="none" dirty="0"/>
              <a:t>– 2x</a:t>
            </a:r>
            <a:endParaRPr lang="es-ES" sz="2000" b="1" u="none" dirty="0"/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1809362" y="2893935"/>
            <a:ext cx="208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latin typeface="+mj-lt"/>
              </a:rPr>
              <a:t>3x + 10 = 22</a:t>
            </a:r>
            <a:endParaRPr lang="es-ES" sz="2000" u="none" dirty="0">
              <a:latin typeface="+mj-lt"/>
            </a:endParaRPr>
          </a:p>
        </p:txBody>
      </p: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1243911" y="3302155"/>
            <a:ext cx="3167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3x + 10 </a:t>
            </a:r>
            <a:r>
              <a:rPr lang="es-MX" sz="2000" b="1" u="none" dirty="0"/>
              <a:t>– 10</a:t>
            </a:r>
            <a:r>
              <a:rPr lang="es-MX" sz="2000" u="none" dirty="0"/>
              <a:t> = 22 </a:t>
            </a:r>
            <a:r>
              <a:rPr lang="es-MX" sz="2000" b="1" u="none" dirty="0"/>
              <a:t>– 10</a:t>
            </a:r>
            <a:endParaRPr lang="es-ES" sz="2000" b="1" u="none" dirty="0"/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2376000" y="3704025"/>
            <a:ext cx="1366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latin typeface="+mj-lt"/>
              </a:rPr>
              <a:t>3x = 12</a:t>
            </a:r>
            <a:endParaRPr lang="es-ES" sz="2000" u="none" dirty="0">
              <a:latin typeface="+mj-lt"/>
            </a:endParaRPr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3745223" y="4199080"/>
            <a:ext cx="1366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2000" u="none" dirty="0">
                <a:latin typeface="+mj-lt"/>
              </a:rPr>
              <a:t>x = 4</a:t>
            </a:r>
            <a:endParaRPr lang="es-ES" sz="2000" u="none" dirty="0">
              <a:latin typeface="+mj-lt"/>
            </a:endParaRPr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3347877" y="4199080"/>
            <a:ext cx="43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000" u="none" dirty="0">
                <a:solidFill>
                  <a:srgbClr val="4B5D59"/>
                </a:solidFill>
                <a:latin typeface="+mj-lt"/>
                <a:sym typeface="Symbol" pitchFamily="18" charset="2"/>
              </a:rPr>
              <a:t></a:t>
            </a:r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4788000" y="2087020"/>
            <a:ext cx="212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2x)</a:t>
            </a:r>
            <a:endParaRPr lang="es-ES" sz="2000" u="none" dirty="0"/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4788000" y="2888940"/>
            <a:ext cx="3565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10)</a:t>
            </a:r>
            <a:r>
              <a:rPr lang="es-MX" sz="2000" u="none" dirty="0" smtClean="0">
                <a:solidFill>
                  <a:srgbClr val="99CC00"/>
                </a:solidFill>
              </a:rPr>
              <a:t> </a:t>
            </a:r>
            <a:endParaRPr lang="es-ES" sz="2000" u="none" dirty="0">
              <a:solidFill>
                <a:srgbClr val="99CC00"/>
              </a:solidFill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4788000" y="3699030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Dividiendo </a:t>
            </a:r>
            <a:r>
              <a:rPr lang="es-MX" sz="2000" u="none" dirty="0"/>
              <a:t>por </a:t>
            </a:r>
            <a:r>
              <a:rPr lang="es-MX" sz="2000" u="none" dirty="0" smtClean="0"/>
              <a:t>3)</a:t>
            </a:r>
            <a:endParaRPr lang="es-ES" sz="2000" u="none" dirty="0"/>
          </a:p>
        </p:txBody>
      </p:sp>
      <p:grpSp>
        <p:nvGrpSpPr>
          <p:cNvPr id="5" name="32 Grupo"/>
          <p:cNvGrpSpPr>
            <a:grpSpLocks/>
          </p:cNvGrpSpPr>
          <p:nvPr/>
        </p:nvGrpSpPr>
        <p:grpSpPr bwMode="auto">
          <a:xfrm>
            <a:off x="2145475" y="4104467"/>
            <a:ext cx="1582738" cy="674688"/>
            <a:chOff x="790575" y="4262446"/>
            <a:chExt cx="1582738" cy="674689"/>
          </a:xfrm>
        </p:grpSpPr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790575" y="4262446"/>
              <a:ext cx="1582738" cy="674689"/>
              <a:chOff x="1202" y="3439"/>
              <a:chExt cx="997" cy="425"/>
            </a:xfrm>
          </p:grpSpPr>
          <p:sp>
            <p:nvSpPr>
              <p:cNvPr id="2113" name="Text Box 65"/>
              <p:cNvSpPr txBox="1">
                <a:spLocks noChangeArrowheads="1"/>
              </p:cNvSpPr>
              <p:nvPr/>
            </p:nvSpPr>
            <p:spPr bwMode="auto">
              <a:xfrm>
                <a:off x="1202" y="3612"/>
                <a:ext cx="72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es-ES" sz="2000" u="none">
                  <a:latin typeface="+mj-lt"/>
                </a:endParaRPr>
              </a:p>
            </p:txBody>
          </p:sp>
          <p:sp>
            <p:nvSpPr>
              <p:cNvPr id="2114" name="Text Box 66"/>
              <p:cNvSpPr txBox="1">
                <a:spLocks noChangeArrowheads="1"/>
              </p:cNvSpPr>
              <p:nvPr/>
            </p:nvSpPr>
            <p:spPr bwMode="auto">
              <a:xfrm>
                <a:off x="1338" y="3439"/>
                <a:ext cx="86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s-MX" sz="2000" dirty="0">
                    <a:latin typeface="+mj-lt"/>
                  </a:rPr>
                  <a:t>3x</a:t>
                </a:r>
                <a:r>
                  <a:rPr lang="es-MX" sz="2000" u="none" dirty="0">
                    <a:latin typeface="+mj-lt"/>
                  </a:rPr>
                  <a:t>    </a:t>
                </a:r>
                <a:r>
                  <a:rPr lang="es-MX" sz="2000" dirty="0">
                    <a:latin typeface="+mj-lt"/>
                  </a:rPr>
                  <a:t>12</a:t>
                </a:r>
                <a:endParaRPr lang="es-ES" sz="2000" dirty="0">
                  <a:latin typeface="+mj-lt"/>
                </a:endParaRPr>
              </a:p>
            </p:txBody>
          </p:sp>
          <p:sp>
            <p:nvSpPr>
              <p:cNvPr id="8215" name="Text Box 67"/>
              <p:cNvSpPr txBox="1">
                <a:spLocks noChangeArrowheads="1"/>
              </p:cNvSpPr>
              <p:nvPr/>
            </p:nvSpPr>
            <p:spPr bwMode="auto">
              <a:xfrm>
                <a:off x="1383" y="3607"/>
                <a:ext cx="1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b="1" u="none"/>
                  <a:t>3</a:t>
                </a:r>
                <a:endParaRPr lang="es-ES" sz="2000" b="1" u="none"/>
              </a:p>
            </p:txBody>
          </p:sp>
          <p:sp>
            <p:nvSpPr>
              <p:cNvPr id="8216" name="Text Box 68"/>
              <p:cNvSpPr txBox="1">
                <a:spLocks noChangeArrowheads="1"/>
              </p:cNvSpPr>
              <p:nvPr/>
            </p:nvSpPr>
            <p:spPr bwMode="auto">
              <a:xfrm>
                <a:off x="1739" y="3612"/>
                <a:ext cx="18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2000" b="1" u="none"/>
                  <a:t>3</a:t>
                </a:r>
                <a:endParaRPr lang="es-ES" sz="2000" b="1" u="none"/>
              </a:p>
            </p:txBody>
          </p:sp>
        </p:grpSp>
        <p:sp>
          <p:nvSpPr>
            <p:cNvPr id="32" name="Text Box 69"/>
            <p:cNvSpPr txBox="1">
              <a:spLocks noChangeArrowheads="1"/>
            </p:cNvSpPr>
            <p:nvPr/>
          </p:nvSpPr>
          <p:spPr bwMode="auto">
            <a:xfrm>
              <a:off x="1344613" y="4414843"/>
              <a:ext cx="428625" cy="400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>
                  <a:latin typeface="+mj-lt"/>
                </a:rPr>
                <a:t>=</a:t>
              </a:r>
              <a:endParaRPr lang="es-ES" sz="2000" u="none" dirty="0">
                <a:latin typeface="+mj-lt"/>
              </a:endParaRP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881590" y="1678800"/>
            <a:ext cx="3421060" cy="400050"/>
            <a:chOff x="1111" y="2296"/>
            <a:chExt cx="2155" cy="252"/>
          </a:xfrm>
        </p:grpSpPr>
        <p:sp>
          <p:nvSpPr>
            <p:cNvPr id="33" name="Text Box 58"/>
            <p:cNvSpPr txBox="1">
              <a:spLocks noChangeArrowheads="1"/>
            </p:cNvSpPr>
            <p:nvPr/>
          </p:nvSpPr>
          <p:spPr bwMode="auto">
            <a:xfrm>
              <a:off x="1111" y="2296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>
                  <a:solidFill>
                    <a:srgbClr val="FF3300"/>
                  </a:solidFill>
                </a:rPr>
                <a:t>a)</a:t>
              </a:r>
              <a:endParaRPr lang="es-ES" sz="2000" u="none">
                <a:solidFill>
                  <a:srgbClr val="FF3300"/>
                </a:solidFill>
              </a:endParaRPr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1678" y="2296"/>
              <a:ext cx="15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s-MX" sz="2000" u="none" dirty="0" smtClean="0">
                  <a:latin typeface="+mj-lt"/>
                </a:rPr>
                <a:t>5(x </a:t>
              </a:r>
              <a:r>
                <a:rPr lang="es-MX" sz="2000" u="none" dirty="0">
                  <a:latin typeface="+mj-lt"/>
                </a:rPr>
                <a:t>+ </a:t>
              </a:r>
              <a:r>
                <a:rPr lang="es-MX" sz="2000" u="none" dirty="0" smtClean="0">
                  <a:latin typeface="+mj-lt"/>
                </a:rPr>
                <a:t>2) </a:t>
              </a:r>
              <a:r>
                <a:rPr lang="es-MX" sz="2000" u="none" dirty="0">
                  <a:latin typeface="+mj-lt"/>
                </a:rPr>
                <a:t>= </a:t>
              </a:r>
              <a:r>
                <a:rPr lang="es-MX" sz="2000" u="none" dirty="0" smtClean="0">
                  <a:latin typeface="+mj-lt"/>
                </a:rPr>
                <a:t>2(x </a:t>
              </a:r>
              <a:r>
                <a:rPr lang="es-MX" sz="2000" u="none" dirty="0">
                  <a:latin typeface="+mj-lt"/>
                </a:rPr>
                <a:t>+ </a:t>
              </a:r>
              <a:r>
                <a:rPr lang="es-MX" sz="2000" u="none" dirty="0" smtClean="0">
                  <a:latin typeface="+mj-lt"/>
                </a:rPr>
                <a:t>11)</a:t>
              </a:r>
              <a:endParaRPr lang="es-ES" sz="2000" u="none" dirty="0">
                <a:latin typeface="+mj-lt"/>
              </a:endParaRPr>
            </a:p>
          </p:txBody>
        </p:sp>
      </p:grpSp>
      <p:sp>
        <p:nvSpPr>
          <p:cNvPr id="35" name="Text Box 71"/>
          <p:cNvSpPr txBox="1">
            <a:spLocks noChangeArrowheads="1"/>
          </p:cNvSpPr>
          <p:nvPr/>
        </p:nvSpPr>
        <p:spPr bwMode="auto">
          <a:xfrm>
            <a:off x="4788000" y="1681975"/>
            <a:ext cx="212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 smtClean="0"/>
              <a:t>(Distribuyendo)</a:t>
            </a:r>
            <a:endParaRPr lang="es-ES" sz="2000" u="none" dirty="0"/>
          </a:p>
        </p:txBody>
      </p:sp>
      <p:sp>
        <p:nvSpPr>
          <p:cNvPr id="36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sp>
        <p:nvSpPr>
          <p:cNvPr id="37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38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979979" y="5222904"/>
            <a:ext cx="7624469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 solución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 la 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ecuación es 4,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 decir, al reemplazar 4 en la incógnita de la ecuación, se cumple la igualdad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s-ES" altLang="es-CL" i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4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583709" y="4982847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4" grpId="0"/>
      <p:bldP spid="2107" grpId="0"/>
      <p:bldP spid="2108" grpId="0"/>
      <p:bldP spid="2109" grpId="0"/>
      <p:bldP spid="2110" grpId="0"/>
      <p:bldP spid="2111" grpId="0"/>
      <p:bldP spid="2117" grpId="0"/>
      <p:bldP spid="2118" grpId="0"/>
      <p:bldP spid="2119" grpId="0"/>
      <p:bldP spid="2120" grpId="0"/>
      <p:bldP spid="2121" grpId="0"/>
      <p:bldP spid="35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5" name="Text Box 5"/>
          <p:cNvSpPr txBox="1">
            <a:spLocks noChangeArrowheads="1"/>
          </p:cNvSpPr>
          <p:nvPr/>
        </p:nvSpPr>
        <p:spPr bwMode="auto">
          <a:xfrm>
            <a:off x="1556665" y="1853825"/>
            <a:ext cx="352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10x + 7 –  6x + 9 = 4x + 16</a:t>
            </a:r>
            <a:endParaRPr lang="es-ES" sz="2000" u="none" dirty="0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896000" y="1836000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Reduciendo </a:t>
            </a:r>
            <a:r>
              <a:rPr lang="es-MX" sz="2000" u="none" dirty="0"/>
              <a:t>términos </a:t>
            </a:r>
            <a:r>
              <a:rPr lang="es-MX" sz="2000" u="none" dirty="0" smtClean="0"/>
              <a:t>semejantes)</a:t>
            </a:r>
            <a:endParaRPr lang="es-ES" sz="2000" u="none" dirty="0"/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2591780" y="2393885"/>
            <a:ext cx="2390139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4x + 16 = 4x + 16</a:t>
            </a:r>
            <a:endParaRPr lang="es-ES" sz="2000" u="none" dirty="0"/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4896000" y="2394000"/>
            <a:ext cx="2376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16)</a:t>
            </a:r>
            <a:endParaRPr lang="es-ES" sz="2000" u="none" dirty="0"/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2043810" y="293394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4x + 16 </a:t>
            </a:r>
            <a:r>
              <a:rPr lang="es-MX" sz="2000" b="1" u="none" dirty="0"/>
              <a:t>– 16</a:t>
            </a:r>
            <a:r>
              <a:rPr lang="es-MX" sz="2000" u="none" dirty="0"/>
              <a:t> = 4x + 16 </a:t>
            </a:r>
            <a:r>
              <a:rPr lang="es-MX" sz="2000" b="1" u="none" dirty="0"/>
              <a:t>– 16</a:t>
            </a:r>
            <a:endParaRPr lang="es-ES" sz="2000" b="1" u="none" dirty="0"/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3168018" y="343399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4x = 4x</a:t>
            </a:r>
            <a:endParaRPr lang="es-ES" sz="2000" u="none" dirty="0">
              <a:solidFill>
                <a:srgbClr val="006699"/>
              </a:solidFill>
            </a:endParaRP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4896000" y="3420000"/>
            <a:ext cx="2376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/>
              <a:t>(</a:t>
            </a:r>
            <a:r>
              <a:rPr lang="es-MX" sz="2000" u="none" dirty="0" smtClean="0"/>
              <a:t>Restando 4x)</a:t>
            </a:r>
            <a:endParaRPr lang="es-ES" sz="2000" u="none" dirty="0"/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2628875" y="3924055"/>
            <a:ext cx="374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4x </a:t>
            </a:r>
            <a:r>
              <a:rPr lang="es-MX" sz="2000" b="1" u="none" dirty="0"/>
              <a:t>– 4x</a:t>
            </a:r>
            <a:r>
              <a:rPr lang="es-MX" sz="2000" u="none" dirty="0"/>
              <a:t> = 4x </a:t>
            </a:r>
            <a:r>
              <a:rPr lang="es-MX" sz="2000" b="1" u="none" dirty="0"/>
              <a:t>– 4x</a:t>
            </a:r>
            <a:endParaRPr lang="es-ES" sz="2000" b="1" u="none" dirty="0"/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3311860" y="4374105"/>
            <a:ext cx="122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u="none" dirty="0"/>
              <a:t>0 = 0</a:t>
            </a:r>
            <a:endParaRPr lang="es-ES" sz="2000" u="none" dirty="0">
              <a:solidFill>
                <a:srgbClr val="006699"/>
              </a:solidFill>
            </a:endParaRPr>
          </a:p>
        </p:txBody>
      </p:sp>
      <p:sp>
        <p:nvSpPr>
          <p:cNvPr id="9229" name="37 Rectángulo redondeado"/>
          <p:cNvSpPr>
            <a:spLocks noChangeArrowheads="1"/>
          </p:cNvSpPr>
          <p:nvPr/>
        </p:nvSpPr>
        <p:spPr bwMode="auto">
          <a:xfrm>
            <a:off x="491604" y="-100013"/>
            <a:ext cx="5016500" cy="71913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s-CL" u="none">
              <a:cs typeface="Arial" charset="0"/>
            </a:endParaRPr>
          </a:p>
        </p:txBody>
      </p: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890591" y="1363532"/>
            <a:ext cx="3887788" cy="400050"/>
            <a:chOff x="1020" y="621"/>
            <a:chExt cx="2449" cy="252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1020" y="621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>
                  <a:solidFill>
                    <a:srgbClr val="FF3300"/>
                  </a:solidFill>
                </a:rPr>
                <a:t>b)</a:t>
              </a:r>
              <a:endParaRPr lang="es-ES" sz="2000" u="none" dirty="0">
                <a:solidFill>
                  <a:srgbClr val="FF3300"/>
                </a:solidFill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247" y="621"/>
              <a:ext cx="22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u="none" dirty="0"/>
                <a:t>10x + 7 –  </a:t>
              </a:r>
              <a:r>
                <a:rPr lang="es-MX" sz="2000" u="none" dirty="0" smtClean="0"/>
                <a:t>3(2x – 3) </a:t>
              </a:r>
              <a:r>
                <a:rPr lang="es-MX" sz="2000" u="none" dirty="0"/>
                <a:t>= 4x + 16</a:t>
              </a:r>
              <a:endParaRPr lang="es-ES" sz="2000" u="none" dirty="0"/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896000" y="1358770"/>
            <a:ext cx="258820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>
              <a:spcBef>
                <a:spcPct val="50000"/>
              </a:spcBef>
            </a:pPr>
            <a:r>
              <a:rPr lang="es-MX" sz="2000" u="none" dirty="0" smtClean="0"/>
              <a:t>(Distribuyendo)</a:t>
            </a:r>
            <a:endParaRPr lang="es-ES" sz="2000" u="none" dirty="0"/>
          </a:p>
        </p:txBody>
      </p:sp>
      <p:sp>
        <p:nvSpPr>
          <p:cNvPr id="24" name="38 CuadroTexto"/>
          <p:cNvSpPr txBox="1">
            <a:spLocks noChangeArrowheads="1"/>
          </p:cNvSpPr>
          <p:nvPr/>
        </p:nvSpPr>
        <p:spPr bwMode="auto">
          <a:xfrm>
            <a:off x="854695" y="-26988"/>
            <a:ext cx="479742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600" b="1" u="none" dirty="0" smtClean="0">
                <a:solidFill>
                  <a:srgbClr val="404040"/>
                </a:solidFill>
                <a:cs typeface="Arial" charset="0"/>
              </a:rPr>
              <a:t>Ecuación </a:t>
            </a:r>
            <a:r>
              <a:rPr lang="es-ES" sz="2600" b="1" u="none" dirty="0">
                <a:solidFill>
                  <a:srgbClr val="404040"/>
                </a:solidFill>
                <a:cs typeface="Arial" charset="0"/>
              </a:rPr>
              <a:t>de primer grado</a:t>
            </a:r>
            <a:endParaRPr lang="es-CL" sz="2600" b="1" u="none" dirty="0">
              <a:solidFill>
                <a:srgbClr val="404040"/>
              </a:solidFill>
              <a:cs typeface="Arial" charset="0"/>
            </a:endParaRPr>
          </a:p>
        </p:txBody>
      </p:sp>
      <p:pic>
        <p:nvPicPr>
          <p:cNvPr id="25" name="6 Imagen" descr="ico_concepto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228" y="0"/>
            <a:ext cx="7239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40 CuadroTexto"/>
          <p:cNvSpPr txBox="1">
            <a:spLocks noChangeArrowheads="1"/>
          </p:cNvSpPr>
          <p:nvPr/>
        </p:nvSpPr>
        <p:spPr bwMode="auto">
          <a:xfrm>
            <a:off x="863600" y="692150"/>
            <a:ext cx="82089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000" b="1" u="none" dirty="0" smtClean="0">
                <a:solidFill>
                  <a:srgbClr val="7F7F7F"/>
                </a:solidFill>
              </a:rPr>
              <a:t>Ecuaciones </a:t>
            </a:r>
            <a:r>
              <a:rPr lang="es-CL" sz="2000" b="1" u="none" dirty="0">
                <a:solidFill>
                  <a:srgbClr val="7F7F7F"/>
                </a:solidFill>
              </a:rPr>
              <a:t>numéricas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0" y="1096963"/>
            <a:ext cx="4356102" cy="0"/>
          </a:xfrm>
          <a:prstGeom prst="line">
            <a:avLst/>
          </a:prstGeom>
          <a:noFill/>
          <a:ln w="9525">
            <a:solidFill>
              <a:srgbClr val="84BD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979979" y="5015881"/>
            <a:ext cx="7768485" cy="923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Cuando en una 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ecuación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incógnitas se eliminan y se llega a una 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identidad,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ecuación tiene  </a:t>
            </a:r>
            <a:r>
              <a:rPr lang="es-ES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s-ES" b="1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nfinitas soluciones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decir,  para cualquier valor de </a:t>
            </a:r>
            <a:r>
              <a:rPr lang="es-ES" b="1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</a:t>
            </a:r>
            <a:r>
              <a:rPr lang="es-ES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cumple la igualdad</a:t>
            </a:r>
            <a:r>
              <a:rPr lang="es-ES" u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ES" altLang="es-CL" i="1" u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" name="Picture 2" descr="C:\Users\milena.jaraquemada\AppData\Local\Microsoft\Windows\Temporary Internet Files\Content.IE5\WOP4Q44L\Pencil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28861">
            <a:off x="583709" y="4775824"/>
            <a:ext cx="504503" cy="5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/>
      <p:bldP spid="62" grpId="0"/>
      <p:bldP spid="64" grpId="0"/>
      <p:bldP spid="65" grpId="0"/>
      <p:bldP spid="66" grpId="0"/>
      <p:bldP spid="68" grpId="0"/>
      <p:bldP spid="74" grpId="0"/>
      <p:bldP spid="75" grpId="0"/>
      <p:bldP spid="76" grpId="0"/>
      <p:bldP spid="23" grpId="0"/>
      <p:bldP spid="28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4BD00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2200" b="1" u="none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1396</Words>
  <Application>Microsoft Office PowerPoint</Application>
  <PresentationFormat>Presentación en pantalla (4:3)</PresentationFormat>
  <Paragraphs>363</Paragraphs>
  <Slides>21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Diseño predeterminado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particular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Pamela Martínez</dc:creator>
  <cp:lastModifiedBy>Mariela Poblete Cea</cp:lastModifiedBy>
  <cp:revision>359</cp:revision>
  <dcterms:created xsi:type="dcterms:W3CDTF">2012-03-18T03:33:47Z</dcterms:created>
  <dcterms:modified xsi:type="dcterms:W3CDTF">2015-06-22T13:35:59Z</dcterms:modified>
</cp:coreProperties>
</file>