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76" r:id="rId3"/>
    <p:sldId id="260" r:id="rId4"/>
    <p:sldId id="320" r:id="rId5"/>
    <p:sldId id="262" r:id="rId6"/>
    <p:sldId id="579" r:id="rId7"/>
    <p:sldId id="566" r:id="rId8"/>
    <p:sldId id="567" r:id="rId9"/>
    <p:sldId id="574" r:id="rId10"/>
    <p:sldId id="568" r:id="rId11"/>
    <p:sldId id="580" r:id="rId12"/>
    <p:sldId id="569" r:id="rId13"/>
    <p:sldId id="577" r:id="rId14"/>
    <p:sldId id="578" r:id="rId15"/>
    <p:sldId id="581" r:id="rId16"/>
    <p:sldId id="564" r:id="rId17"/>
    <p:sldId id="408" r:id="rId18"/>
    <p:sldId id="550" r:id="rId19"/>
    <p:sldId id="551" r:id="rId20"/>
    <p:sldId id="365" r:id="rId21"/>
    <p:sldId id="575" r:id="rId22"/>
    <p:sldId id="582" r:id="rId23"/>
    <p:sldId id="258" r:id="rId24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2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9900"/>
    <a:srgbClr val="547E00"/>
    <a:srgbClr val="99CC00"/>
    <a:srgbClr val="4B7000"/>
    <a:srgbClr val="DEFF93"/>
    <a:srgbClr val="FFDF79"/>
    <a:srgbClr val="FF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911" autoAdjust="0"/>
    <p:restoredTop sz="94190" autoAdjust="0"/>
  </p:normalViewPr>
  <p:slideViewPr>
    <p:cSldViewPr>
      <p:cViewPr varScale="1">
        <p:scale>
          <a:sx n="97" d="100"/>
          <a:sy n="97" d="100"/>
        </p:scale>
        <p:origin x="1220" y="76"/>
      </p:cViewPr>
      <p:guideLst>
        <p:guide orient="horz" pos="3793"/>
        <p:guide pos="22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Cifuentes Herrera" userId="03e547742b4a3663" providerId="LiveId" clId="{0244D5C3-7855-44AA-97DD-14B3FFD3864C}"/>
    <pc:docChg chg="modSld">
      <pc:chgData name="Ignacio Cifuentes Herrera" userId="03e547742b4a3663" providerId="LiveId" clId="{0244D5C3-7855-44AA-97DD-14B3FFD3864C}" dt="2022-08-04T22:49:55.290" v="1" actId="9405"/>
      <pc:docMkLst>
        <pc:docMk/>
      </pc:docMkLst>
      <pc:sldChg chg="addSp mod">
        <pc:chgData name="Ignacio Cifuentes Herrera" userId="03e547742b4a3663" providerId="LiveId" clId="{0244D5C3-7855-44AA-97DD-14B3FFD3864C}" dt="2022-08-04T22:49:55.290" v="1" actId="9405"/>
        <pc:sldMkLst>
          <pc:docMk/>
          <pc:sldMk cId="0" sldId="568"/>
        </pc:sldMkLst>
        <pc:inkChg chg="add">
          <ac:chgData name="Ignacio Cifuentes Herrera" userId="03e547742b4a3663" providerId="LiveId" clId="{0244D5C3-7855-44AA-97DD-14B3FFD3864C}" dt="2022-08-04T22:45:03.428" v="0" actId="9405"/>
          <ac:inkMkLst>
            <pc:docMk/>
            <pc:sldMk cId="0" sldId="568"/>
            <ac:inkMk id="2" creationId="{95739C1A-2819-E457-E6F8-4352D5653DAC}"/>
          </ac:inkMkLst>
        </pc:inkChg>
        <pc:inkChg chg="add">
          <ac:chgData name="Ignacio Cifuentes Herrera" userId="03e547742b4a3663" providerId="LiveId" clId="{0244D5C3-7855-44AA-97DD-14B3FFD3864C}" dt="2022-08-04T22:49:55.290" v="1" actId="9405"/>
          <ac:inkMkLst>
            <pc:docMk/>
            <pc:sldMk cId="0" sldId="568"/>
            <ac:inkMk id="3" creationId="{45AD1E83-7550-CE0E-5FD5-4E85ED83EF7A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558AFC45-23C5-406A-AC90-2E97777BC04E}" type="datetimeFigureOut">
              <a:rPr lang="es-ES"/>
              <a:pPr>
                <a:defRPr/>
              </a:pPr>
              <a:t>04/08/2022</a:t>
            </a:fld>
            <a:endParaRPr lang="es-E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777CD401-F018-4608-80A0-434F30B103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349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2:45:03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47 419 304,'6'-66'628,"-6"4"0,-2 4-396,-4 4-108,3 6-252,-9 3-268,0 1-116,-5 3-64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2:49:55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0 216,'-93'108'172,"-8"-21"-140,-8-17-440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A73A8C88-782F-472F-B6CC-85E1C93F12A3}" type="datetimeFigureOut">
              <a:rPr lang="es-CL"/>
              <a:pPr>
                <a:defRPr/>
              </a:pPr>
              <a:t>04-08-2022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AB9115D1-0E91-4A85-ACD0-0808568CED3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5259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27088" y="6669088"/>
            <a:ext cx="8316912" cy="188912"/>
          </a:xfrm>
          <a:prstGeom prst="rect">
            <a:avLst/>
          </a:prstGeom>
          <a:solidFill>
            <a:srgbClr val="84BD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L"/>
          </a:p>
        </p:txBody>
      </p:sp>
      <p:pic>
        <p:nvPicPr>
          <p:cNvPr id="8" name="7 Imagen" descr="logo_patron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12175" y="44450"/>
            <a:ext cx="5238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9" descr="M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7"/>
          <p:cNvSpPr txBox="1">
            <a:spLocks noChangeArrowheads="1"/>
          </p:cNvSpPr>
          <p:nvPr/>
        </p:nvSpPr>
        <p:spPr bwMode="auto">
          <a:xfrm rot="16200000">
            <a:off x="-1354137" y="3982408"/>
            <a:ext cx="29527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050" u="none" dirty="0">
                <a:solidFill>
                  <a:schemeClr val="bg1"/>
                </a:solidFill>
                <a:latin typeface="Arial Narrow" pitchFamily="34" charset="0"/>
              </a:rPr>
              <a:t>PPTCES029MT21-A15V1</a:t>
            </a:r>
            <a:endParaRPr lang="es-ES" sz="1000" u="none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635375" y="4797425"/>
            <a:ext cx="5256213" cy="9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s-ES" sz="2000" b="1" u="none" dirty="0">
                <a:solidFill>
                  <a:schemeClr val="bg1"/>
                </a:solidFill>
                <a:latin typeface="Arial Narrow" pitchFamily="34" charset="0"/>
              </a:rPr>
              <a:t>Clase</a:t>
            </a:r>
          </a:p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s-ES" sz="3500" u="none" dirty="0">
                <a:solidFill>
                  <a:schemeClr val="bg1"/>
                </a:solidFill>
                <a:latin typeface="Arial Narrow" pitchFamily="34" charset="0"/>
              </a:rPr>
              <a:t>Ecuaciones de segundo grado</a:t>
            </a:r>
          </a:p>
        </p:txBody>
      </p:sp>
      <p:sp>
        <p:nvSpPr>
          <p:cNvPr id="17413" name="Text Box 28"/>
          <p:cNvSpPr txBox="1">
            <a:spLocks noChangeArrowheads="1"/>
          </p:cNvSpPr>
          <p:nvPr/>
        </p:nvSpPr>
        <p:spPr bwMode="auto">
          <a:xfrm>
            <a:off x="8423275" y="3716338"/>
            <a:ext cx="757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u="none">
                <a:solidFill>
                  <a:srgbClr val="84BD00"/>
                </a:solidFill>
                <a:latin typeface="Arial Narrow" pitchFamily="34" charset="0"/>
              </a:rPr>
              <a:t>MT-21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3744104" y="3069749"/>
            <a:ext cx="1764000" cy="648000"/>
          </a:xfrm>
          <a:prstGeom prst="rect">
            <a:avLst/>
          </a:prstGeom>
          <a:solidFill>
            <a:schemeClr val="bg1"/>
          </a:solidFill>
          <a:ln w="28575">
            <a:solidFill>
              <a:srgbClr val="6699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endParaRPr lang="es-MX" u="none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3868663" y="3055760"/>
            <a:ext cx="1554163" cy="661988"/>
            <a:chOff x="2058" y="1524"/>
            <a:chExt cx="979" cy="417"/>
          </a:xfrm>
        </p:grpSpPr>
        <p:sp>
          <p:nvSpPr>
            <p:cNvPr id="28681" name="Text Box 14"/>
            <p:cNvSpPr txBox="1">
              <a:spLocks noChangeArrowheads="1"/>
            </p:cNvSpPr>
            <p:nvPr/>
          </p:nvSpPr>
          <p:spPr bwMode="auto">
            <a:xfrm>
              <a:off x="2682" y="1524"/>
              <a:ext cx="35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 dirty="0">
                  <a:cs typeface="Arial" charset="0"/>
                </a:rPr>
                <a:t> c</a:t>
              </a:r>
              <a:endParaRPr lang="es-ES" sz="2000" u="none" baseline="30000" dirty="0"/>
            </a:p>
          </p:txBody>
        </p:sp>
        <p:sp>
          <p:nvSpPr>
            <p:cNvPr id="28682" name="Line 15"/>
            <p:cNvSpPr>
              <a:spLocks noChangeShapeType="1"/>
            </p:cNvSpPr>
            <p:nvPr/>
          </p:nvSpPr>
          <p:spPr bwMode="auto">
            <a:xfrm>
              <a:off x="2750" y="1743"/>
              <a:ext cx="159" cy="0"/>
            </a:xfrm>
            <a:prstGeom prst="line">
              <a:avLst/>
            </a:prstGeom>
            <a:noFill/>
            <a:ln w="12700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8683" name="Rectangle 16"/>
            <p:cNvSpPr>
              <a:spLocks noChangeArrowheads="1"/>
            </p:cNvSpPr>
            <p:nvPr/>
          </p:nvSpPr>
          <p:spPr bwMode="auto">
            <a:xfrm>
              <a:off x="2718" y="1689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a</a:t>
              </a:r>
            </a:p>
          </p:txBody>
        </p:sp>
        <p:sp>
          <p:nvSpPr>
            <p:cNvPr id="28684" name="Rectangle 17"/>
            <p:cNvSpPr>
              <a:spLocks noChangeArrowheads="1"/>
            </p:cNvSpPr>
            <p:nvPr/>
          </p:nvSpPr>
          <p:spPr bwMode="auto">
            <a:xfrm>
              <a:off x="2058" y="1590"/>
              <a:ext cx="6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x</a:t>
              </a:r>
              <a:r>
                <a:rPr lang="es-ES" sz="2000" u="none" baseline="-25000" dirty="0"/>
                <a:t>1</a:t>
              </a:r>
              <a:r>
                <a:rPr lang="es-ES" sz="2000" u="none" dirty="0"/>
                <a:t> </a:t>
              </a:r>
              <a:r>
                <a:rPr lang="en-US" sz="2000" u="none" dirty="0"/>
                <a:t>·</a:t>
              </a:r>
              <a:r>
                <a:rPr lang="es-ES" sz="2000" u="none" dirty="0"/>
                <a:t> x</a:t>
              </a:r>
              <a:r>
                <a:rPr lang="es-ES" sz="2000" u="none" baseline="-25000" dirty="0"/>
                <a:t>2</a:t>
              </a:r>
              <a:r>
                <a:rPr lang="es-ES" sz="2000" u="none" dirty="0"/>
                <a:t> =</a:t>
              </a:r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744104" y="2225086"/>
            <a:ext cx="1764000" cy="648000"/>
          </a:xfrm>
          <a:prstGeom prst="rect">
            <a:avLst/>
          </a:prstGeom>
          <a:solidFill>
            <a:schemeClr val="bg1"/>
          </a:solidFill>
          <a:ln w="28575">
            <a:solidFill>
              <a:srgbClr val="6699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endParaRPr lang="es-MX" u="none" dirty="0">
              <a:ea typeface="Times New Roman" pitchFamily="18" charset="0"/>
              <a:cs typeface="Arial" charset="0"/>
            </a:endParaRPr>
          </a:p>
        </p:txBody>
      </p:sp>
      <p:sp>
        <p:nvSpPr>
          <p:cNvPr id="28693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86898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grpSp>
        <p:nvGrpSpPr>
          <p:cNvPr id="28675" name="Group 8"/>
          <p:cNvGrpSpPr>
            <a:grpSpLocks/>
          </p:cNvGrpSpPr>
          <p:nvPr/>
        </p:nvGrpSpPr>
        <p:grpSpPr bwMode="auto">
          <a:xfrm>
            <a:off x="827584" y="785813"/>
            <a:ext cx="6120680" cy="404812"/>
            <a:chOff x="0" y="436"/>
            <a:chExt cx="5193" cy="255"/>
          </a:xfrm>
        </p:grpSpPr>
        <p:sp>
          <p:nvSpPr>
            <p:cNvPr id="28689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b="1" u="none" dirty="0">
                  <a:solidFill>
                    <a:srgbClr val="7F7F7F"/>
                  </a:solidFill>
                </a:rPr>
                <a:t>Propiedades de las raíces</a:t>
              </a:r>
            </a:p>
          </p:txBody>
        </p:sp>
        <p:sp>
          <p:nvSpPr>
            <p:cNvPr id="28690" name="Line 10"/>
            <p:cNvSpPr>
              <a:spLocks noChangeShapeType="1"/>
            </p:cNvSpPr>
            <p:nvPr/>
          </p:nvSpPr>
          <p:spPr bwMode="auto">
            <a:xfrm>
              <a:off x="0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890389" y="1340768"/>
            <a:ext cx="778606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x</a:t>
            </a:r>
            <a:r>
              <a:rPr lang="es-CL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y  x</a:t>
            </a:r>
            <a:r>
              <a:rPr lang="es-CL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son las raíces de la ecuación de segundo grado, de la forma  ax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es-CL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c = 0,   entonces: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868664" y="2204866"/>
            <a:ext cx="1627188" cy="687389"/>
            <a:chOff x="2058" y="1537"/>
            <a:chExt cx="1025" cy="433"/>
          </a:xfrm>
        </p:grpSpPr>
        <p:sp>
          <p:nvSpPr>
            <p:cNvPr id="28685" name="Text Box 7"/>
            <p:cNvSpPr txBox="1">
              <a:spLocks noChangeArrowheads="1"/>
            </p:cNvSpPr>
            <p:nvPr/>
          </p:nvSpPr>
          <p:spPr bwMode="auto">
            <a:xfrm>
              <a:off x="2728" y="1537"/>
              <a:ext cx="35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 dirty="0"/>
                <a:t>– </a:t>
              </a:r>
              <a:r>
                <a:rPr lang="es-ES" sz="2000" u="none" dirty="0">
                  <a:cs typeface="Arial" charset="0"/>
                </a:rPr>
                <a:t>b</a:t>
              </a:r>
              <a:endParaRPr lang="es-ES" sz="2000" u="none" baseline="30000" dirty="0"/>
            </a:p>
          </p:txBody>
        </p:sp>
        <p:sp>
          <p:nvSpPr>
            <p:cNvPr id="28686" name="Line 8"/>
            <p:cNvSpPr>
              <a:spLocks noChangeShapeType="1"/>
            </p:cNvSpPr>
            <p:nvPr/>
          </p:nvSpPr>
          <p:spPr bwMode="auto">
            <a:xfrm>
              <a:off x="2773" y="1764"/>
              <a:ext cx="249" cy="0"/>
            </a:xfrm>
            <a:prstGeom prst="line">
              <a:avLst/>
            </a:prstGeom>
            <a:noFill/>
            <a:ln w="12700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8687" name="Rectangle 9"/>
            <p:cNvSpPr>
              <a:spLocks noChangeArrowheads="1"/>
            </p:cNvSpPr>
            <p:nvPr/>
          </p:nvSpPr>
          <p:spPr bwMode="auto">
            <a:xfrm>
              <a:off x="2794" y="1718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a</a:t>
              </a:r>
            </a:p>
          </p:txBody>
        </p:sp>
        <p:sp>
          <p:nvSpPr>
            <p:cNvPr id="28688" name="Rectangle 10"/>
            <p:cNvSpPr>
              <a:spLocks noChangeArrowheads="1"/>
            </p:cNvSpPr>
            <p:nvPr/>
          </p:nvSpPr>
          <p:spPr bwMode="auto">
            <a:xfrm>
              <a:off x="2058" y="1590"/>
              <a:ext cx="7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x</a:t>
              </a:r>
              <a:r>
                <a:rPr lang="es-ES" sz="2000" u="none" baseline="-25000" dirty="0"/>
                <a:t>1</a:t>
              </a:r>
              <a:r>
                <a:rPr lang="es-ES" sz="2000" u="none" dirty="0"/>
                <a:t> + x</a:t>
              </a:r>
              <a:r>
                <a:rPr lang="es-ES" sz="2000" u="none" baseline="-25000" dirty="0"/>
                <a:t>2</a:t>
              </a:r>
              <a:r>
                <a:rPr lang="es-ES" sz="2000" u="none" dirty="0"/>
                <a:t> =</a:t>
              </a:r>
            </a:p>
          </p:txBody>
        </p:sp>
      </p:grpSp>
      <p:sp>
        <p:nvSpPr>
          <p:cNvPr id="98" name="Rectangle 24"/>
          <p:cNvSpPr>
            <a:spLocks noChangeArrowheads="1"/>
          </p:cNvSpPr>
          <p:nvPr/>
        </p:nvSpPr>
        <p:spPr bwMode="auto">
          <a:xfrm>
            <a:off x="3149526" y="2288999"/>
            <a:ext cx="412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rgbClr val="FF6600"/>
                </a:solidFill>
              </a:rPr>
              <a:t>1)</a:t>
            </a:r>
            <a:endParaRPr lang="es-ES" sz="2000" u="none" dirty="0">
              <a:solidFill>
                <a:srgbClr val="FF6600"/>
              </a:solidFill>
            </a:endParaRPr>
          </a:p>
        </p:txBody>
      </p:sp>
      <p:sp>
        <p:nvSpPr>
          <p:cNvPr id="99" name="Rectangle 25"/>
          <p:cNvSpPr>
            <a:spLocks noChangeArrowheads="1"/>
          </p:cNvSpPr>
          <p:nvPr/>
        </p:nvSpPr>
        <p:spPr bwMode="auto">
          <a:xfrm>
            <a:off x="3149526" y="3147836"/>
            <a:ext cx="412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rgbClr val="FF6600"/>
                </a:solidFill>
              </a:rPr>
              <a:t>2)</a:t>
            </a:r>
            <a:endParaRPr lang="es-ES" sz="2000" u="none" dirty="0">
              <a:solidFill>
                <a:srgbClr val="FF6600"/>
              </a:solidFill>
            </a:endParaRPr>
          </a:p>
        </p:txBody>
      </p:sp>
      <p:sp>
        <p:nvSpPr>
          <p:cNvPr id="24" name="38 CuadroTexto"/>
          <p:cNvSpPr txBox="1">
            <a:spLocks noChangeArrowheads="1"/>
          </p:cNvSpPr>
          <p:nvPr/>
        </p:nvSpPr>
        <p:spPr bwMode="auto">
          <a:xfrm>
            <a:off x="864085" y="6350"/>
            <a:ext cx="65050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Ecuación de segundo grado</a:t>
            </a:r>
          </a:p>
        </p:txBody>
      </p:sp>
      <p:pic>
        <p:nvPicPr>
          <p:cNvPr id="2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423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34960" y="1190625"/>
            <a:ext cx="4068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864000" y="3861048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864000" y="4197598"/>
            <a:ext cx="80648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sz="2000" u="none" dirty="0"/>
              <a:t>Si en la ecuación   x</a:t>
            </a:r>
            <a:r>
              <a:rPr lang="es-CL" sz="2000" u="none" baseline="30000" dirty="0"/>
              <a:t>2</a:t>
            </a:r>
            <a:r>
              <a:rPr lang="es-CL" sz="2000" u="none" dirty="0"/>
              <a:t> – 3x – 4 = 0,  a = 1, b =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CL" sz="2000" u="none" dirty="0"/>
              <a:t>3 y c =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CL" sz="2000" u="none" dirty="0"/>
              <a:t>4, entonces:</a:t>
            </a:r>
            <a:endParaRPr lang="es-ES" sz="2000" u="none" dirty="0"/>
          </a:p>
        </p:txBody>
      </p:sp>
      <p:grpSp>
        <p:nvGrpSpPr>
          <p:cNvPr id="31" name="Group 12"/>
          <p:cNvGrpSpPr>
            <a:grpSpLocks/>
          </p:cNvGrpSpPr>
          <p:nvPr/>
        </p:nvGrpSpPr>
        <p:grpSpPr bwMode="auto">
          <a:xfrm>
            <a:off x="2193676" y="4693146"/>
            <a:ext cx="1946276" cy="711201"/>
            <a:chOff x="2058" y="1537"/>
            <a:chExt cx="1226" cy="448"/>
          </a:xfrm>
        </p:grpSpPr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728" y="1537"/>
              <a:ext cx="5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MX" sz="2000" u="none" dirty="0">
                  <a:ea typeface="Times New Roman" pitchFamily="18" charset="0"/>
                  <a:cs typeface="Arial" charset="0"/>
                </a:rPr>
                <a:t>–</a:t>
              </a:r>
              <a:r>
                <a:rPr lang="es-ES" sz="2000" u="none" dirty="0"/>
                <a:t>(</a:t>
              </a:r>
              <a:r>
                <a:rPr lang="es-MX" sz="2000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ES" sz="2000" u="none" dirty="0"/>
                <a:t>3)</a:t>
              </a:r>
              <a:endParaRPr lang="es-ES" sz="2000" u="none" baseline="30000" dirty="0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2773" y="1764"/>
              <a:ext cx="431" cy="0"/>
            </a:xfrm>
            <a:prstGeom prst="line">
              <a:avLst/>
            </a:prstGeom>
            <a:noFill/>
            <a:ln w="12700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2899" y="1733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1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058" y="1590"/>
              <a:ext cx="7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x</a:t>
              </a:r>
              <a:r>
                <a:rPr lang="es-ES" sz="2000" u="none" baseline="-25000" dirty="0"/>
                <a:t>1</a:t>
              </a:r>
              <a:r>
                <a:rPr lang="es-ES" sz="2000" u="none" dirty="0"/>
                <a:t> + x</a:t>
              </a:r>
              <a:r>
                <a:rPr lang="es-ES" sz="2000" u="none" baseline="-25000" dirty="0"/>
                <a:t>2</a:t>
              </a:r>
              <a:r>
                <a:rPr lang="es-ES" sz="2000" u="none" dirty="0"/>
                <a:t> =</a:t>
              </a:r>
            </a:p>
          </p:txBody>
        </p:sp>
      </p:grp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196851" y="5413226"/>
            <a:ext cx="146288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/>
              <a:t>x</a:t>
            </a:r>
            <a:r>
              <a:rPr lang="es-ES" sz="2000" u="none" baseline="-25000" dirty="0"/>
              <a:t>1</a:t>
            </a:r>
            <a:r>
              <a:rPr lang="es-ES" sz="2000" u="none" dirty="0"/>
              <a:t> + x</a:t>
            </a:r>
            <a:r>
              <a:rPr lang="es-ES" sz="2000" u="none" baseline="-25000" dirty="0"/>
              <a:t>2</a:t>
            </a:r>
            <a:r>
              <a:rPr lang="es-ES" sz="2000" u="none" dirty="0"/>
              <a:t> = 3</a:t>
            </a:r>
          </a:p>
        </p:txBody>
      </p:sp>
      <p:grpSp>
        <p:nvGrpSpPr>
          <p:cNvPr id="41" name="Group 12"/>
          <p:cNvGrpSpPr>
            <a:grpSpLocks/>
          </p:cNvGrpSpPr>
          <p:nvPr/>
        </p:nvGrpSpPr>
        <p:grpSpPr bwMode="auto">
          <a:xfrm>
            <a:off x="5218012" y="4693146"/>
            <a:ext cx="1946276" cy="711201"/>
            <a:chOff x="2058" y="1537"/>
            <a:chExt cx="1226" cy="448"/>
          </a:xfrm>
        </p:grpSpPr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2728" y="1537"/>
              <a:ext cx="5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CL" sz="2000" u="none" dirty="0"/>
                <a:t>– </a:t>
              </a:r>
              <a:r>
                <a:rPr lang="es-ES" sz="2000" u="none" dirty="0"/>
                <a:t>4</a:t>
              </a:r>
              <a:endParaRPr lang="es-ES" sz="2000" u="none" baseline="30000" dirty="0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2773" y="1764"/>
              <a:ext cx="227" cy="0"/>
            </a:xfrm>
            <a:prstGeom prst="line">
              <a:avLst/>
            </a:prstGeom>
            <a:noFill/>
            <a:ln w="12700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794" y="1733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1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2058" y="1590"/>
              <a:ext cx="6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x</a:t>
              </a:r>
              <a:r>
                <a:rPr lang="es-ES" sz="2000" u="none" baseline="-25000" dirty="0"/>
                <a:t>1</a:t>
              </a:r>
              <a:r>
                <a:rPr lang="es-ES" sz="2000" u="none" dirty="0"/>
                <a:t> </a:t>
              </a:r>
              <a:r>
                <a:rPr lang="en-US" sz="2000" u="none" dirty="0"/>
                <a:t>·</a:t>
              </a:r>
              <a:r>
                <a:rPr lang="es-ES" sz="2000" u="none" dirty="0"/>
                <a:t> x</a:t>
              </a:r>
              <a:r>
                <a:rPr lang="es-ES" sz="2000" u="none" baseline="-25000" dirty="0"/>
                <a:t>2</a:t>
              </a:r>
              <a:r>
                <a:rPr lang="es-ES" sz="2000" u="none" dirty="0"/>
                <a:t> =</a:t>
              </a:r>
            </a:p>
          </p:txBody>
        </p:sp>
      </p:grp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5221186" y="5413868"/>
            <a:ext cx="1727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/>
              <a:t>x</a:t>
            </a:r>
            <a:r>
              <a:rPr lang="es-ES" sz="2000" u="none" baseline="-25000" dirty="0"/>
              <a:t>1</a:t>
            </a:r>
            <a:r>
              <a:rPr lang="es-ES" sz="2000" u="none" dirty="0"/>
              <a:t> </a:t>
            </a:r>
            <a:r>
              <a:rPr lang="en-US" sz="2000" u="none" dirty="0"/>
              <a:t>·</a:t>
            </a:r>
            <a:r>
              <a:rPr lang="es-ES" sz="2000" u="none" dirty="0"/>
              <a:t> x</a:t>
            </a:r>
            <a:r>
              <a:rPr lang="es-ES" sz="2000" u="none" baseline="-25000" dirty="0"/>
              <a:t>2</a:t>
            </a:r>
            <a:r>
              <a:rPr lang="es-ES" sz="2000" u="none" dirty="0"/>
              <a:t> = </a:t>
            </a:r>
            <a:r>
              <a:rPr lang="es-CL" sz="2000" u="none" dirty="0"/>
              <a:t>– </a:t>
            </a:r>
            <a:r>
              <a:rPr lang="es-ES" sz="2000" u="none" dirty="0"/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5739C1A-2819-E457-E6F8-4352D5653DAC}"/>
                  </a:ext>
                </a:extLst>
              </p14:cNvPr>
              <p14:cNvContentPartPr/>
              <p14:nvPr/>
            </p14:nvContentPartPr>
            <p14:xfrm>
              <a:off x="4360183" y="1618490"/>
              <a:ext cx="19080" cy="151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5739C1A-2819-E457-E6F8-4352D5653D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2543" y="1600850"/>
                <a:ext cx="54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5AD1E83-7550-CE0E-5FD5-4E85ED83EF7A}"/>
                  </a:ext>
                </a:extLst>
              </p14:cNvPr>
              <p14:cNvContentPartPr/>
              <p14:nvPr/>
            </p14:nvContentPartPr>
            <p14:xfrm>
              <a:off x="4717663" y="3678770"/>
              <a:ext cx="109440" cy="957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5AD1E83-7550-CE0E-5FD5-4E85ED83EF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9663" y="3660770"/>
                <a:ext cx="145080" cy="13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50" grpId="0"/>
      <p:bldP spid="98" grpId="0"/>
      <p:bldP spid="99" grpId="0"/>
      <p:bldP spid="29" grpId="0"/>
      <p:bldP spid="30" grpId="0"/>
      <p:bldP spid="40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915295" y="2694112"/>
            <a:ext cx="32400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6699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s-CL" sz="2000" u="none" dirty="0"/>
              <a:t> x</a:t>
            </a:r>
            <a:r>
              <a:rPr lang="es-CL" sz="2000" u="none" baseline="30000" dirty="0"/>
              <a:t>2</a:t>
            </a:r>
            <a:r>
              <a:rPr lang="es-CL" sz="2000" u="none" dirty="0"/>
              <a:t> – (</a:t>
            </a:r>
            <a:r>
              <a:rPr lang="es-ES" sz="2000" u="none" dirty="0"/>
              <a:t>x</a:t>
            </a:r>
            <a:r>
              <a:rPr lang="es-ES" sz="2000" u="none" baseline="-25000" dirty="0"/>
              <a:t>1</a:t>
            </a:r>
            <a:r>
              <a:rPr lang="es-ES" sz="2000" u="none" dirty="0"/>
              <a:t> + x</a:t>
            </a:r>
            <a:r>
              <a:rPr lang="es-ES" sz="2000" u="none" baseline="-25000" dirty="0"/>
              <a:t>2</a:t>
            </a:r>
            <a:r>
              <a:rPr lang="es-ES" sz="2000" u="none" dirty="0"/>
              <a:t>)·</a:t>
            </a:r>
            <a:r>
              <a:rPr lang="es-CL" sz="2000" u="none" dirty="0"/>
              <a:t>x + </a:t>
            </a:r>
            <a:r>
              <a:rPr lang="es-ES" sz="2000" u="none" dirty="0"/>
              <a:t>x</a:t>
            </a:r>
            <a:r>
              <a:rPr lang="es-ES" sz="2000" u="none" baseline="-25000" dirty="0"/>
              <a:t>1</a:t>
            </a:r>
            <a:r>
              <a:rPr lang="en-US" sz="2000" u="none" dirty="0"/>
              <a:t>·</a:t>
            </a:r>
            <a:r>
              <a:rPr lang="es-ES" sz="2000" u="none" dirty="0"/>
              <a:t>x</a:t>
            </a:r>
            <a:r>
              <a:rPr lang="es-ES" sz="2000" u="none" baseline="-25000" dirty="0"/>
              <a:t>2</a:t>
            </a:r>
            <a:r>
              <a:rPr lang="es-ES" sz="2000" u="none" dirty="0"/>
              <a:t> </a:t>
            </a:r>
            <a:r>
              <a:rPr lang="es-CL" sz="2000" u="none" dirty="0"/>
              <a:t>= 0</a:t>
            </a:r>
            <a:endParaRPr lang="es-MX" sz="2000" u="none" dirty="0">
              <a:ea typeface="Times New Roman" pitchFamily="18" charset="0"/>
              <a:cs typeface="Arial" charset="0"/>
            </a:endParaRPr>
          </a:p>
        </p:txBody>
      </p:sp>
      <p:sp>
        <p:nvSpPr>
          <p:cNvPr id="28693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86898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grpSp>
        <p:nvGrpSpPr>
          <p:cNvPr id="28675" name="Group 8"/>
          <p:cNvGrpSpPr>
            <a:grpSpLocks/>
          </p:cNvGrpSpPr>
          <p:nvPr/>
        </p:nvGrpSpPr>
        <p:grpSpPr bwMode="auto">
          <a:xfrm>
            <a:off x="827584" y="785813"/>
            <a:ext cx="6120680" cy="404812"/>
            <a:chOff x="0" y="436"/>
            <a:chExt cx="5193" cy="255"/>
          </a:xfrm>
        </p:grpSpPr>
        <p:sp>
          <p:nvSpPr>
            <p:cNvPr id="28689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b="1" u="none" dirty="0">
                  <a:solidFill>
                    <a:srgbClr val="7F7F7F"/>
                  </a:solidFill>
                </a:rPr>
                <a:t>Propiedades de las raíces</a:t>
              </a:r>
            </a:p>
          </p:txBody>
        </p:sp>
        <p:sp>
          <p:nvSpPr>
            <p:cNvPr id="28690" name="Line 10"/>
            <p:cNvSpPr>
              <a:spLocks noChangeShapeType="1"/>
            </p:cNvSpPr>
            <p:nvPr/>
          </p:nvSpPr>
          <p:spPr bwMode="auto">
            <a:xfrm>
              <a:off x="0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890389" y="1268760"/>
            <a:ext cx="7786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¿Cómo determinar una ecuación de segundo grado</a:t>
            </a:r>
          </a:p>
          <a:p>
            <a:pPr algn="ctr"/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partir de sus soluciones  x</a:t>
            </a:r>
            <a:r>
              <a:rPr lang="es-CL" sz="2000" b="1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y  x</a:t>
            </a:r>
            <a:r>
              <a:rPr lang="es-CL" sz="2000" b="1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s-ES" sz="2000" b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38 CuadroTexto"/>
          <p:cNvSpPr txBox="1">
            <a:spLocks noChangeArrowheads="1"/>
          </p:cNvSpPr>
          <p:nvPr/>
        </p:nvSpPr>
        <p:spPr bwMode="auto">
          <a:xfrm>
            <a:off x="864085" y="6350"/>
            <a:ext cx="65050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Ecuación de segundo grado</a:t>
            </a:r>
          </a:p>
        </p:txBody>
      </p:sp>
      <p:pic>
        <p:nvPicPr>
          <p:cNvPr id="2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423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34960" y="1190625"/>
            <a:ext cx="4068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864000" y="3501008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99592" y="2073042"/>
            <a:ext cx="77860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 conocer x</a:t>
            </a:r>
            <a:r>
              <a:rPr lang="es-CL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y  x</a:t>
            </a:r>
            <a:r>
              <a:rPr lang="es-CL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ecuación se puede escribir como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827584" y="3901058"/>
            <a:ext cx="78915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ecuación de segundo grado cuyas soluciones son 4 y − 2 es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331640" y="4481060"/>
            <a:ext cx="3579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CL" sz="2000" u="none" dirty="0"/>
              <a:t> x</a:t>
            </a:r>
            <a:r>
              <a:rPr lang="es-CL" sz="2000" u="none" baseline="30000" dirty="0"/>
              <a:t>2</a:t>
            </a:r>
            <a:r>
              <a:rPr lang="es-CL" sz="2000" u="none" dirty="0"/>
              <a:t> – (</a:t>
            </a:r>
            <a:r>
              <a:rPr lang="es-ES" sz="2000" u="none" dirty="0"/>
              <a:t>4 + (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ES" sz="2000" u="none" dirty="0"/>
              <a:t>2))·</a:t>
            </a:r>
            <a:r>
              <a:rPr lang="es-CL" sz="2000" u="none" dirty="0"/>
              <a:t>x + </a:t>
            </a:r>
            <a:r>
              <a:rPr lang="es-ES" sz="2000" u="none" dirty="0"/>
              <a:t>4</a:t>
            </a:r>
            <a:r>
              <a:rPr lang="en-US" sz="2000" u="none" dirty="0"/>
              <a:t>·</a:t>
            </a:r>
            <a:r>
              <a:rPr lang="es-ES" sz="2000" u="none" dirty="0"/>
              <a:t>(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ES" sz="2000" u="none" dirty="0"/>
              <a:t>2) </a:t>
            </a:r>
            <a:r>
              <a:rPr lang="es-CL" sz="2000" u="none" dirty="0"/>
              <a:t>= 0</a:t>
            </a:r>
            <a:endParaRPr lang="es-MX" sz="2000" u="none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47" name="15 Grupo"/>
          <p:cNvGrpSpPr/>
          <p:nvPr/>
        </p:nvGrpSpPr>
        <p:grpSpPr>
          <a:xfrm>
            <a:off x="6588224" y="2983626"/>
            <a:ext cx="1667443" cy="540000"/>
            <a:chOff x="6466539" y="2084564"/>
            <a:chExt cx="1667443" cy="540000"/>
          </a:xfrm>
          <a:solidFill>
            <a:schemeClr val="bg1"/>
          </a:solidFill>
        </p:grpSpPr>
        <p:sp>
          <p:nvSpPr>
            <p:cNvPr id="48" name="14 Llamada rectangular redondeada"/>
            <p:cNvSpPr/>
            <p:nvPr/>
          </p:nvSpPr>
          <p:spPr bwMode="auto">
            <a:xfrm>
              <a:off x="6466539" y="2084564"/>
              <a:ext cx="1617493" cy="540000"/>
            </a:xfrm>
            <a:prstGeom prst="wedgeRoundRectCallout">
              <a:avLst>
                <a:gd name="adj1" fmla="val 5435"/>
                <a:gd name="adj2" fmla="val 98039"/>
                <a:gd name="adj3" fmla="val 16667"/>
              </a:avLst>
            </a:prstGeom>
            <a:grpFill/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96 Rectángulo"/>
            <p:cNvSpPr/>
            <p:nvPr/>
          </p:nvSpPr>
          <p:spPr>
            <a:xfrm>
              <a:off x="6466539" y="2137442"/>
              <a:ext cx="166744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s-CL" u="none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4, x</a:t>
              </a:r>
              <a:r>
                <a:rPr lang="es-CL" u="none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 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 </a:t>
              </a:r>
              <a:r>
                <a:rPr lang="es-MX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es-CL" u="none" dirty="0"/>
            </a:p>
          </p:txBody>
        </p:sp>
      </p:grpSp>
      <p:sp>
        <p:nvSpPr>
          <p:cNvPr id="51" name="50 Rectángulo"/>
          <p:cNvSpPr/>
          <p:nvPr/>
        </p:nvSpPr>
        <p:spPr>
          <a:xfrm>
            <a:off x="5039351" y="4481059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CL" sz="2000" u="none" dirty="0"/>
              <a:t> </a:t>
            </a:r>
            <a:r>
              <a:rPr lang="es-CL" sz="2000" u="none" dirty="0">
                <a:sym typeface="Symbol"/>
              </a:rPr>
              <a:t>   </a:t>
            </a:r>
            <a:r>
              <a:rPr lang="es-CL" sz="2000" u="none" dirty="0"/>
              <a:t>x</a:t>
            </a:r>
            <a:r>
              <a:rPr lang="es-CL" sz="2000" u="none" baseline="30000" dirty="0"/>
              <a:t>2</a:t>
            </a:r>
            <a:r>
              <a:rPr lang="es-CL" sz="2000" u="none" dirty="0"/>
              <a:t> – </a:t>
            </a:r>
            <a:r>
              <a:rPr lang="es-ES" sz="2000" u="none" dirty="0"/>
              <a:t>2</a:t>
            </a:r>
            <a:r>
              <a:rPr lang="es-CL" sz="2000" u="none" dirty="0"/>
              <a:t>x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ES" sz="2000" u="none" dirty="0"/>
              <a:t>8 </a:t>
            </a:r>
            <a:r>
              <a:rPr lang="es-CL" sz="2000" u="none" dirty="0"/>
              <a:t>= 0</a:t>
            </a:r>
            <a:endParaRPr lang="es-MX" sz="2000" u="none" dirty="0"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0" grpId="0"/>
      <p:bldP spid="29" grpId="0"/>
      <p:bldP spid="38" grpId="0"/>
      <p:bldP spid="39" grpId="0"/>
      <p:bldP spid="2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4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86898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6521" y="785813"/>
            <a:ext cx="8567927" cy="404812"/>
            <a:chOff x="-526" y="436"/>
            <a:chExt cx="5719" cy="255"/>
          </a:xfrm>
        </p:grpSpPr>
        <p:sp>
          <p:nvSpPr>
            <p:cNvPr id="13330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b="1" u="none" dirty="0">
                  <a:solidFill>
                    <a:srgbClr val="7F7F7F"/>
                  </a:solidFill>
                </a:rPr>
                <a:t>Discriminante</a:t>
              </a:r>
            </a:p>
          </p:txBody>
        </p:sp>
        <p:sp>
          <p:nvSpPr>
            <p:cNvPr id="13331" name="Line 10"/>
            <p:cNvSpPr>
              <a:spLocks noChangeShapeType="1"/>
            </p:cNvSpPr>
            <p:nvPr/>
          </p:nvSpPr>
          <p:spPr bwMode="auto">
            <a:xfrm>
              <a:off x="-526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42118" y="1319749"/>
            <a:ext cx="770855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una ecuación de segundo grado, de la forma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ax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es-CL" sz="2000" b="1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bx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c = 0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algn="just"/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expresión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se denomina “discriminante” y su valor permite conocer la naturaleza de las raíces.</a:t>
            </a:r>
            <a:endParaRPr lang="es-CL" sz="2000" b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617392" y="2467868"/>
            <a:ext cx="1890712" cy="673100"/>
            <a:chOff x="1462" y="1112"/>
            <a:chExt cx="1191" cy="424"/>
          </a:xfrm>
        </p:grpSpPr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1462" y="1112"/>
              <a:ext cx="1191" cy="4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6699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s-CL" sz="2000" u="none"/>
            </a:p>
          </p:txBody>
        </p:sp>
        <p:sp>
          <p:nvSpPr>
            <p:cNvPr id="13329" name="Rectangle 9"/>
            <p:cNvSpPr>
              <a:spLocks noChangeArrowheads="1"/>
            </p:cNvSpPr>
            <p:nvPr/>
          </p:nvSpPr>
          <p:spPr bwMode="auto">
            <a:xfrm>
              <a:off x="1564" y="1198"/>
              <a:ext cx="98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l-GR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Δ </a:t>
              </a: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 b</a:t>
              </a:r>
              <a:r>
                <a:rPr lang="es-CL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 </a:t>
              </a: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4ac</a:t>
              </a:r>
            </a:p>
          </p:txBody>
        </p:sp>
      </p:grp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893192" y="3441055"/>
            <a:ext cx="792728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defTabSz="355600"/>
            <a:r>
              <a:rPr lang="es-CL" sz="2000" u="none" dirty="0">
                <a:solidFill>
                  <a:srgbClr val="FF6600"/>
                </a:solidFill>
              </a:rPr>
              <a:t>a) </a:t>
            </a:r>
            <a:r>
              <a:rPr lang="es-CL" sz="2000" u="none" dirty="0"/>
              <a:t>	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&gt; 0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entonces la ecuación	tiene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dos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soluciones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reales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distintas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4" name="38 CuadroTexto"/>
          <p:cNvSpPr txBox="1">
            <a:spLocks noChangeArrowheads="1"/>
          </p:cNvSpPr>
          <p:nvPr/>
        </p:nvSpPr>
        <p:spPr bwMode="auto">
          <a:xfrm>
            <a:off x="864085" y="6350"/>
            <a:ext cx="65050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Ecuación de segundo grado</a:t>
            </a:r>
          </a:p>
        </p:txBody>
      </p:sp>
      <p:pic>
        <p:nvPicPr>
          <p:cNvPr id="2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423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899592" y="4449167"/>
            <a:ext cx="80648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defTabSz="355600"/>
            <a:r>
              <a:rPr lang="es-CL" sz="2000" u="none" dirty="0">
                <a:solidFill>
                  <a:srgbClr val="FF6600"/>
                </a:solidFill>
              </a:rPr>
              <a:t>b) </a:t>
            </a:r>
            <a:r>
              <a:rPr lang="es-CL" sz="2000" u="none" dirty="0"/>
              <a:t>	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&lt; 0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entonces la ecuación	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tiene solución real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899592" y="52292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defTabSz="355600"/>
            <a:r>
              <a:rPr lang="es-CL" sz="2000" u="none" dirty="0">
                <a:solidFill>
                  <a:srgbClr val="FF6600"/>
                </a:solidFill>
              </a:rPr>
              <a:t>c) </a:t>
            </a:r>
            <a:r>
              <a:rPr lang="es-CL" sz="2000" u="none" dirty="0"/>
              <a:t>	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= 0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entonces la ecuación	tiene dos soluciones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reales e iguales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4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86898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6521" y="785813"/>
            <a:ext cx="8567927" cy="404812"/>
            <a:chOff x="-526" y="436"/>
            <a:chExt cx="5719" cy="255"/>
          </a:xfrm>
        </p:grpSpPr>
        <p:sp>
          <p:nvSpPr>
            <p:cNvPr id="13330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b="1" u="none" dirty="0">
                  <a:solidFill>
                    <a:srgbClr val="7F7F7F"/>
                  </a:solidFill>
                </a:rPr>
                <a:t>Discriminante</a:t>
              </a:r>
              <a:endParaRPr lang="es-ES" sz="2000" b="1" u="non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1" name="Line 10"/>
            <p:cNvSpPr>
              <a:spLocks noChangeShapeType="1"/>
            </p:cNvSpPr>
            <p:nvPr/>
          </p:nvSpPr>
          <p:spPr bwMode="auto">
            <a:xfrm>
              <a:off x="-526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4" name="38 CuadroTexto"/>
          <p:cNvSpPr txBox="1">
            <a:spLocks noChangeArrowheads="1"/>
          </p:cNvSpPr>
          <p:nvPr/>
        </p:nvSpPr>
        <p:spPr bwMode="auto">
          <a:xfrm>
            <a:off x="864085" y="6350"/>
            <a:ext cx="65050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Ecuación de segundo grado</a:t>
            </a:r>
          </a:p>
        </p:txBody>
      </p:sp>
      <p:pic>
        <p:nvPicPr>
          <p:cNvPr id="2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423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864000" y="1268760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827584" y="1671191"/>
            <a:ext cx="233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solidFill>
                  <a:srgbClr val="FF6600"/>
                </a:solidFill>
                <a:ea typeface="Times New Roman" pitchFamily="18" charset="0"/>
                <a:cs typeface="Arial" charset="0"/>
              </a:rPr>
              <a:t>1) 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3 = 0 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456000" y="1700808"/>
            <a:ext cx="3294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=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4∙2∙(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</a:t>
            </a:r>
            <a:endParaRPr lang="es-CL" sz="2000" dirty="0"/>
          </a:p>
        </p:txBody>
      </p:sp>
      <p:sp>
        <p:nvSpPr>
          <p:cNvPr id="23" name="22 Rectángulo"/>
          <p:cNvSpPr/>
          <p:nvPr/>
        </p:nvSpPr>
        <p:spPr>
          <a:xfrm>
            <a:off x="3448383" y="2123564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=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+ 24</a:t>
            </a:r>
            <a:endParaRPr lang="es-CL" sz="2000" dirty="0"/>
          </a:p>
        </p:txBody>
      </p:sp>
      <p:sp>
        <p:nvSpPr>
          <p:cNvPr id="28" name="27 Rectángulo"/>
          <p:cNvSpPr/>
          <p:nvPr/>
        </p:nvSpPr>
        <p:spPr>
          <a:xfrm>
            <a:off x="3456000" y="2555612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=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 &gt; 0</a:t>
            </a:r>
            <a:endParaRPr lang="es-CL" sz="2000" dirty="0"/>
          </a:p>
        </p:txBody>
      </p:sp>
      <p:sp>
        <p:nvSpPr>
          <p:cNvPr id="6" name="5 Rectángulo"/>
          <p:cNvSpPr/>
          <p:nvPr/>
        </p:nvSpPr>
        <p:spPr>
          <a:xfrm>
            <a:off x="1115616" y="3356992"/>
            <a:ext cx="729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Entonces la ecuación tiene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dos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soluciones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reales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distintas</a:t>
            </a:r>
            <a:endParaRPr lang="es-CL" sz="2000" dirty="0"/>
          </a:p>
        </p:txBody>
      </p:sp>
      <p:sp>
        <p:nvSpPr>
          <p:cNvPr id="29" name="28 Rectángulo"/>
          <p:cNvSpPr/>
          <p:nvPr/>
        </p:nvSpPr>
        <p:spPr>
          <a:xfrm>
            <a:off x="1115616" y="3726324"/>
            <a:ext cx="6076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Al resolver la ecuación, lo podremos comprobar.  </a:t>
            </a:r>
          </a:p>
        </p:txBody>
      </p:sp>
      <p:grpSp>
        <p:nvGrpSpPr>
          <p:cNvPr id="34" name="15 Grupo"/>
          <p:cNvGrpSpPr/>
          <p:nvPr/>
        </p:nvGrpSpPr>
        <p:grpSpPr>
          <a:xfrm>
            <a:off x="2489806" y="998760"/>
            <a:ext cx="2486578" cy="540000"/>
            <a:chOff x="5441193" y="2229515"/>
            <a:chExt cx="2486578" cy="540000"/>
          </a:xfrm>
          <a:solidFill>
            <a:schemeClr val="bg1"/>
          </a:solidFill>
        </p:grpSpPr>
        <p:sp>
          <p:nvSpPr>
            <p:cNvPr id="35" name="14 Llamada rectangular redondeada"/>
            <p:cNvSpPr/>
            <p:nvPr/>
          </p:nvSpPr>
          <p:spPr bwMode="auto">
            <a:xfrm>
              <a:off x="5471387" y="2229515"/>
              <a:ext cx="2448000" cy="540000"/>
            </a:xfrm>
            <a:prstGeom prst="wedgeRoundRectCallout">
              <a:avLst>
                <a:gd name="adj1" fmla="val -37461"/>
                <a:gd name="adj2" fmla="val 92132"/>
                <a:gd name="adj3" fmla="val 16667"/>
              </a:avLst>
            </a:prstGeom>
            <a:grpFill/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96 Rectángulo"/>
            <p:cNvSpPr/>
            <p:nvPr/>
          </p:nvSpPr>
          <p:spPr>
            <a:xfrm>
              <a:off x="5441193" y="2314849"/>
              <a:ext cx="248657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= 2, b = </a:t>
              </a:r>
              <a:r>
                <a:rPr lang="es-MX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 y c = </a:t>
              </a:r>
              <a:r>
                <a:rPr lang="es-MX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es-CL" u="none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654306" y="3525633"/>
            <a:ext cx="2861145" cy="864000"/>
            <a:chOff x="5728907" y="1583476"/>
            <a:chExt cx="2861145" cy="864000"/>
          </a:xfrm>
        </p:grpSpPr>
        <p:sp>
          <p:nvSpPr>
            <p:cNvPr id="87" name="14 Llamada rectangular redondeada"/>
            <p:cNvSpPr/>
            <p:nvPr/>
          </p:nvSpPr>
          <p:spPr bwMode="auto">
            <a:xfrm>
              <a:off x="5728907" y="1583476"/>
              <a:ext cx="2220266" cy="864000"/>
            </a:xfrm>
            <a:prstGeom prst="wedgeRoundRectCallout">
              <a:avLst>
                <a:gd name="adj1" fmla="val 23836"/>
                <a:gd name="adj2" fmla="val 87210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8" name="54 Grupo"/>
            <p:cNvGrpSpPr>
              <a:grpSpLocks/>
            </p:cNvGrpSpPr>
            <p:nvPr/>
          </p:nvGrpSpPr>
          <p:grpSpPr bwMode="auto">
            <a:xfrm>
              <a:off x="5911940" y="1627559"/>
              <a:ext cx="2678112" cy="798539"/>
              <a:chOff x="3608388" y="2500306"/>
              <a:chExt cx="2678113" cy="798539"/>
            </a:xfrm>
          </p:grpSpPr>
          <p:grpSp>
            <p:nvGrpSpPr>
              <p:cNvPr id="39" name="Group 23"/>
              <p:cNvGrpSpPr>
                <a:grpSpLocks/>
              </p:cNvGrpSpPr>
              <p:nvPr/>
            </p:nvGrpSpPr>
            <p:grpSpPr bwMode="auto">
              <a:xfrm>
                <a:off x="3608388" y="2543195"/>
                <a:ext cx="2678113" cy="755650"/>
                <a:chOff x="2273" y="1366"/>
                <a:chExt cx="1687" cy="476"/>
              </a:xfrm>
            </p:grpSpPr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63" y="1366"/>
                  <a:ext cx="13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CL" sz="2000" u="none" dirty="0"/>
                    <a:t>– </a:t>
                  </a:r>
                  <a:r>
                    <a:rPr lang="es-ES" sz="2000" u="none" dirty="0">
                      <a:cs typeface="Arial" charset="0"/>
                    </a:rPr>
                    <a:t>b </a:t>
                  </a:r>
                  <a:r>
                    <a:rPr lang="en-US" sz="2000" u="none" dirty="0">
                      <a:cs typeface="Arial" charset="0"/>
                    </a:rPr>
                    <a:t>±    </a:t>
                  </a:r>
                  <a:r>
                    <a:rPr lang="el-GR" sz="2000" u="none" dirty="0">
                      <a:cs typeface="Arial" charset="0"/>
                    </a:rPr>
                    <a:t>Δ</a:t>
                  </a:r>
                  <a:endParaRPr lang="en-US" sz="2000" u="none" baseline="30000" dirty="0">
                    <a:cs typeface="Arial" charset="0"/>
                  </a:endParaRPr>
                </a:p>
              </p:txBody>
            </p:sp>
            <p:sp>
              <p:nvSpPr>
                <p:cNvPr id="45" name="Line 12"/>
                <p:cNvSpPr>
                  <a:spLocks noChangeShapeType="1"/>
                </p:cNvSpPr>
                <p:nvPr/>
              </p:nvSpPr>
              <p:spPr bwMode="auto">
                <a:xfrm>
                  <a:off x="2626" y="1603"/>
                  <a:ext cx="680" cy="0"/>
                </a:xfrm>
                <a:prstGeom prst="line">
                  <a:avLst/>
                </a:prstGeom>
                <a:noFill/>
                <a:ln w="12700">
                  <a:solidFill>
                    <a:srgbClr val="3F4F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  <p:sp>
              <p:nvSpPr>
                <p:cNvPr id="46" name="Rectangle 13"/>
                <p:cNvSpPr>
                  <a:spLocks noChangeArrowheads="1"/>
                </p:cNvSpPr>
                <p:nvPr/>
              </p:nvSpPr>
              <p:spPr bwMode="auto">
                <a:xfrm>
                  <a:off x="2857" y="1590"/>
                  <a:ext cx="2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 dirty="0"/>
                    <a:t>2a</a:t>
                  </a:r>
                </a:p>
              </p:txBody>
            </p:sp>
            <p:sp>
              <p:nvSpPr>
                <p:cNvPr id="47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3" y="1450"/>
                  <a:ext cx="33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 dirty="0"/>
                    <a:t>x =</a:t>
                  </a:r>
                </a:p>
              </p:txBody>
            </p:sp>
          </p:grpSp>
          <p:grpSp>
            <p:nvGrpSpPr>
              <p:cNvPr id="40" name="53 Grupo"/>
              <p:cNvGrpSpPr>
                <a:grpSpLocks/>
              </p:cNvGrpSpPr>
              <p:nvPr/>
            </p:nvGrpSpPr>
            <p:grpSpPr bwMode="auto">
              <a:xfrm>
                <a:off x="4694924" y="2500306"/>
                <a:ext cx="523738" cy="523220"/>
                <a:chOff x="4640332" y="2500306"/>
                <a:chExt cx="523738" cy="523220"/>
              </a:xfrm>
            </p:grpSpPr>
            <p:sp>
              <p:nvSpPr>
                <p:cNvPr id="41" name="51 Rectángulo"/>
                <p:cNvSpPr>
                  <a:spLocks noChangeArrowheads="1"/>
                </p:cNvSpPr>
                <p:nvPr/>
              </p:nvSpPr>
              <p:spPr bwMode="auto">
                <a:xfrm>
                  <a:off x="4640332" y="2500306"/>
                  <a:ext cx="381836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CL" sz="2800" u="none" dirty="0">
                      <a:sym typeface="Symbol" pitchFamily="18" charset="2"/>
                    </a:rPr>
                    <a:t></a:t>
                  </a:r>
                  <a:endParaRPr lang="es-ES" sz="2800" dirty="0"/>
                </a:p>
              </p:txBody>
            </p:sp>
            <p:sp>
              <p:nvSpPr>
                <p:cNvPr id="42" name="Line 12"/>
                <p:cNvSpPr>
                  <a:spLocks noChangeShapeType="1"/>
                </p:cNvSpPr>
                <p:nvPr/>
              </p:nvSpPr>
              <p:spPr bwMode="auto">
                <a:xfrm>
                  <a:off x="4912070" y="2568546"/>
                  <a:ext cx="252000" cy="0"/>
                </a:xfrm>
                <a:prstGeom prst="line">
                  <a:avLst/>
                </a:prstGeom>
                <a:noFill/>
                <a:ln w="9525">
                  <a:solidFill>
                    <a:srgbClr val="3F4F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</p:grpSp>
        </p:grpSp>
      </p:grpSp>
      <p:grpSp>
        <p:nvGrpSpPr>
          <p:cNvPr id="48" name="54 Grupo"/>
          <p:cNvGrpSpPr>
            <a:grpSpLocks/>
          </p:cNvGrpSpPr>
          <p:nvPr/>
        </p:nvGrpSpPr>
        <p:grpSpPr bwMode="auto">
          <a:xfrm>
            <a:off x="1375844" y="4727985"/>
            <a:ext cx="2662237" cy="798539"/>
            <a:chOff x="3624263" y="2500306"/>
            <a:chExt cx="2662238" cy="798539"/>
          </a:xfrm>
        </p:grpSpPr>
        <p:grpSp>
          <p:nvGrpSpPr>
            <p:cNvPr id="49" name="Group 23"/>
            <p:cNvGrpSpPr>
              <a:grpSpLocks/>
            </p:cNvGrpSpPr>
            <p:nvPr/>
          </p:nvGrpSpPr>
          <p:grpSpPr bwMode="auto">
            <a:xfrm>
              <a:off x="3624263" y="2543195"/>
              <a:ext cx="2662238" cy="755650"/>
              <a:chOff x="2283" y="1366"/>
              <a:chExt cx="1677" cy="476"/>
            </a:xfrm>
          </p:grpSpPr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563" y="1366"/>
                <a:ext cx="13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   1 </a:t>
                </a:r>
                <a:r>
                  <a:rPr lang="en-U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±    25</a:t>
                </a:r>
                <a:endParaRPr lang="en-US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>
                <a:off x="2754" y="1603"/>
                <a:ext cx="612" cy="0"/>
              </a:xfrm>
              <a:prstGeom prst="line">
                <a:avLst/>
              </a:prstGeom>
              <a:noFill/>
              <a:ln w="12700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/>
            </p:nvSpPr>
            <p:spPr bwMode="auto">
              <a:xfrm>
                <a:off x="2936" y="1590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56" name="Rectangle 14"/>
              <p:cNvSpPr>
                <a:spLocks noChangeArrowheads="1"/>
              </p:cNvSpPr>
              <p:nvPr/>
            </p:nvSpPr>
            <p:spPr bwMode="auto">
              <a:xfrm>
                <a:off x="2283" y="1450"/>
                <a:ext cx="3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 =</a:t>
                </a:r>
              </a:p>
            </p:txBody>
          </p:sp>
        </p:grpSp>
        <p:grpSp>
          <p:nvGrpSpPr>
            <p:cNvPr id="50" name="53 Grupo"/>
            <p:cNvGrpSpPr>
              <a:grpSpLocks/>
            </p:cNvGrpSpPr>
            <p:nvPr/>
          </p:nvGrpSpPr>
          <p:grpSpPr bwMode="auto">
            <a:xfrm>
              <a:off x="4687580" y="2500306"/>
              <a:ext cx="603082" cy="523220"/>
              <a:chOff x="4632988" y="2500306"/>
              <a:chExt cx="603082" cy="523220"/>
            </a:xfrm>
          </p:grpSpPr>
          <p:sp>
            <p:nvSpPr>
              <p:cNvPr id="51" name="51 Rectángulo"/>
              <p:cNvSpPr>
                <a:spLocks noChangeArrowheads="1"/>
              </p:cNvSpPr>
              <p:nvPr/>
            </p:nvSpPr>
            <p:spPr bwMode="auto">
              <a:xfrm>
                <a:off x="4632988" y="2500306"/>
                <a:ext cx="38183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Symbol" pitchFamily="18" charset="2"/>
                  </a:rPr>
                  <a:t></a:t>
                </a:r>
                <a:endParaRPr lang="es-E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>
                <a:off x="4912070" y="2568546"/>
                <a:ext cx="324000" cy="0"/>
              </a:xfrm>
              <a:prstGeom prst="line">
                <a:avLst/>
              </a:prstGeom>
              <a:noFill/>
              <a:ln w="9525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57" name="54 Grupo"/>
          <p:cNvGrpSpPr>
            <a:grpSpLocks/>
          </p:cNvGrpSpPr>
          <p:nvPr/>
        </p:nvGrpSpPr>
        <p:grpSpPr bwMode="auto">
          <a:xfrm>
            <a:off x="3980422" y="4158372"/>
            <a:ext cx="2805112" cy="798539"/>
            <a:chOff x="3481388" y="2500306"/>
            <a:chExt cx="2805113" cy="798539"/>
          </a:xfrm>
        </p:grpSpPr>
        <p:grpSp>
          <p:nvGrpSpPr>
            <p:cNvPr id="58" name="Group 23"/>
            <p:cNvGrpSpPr>
              <a:grpSpLocks/>
            </p:cNvGrpSpPr>
            <p:nvPr/>
          </p:nvGrpSpPr>
          <p:grpSpPr bwMode="auto">
            <a:xfrm>
              <a:off x="3481388" y="2543195"/>
              <a:ext cx="2805113" cy="755650"/>
              <a:chOff x="2193" y="1366"/>
              <a:chExt cx="1767" cy="476"/>
            </a:xfrm>
          </p:grpSpPr>
          <p:sp>
            <p:nvSpPr>
              <p:cNvPr id="62" name="Text Box 11"/>
              <p:cNvSpPr txBox="1">
                <a:spLocks noChangeArrowheads="1"/>
              </p:cNvSpPr>
              <p:nvPr/>
            </p:nvSpPr>
            <p:spPr bwMode="auto">
              <a:xfrm>
                <a:off x="2563" y="1366"/>
                <a:ext cx="13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1 </a:t>
                </a:r>
                <a:r>
                  <a:rPr lang="en-U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+ 5</a:t>
                </a:r>
                <a:endParaRPr lang="en-US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63" name="Line 12"/>
              <p:cNvSpPr>
                <a:spLocks noChangeShapeType="1"/>
              </p:cNvSpPr>
              <p:nvPr/>
            </p:nvSpPr>
            <p:spPr bwMode="auto">
              <a:xfrm>
                <a:off x="2626" y="1603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4" name="Rectangle 13"/>
              <p:cNvSpPr>
                <a:spLocks noChangeArrowheads="1"/>
              </p:cNvSpPr>
              <p:nvPr/>
            </p:nvSpPr>
            <p:spPr bwMode="auto">
              <a:xfrm>
                <a:off x="2702" y="1590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2193" y="1450"/>
                <a:ext cx="39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s-ES" sz="2000" u="none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</a:t>
                </a:r>
              </a:p>
            </p:txBody>
          </p:sp>
        </p:grpSp>
        <p:sp>
          <p:nvSpPr>
            <p:cNvPr id="60" name="51 Rectángulo"/>
            <p:cNvSpPr>
              <a:spLocks noChangeArrowheads="1"/>
            </p:cNvSpPr>
            <p:nvPr/>
          </p:nvSpPr>
          <p:spPr bwMode="auto">
            <a:xfrm>
              <a:off x="4687580" y="2500306"/>
              <a:ext cx="1847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6" name="54 Grupo"/>
          <p:cNvGrpSpPr>
            <a:grpSpLocks/>
          </p:cNvGrpSpPr>
          <p:nvPr/>
        </p:nvGrpSpPr>
        <p:grpSpPr bwMode="auto">
          <a:xfrm>
            <a:off x="3995936" y="5310500"/>
            <a:ext cx="2805112" cy="798539"/>
            <a:chOff x="3481388" y="2500306"/>
            <a:chExt cx="2805113" cy="798539"/>
          </a:xfrm>
        </p:grpSpPr>
        <p:grpSp>
          <p:nvGrpSpPr>
            <p:cNvPr id="67" name="Group 23"/>
            <p:cNvGrpSpPr>
              <a:grpSpLocks/>
            </p:cNvGrpSpPr>
            <p:nvPr/>
          </p:nvGrpSpPr>
          <p:grpSpPr bwMode="auto">
            <a:xfrm>
              <a:off x="3481388" y="2543195"/>
              <a:ext cx="2805113" cy="755650"/>
              <a:chOff x="2193" y="1366"/>
              <a:chExt cx="1767" cy="476"/>
            </a:xfrm>
          </p:grpSpPr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>
                <a:off x="2563" y="1366"/>
                <a:ext cx="13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1 </a:t>
                </a:r>
                <a:r>
                  <a:rPr lang="es-MX" sz="2000" u="none" dirty="0">
                    <a:ea typeface="Times New Roman" pitchFamily="18" charset="0"/>
                    <a:cs typeface="Arial" charset="0"/>
                  </a:rPr>
                  <a:t>–</a:t>
                </a:r>
                <a:r>
                  <a:rPr lang="en-U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 5</a:t>
                </a:r>
                <a:endParaRPr lang="en-US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70" name="Line 12"/>
              <p:cNvSpPr>
                <a:spLocks noChangeShapeType="1"/>
              </p:cNvSpPr>
              <p:nvPr/>
            </p:nvSpPr>
            <p:spPr bwMode="auto">
              <a:xfrm>
                <a:off x="2601" y="1603"/>
                <a:ext cx="386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2692" y="1590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72" name="Rectangle 14"/>
              <p:cNvSpPr>
                <a:spLocks noChangeArrowheads="1"/>
              </p:cNvSpPr>
              <p:nvPr/>
            </p:nvSpPr>
            <p:spPr bwMode="auto">
              <a:xfrm>
                <a:off x="2193" y="1450"/>
                <a:ext cx="39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s-ES" sz="2000" u="none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</a:t>
                </a:r>
              </a:p>
            </p:txBody>
          </p:sp>
        </p:grpSp>
        <p:sp>
          <p:nvSpPr>
            <p:cNvPr id="68" name="51 Rectángulo"/>
            <p:cNvSpPr>
              <a:spLocks noChangeArrowheads="1"/>
            </p:cNvSpPr>
            <p:nvPr/>
          </p:nvSpPr>
          <p:spPr bwMode="auto">
            <a:xfrm>
              <a:off x="4687580" y="2500306"/>
              <a:ext cx="1847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3" name="54 Grupo"/>
          <p:cNvGrpSpPr>
            <a:grpSpLocks/>
          </p:cNvGrpSpPr>
          <p:nvPr/>
        </p:nvGrpSpPr>
        <p:grpSpPr bwMode="auto">
          <a:xfrm>
            <a:off x="5794373" y="5310275"/>
            <a:ext cx="1390921" cy="576349"/>
            <a:chOff x="3481390" y="2500306"/>
            <a:chExt cx="1390921" cy="576349"/>
          </a:xfrm>
        </p:grpSpPr>
        <p:sp>
          <p:nvSpPr>
            <p:cNvPr id="79" name="Rectangle 14"/>
            <p:cNvSpPr>
              <a:spLocks noChangeArrowheads="1"/>
            </p:cNvSpPr>
            <p:nvPr/>
          </p:nvSpPr>
          <p:spPr bwMode="auto">
            <a:xfrm>
              <a:off x="3481390" y="2676545"/>
              <a:ext cx="13603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s-ES" sz="2000" u="none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</a:t>
              </a:r>
              <a:r>
                <a:rPr lang="es-MX" sz="2000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75" name="51 Rectángulo"/>
            <p:cNvSpPr>
              <a:spLocks noChangeArrowheads="1"/>
            </p:cNvSpPr>
            <p:nvPr/>
          </p:nvSpPr>
          <p:spPr bwMode="auto">
            <a:xfrm>
              <a:off x="4687580" y="2500306"/>
              <a:ext cx="1847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0" name="54 Grupo"/>
          <p:cNvGrpSpPr>
            <a:grpSpLocks/>
          </p:cNvGrpSpPr>
          <p:nvPr/>
        </p:nvGrpSpPr>
        <p:grpSpPr bwMode="auto">
          <a:xfrm>
            <a:off x="5856138" y="4163612"/>
            <a:ext cx="2805112" cy="760439"/>
            <a:chOff x="3481388" y="2500306"/>
            <a:chExt cx="2805113" cy="760439"/>
          </a:xfrm>
        </p:grpSpPr>
        <p:grpSp>
          <p:nvGrpSpPr>
            <p:cNvPr id="81" name="Group 23"/>
            <p:cNvGrpSpPr>
              <a:grpSpLocks/>
            </p:cNvGrpSpPr>
            <p:nvPr/>
          </p:nvGrpSpPr>
          <p:grpSpPr bwMode="auto">
            <a:xfrm>
              <a:off x="3481388" y="2543195"/>
              <a:ext cx="2805113" cy="717550"/>
              <a:chOff x="2193" y="1366"/>
              <a:chExt cx="1767" cy="452"/>
            </a:xfrm>
          </p:grpSpPr>
          <p:sp>
            <p:nvSpPr>
              <p:cNvPr id="83" name="Text Box 11"/>
              <p:cNvSpPr txBox="1">
                <a:spLocks noChangeArrowheads="1"/>
              </p:cNvSpPr>
              <p:nvPr/>
            </p:nvSpPr>
            <p:spPr bwMode="auto">
              <a:xfrm>
                <a:off x="2563" y="1366"/>
                <a:ext cx="13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endParaRPr lang="en-US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2626" y="1603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13"/>
              <p:cNvSpPr>
                <a:spLocks noChangeArrowheads="1"/>
              </p:cNvSpPr>
              <p:nvPr/>
            </p:nvSpPr>
            <p:spPr bwMode="auto">
              <a:xfrm>
                <a:off x="2575" y="1566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6" name="Rectangle 14"/>
              <p:cNvSpPr>
                <a:spLocks noChangeArrowheads="1"/>
              </p:cNvSpPr>
              <p:nvPr/>
            </p:nvSpPr>
            <p:spPr bwMode="auto">
              <a:xfrm>
                <a:off x="2193" y="1450"/>
                <a:ext cx="39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s-ES" sz="2000" u="none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</a:t>
                </a:r>
              </a:p>
            </p:txBody>
          </p:sp>
        </p:grpSp>
        <p:sp>
          <p:nvSpPr>
            <p:cNvPr id="82" name="51 Rectángulo"/>
            <p:cNvSpPr>
              <a:spLocks noChangeArrowheads="1"/>
            </p:cNvSpPr>
            <p:nvPr/>
          </p:nvSpPr>
          <p:spPr bwMode="auto">
            <a:xfrm>
              <a:off x="4687580" y="2500306"/>
              <a:ext cx="1847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" name="9 Abrir llave"/>
          <p:cNvSpPr/>
          <p:nvPr/>
        </p:nvSpPr>
        <p:spPr bwMode="auto">
          <a:xfrm>
            <a:off x="3563938" y="4486215"/>
            <a:ext cx="215974" cy="1328341"/>
          </a:xfrm>
          <a:prstGeom prst="leftBrac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" grpId="0"/>
      <p:bldP spid="23" grpId="0"/>
      <p:bldP spid="28" grpId="0"/>
      <p:bldP spid="6" grpId="0"/>
      <p:bldP spid="2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4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86898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6521" y="785813"/>
            <a:ext cx="8567927" cy="404812"/>
            <a:chOff x="-526" y="436"/>
            <a:chExt cx="5719" cy="255"/>
          </a:xfrm>
        </p:grpSpPr>
        <p:sp>
          <p:nvSpPr>
            <p:cNvPr id="13330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b="1" u="none" dirty="0">
                  <a:solidFill>
                    <a:srgbClr val="7F7F7F"/>
                  </a:solidFill>
                </a:rPr>
                <a:t>Discriminante</a:t>
              </a:r>
              <a:endParaRPr lang="es-ES" sz="2000" b="1" u="non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1" name="Line 10"/>
            <p:cNvSpPr>
              <a:spLocks noChangeShapeType="1"/>
            </p:cNvSpPr>
            <p:nvPr/>
          </p:nvSpPr>
          <p:spPr bwMode="auto">
            <a:xfrm>
              <a:off x="-526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4" name="38 CuadroTexto"/>
          <p:cNvSpPr txBox="1">
            <a:spLocks noChangeArrowheads="1"/>
          </p:cNvSpPr>
          <p:nvPr/>
        </p:nvSpPr>
        <p:spPr bwMode="auto">
          <a:xfrm>
            <a:off x="864085" y="6350"/>
            <a:ext cx="65050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Ecuación de segundo grado</a:t>
            </a:r>
          </a:p>
        </p:txBody>
      </p:sp>
      <p:pic>
        <p:nvPicPr>
          <p:cNvPr id="2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423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864000" y="1268760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827584" y="1671191"/>
            <a:ext cx="2409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solidFill>
                  <a:srgbClr val="FF6600"/>
                </a:solidFill>
                <a:ea typeface="Times New Roman" pitchFamily="18" charset="0"/>
                <a:cs typeface="Arial" charset="0"/>
              </a:rPr>
              <a:t>2)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6x + 10 = 0 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751804" y="1690355"/>
            <a:ext cx="3223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=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6)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4∙1∙(10)</a:t>
            </a:r>
            <a:endParaRPr lang="es-CL" sz="2000" dirty="0"/>
          </a:p>
        </p:txBody>
      </p:sp>
      <p:sp>
        <p:nvSpPr>
          <p:cNvPr id="23" name="22 Rectángulo"/>
          <p:cNvSpPr/>
          <p:nvPr/>
        </p:nvSpPr>
        <p:spPr>
          <a:xfrm>
            <a:off x="3736415" y="2113111"/>
            <a:ext cx="229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=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36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40</a:t>
            </a:r>
            <a:endParaRPr lang="es-CL" sz="2000" dirty="0"/>
          </a:p>
        </p:txBody>
      </p:sp>
      <p:sp>
        <p:nvSpPr>
          <p:cNvPr id="28" name="27 Rectángulo"/>
          <p:cNvSpPr/>
          <p:nvPr/>
        </p:nvSpPr>
        <p:spPr>
          <a:xfrm>
            <a:off x="3744000" y="2545159"/>
            <a:ext cx="2556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=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&lt; 0</a:t>
            </a:r>
            <a:endParaRPr lang="es-CL" sz="2000" dirty="0"/>
          </a:p>
        </p:txBody>
      </p:sp>
      <p:sp>
        <p:nvSpPr>
          <p:cNvPr id="6" name="5 Rectángulo"/>
          <p:cNvSpPr/>
          <p:nvPr/>
        </p:nvSpPr>
        <p:spPr>
          <a:xfrm>
            <a:off x="1115616" y="3068960"/>
            <a:ext cx="7294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Entonces la ecuación tiene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tiene solución real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Tiene dos soluciones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complejas conjugadas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CL" sz="2000" dirty="0"/>
          </a:p>
        </p:txBody>
      </p:sp>
      <p:grpSp>
        <p:nvGrpSpPr>
          <p:cNvPr id="34" name="15 Grupo"/>
          <p:cNvGrpSpPr/>
          <p:nvPr/>
        </p:nvGrpSpPr>
        <p:grpSpPr>
          <a:xfrm>
            <a:off x="2508742" y="972413"/>
            <a:ext cx="2442868" cy="540000"/>
            <a:chOff x="5592090" y="2229515"/>
            <a:chExt cx="2442868" cy="540000"/>
          </a:xfrm>
          <a:solidFill>
            <a:schemeClr val="bg1"/>
          </a:solidFill>
        </p:grpSpPr>
        <p:sp>
          <p:nvSpPr>
            <p:cNvPr id="35" name="14 Llamada rectangular redondeada"/>
            <p:cNvSpPr/>
            <p:nvPr/>
          </p:nvSpPr>
          <p:spPr bwMode="auto">
            <a:xfrm>
              <a:off x="5592090" y="2229515"/>
              <a:ext cx="2442868" cy="540000"/>
            </a:xfrm>
            <a:prstGeom prst="wedgeRoundRectCallout">
              <a:avLst>
                <a:gd name="adj1" fmla="val -37461"/>
                <a:gd name="adj2" fmla="val 92132"/>
                <a:gd name="adj3" fmla="val 16667"/>
              </a:avLst>
            </a:prstGeom>
            <a:grpFill/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96 Rectángulo"/>
            <p:cNvSpPr/>
            <p:nvPr/>
          </p:nvSpPr>
          <p:spPr>
            <a:xfrm>
              <a:off x="5592930" y="2314849"/>
              <a:ext cx="24224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= 1, b = </a:t>
              </a:r>
              <a:r>
                <a:rPr lang="es-MX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 y c = 10</a:t>
              </a:r>
              <a:endParaRPr lang="es-CL" u="none" dirty="0"/>
            </a:p>
          </p:txBody>
        </p:sp>
      </p:grpSp>
      <p:sp>
        <p:nvSpPr>
          <p:cNvPr id="21" name="20 Rectángulo"/>
          <p:cNvSpPr/>
          <p:nvPr/>
        </p:nvSpPr>
        <p:spPr>
          <a:xfrm>
            <a:off x="1115616" y="3854597"/>
            <a:ext cx="6076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Al resolver la ecuación, lo podremos comprobar.  </a:t>
            </a:r>
          </a:p>
        </p:txBody>
      </p:sp>
      <p:grpSp>
        <p:nvGrpSpPr>
          <p:cNvPr id="22" name="21 Grupo"/>
          <p:cNvGrpSpPr/>
          <p:nvPr/>
        </p:nvGrpSpPr>
        <p:grpSpPr>
          <a:xfrm>
            <a:off x="654306" y="3653906"/>
            <a:ext cx="2861145" cy="864000"/>
            <a:chOff x="5728907" y="1583476"/>
            <a:chExt cx="2861145" cy="864000"/>
          </a:xfrm>
        </p:grpSpPr>
        <p:sp>
          <p:nvSpPr>
            <p:cNvPr id="26" name="14 Llamada rectangular redondeada"/>
            <p:cNvSpPr/>
            <p:nvPr/>
          </p:nvSpPr>
          <p:spPr bwMode="auto">
            <a:xfrm>
              <a:off x="5728907" y="1583476"/>
              <a:ext cx="2220266" cy="864000"/>
            </a:xfrm>
            <a:prstGeom prst="wedgeRoundRectCallout">
              <a:avLst>
                <a:gd name="adj1" fmla="val 23836"/>
                <a:gd name="adj2" fmla="val 87210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7" name="54 Grupo"/>
            <p:cNvGrpSpPr>
              <a:grpSpLocks/>
            </p:cNvGrpSpPr>
            <p:nvPr/>
          </p:nvGrpSpPr>
          <p:grpSpPr bwMode="auto">
            <a:xfrm>
              <a:off x="5911940" y="1627559"/>
              <a:ext cx="2678112" cy="798539"/>
              <a:chOff x="3608388" y="2500306"/>
              <a:chExt cx="2678113" cy="798539"/>
            </a:xfrm>
          </p:grpSpPr>
          <p:grpSp>
            <p:nvGrpSpPr>
              <p:cNvPr id="30" name="Group 23"/>
              <p:cNvGrpSpPr>
                <a:grpSpLocks/>
              </p:cNvGrpSpPr>
              <p:nvPr/>
            </p:nvGrpSpPr>
            <p:grpSpPr bwMode="auto">
              <a:xfrm>
                <a:off x="3608388" y="2543195"/>
                <a:ext cx="2678113" cy="755650"/>
                <a:chOff x="2273" y="1366"/>
                <a:chExt cx="1687" cy="476"/>
              </a:xfrm>
            </p:grpSpPr>
            <p:sp>
              <p:nvSpPr>
                <p:cNvPr id="3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63" y="1366"/>
                  <a:ext cx="13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CL" sz="2000" u="none" dirty="0"/>
                    <a:t>– </a:t>
                  </a:r>
                  <a:r>
                    <a:rPr lang="es-ES" sz="2000" u="none" dirty="0">
                      <a:cs typeface="Arial" charset="0"/>
                    </a:rPr>
                    <a:t>b </a:t>
                  </a:r>
                  <a:r>
                    <a:rPr lang="en-US" sz="2000" u="none" dirty="0">
                      <a:cs typeface="Arial" charset="0"/>
                    </a:rPr>
                    <a:t>±    </a:t>
                  </a:r>
                  <a:r>
                    <a:rPr lang="el-GR" sz="2000" u="none" dirty="0">
                      <a:cs typeface="Arial" charset="0"/>
                    </a:rPr>
                    <a:t>Δ</a:t>
                  </a:r>
                  <a:endParaRPr lang="en-US" sz="2000" u="none" baseline="30000" dirty="0">
                    <a:cs typeface="Arial" charset="0"/>
                  </a:endParaRPr>
                </a:p>
              </p:txBody>
            </p:sp>
            <p:sp>
              <p:nvSpPr>
                <p:cNvPr id="38" name="Line 12"/>
                <p:cNvSpPr>
                  <a:spLocks noChangeShapeType="1"/>
                </p:cNvSpPr>
                <p:nvPr/>
              </p:nvSpPr>
              <p:spPr bwMode="auto">
                <a:xfrm>
                  <a:off x="2626" y="1603"/>
                  <a:ext cx="680" cy="0"/>
                </a:xfrm>
                <a:prstGeom prst="line">
                  <a:avLst/>
                </a:prstGeom>
                <a:noFill/>
                <a:ln w="9525">
                  <a:solidFill>
                    <a:srgbClr val="3F4F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  <p:sp>
              <p:nvSpPr>
                <p:cNvPr id="39" name="Rectangle 13"/>
                <p:cNvSpPr>
                  <a:spLocks noChangeArrowheads="1"/>
                </p:cNvSpPr>
                <p:nvPr/>
              </p:nvSpPr>
              <p:spPr bwMode="auto">
                <a:xfrm>
                  <a:off x="2857" y="1590"/>
                  <a:ext cx="2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 dirty="0"/>
                    <a:t>2a</a:t>
                  </a:r>
                </a:p>
              </p:txBody>
            </p:sp>
            <p:sp>
              <p:nvSpPr>
                <p:cNvPr id="4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3" y="1450"/>
                  <a:ext cx="33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 dirty="0"/>
                    <a:t>x =</a:t>
                  </a:r>
                </a:p>
              </p:txBody>
            </p:sp>
          </p:grpSp>
          <p:grpSp>
            <p:nvGrpSpPr>
              <p:cNvPr id="31" name="53 Grupo"/>
              <p:cNvGrpSpPr>
                <a:grpSpLocks/>
              </p:cNvGrpSpPr>
              <p:nvPr/>
            </p:nvGrpSpPr>
            <p:grpSpPr bwMode="auto">
              <a:xfrm>
                <a:off x="4694924" y="2500306"/>
                <a:ext cx="523738" cy="523220"/>
                <a:chOff x="4640332" y="2500306"/>
                <a:chExt cx="523738" cy="523220"/>
              </a:xfrm>
            </p:grpSpPr>
            <p:sp>
              <p:nvSpPr>
                <p:cNvPr id="32" name="51 Rectángulo"/>
                <p:cNvSpPr>
                  <a:spLocks noChangeArrowheads="1"/>
                </p:cNvSpPr>
                <p:nvPr/>
              </p:nvSpPr>
              <p:spPr bwMode="auto">
                <a:xfrm>
                  <a:off x="4640332" y="2500306"/>
                  <a:ext cx="381836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CL" sz="2800" u="none" dirty="0">
                      <a:sym typeface="Symbol" pitchFamily="18" charset="2"/>
                    </a:rPr>
                    <a:t></a:t>
                  </a:r>
                  <a:endParaRPr lang="es-ES" sz="2800" dirty="0"/>
                </a:p>
              </p:txBody>
            </p:sp>
            <p:sp>
              <p:nvSpPr>
                <p:cNvPr id="33" name="Line 12"/>
                <p:cNvSpPr>
                  <a:spLocks noChangeShapeType="1"/>
                </p:cNvSpPr>
                <p:nvPr/>
              </p:nvSpPr>
              <p:spPr bwMode="auto">
                <a:xfrm>
                  <a:off x="4912070" y="2568546"/>
                  <a:ext cx="252000" cy="0"/>
                </a:xfrm>
                <a:prstGeom prst="line">
                  <a:avLst/>
                </a:prstGeom>
                <a:noFill/>
                <a:ln w="9525">
                  <a:solidFill>
                    <a:srgbClr val="3F4F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</p:grpSp>
        </p:grpSp>
      </p:grpSp>
      <p:grpSp>
        <p:nvGrpSpPr>
          <p:cNvPr id="41" name="54 Grupo"/>
          <p:cNvGrpSpPr>
            <a:grpSpLocks/>
          </p:cNvGrpSpPr>
          <p:nvPr/>
        </p:nvGrpSpPr>
        <p:grpSpPr bwMode="auto">
          <a:xfrm>
            <a:off x="1375844" y="4858878"/>
            <a:ext cx="2662237" cy="795919"/>
            <a:chOff x="3624263" y="2502926"/>
            <a:chExt cx="2662238" cy="795919"/>
          </a:xfrm>
        </p:grpSpPr>
        <p:grpSp>
          <p:nvGrpSpPr>
            <p:cNvPr id="42" name="Group 23"/>
            <p:cNvGrpSpPr>
              <a:grpSpLocks/>
            </p:cNvGrpSpPr>
            <p:nvPr/>
          </p:nvGrpSpPr>
          <p:grpSpPr bwMode="auto">
            <a:xfrm>
              <a:off x="3624263" y="2543195"/>
              <a:ext cx="2662238" cy="755650"/>
              <a:chOff x="2283" y="1366"/>
              <a:chExt cx="1677" cy="476"/>
            </a:xfrm>
          </p:grpSpPr>
          <p:sp>
            <p:nvSpPr>
              <p:cNvPr id="46" name="Text Box 11"/>
              <p:cNvSpPr txBox="1">
                <a:spLocks noChangeArrowheads="1"/>
              </p:cNvSpPr>
              <p:nvPr/>
            </p:nvSpPr>
            <p:spPr bwMode="auto">
              <a:xfrm>
                <a:off x="2563" y="1366"/>
                <a:ext cx="13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   6 </a:t>
                </a:r>
                <a:r>
                  <a:rPr lang="en-U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±    </a:t>
                </a:r>
                <a:r>
                  <a:rPr lang="es-MX" sz="2000" u="none" dirty="0">
                    <a:ea typeface="Times New Roman" pitchFamily="18" charset="0"/>
                    <a:cs typeface="Arial" charset="0"/>
                  </a:rPr>
                  <a:t>– </a:t>
                </a:r>
                <a:r>
                  <a:rPr lang="en-U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4</a:t>
                </a:r>
                <a:endParaRPr lang="en-US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2732" y="1603"/>
                <a:ext cx="771" cy="0"/>
              </a:xfrm>
              <a:prstGeom prst="line">
                <a:avLst/>
              </a:prstGeom>
              <a:noFill/>
              <a:ln w="12700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2936" y="1590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>
                <a:off x="2283" y="1450"/>
                <a:ext cx="3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 =</a:t>
                </a:r>
              </a:p>
            </p:txBody>
          </p:sp>
        </p:grpSp>
        <p:grpSp>
          <p:nvGrpSpPr>
            <p:cNvPr id="43" name="53 Grupo"/>
            <p:cNvGrpSpPr>
              <a:grpSpLocks/>
            </p:cNvGrpSpPr>
            <p:nvPr/>
          </p:nvGrpSpPr>
          <p:grpSpPr bwMode="auto">
            <a:xfrm>
              <a:off x="4660179" y="2502926"/>
              <a:ext cx="774240" cy="523220"/>
              <a:chOff x="4605587" y="2502926"/>
              <a:chExt cx="774240" cy="523220"/>
            </a:xfrm>
          </p:grpSpPr>
          <p:sp>
            <p:nvSpPr>
              <p:cNvPr id="44" name="51 Rectángulo"/>
              <p:cNvSpPr>
                <a:spLocks noChangeArrowheads="1"/>
              </p:cNvSpPr>
              <p:nvPr/>
            </p:nvSpPr>
            <p:spPr bwMode="auto">
              <a:xfrm>
                <a:off x="4605587" y="2502926"/>
                <a:ext cx="38183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Symbol" pitchFamily="18" charset="2"/>
                  </a:rPr>
                  <a:t></a:t>
                </a:r>
                <a:endParaRPr lang="es-E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Line 12"/>
              <p:cNvSpPr>
                <a:spLocks noChangeShapeType="1"/>
              </p:cNvSpPr>
              <p:nvPr/>
            </p:nvSpPr>
            <p:spPr bwMode="auto">
              <a:xfrm>
                <a:off x="4875827" y="2568546"/>
                <a:ext cx="504000" cy="0"/>
              </a:xfrm>
              <a:prstGeom prst="line">
                <a:avLst/>
              </a:prstGeom>
              <a:noFill/>
              <a:ln w="9525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50" name="54 Grupo"/>
          <p:cNvGrpSpPr>
            <a:grpSpLocks/>
          </p:cNvGrpSpPr>
          <p:nvPr/>
        </p:nvGrpSpPr>
        <p:grpSpPr bwMode="auto">
          <a:xfrm>
            <a:off x="3980422" y="4286645"/>
            <a:ext cx="2805112" cy="798539"/>
            <a:chOff x="3481388" y="2500306"/>
            <a:chExt cx="2805113" cy="798539"/>
          </a:xfrm>
        </p:grpSpPr>
        <p:grpSp>
          <p:nvGrpSpPr>
            <p:cNvPr id="51" name="Group 23"/>
            <p:cNvGrpSpPr>
              <a:grpSpLocks/>
            </p:cNvGrpSpPr>
            <p:nvPr/>
          </p:nvGrpSpPr>
          <p:grpSpPr bwMode="auto">
            <a:xfrm>
              <a:off x="3481388" y="2543195"/>
              <a:ext cx="2805113" cy="755650"/>
              <a:chOff x="2193" y="1366"/>
              <a:chExt cx="1767" cy="476"/>
            </a:xfrm>
          </p:grpSpPr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563" y="1366"/>
                <a:ext cx="13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6 </a:t>
                </a:r>
                <a:r>
                  <a:rPr lang="en-U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+ 2i</a:t>
                </a:r>
                <a:endParaRPr lang="en-US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>
                <a:off x="2626" y="1603"/>
                <a:ext cx="386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/>
            </p:nvSpPr>
            <p:spPr bwMode="auto">
              <a:xfrm>
                <a:off x="2702" y="1590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6" name="Rectangle 14"/>
              <p:cNvSpPr>
                <a:spLocks noChangeArrowheads="1"/>
              </p:cNvSpPr>
              <p:nvPr/>
            </p:nvSpPr>
            <p:spPr bwMode="auto">
              <a:xfrm>
                <a:off x="2193" y="1450"/>
                <a:ext cx="39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s-ES" sz="2000" u="none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</a:t>
                </a:r>
              </a:p>
            </p:txBody>
          </p:sp>
        </p:grpSp>
        <p:sp>
          <p:nvSpPr>
            <p:cNvPr id="52" name="51 Rectángulo"/>
            <p:cNvSpPr>
              <a:spLocks noChangeArrowheads="1"/>
            </p:cNvSpPr>
            <p:nvPr/>
          </p:nvSpPr>
          <p:spPr bwMode="auto">
            <a:xfrm>
              <a:off x="4687580" y="2500306"/>
              <a:ext cx="1847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54 Grupo"/>
          <p:cNvGrpSpPr>
            <a:grpSpLocks/>
          </p:cNvGrpSpPr>
          <p:nvPr/>
        </p:nvGrpSpPr>
        <p:grpSpPr bwMode="auto">
          <a:xfrm>
            <a:off x="3995936" y="5438773"/>
            <a:ext cx="2805112" cy="798539"/>
            <a:chOff x="3481388" y="2500306"/>
            <a:chExt cx="2805113" cy="798539"/>
          </a:xfrm>
        </p:grpSpPr>
        <p:grpSp>
          <p:nvGrpSpPr>
            <p:cNvPr id="58" name="Group 23"/>
            <p:cNvGrpSpPr>
              <a:grpSpLocks/>
            </p:cNvGrpSpPr>
            <p:nvPr/>
          </p:nvGrpSpPr>
          <p:grpSpPr bwMode="auto">
            <a:xfrm>
              <a:off x="3481388" y="2543195"/>
              <a:ext cx="2805113" cy="755650"/>
              <a:chOff x="2193" y="1366"/>
              <a:chExt cx="1767" cy="476"/>
            </a:xfrm>
          </p:grpSpPr>
          <p:sp>
            <p:nvSpPr>
              <p:cNvPr id="60" name="Text Box 11"/>
              <p:cNvSpPr txBox="1">
                <a:spLocks noChangeArrowheads="1"/>
              </p:cNvSpPr>
              <p:nvPr/>
            </p:nvSpPr>
            <p:spPr bwMode="auto">
              <a:xfrm>
                <a:off x="2563" y="1366"/>
                <a:ext cx="13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6 </a:t>
                </a:r>
                <a:r>
                  <a:rPr lang="en-U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– 2i</a:t>
                </a:r>
                <a:endParaRPr lang="en-US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>
                <a:off x="2626" y="1603"/>
                <a:ext cx="386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Rectangle 13"/>
              <p:cNvSpPr>
                <a:spLocks noChangeArrowheads="1"/>
              </p:cNvSpPr>
              <p:nvPr/>
            </p:nvSpPr>
            <p:spPr bwMode="auto">
              <a:xfrm>
                <a:off x="2692" y="1590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2193" y="1450"/>
                <a:ext cx="39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s-ES" sz="2000" u="none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</a:t>
                </a:r>
              </a:p>
            </p:txBody>
          </p:sp>
        </p:grpSp>
        <p:sp>
          <p:nvSpPr>
            <p:cNvPr id="59" name="51 Rectángulo"/>
            <p:cNvSpPr>
              <a:spLocks noChangeArrowheads="1"/>
            </p:cNvSpPr>
            <p:nvPr/>
          </p:nvSpPr>
          <p:spPr bwMode="auto">
            <a:xfrm>
              <a:off x="4687580" y="2500306"/>
              <a:ext cx="1847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5855615" y="5614787"/>
            <a:ext cx="14526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ES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3 – i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5856140" y="4468124"/>
            <a:ext cx="1390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ES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3 + i</a:t>
            </a:r>
          </a:p>
        </p:txBody>
      </p:sp>
      <p:sp>
        <p:nvSpPr>
          <p:cNvPr id="69" name="51 Rectángulo"/>
          <p:cNvSpPr>
            <a:spLocks noChangeArrowheads="1"/>
          </p:cNvSpPr>
          <p:nvPr/>
        </p:nvSpPr>
        <p:spPr bwMode="auto">
          <a:xfrm>
            <a:off x="7062331" y="4291885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73 Abrir llave"/>
          <p:cNvSpPr/>
          <p:nvPr/>
        </p:nvSpPr>
        <p:spPr bwMode="auto">
          <a:xfrm>
            <a:off x="3563938" y="4614488"/>
            <a:ext cx="215974" cy="1328341"/>
          </a:xfrm>
          <a:prstGeom prst="leftBrac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9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" grpId="0"/>
      <p:bldP spid="23" grpId="0"/>
      <p:bldP spid="28" grpId="0"/>
      <p:bldP spid="6" grpId="0"/>
      <p:bldP spid="21" grpId="0"/>
      <p:bldP spid="65" grpId="0"/>
      <p:bldP spid="73" grpId="0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4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86898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6521" y="785813"/>
            <a:ext cx="8567927" cy="404812"/>
            <a:chOff x="-526" y="436"/>
            <a:chExt cx="5719" cy="255"/>
          </a:xfrm>
        </p:grpSpPr>
        <p:sp>
          <p:nvSpPr>
            <p:cNvPr id="13330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b="1" u="none" dirty="0">
                  <a:solidFill>
                    <a:srgbClr val="7F7F7F"/>
                  </a:solidFill>
                </a:rPr>
                <a:t>Discriminante</a:t>
              </a:r>
              <a:endParaRPr lang="es-ES" sz="2000" b="1" u="non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1" name="Line 10"/>
            <p:cNvSpPr>
              <a:spLocks noChangeShapeType="1"/>
            </p:cNvSpPr>
            <p:nvPr/>
          </p:nvSpPr>
          <p:spPr bwMode="auto">
            <a:xfrm>
              <a:off x="-526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4" name="38 CuadroTexto"/>
          <p:cNvSpPr txBox="1">
            <a:spLocks noChangeArrowheads="1"/>
          </p:cNvSpPr>
          <p:nvPr/>
        </p:nvSpPr>
        <p:spPr bwMode="auto">
          <a:xfrm>
            <a:off x="864085" y="6350"/>
            <a:ext cx="65050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Ecuación de segundo grado</a:t>
            </a:r>
          </a:p>
        </p:txBody>
      </p:sp>
      <p:pic>
        <p:nvPicPr>
          <p:cNvPr id="2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423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864000" y="1268760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827584" y="1671191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solidFill>
                  <a:srgbClr val="FF6600"/>
                </a:solidFill>
                <a:ea typeface="Times New Roman" pitchFamily="18" charset="0"/>
                <a:cs typeface="Arial" charset="0"/>
              </a:rPr>
              <a:t>3) 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25x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+ 10x + 1 = 0 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744000" y="1690355"/>
            <a:ext cx="3153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=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(10)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4∙25∙(1)</a:t>
            </a:r>
            <a:endParaRPr lang="es-CL" sz="2000" dirty="0"/>
          </a:p>
        </p:txBody>
      </p:sp>
      <p:sp>
        <p:nvSpPr>
          <p:cNvPr id="23" name="22 Rectángulo"/>
          <p:cNvSpPr/>
          <p:nvPr/>
        </p:nvSpPr>
        <p:spPr>
          <a:xfrm>
            <a:off x="3744000" y="2113111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=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s-CL" sz="2000" dirty="0"/>
          </a:p>
        </p:txBody>
      </p:sp>
      <p:sp>
        <p:nvSpPr>
          <p:cNvPr id="28" name="27 Rectángulo"/>
          <p:cNvSpPr/>
          <p:nvPr/>
        </p:nvSpPr>
        <p:spPr>
          <a:xfrm>
            <a:off x="3736637" y="2545159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4ac =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s-CL" sz="2000" dirty="0"/>
          </a:p>
        </p:txBody>
      </p:sp>
      <p:sp>
        <p:nvSpPr>
          <p:cNvPr id="6" name="5 Rectángulo"/>
          <p:cNvSpPr/>
          <p:nvPr/>
        </p:nvSpPr>
        <p:spPr>
          <a:xfrm>
            <a:off x="1115616" y="3356992"/>
            <a:ext cx="8028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Entonces la ecuación tiene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dos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soluciones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reales e iguales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s-CL" sz="2000" dirty="0"/>
          </a:p>
        </p:txBody>
      </p:sp>
      <p:grpSp>
        <p:nvGrpSpPr>
          <p:cNvPr id="34" name="15 Grupo"/>
          <p:cNvGrpSpPr/>
          <p:nvPr/>
        </p:nvGrpSpPr>
        <p:grpSpPr>
          <a:xfrm>
            <a:off x="2706918" y="920625"/>
            <a:ext cx="2448000" cy="540000"/>
            <a:chOff x="5592089" y="2229515"/>
            <a:chExt cx="2448000" cy="540000"/>
          </a:xfrm>
          <a:solidFill>
            <a:schemeClr val="bg1"/>
          </a:solidFill>
        </p:grpSpPr>
        <p:sp>
          <p:nvSpPr>
            <p:cNvPr id="35" name="14 Llamada rectangular redondeada"/>
            <p:cNvSpPr/>
            <p:nvPr/>
          </p:nvSpPr>
          <p:spPr bwMode="auto">
            <a:xfrm>
              <a:off x="5592089" y="2229515"/>
              <a:ext cx="2448000" cy="540000"/>
            </a:xfrm>
            <a:prstGeom prst="wedgeRoundRectCallout">
              <a:avLst>
                <a:gd name="adj1" fmla="val -37461"/>
                <a:gd name="adj2" fmla="val 92132"/>
                <a:gd name="adj3" fmla="val 16667"/>
              </a:avLst>
            </a:prstGeom>
            <a:grpFill/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96 Rectángulo"/>
            <p:cNvSpPr/>
            <p:nvPr/>
          </p:nvSpPr>
          <p:spPr>
            <a:xfrm>
              <a:off x="5592408" y="2314849"/>
              <a:ext cx="243528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= 25, b = 10 y c = 1</a:t>
              </a:r>
              <a:endParaRPr lang="es-CL" u="none" dirty="0"/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1115616" y="3701699"/>
            <a:ext cx="6076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Al resolver la ecuación, lo podremos comprobar.  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654306" y="3501008"/>
            <a:ext cx="2861145" cy="864000"/>
            <a:chOff x="5728907" y="1583476"/>
            <a:chExt cx="2861145" cy="864000"/>
          </a:xfrm>
        </p:grpSpPr>
        <p:sp>
          <p:nvSpPr>
            <p:cNvPr id="22" name="14 Llamada rectangular redondeada"/>
            <p:cNvSpPr/>
            <p:nvPr/>
          </p:nvSpPr>
          <p:spPr bwMode="auto">
            <a:xfrm>
              <a:off x="5728907" y="1583476"/>
              <a:ext cx="2220266" cy="864000"/>
            </a:xfrm>
            <a:prstGeom prst="wedgeRoundRectCallout">
              <a:avLst>
                <a:gd name="adj1" fmla="val 23836"/>
                <a:gd name="adj2" fmla="val 87210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6" name="54 Grupo"/>
            <p:cNvGrpSpPr>
              <a:grpSpLocks/>
            </p:cNvGrpSpPr>
            <p:nvPr/>
          </p:nvGrpSpPr>
          <p:grpSpPr bwMode="auto">
            <a:xfrm>
              <a:off x="5911940" y="1627559"/>
              <a:ext cx="2678112" cy="798539"/>
              <a:chOff x="3608388" y="2500306"/>
              <a:chExt cx="2678113" cy="798539"/>
            </a:xfrm>
          </p:grpSpPr>
          <p:grpSp>
            <p:nvGrpSpPr>
              <p:cNvPr id="27" name="Group 23"/>
              <p:cNvGrpSpPr>
                <a:grpSpLocks/>
              </p:cNvGrpSpPr>
              <p:nvPr/>
            </p:nvGrpSpPr>
            <p:grpSpPr bwMode="auto">
              <a:xfrm>
                <a:off x="3608388" y="2543195"/>
                <a:ext cx="2678113" cy="755650"/>
                <a:chOff x="2273" y="1366"/>
                <a:chExt cx="1687" cy="476"/>
              </a:xfrm>
            </p:grpSpPr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63" y="1366"/>
                  <a:ext cx="13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CL" sz="2000" u="none" dirty="0"/>
                    <a:t>– </a:t>
                  </a:r>
                  <a:r>
                    <a:rPr lang="es-ES" sz="2000" u="none" dirty="0">
                      <a:cs typeface="Arial" charset="0"/>
                    </a:rPr>
                    <a:t>b </a:t>
                  </a:r>
                  <a:r>
                    <a:rPr lang="en-US" sz="2000" u="none" dirty="0">
                      <a:cs typeface="Arial" charset="0"/>
                    </a:rPr>
                    <a:t>±    </a:t>
                  </a:r>
                  <a:r>
                    <a:rPr lang="el-GR" sz="2000" u="none" dirty="0">
                      <a:cs typeface="Arial" charset="0"/>
                    </a:rPr>
                    <a:t>Δ</a:t>
                  </a:r>
                  <a:endParaRPr lang="en-US" sz="2000" u="none" baseline="30000" dirty="0">
                    <a:cs typeface="Arial" charset="0"/>
                  </a:endParaRPr>
                </a:p>
              </p:txBody>
            </p:sp>
            <p:sp>
              <p:nvSpPr>
                <p:cNvPr id="36" name="Line 12"/>
                <p:cNvSpPr>
                  <a:spLocks noChangeShapeType="1"/>
                </p:cNvSpPr>
                <p:nvPr/>
              </p:nvSpPr>
              <p:spPr bwMode="auto">
                <a:xfrm>
                  <a:off x="2626" y="1603"/>
                  <a:ext cx="680" cy="0"/>
                </a:xfrm>
                <a:prstGeom prst="line">
                  <a:avLst/>
                </a:prstGeom>
                <a:noFill/>
                <a:ln w="9525">
                  <a:solidFill>
                    <a:srgbClr val="3F4F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  <p:sp>
              <p:nvSpPr>
                <p:cNvPr id="38" name="Rectangle 13"/>
                <p:cNvSpPr>
                  <a:spLocks noChangeArrowheads="1"/>
                </p:cNvSpPr>
                <p:nvPr/>
              </p:nvSpPr>
              <p:spPr bwMode="auto">
                <a:xfrm>
                  <a:off x="2857" y="1590"/>
                  <a:ext cx="2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 dirty="0"/>
                    <a:t>2a</a:t>
                  </a:r>
                </a:p>
              </p:txBody>
            </p:sp>
            <p:sp>
              <p:nvSpPr>
                <p:cNvPr id="3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3" y="1450"/>
                  <a:ext cx="33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 dirty="0"/>
                    <a:t>x =</a:t>
                  </a:r>
                </a:p>
              </p:txBody>
            </p:sp>
          </p:grpSp>
          <p:grpSp>
            <p:nvGrpSpPr>
              <p:cNvPr id="30" name="53 Grupo"/>
              <p:cNvGrpSpPr>
                <a:grpSpLocks/>
              </p:cNvGrpSpPr>
              <p:nvPr/>
            </p:nvGrpSpPr>
            <p:grpSpPr bwMode="auto">
              <a:xfrm>
                <a:off x="4694924" y="2500306"/>
                <a:ext cx="523738" cy="523220"/>
                <a:chOff x="4640332" y="2500306"/>
                <a:chExt cx="523738" cy="523220"/>
              </a:xfrm>
            </p:grpSpPr>
            <p:sp>
              <p:nvSpPr>
                <p:cNvPr id="31" name="51 Rectángulo"/>
                <p:cNvSpPr>
                  <a:spLocks noChangeArrowheads="1"/>
                </p:cNvSpPr>
                <p:nvPr/>
              </p:nvSpPr>
              <p:spPr bwMode="auto">
                <a:xfrm>
                  <a:off x="4640332" y="2500306"/>
                  <a:ext cx="381836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CL" sz="2800" u="none" dirty="0">
                      <a:sym typeface="Symbol" pitchFamily="18" charset="2"/>
                    </a:rPr>
                    <a:t></a:t>
                  </a:r>
                  <a:endParaRPr lang="es-ES" sz="2800" dirty="0"/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4912070" y="2568546"/>
                  <a:ext cx="252000" cy="0"/>
                </a:xfrm>
                <a:prstGeom prst="line">
                  <a:avLst/>
                </a:prstGeom>
                <a:noFill/>
                <a:ln w="9525">
                  <a:solidFill>
                    <a:srgbClr val="3F4F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</p:grpSp>
        </p:grpSp>
      </p:grpSp>
      <p:grpSp>
        <p:nvGrpSpPr>
          <p:cNvPr id="40" name="54 Grupo"/>
          <p:cNvGrpSpPr>
            <a:grpSpLocks/>
          </p:cNvGrpSpPr>
          <p:nvPr/>
        </p:nvGrpSpPr>
        <p:grpSpPr bwMode="auto">
          <a:xfrm>
            <a:off x="1375844" y="4703360"/>
            <a:ext cx="2662237" cy="798539"/>
            <a:chOff x="3624263" y="2500306"/>
            <a:chExt cx="2662238" cy="798539"/>
          </a:xfrm>
        </p:grpSpPr>
        <p:grpSp>
          <p:nvGrpSpPr>
            <p:cNvPr id="41" name="Group 23"/>
            <p:cNvGrpSpPr>
              <a:grpSpLocks/>
            </p:cNvGrpSpPr>
            <p:nvPr/>
          </p:nvGrpSpPr>
          <p:grpSpPr bwMode="auto">
            <a:xfrm>
              <a:off x="3624263" y="2543195"/>
              <a:ext cx="2662238" cy="755650"/>
              <a:chOff x="2283" y="1366"/>
              <a:chExt cx="1677" cy="476"/>
            </a:xfrm>
          </p:grpSpPr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2563" y="1366"/>
                <a:ext cx="13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MX" sz="2000" u="none" dirty="0">
                    <a:ea typeface="Times New Roman" pitchFamily="18" charset="0"/>
                    <a:cs typeface="Arial" charset="0"/>
                  </a:rPr>
                  <a:t>– </a:t>
                </a:r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10 </a:t>
                </a:r>
                <a:r>
                  <a:rPr lang="en-U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±    0</a:t>
                </a:r>
                <a:endParaRPr lang="en-US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2618" y="1603"/>
                <a:ext cx="771" cy="0"/>
              </a:xfrm>
              <a:prstGeom prst="line">
                <a:avLst/>
              </a:prstGeom>
              <a:noFill/>
              <a:ln w="12700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Rectangle 13"/>
              <p:cNvSpPr>
                <a:spLocks noChangeArrowheads="1"/>
              </p:cNvSpPr>
              <p:nvPr/>
            </p:nvSpPr>
            <p:spPr bwMode="auto">
              <a:xfrm>
                <a:off x="2936" y="1590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48" name="Rectangle 14"/>
              <p:cNvSpPr>
                <a:spLocks noChangeArrowheads="1"/>
              </p:cNvSpPr>
              <p:nvPr/>
            </p:nvSpPr>
            <p:spPr bwMode="auto">
              <a:xfrm>
                <a:off x="2283" y="1450"/>
                <a:ext cx="3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 =</a:t>
                </a:r>
              </a:p>
            </p:txBody>
          </p:sp>
        </p:grpSp>
        <p:grpSp>
          <p:nvGrpSpPr>
            <p:cNvPr id="42" name="53 Grupo"/>
            <p:cNvGrpSpPr>
              <a:grpSpLocks/>
            </p:cNvGrpSpPr>
            <p:nvPr/>
          </p:nvGrpSpPr>
          <p:grpSpPr bwMode="auto">
            <a:xfrm>
              <a:off x="4782399" y="2500306"/>
              <a:ext cx="597860" cy="523220"/>
              <a:chOff x="4727807" y="2500306"/>
              <a:chExt cx="597860" cy="523220"/>
            </a:xfrm>
          </p:grpSpPr>
          <p:sp>
            <p:nvSpPr>
              <p:cNvPr id="43" name="51 Rectángulo"/>
              <p:cNvSpPr>
                <a:spLocks noChangeArrowheads="1"/>
              </p:cNvSpPr>
              <p:nvPr/>
            </p:nvSpPr>
            <p:spPr bwMode="auto">
              <a:xfrm>
                <a:off x="4727807" y="2500306"/>
                <a:ext cx="38183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Symbol" pitchFamily="18" charset="2"/>
                  </a:rPr>
                  <a:t></a:t>
                </a:r>
                <a:endParaRPr lang="es-E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>
                <a:off x="5001667" y="2568546"/>
                <a:ext cx="324000" cy="0"/>
              </a:xfrm>
              <a:prstGeom prst="line">
                <a:avLst/>
              </a:prstGeom>
              <a:noFill/>
              <a:ln w="9525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49" name="54 Grupo"/>
          <p:cNvGrpSpPr>
            <a:grpSpLocks/>
          </p:cNvGrpSpPr>
          <p:nvPr/>
        </p:nvGrpSpPr>
        <p:grpSpPr bwMode="auto">
          <a:xfrm>
            <a:off x="3980422" y="4133747"/>
            <a:ext cx="2805112" cy="798539"/>
            <a:chOff x="3481388" y="2500306"/>
            <a:chExt cx="2805113" cy="798539"/>
          </a:xfrm>
        </p:grpSpPr>
        <p:grpSp>
          <p:nvGrpSpPr>
            <p:cNvPr id="50" name="Group 23"/>
            <p:cNvGrpSpPr>
              <a:grpSpLocks/>
            </p:cNvGrpSpPr>
            <p:nvPr/>
          </p:nvGrpSpPr>
          <p:grpSpPr bwMode="auto">
            <a:xfrm>
              <a:off x="3481388" y="2543195"/>
              <a:ext cx="2805113" cy="755650"/>
              <a:chOff x="2193" y="1366"/>
              <a:chExt cx="1767" cy="476"/>
            </a:xfrm>
          </p:grpSpPr>
          <p:sp>
            <p:nvSpPr>
              <p:cNvPr id="52" name="Text Box 11"/>
              <p:cNvSpPr txBox="1">
                <a:spLocks noChangeArrowheads="1"/>
              </p:cNvSpPr>
              <p:nvPr/>
            </p:nvSpPr>
            <p:spPr bwMode="auto">
              <a:xfrm>
                <a:off x="2563" y="1366"/>
                <a:ext cx="13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MX" sz="2000" u="none" dirty="0">
                    <a:ea typeface="Times New Roman" pitchFamily="18" charset="0"/>
                    <a:cs typeface="Arial" charset="0"/>
                  </a:rPr>
                  <a:t>– </a:t>
                </a:r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10 </a:t>
                </a:r>
                <a:r>
                  <a:rPr lang="en-U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+ 0</a:t>
                </a:r>
                <a:endParaRPr lang="en-US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53" name="Line 12"/>
              <p:cNvSpPr>
                <a:spLocks noChangeShapeType="1"/>
              </p:cNvSpPr>
              <p:nvPr/>
            </p:nvSpPr>
            <p:spPr bwMode="auto">
              <a:xfrm>
                <a:off x="2626" y="1603"/>
                <a:ext cx="567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2813" y="1590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2193" y="1450"/>
                <a:ext cx="39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s-ES" sz="2000" u="none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</a:t>
                </a:r>
              </a:p>
            </p:txBody>
          </p:sp>
        </p:grpSp>
        <p:sp>
          <p:nvSpPr>
            <p:cNvPr id="51" name="50 Rectángulo"/>
            <p:cNvSpPr>
              <a:spLocks noChangeArrowheads="1"/>
            </p:cNvSpPr>
            <p:nvPr/>
          </p:nvSpPr>
          <p:spPr bwMode="auto">
            <a:xfrm>
              <a:off x="4687580" y="2500306"/>
              <a:ext cx="1847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5868144" y="5461889"/>
            <a:ext cx="1194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ES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5856140" y="4315226"/>
            <a:ext cx="12985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ES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58" name="51 Rectángulo"/>
          <p:cNvSpPr>
            <a:spLocks noChangeArrowheads="1"/>
          </p:cNvSpPr>
          <p:nvPr/>
        </p:nvSpPr>
        <p:spPr bwMode="auto">
          <a:xfrm>
            <a:off x="7062331" y="4138987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58 Abrir llave"/>
          <p:cNvSpPr/>
          <p:nvPr/>
        </p:nvSpPr>
        <p:spPr bwMode="auto">
          <a:xfrm>
            <a:off x="3563938" y="4461590"/>
            <a:ext cx="215974" cy="1328341"/>
          </a:xfrm>
          <a:prstGeom prst="leftBrac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1" name="Group 23"/>
          <p:cNvGrpSpPr>
            <a:grpSpLocks/>
          </p:cNvGrpSpPr>
          <p:nvPr/>
        </p:nvGrpSpPr>
        <p:grpSpPr bwMode="auto">
          <a:xfrm>
            <a:off x="3995936" y="5328764"/>
            <a:ext cx="2805112" cy="755650"/>
            <a:chOff x="2193" y="1366"/>
            <a:chExt cx="1767" cy="476"/>
          </a:xfrm>
        </p:grpSpPr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2563" y="1366"/>
              <a:ext cx="13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2000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10 </a:t>
              </a:r>
              <a:r>
                <a:rPr lang="en-U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– 0</a:t>
              </a:r>
              <a:endParaRPr lang="en-US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sp>
          <p:nvSpPr>
            <p:cNvPr id="64" name="Line 12"/>
            <p:cNvSpPr>
              <a:spLocks noChangeShapeType="1"/>
            </p:cNvSpPr>
            <p:nvPr/>
          </p:nvSpPr>
          <p:spPr bwMode="auto">
            <a:xfrm>
              <a:off x="2626" y="1603"/>
              <a:ext cx="590" cy="0"/>
            </a:xfrm>
            <a:prstGeom prst="lin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CL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2803" y="1590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2193" y="1450"/>
              <a:ext cx="3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s-ES" sz="2000" u="none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74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" grpId="0"/>
      <p:bldP spid="23" grpId="0"/>
      <p:bldP spid="28" grpId="0"/>
      <p:bldP spid="6" grpId="0"/>
      <p:bldP spid="20" grpId="0"/>
      <p:bldP spid="56" grpId="0"/>
      <p:bldP spid="57" grpId="0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15"/>
          <p:cNvGrpSpPr>
            <a:grpSpLocks/>
          </p:cNvGrpSpPr>
          <p:nvPr/>
        </p:nvGrpSpPr>
        <p:grpSpPr bwMode="auto">
          <a:xfrm>
            <a:off x="131763" y="-100013"/>
            <a:ext cx="7237409" cy="860426"/>
            <a:chOff x="83" y="-63"/>
            <a:chExt cx="4559" cy="542"/>
          </a:xfrm>
        </p:grpSpPr>
        <p:grpSp>
          <p:nvGrpSpPr>
            <p:cNvPr id="10251" name="Group 2"/>
            <p:cNvGrpSpPr>
              <a:grpSpLocks/>
            </p:cNvGrpSpPr>
            <p:nvPr/>
          </p:nvGrpSpPr>
          <p:grpSpPr bwMode="auto">
            <a:xfrm>
              <a:off x="83" y="-63"/>
              <a:ext cx="4559" cy="453"/>
              <a:chOff x="83" y="-63"/>
              <a:chExt cx="7422" cy="453"/>
            </a:xfrm>
          </p:grpSpPr>
          <p:sp>
            <p:nvSpPr>
              <p:cNvPr id="10253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6015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10254" name="38 CuadroTexto"/>
              <p:cNvSpPr txBox="1">
                <a:spLocks noChangeArrowheads="1"/>
              </p:cNvSpPr>
              <p:nvPr/>
            </p:nvSpPr>
            <p:spPr bwMode="auto">
              <a:xfrm>
                <a:off x="834" y="4"/>
                <a:ext cx="6671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2600" b="1" u="none" dirty="0">
                    <a:solidFill>
                      <a:srgbClr val="404040"/>
                    </a:solidFill>
                    <a:cs typeface="Arial" charset="0"/>
                  </a:rPr>
                  <a:t>Ecuación de segundo grado</a:t>
                </a:r>
              </a:p>
            </p:txBody>
          </p:sp>
        </p:grpSp>
        <p:pic>
          <p:nvPicPr>
            <p:cNvPr id="10252" name="6 Imagen" descr="ico_conceptos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2" y="0"/>
              <a:ext cx="456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192952" y="1692000"/>
            <a:ext cx="1156317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6699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ea typeface="Times New Roman" pitchFamily="18" charset="0"/>
                <a:cs typeface="Arial" charset="0"/>
              </a:rPr>
              <a:t> ax</a:t>
            </a:r>
            <a:r>
              <a:rPr lang="es-MX" sz="2000" u="none" baseline="30000" dirty="0"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 = 0  </a:t>
            </a:r>
            <a:endParaRPr lang="es-MX" u="none" dirty="0">
              <a:ea typeface="Times New Roman" pitchFamily="18" charset="0"/>
              <a:cs typeface="Arial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205090" y="2160000"/>
            <a:ext cx="1132041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s-MX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con a ≠ 0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1136637" y="4608000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214414" y="5184000"/>
            <a:ext cx="982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3x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= 0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3644953" y="1692000"/>
            <a:ext cx="1681603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6699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ea typeface="Times New Roman" pitchFamily="18" charset="0"/>
                <a:cs typeface="Arial" charset="0"/>
              </a:rPr>
              <a:t> ax</a:t>
            </a:r>
            <a:r>
              <a:rPr lang="es-MX" sz="2000" u="none" baseline="30000" dirty="0"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 + </a:t>
            </a:r>
            <a:r>
              <a:rPr lang="es-MX" sz="2000" u="none" dirty="0" err="1">
                <a:ea typeface="Times New Roman" pitchFamily="18" charset="0"/>
                <a:cs typeface="Arial" charset="0"/>
              </a:rPr>
              <a:t>bx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 = 0  </a:t>
            </a:r>
            <a:endParaRPr lang="es-MX" u="none" dirty="0">
              <a:ea typeface="Times New Roman" pitchFamily="18" charset="0"/>
              <a:cs typeface="Arial" charset="0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6515836" y="1692000"/>
            <a:ext cx="15120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6699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ea typeface="Times New Roman" pitchFamily="18" charset="0"/>
                <a:cs typeface="Arial" charset="0"/>
              </a:rPr>
              <a:t> ax</a:t>
            </a:r>
            <a:r>
              <a:rPr lang="es-MX" sz="2000" u="none" baseline="30000" dirty="0"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 + c = 0  </a:t>
            </a:r>
            <a:endParaRPr lang="es-MX" u="none" dirty="0">
              <a:ea typeface="Times New Roman" pitchFamily="18" charset="0"/>
              <a:cs typeface="Arial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00034" y="2571744"/>
            <a:ext cx="2542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soluciones son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3919734" y="2160000"/>
            <a:ext cx="1132041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s-MX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con a ≠ 0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6705816" y="2160000"/>
            <a:ext cx="1132041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s-MX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con a ≠ 0</a:t>
            </a: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3851281" y="4608000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43064" y="5004000"/>
            <a:ext cx="1471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+ 3x = 0 </a:t>
            </a:r>
            <a:endParaRPr lang="es-C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3690504" y="5400000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x(x + 3) = 0 </a:t>
            </a:r>
            <a:endParaRPr lang="es-C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4000496" y="5832000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ES" sz="2000" u="none" baseline="-25000" dirty="0"/>
              <a:t>1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= 0</a:t>
            </a:r>
          </a:p>
          <a:p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ES" sz="2000" u="none" baseline="-25000" dirty="0"/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= – 3 </a:t>
            </a:r>
            <a:endParaRPr lang="es-C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6708801" y="4608000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60" name="59 Rectángulo"/>
          <p:cNvSpPr/>
          <p:nvPr/>
        </p:nvSpPr>
        <p:spPr>
          <a:xfrm>
            <a:off x="6531890" y="5004000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– 25 = 0 </a:t>
            </a:r>
            <a:endParaRPr lang="es-C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60 Rectángulo"/>
          <p:cNvSpPr/>
          <p:nvPr/>
        </p:nvSpPr>
        <p:spPr>
          <a:xfrm>
            <a:off x="7089501" y="5400000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= 25</a:t>
            </a:r>
            <a:endParaRPr lang="es-C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6876998" y="5832000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ES" sz="2000" u="none" baseline="-25000" dirty="0"/>
              <a:t>1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= 5  </a:t>
            </a:r>
          </a:p>
          <a:p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ES" sz="2000" u="none" baseline="-25000" dirty="0"/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= – 5 </a:t>
            </a:r>
            <a:endParaRPr lang="es-C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835079" y="863726"/>
            <a:ext cx="7523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ecuación de segundo grado es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incompleta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cuando b o c (o ambos) son iguales a cero. Por tanto, existen tres tipos: 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312030" y="3111744"/>
            <a:ext cx="918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/>
              <a:t>x</a:t>
            </a:r>
            <a:r>
              <a:rPr lang="es-ES" sz="2000" u="none" baseline="-25000" dirty="0"/>
              <a:t>1</a:t>
            </a:r>
            <a:r>
              <a:rPr lang="es-ES" sz="2000" u="none" dirty="0"/>
              <a:t> = 0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1312030" y="3687744"/>
            <a:ext cx="918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/>
              <a:t>x</a:t>
            </a:r>
            <a:r>
              <a:rPr lang="es-ES" sz="2000" u="none" baseline="-25000" dirty="0"/>
              <a:t>2</a:t>
            </a:r>
            <a:r>
              <a:rPr lang="es-ES" sz="2000" u="none" dirty="0"/>
              <a:t> = 0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214678" y="2571744"/>
            <a:ext cx="2542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soluciones son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4026674" y="3111744"/>
            <a:ext cx="918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/>
              <a:t>x</a:t>
            </a:r>
            <a:r>
              <a:rPr lang="es-ES" sz="2000" u="none" baseline="-25000" dirty="0"/>
              <a:t>1</a:t>
            </a:r>
            <a:r>
              <a:rPr lang="es-ES" sz="2000" u="none" dirty="0"/>
              <a:t> = 0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4026674" y="3687744"/>
            <a:ext cx="918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/>
              <a:t>x</a:t>
            </a:r>
            <a:r>
              <a:rPr lang="es-ES" sz="2000" u="none" baseline="-25000" dirty="0"/>
              <a:t>2</a:t>
            </a:r>
            <a:r>
              <a:rPr lang="es-ES" sz="2000" u="none" dirty="0"/>
              <a:t> =</a:t>
            </a: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398412"/>
              </p:ext>
            </p:extLst>
          </p:nvPr>
        </p:nvGraphicFramePr>
        <p:xfrm>
          <a:off x="4572000" y="3543744"/>
          <a:ext cx="42624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66400" imgH="393480" progId="Equation.3">
                  <p:embed/>
                </p:oleObj>
              </mc:Choice>
              <mc:Fallback>
                <p:oleObj name="Ecuación" r:id="rId3" imgW="266400" imgH="393480" progId="Equation.3">
                  <p:embed/>
                  <p:pic>
                    <p:nvPicPr>
                      <p:cNvPr id="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43744"/>
                        <a:ext cx="426240" cy="629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854839"/>
              </p:ext>
            </p:extLst>
          </p:nvPr>
        </p:nvGraphicFramePr>
        <p:xfrm>
          <a:off x="7309668" y="2977459"/>
          <a:ext cx="609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380880" imgH="469800" progId="Equation.3">
                  <p:embed/>
                </p:oleObj>
              </mc:Choice>
              <mc:Fallback>
                <p:oleObj name="Ecuación" r:id="rId5" imgW="380880" imgH="469800" progId="Equation.3">
                  <p:embed/>
                  <p:pic>
                    <p:nvPicPr>
                      <p:cNvPr id="6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668" y="2977459"/>
                        <a:ext cx="6096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38 Rectángulo"/>
          <p:cNvSpPr/>
          <p:nvPr/>
        </p:nvSpPr>
        <p:spPr>
          <a:xfrm>
            <a:off x="6000760" y="2571744"/>
            <a:ext cx="2542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soluciones son</a:t>
            </a: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96970"/>
              </p:ext>
            </p:extLst>
          </p:nvPr>
        </p:nvGraphicFramePr>
        <p:xfrm>
          <a:off x="7227912" y="3793432"/>
          <a:ext cx="7731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482400" imgH="469800" progId="Equation.3">
                  <p:embed/>
                </p:oleObj>
              </mc:Choice>
              <mc:Fallback>
                <p:oleObj name="Ecuación" r:id="rId7" imgW="482400" imgH="469800" progId="Equation.3">
                  <p:embed/>
                  <p:pic>
                    <p:nvPicPr>
                      <p:cNvPr id="7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912" y="3793432"/>
                        <a:ext cx="77311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643702" y="3186948"/>
            <a:ext cx="918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/>
              <a:t>x</a:t>
            </a:r>
            <a:r>
              <a:rPr lang="es-ES" sz="2000" u="none" baseline="-25000" dirty="0"/>
              <a:t>1</a:t>
            </a:r>
            <a:r>
              <a:rPr lang="es-ES" sz="2000" u="none" dirty="0"/>
              <a:t> =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6643702" y="4044204"/>
            <a:ext cx="918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u="none" dirty="0"/>
              <a:t>x</a:t>
            </a:r>
            <a:r>
              <a:rPr lang="es-ES" sz="2000" u="none" baseline="-25000" dirty="0"/>
              <a:t>2</a:t>
            </a:r>
            <a:r>
              <a:rPr lang="es-ES" sz="2000" u="none" dirty="0"/>
              <a:t> =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1302813" y="5832000"/>
            <a:ext cx="8402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ES" sz="2000" u="none" baseline="-25000" dirty="0"/>
              <a:t>1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= 0</a:t>
            </a:r>
          </a:p>
          <a:p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ES" sz="2000" u="none" baseline="-25000" dirty="0"/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= 0</a:t>
            </a:r>
            <a:endParaRPr lang="es-C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19" grpId="0"/>
      <p:bldP spid="4" grpId="0"/>
      <p:bldP spid="41" grpId="0" animBg="1"/>
      <p:bldP spid="42" grpId="0" animBg="1"/>
      <p:bldP spid="5" grpId="0"/>
      <p:bldP spid="44" grpId="0"/>
      <p:bldP spid="45" grpId="0"/>
      <p:bldP spid="46" grpId="0"/>
      <p:bldP spid="11" grpId="0"/>
      <p:bldP spid="48" grpId="0"/>
      <p:bldP spid="49" grpId="0"/>
      <p:bldP spid="59" grpId="0"/>
      <p:bldP spid="60" grpId="0"/>
      <p:bldP spid="61" grpId="0"/>
      <p:bldP spid="62" grpId="0"/>
      <p:bldP spid="15" grpId="0"/>
      <p:bldP spid="32" grpId="0"/>
      <p:bldP spid="33" grpId="0"/>
      <p:bldP spid="34" grpId="0"/>
      <p:bldP spid="35" grpId="0"/>
      <p:bldP spid="36" grpId="0"/>
      <p:bldP spid="39" grpId="0"/>
      <p:bldP spid="37" grpId="0"/>
      <p:bldP spid="38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2970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2970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800" b="1" u="none">
                  <a:solidFill>
                    <a:srgbClr val="404040"/>
                  </a:solidFill>
                  <a:cs typeface="Arial" charset="0"/>
                </a:rPr>
                <a:t>Pregunta oficial PSU</a:t>
              </a:r>
            </a:p>
          </p:txBody>
        </p:sp>
      </p:grpSp>
      <p:pic>
        <p:nvPicPr>
          <p:cNvPr id="29700" name="10 Imagen" descr="ico_PS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19 Grupo"/>
          <p:cNvGrpSpPr>
            <a:grpSpLocks/>
          </p:cNvGrpSpPr>
          <p:nvPr/>
        </p:nvGrpSpPr>
        <p:grpSpPr bwMode="auto">
          <a:xfrm>
            <a:off x="7215188" y="4205288"/>
            <a:ext cx="1511300" cy="1223962"/>
            <a:chOff x="251520" y="5805264"/>
            <a:chExt cx="1512168" cy="1224136"/>
          </a:xfrm>
        </p:grpSpPr>
        <p:sp>
          <p:nvSpPr>
            <p:cNvPr id="2" name="11 Rectángulo redondeado"/>
            <p:cNvSpPr>
              <a:spLocks noChangeArrowheads="1"/>
            </p:cNvSpPr>
            <p:nvPr/>
          </p:nvSpPr>
          <p:spPr bwMode="auto">
            <a:xfrm>
              <a:off x="251520" y="5805264"/>
              <a:ext cx="1477223" cy="1224136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s-CL" u="none">
                <a:cs typeface="Arial" charset="0"/>
              </a:endParaRPr>
            </a:p>
          </p:txBody>
        </p:sp>
        <p:sp>
          <p:nvSpPr>
            <p:cNvPr id="29706" name="Text Box 4"/>
            <p:cNvSpPr txBox="1">
              <a:spLocks noChangeArrowheads="1"/>
            </p:cNvSpPr>
            <p:nvPr/>
          </p:nvSpPr>
          <p:spPr bwMode="auto">
            <a:xfrm>
              <a:off x="251520" y="5862422"/>
              <a:ext cx="1512168" cy="1086004"/>
            </a:xfrm>
            <a:prstGeom prst="rect">
              <a:avLst/>
            </a:prstGeom>
            <a:noFill/>
            <a:ln w="76200" cmpd="tri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ES_tradnl" sz="1400" b="1" u="none" dirty="0">
                  <a:solidFill>
                    <a:schemeClr val="tx2"/>
                  </a:solidFill>
                </a:rPr>
                <a:t>ALTERNATIVA </a:t>
              </a:r>
            </a:p>
            <a:p>
              <a:pPr algn="ctr">
                <a:lnSpc>
                  <a:spcPct val="90000"/>
                </a:lnSpc>
              </a:pPr>
              <a:r>
                <a:rPr lang="es-ES_tradnl" sz="1400" b="1" u="none" dirty="0">
                  <a:solidFill>
                    <a:schemeClr val="tx2"/>
                  </a:solidFill>
                </a:rPr>
                <a:t>CORRECTA</a:t>
              </a:r>
            </a:p>
            <a:p>
              <a:pPr algn="ctr"/>
              <a:r>
                <a:rPr lang="es-ES_tradnl" sz="4000" b="1" u="none" dirty="0">
                  <a:solidFill>
                    <a:schemeClr val="tx2"/>
                  </a:solidFill>
                </a:rPr>
                <a:t>C</a:t>
              </a:r>
              <a:endParaRPr lang="es-ES_tradnl" sz="4000" u="none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2609528" y="5949280"/>
            <a:ext cx="6534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95363"/>
            <a:r>
              <a:rPr lang="es-ES_tradnl" sz="1600" i="1" u="none" dirty="0">
                <a:solidFill>
                  <a:schemeClr val="tx2"/>
                </a:solidFill>
                <a:cs typeface="Arial" charset="0"/>
              </a:rPr>
              <a:t>Fuente : </a:t>
            </a:r>
            <a:r>
              <a:rPr lang="es-ES_tradnl" sz="1600" b="1" i="1" u="none" dirty="0">
                <a:solidFill>
                  <a:schemeClr val="tx2"/>
                </a:solidFill>
                <a:cs typeface="Arial" charset="0"/>
              </a:rPr>
              <a:t>DEMRE - U. DE CHILE</a:t>
            </a:r>
            <a:r>
              <a:rPr lang="es-ES_tradnl" sz="1600" i="1" u="none" dirty="0">
                <a:solidFill>
                  <a:schemeClr val="tx2"/>
                </a:solidFill>
                <a:cs typeface="Arial" charset="0"/>
              </a:rPr>
              <a:t>, Proceso de admisión 2015.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09711" y="949325"/>
            <a:ext cx="7992888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u="none" dirty="0"/>
              <a:t>23. </a:t>
            </a:r>
            <a:r>
              <a:rPr lang="es-CL" u="none" dirty="0"/>
              <a:t>Las soluciones de la ecuación 3(x – 2)</a:t>
            </a:r>
            <a:r>
              <a:rPr lang="es-CL" u="none" baseline="30000" dirty="0"/>
              <a:t>2</a:t>
            </a:r>
            <a:r>
              <a:rPr lang="es-CL" u="none" dirty="0"/>
              <a:t> = 7 están representadas en</a:t>
            </a:r>
          </a:p>
          <a:p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A)  </a:t>
            </a:r>
          </a:p>
          <a:p>
            <a:pPr marL="361950">
              <a:lnSpc>
                <a:spcPct val="150000"/>
              </a:lnSpc>
            </a:pPr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B)</a:t>
            </a:r>
          </a:p>
          <a:p>
            <a:pPr marL="361950">
              <a:lnSpc>
                <a:spcPct val="150000"/>
              </a:lnSpc>
            </a:pPr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C)</a:t>
            </a:r>
          </a:p>
          <a:p>
            <a:pPr marL="361950">
              <a:lnSpc>
                <a:spcPct val="150000"/>
              </a:lnSpc>
            </a:pPr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D)</a:t>
            </a:r>
          </a:p>
          <a:p>
            <a:pPr marL="361950">
              <a:lnSpc>
                <a:spcPct val="150000"/>
              </a:lnSpc>
            </a:pPr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E)  </a:t>
            </a:r>
          </a:p>
          <a:p>
            <a:pPr marL="361950">
              <a:lnSpc>
                <a:spcPct val="150000"/>
              </a:lnSpc>
            </a:pPr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	</a:t>
            </a:r>
            <a:endParaRPr lang="es-CL" dirty="0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417997"/>
              </p:ext>
            </p:extLst>
          </p:nvPr>
        </p:nvGraphicFramePr>
        <p:xfrm>
          <a:off x="1423896" y="1412776"/>
          <a:ext cx="771840" cy="6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482400" imgH="431640" progId="Equation.3">
                  <p:embed/>
                </p:oleObj>
              </mc:Choice>
              <mc:Fallback>
                <p:oleObj name="Ecuación" r:id="rId3" imgW="482400" imgH="431640" progId="Equation.3">
                  <p:embed/>
                  <p:pic>
                    <p:nvPicPr>
                      <p:cNvPr id="5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896" y="1412776"/>
                        <a:ext cx="771840" cy="690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797303"/>
              </p:ext>
            </p:extLst>
          </p:nvPr>
        </p:nvGraphicFramePr>
        <p:xfrm>
          <a:off x="1301750" y="2276475"/>
          <a:ext cx="9556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596880" imgH="444240" progId="Equation.3">
                  <p:embed/>
                </p:oleObj>
              </mc:Choice>
              <mc:Fallback>
                <p:oleObj name="Ecuación" r:id="rId5" imgW="596880" imgH="444240" progId="Equation.3">
                  <p:embed/>
                  <p:pic>
                    <p:nvPicPr>
                      <p:cNvPr id="6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276475"/>
                        <a:ext cx="95567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429549"/>
              </p:ext>
            </p:extLst>
          </p:nvPr>
        </p:nvGraphicFramePr>
        <p:xfrm>
          <a:off x="1392238" y="3068638"/>
          <a:ext cx="7715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482400" imgH="444240" progId="Equation.3">
                  <p:embed/>
                </p:oleObj>
              </mc:Choice>
              <mc:Fallback>
                <p:oleObj name="Ecuación" r:id="rId7" imgW="482400" imgH="444240" progId="Equation.3">
                  <p:embed/>
                  <p:pic>
                    <p:nvPicPr>
                      <p:cNvPr id="7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3068638"/>
                        <a:ext cx="7715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09169"/>
              </p:ext>
            </p:extLst>
          </p:nvPr>
        </p:nvGraphicFramePr>
        <p:xfrm>
          <a:off x="1373981" y="3917156"/>
          <a:ext cx="8937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558720" imgH="431640" progId="Equation.3">
                  <p:embed/>
                </p:oleObj>
              </mc:Choice>
              <mc:Fallback>
                <p:oleObj name="Ecuación" r:id="rId9" imgW="558720" imgH="431640" progId="Equation.3">
                  <p:embed/>
                  <p:pic>
                    <p:nvPicPr>
                      <p:cNvPr id="8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981" y="3917156"/>
                        <a:ext cx="893763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716496"/>
              </p:ext>
            </p:extLst>
          </p:nvPr>
        </p:nvGraphicFramePr>
        <p:xfrm>
          <a:off x="1403648" y="4817269"/>
          <a:ext cx="7731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482400" imgH="431640" progId="Equation.3">
                  <p:embed/>
                </p:oleObj>
              </mc:Choice>
              <mc:Fallback>
                <p:oleObj name="Ecuación" r:id="rId11" imgW="482400" imgH="431640" progId="Equation.3">
                  <p:embed/>
                  <p:pic>
                    <p:nvPicPr>
                      <p:cNvPr id="9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17269"/>
                        <a:ext cx="77311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33868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33869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800" b="1" u="none">
                  <a:solidFill>
                    <a:srgbClr val="404040"/>
                  </a:solidFill>
                  <a:cs typeface="Arial" charset="0"/>
                </a:rPr>
                <a:t>Tabla de corrección</a:t>
              </a:r>
            </a:p>
          </p:txBody>
        </p:sp>
      </p:grpSp>
      <p:pic>
        <p:nvPicPr>
          <p:cNvPr id="33795" name="6 Imagen" descr="ico_revisionPS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91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71033"/>
              </p:ext>
            </p:extLst>
          </p:nvPr>
        </p:nvGraphicFramePr>
        <p:xfrm>
          <a:off x="757238" y="981075"/>
          <a:ext cx="7486650" cy="4774571"/>
        </p:xfrm>
        <a:graphic>
          <a:graphicData uri="http://schemas.openxmlformats.org/drawingml/2006/table">
            <a:tbl>
              <a:tblPr/>
              <a:tblGrid>
                <a:gridCol w="82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Nº 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Clave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Habilidad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5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9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3489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3489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800" b="1" u="none">
                  <a:solidFill>
                    <a:srgbClr val="404040"/>
                  </a:solidFill>
                  <a:cs typeface="Arial" charset="0"/>
                </a:rPr>
                <a:t>Tabla de corrección</a:t>
              </a:r>
            </a:p>
          </p:txBody>
        </p:sp>
      </p:grpSp>
      <p:pic>
        <p:nvPicPr>
          <p:cNvPr id="34819" name="6 Imagen" descr="ico_revisionPS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93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28794"/>
              </p:ext>
            </p:extLst>
          </p:nvPr>
        </p:nvGraphicFramePr>
        <p:xfrm>
          <a:off x="755650" y="981075"/>
          <a:ext cx="7486650" cy="5121593"/>
        </p:xfrm>
        <a:graphic>
          <a:graphicData uri="http://schemas.openxmlformats.org/drawingml/2006/table">
            <a:tbl>
              <a:tblPr/>
              <a:tblGrid>
                <a:gridCol w="82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15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Comprensión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  <a:endParaRPr kumimoji="0" lang="es-ES_tradn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Ecuación de segundo grado y función cuadrática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600392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sp>
        <p:nvSpPr>
          <p:cNvPr id="20" name="38 CuadroTexto"/>
          <p:cNvSpPr txBox="1">
            <a:spLocks noChangeArrowheads="1"/>
          </p:cNvSpPr>
          <p:nvPr/>
        </p:nvSpPr>
        <p:spPr bwMode="auto">
          <a:xfrm>
            <a:off x="541338" y="6350"/>
            <a:ext cx="5111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800" b="1" u="none" dirty="0">
                <a:solidFill>
                  <a:srgbClr val="404040"/>
                </a:solidFill>
                <a:cs typeface="Arial" charset="0"/>
              </a:rPr>
              <a:t>Resumen de la clase anterior</a:t>
            </a:r>
          </a:p>
        </p:txBody>
      </p:sp>
      <p:pic>
        <p:nvPicPr>
          <p:cNvPr id="21" name="6 Imagen" descr="ico_mapa conceptua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44450"/>
            <a:ext cx="8223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2376256" y="1268760"/>
            <a:ext cx="4500000" cy="936104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u="none" dirty="0">
              <a:cs typeface="Arial" charset="0"/>
            </a:endParaRPr>
          </a:p>
          <a:p>
            <a:pPr algn="ctr"/>
            <a:r>
              <a:rPr lang="es-ES" sz="2800" u="none" dirty="0">
                <a:cs typeface="Arial" charset="0"/>
              </a:rPr>
              <a:t>Sistema de ecuaciones</a:t>
            </a:r>
          </a:p>
          <a:p>
            <a:pPr algn="ctr"/>
            <a:r>
              <a:rPr lang="es-ES" sz="2800" u="none" dirty="0">
                <a:cs typeface="Arial" charset="0"/>
              </a:rPr>
              <a:t> de primer grado</a:t>
            </a:r>
          </a:p>
          <a:p>
            <a:pPr algn="ctr"/>
            <a:endParaRPr lang="es-ES" u="none" dirty="0">
              <a:cs typeface="Arial" charset="0"/>
              <a:sym typeface="Symbol" pitchFamily="18" charset="2"/>
            </a:endParaRPr>
          </a:p>
        </p:txBody>
      </p:sp>
      <p:sp>
        <p:nvSpPr>
          <p:cNvPr id="22" name="AutoShape 118"/>
          <p:cNvSpPr>
            <a:spLocks noChangeArrowheads="1"/>
          </p:cNvSpPr>
          <p:nvPr/>
        </p:nvSpPr>
        <p:spPr bwMode="auto">
          <a:xfrm>
            <a:off x="2555776" y="3933056"/>
            <a:ext cx="1368152" cy="604773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u="none" dirty="0">
                <a:cs typeface="Arial" charset="0"/>
              </a:rPr>
              <a:t>Igualación</a:t>
            </a:r>
          </a:p>
        </p:txBody>
      </p:sp>
      <p:sp>
        <p:nvSpPr>
          <p:cNvPr id="23" name="AutoShape 118"/>
          <p:cNvSpPr>
            <a:spLocks noChangeArrowheads="1"/>
          </p:cNvSpPr>
          <p:nvPr/>
        </p:nvSpPr>
        <p:spPr bwMode="auto">
          <a:xfrm>
            <a:off x="3779912" y="4725144"/>
            <a:ext cx="1584176" cy="604773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u="none" dirty="0">
                <a:cs typeface="Arial" charset="0"/>
              </a:rPr>
              <a:t>Sustitución</a:t>
            </a:r>
          </a:p>
        </p:txBody>
      </p:sp>
      <p:cxnSp>
        <p:nvCxnSpPr>
          <p:cNvPr id="24" name="84 Conector recto"/>
          <p:cNvCxnSpPr>
            <a:cxnSpLocks noChangeShapeType="1"/>
          </p:cNvCxnSpPr>
          <p:nvPr/>
        </p:nvCxnSpPr>
        <p:spPr bwMode="auto">
          <a:xfrm flipH="1">
            <a:off x="3059832" y="3429000"/>
            <a:ext cx="2880320" cy="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sp>
        <p:nvSpPr>
          <p:cNvPr id="25" name="AutoShape 118"/>
          <p:cNvSpPr>
            <a:spLocks noChangeArrowheads="1"/>
          </p:cNvSpPr>
          <p:nvPr/>
        </p:nvSpPr>
        <p:spPr bwMode="auto">
          <a:xfrm>
            <a:off x="5148064" y="3933056"/>
            <a:ext cx="1403648" cy="604773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u="none" dirty="0">
                <a:cs typeface="Arial" charset="0"/>
              </a:rPr>
              <a:t>Reducción</a:t>
            </a:r>
          </a:p>
        </p:txBody>
      </p:sp>
      <p:sp>
        <p:nvSpPr>
          <p:cNvPr id="26" name="AutoShape 118"/>
          <p:cNvSpPr>
            <a:spLocks noChangeArrowheads="1"/>
          </p:cNvSpPr>
          <p:nvPr/>
        </p:nvSpPr>
        <p:spPr bwMode="auto">
          <a:xfrm>
            <a:off x="3419872" y="2564904"/>
            <a:ext cx="2448272" cy="604773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1" u="none" dirty="0">
                <a:cs typeface="Arial" charset="0"/>
              </a:rPr>
              <a:t>Métodos de resolución</a:t>
            </a:r>
          </a:p>
        </p:txBody>
      </p:sp>
      <p:cxnSp>
        <p:nvCxnSpPr>
          <p:cNvPr id="27" name="84 Conector recto"/>
          <p:cNvCxnSpPr>
            <a:cxnSpLocks noChangeShapeType="1"/>
          </p:cNvCxnSpPr>
          <p:nvPr/>
        </p:nvCxnSpPr>
        <p:spPr bwMode="auto">
          <a:xfrm>
            <a:off x="4572000" y="3140968"/>
            <a:ext cx="0" cy="1584176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28" name="88 Conector recto de flecha"/>
          <p:cNvCxnSpPr>
            <a:cxnSpLocks noChangeShapeType="1"/>
          </p:cNvCxnSpPr>
          <p:nvPr/>
        </p:nvCxnSpPr>
        <p:spPr bwMode="auto">
          <a:xfrm rot="5400000">
            <a:off x="4394218" y="2382646"/>
            <a:ext cx="357152" cy="1588"/>
          </a:xfrm>
          <a:prstGeom prst="straightConnector1">
            <a:avLst/>
          </a:prstGeom>
          <a:noFill/>
          <a:ln w="38100" algn="ctr">
            <a:solidFill>
              <a:srgbClr val="84BD00"/>
            </a:solidFill>
            <a:round/>
            <a:headEnd/>
            <a:tailEnd type="arrow" w="med" len="med"/>
          </a:ln>
        </p:spPr>
      </p:cxnSp>
      <p:cxnSp>
        <p:nvCxnSpPr>
          <p:cNvPr id="29" name="84 Conector recto"/>
          <p:cNvCxnSpPr>
            <a:cxnSpLocks noChangeShapeType="1"/>
          </p:cNvCxnSpPr>
          <p:nvPr/>
        </p:nvCxnSpPr>
        <p:spPr bwMode="auto">
          <a:xfrm>
            <a:off x="3077834" y="3429000"/>
            <a:ext cx="0" cy="504056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30" name="84 Conector recto"/>
          <p:cNvCxnSpPr>
            <a:cxnSpLocks noChangeShapeType="1"/>
          </p:cNvCxnSpPr>
          <p:nvPr/>
        </p:nvCxnSpPr>
        <p:spPr bwMode="auto">
          <a:xfrm>
            <a:off x="5913149" y="3429000"/>
            <a:ext cx="0" cy="504056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78835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84 Conector recto"/>
          <p:cNvCxnSpPr>
            <a:cxnSpLocks noChangeShapeType="1"/>
          </p:cNvCxnSpPr>
          <p:nvPr/>
        </p:nvCxnSpPr>
        <p:spPr bwMode="auto">
          <a:xfrm flipH="1">
            <a:off x="2915816" y="5517232"/>
            <a:ext cx="936104" cy="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136" name="84 Conector recto"/>
          <p:cNvCxnSpPr>
            <a:cxnSpLocks noChangeShapeType="1"/>
          </p:cNvCxnSpPr>
          <p:nvPr/>
        </p:nvCxnSpPr>
        <p:spPr bwMode="auto">
          <a:xfrm flipH="1">
            <a:off x="3558646" y="5053826"/>
            <a:ext cx="358336" cy="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sp>
        <p:nvSpPr>
          <p:cNvPr id="129" name="AutoShape 118"/>
          <p:cNvSpPr>
            <a:spLocks noChangeArrowheads="1"/>
          </p:cNvSpPr>
          <p:nvPr/>
        </p:nvSpPr>
        <p:spPr bwMode="auto">
          <a:xfrm>
            <a:off x="3851920" y="5301208"/>
            <a:ext cx="4121595" cy="377392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u="none" dirty="0"/>
          </a:p>
        </p:txBody>
      </p:sp>
      <p:sp>
        <p:nvSpPr>
          <p:cNvPr id="128" name="AutoShape 118"/>
          <p:cNvSpPr>
            <a:spLocks noChangeArrowheads="1"/>
          </p:cNvSpPr>
          <p:nvPr/>
        </p:nvSpPr>
        <p:spPr bwMode="auto">
          <a:xfrm>
            <a:off x="3851920" y="4725144"/>
            <a:ext cx="3526035" cy="377392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u="none" dirty="0"/>
          </a:p>
        </p:txBody>
      </p:sp>
      <p:cxnSp>
        <p:nvCxnSpPr>
          <p:cNvPr id="112" name="84 Conector recto"/>
          <p:cNvCxnSpPr>
            <a:cxnSpLocks noChangeShapeType="1"/>
          </p:cNvCxnSpPr>
          <p:nvPr/>
        </p:nvCxnSpPr>
        <p:spPr bwMode="auto">
          <a:xfrm rot="5400000">
            <a:off x="6624240" y="3335354"/>
            <a:ext cx="0" cy="21600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sp>
        <p:nvSpPr>
          <p:cNvPr id="110" name="AutoShape 118"/>
          <p:cNvSpPr>
            <a:spLocks noChangeArrowheads="1"/>
          </p:cNvSpPr>
          <p:nvPr/>
        </p:nvSpPr>
        <p:spPr bwMode="auto">
          <a:xfrm>
            <a:off x="6982900" y="3933128"/>
            <a:ext cx="1237624" cy="648000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1600" u="none" dirty="0">
              <a:cs typeface="Arial" charset="0"/>
            </a:endParaRPr>
          </a:p>
        </p:txBody>
      </p:sp>
      <p:sp>
        <p:nvSpPr>
          <p:cNvPr id="109" name="AutoShape 118"/>
          <p:cNvSpPr>
            <a:spLocks noChangeArrowheads="1"/>
          </p:cNvSpPr>
          <p:nvPr/>
        </p:nvSpPr>
        <p:spPr bwMode="auto">
          <a:xfrm>
            <a:off x="6948113" y="2348880"/>
            <a:ext cx="1495427" cy="648000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1600" u="none" dirty="0">
              <a:cs typeface="Arial" charset="0"/>
            </a:endParaRPr>
          </a:p>
        </p:txBody>
      </p:sp>
      <p:cxnSp>
        <p:nvCxnSpPr>
          <p:cNvPr id="70" name="84 Conector recto"/>
          <p:cNvCxnSpPr>
            <a:cxnSpLocks noChangeShapeType="1"/>
          </p:cNvCxnSpPr>
          <p:nvPr/>
        </p:nvCxnSpPr>
        <p:spPr bwMode="auto">
          <a:xfrm>
            <a:off x="5724128" y="2924944"/>
            <a:ext cx="0" cy="504056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69" name="84 Conector recto"/>
          <p:cNvCxnSpPr>
            <a:cxnSpLocks noChangeShapeType="1"/>
          </p:cNvCxnSpPr>
          <p:nvPr/>
        </p:nvCxnSpPr>
        <p:spPr bwMode="auto">
          <a:xfrm>
            <a:off x="2195736" y="2924944"/>
            <a:ext cx="0" cy="219600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67" name="84 Conector recto"/>
          <p:cNvCxnSpPr>
            <a:cxnSpLocks noChangeShapeType="1"/>
          </p:cNvCxnSpPr>
          <p:nvPr/>
        </p:nvCxnSpPr>
        <p:spPr bwMode="auto">
          <a:xfrm>
            <a:off x="4320043" y="1628800"/>
            <a:ext cx="0" cy="129600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grpSp>
        <p:nvGrpSpPr>
          <p:cNvPr id="35842" name="Group 91"/>
          <p:cNvGrpSpPr>
            <a:grpSpLocks/>
          </p:cNvGrpSpPr>
          <p:nvPr/>
        </p:nvGrpSpPr>
        <p:grpSpPr bwMode="auto">
          <a:xfrm>
            <a:off x="131763" y="-100013"/>
            <a:ext cx="5191125" cy="963613"/>
            <a:chOff x="83" y="-63"/>
            <a:chExt cx="3270" cy="607"/>
          </a:xfrm>
        </p:grpSpPr>
        <p:grpSp>
          <p:nvGrpSpPr>
            <p:cNvPr id="35897" name="Group 6"/>
            <p:cNvGrpSpPr>
              <a:grpSpLocks/>
            </p:cNvGrpSpPr>
            <p:nvPr/>
          </p:nvGrpSpPr>
          <p:grpSpPr bwMode="auto">
            <a:xfrm>
              <a:off x="83" y="-63"/>
              <a:ext cx="3024" cy="453"/>
              <a:chOff x="83" y="-63"/>
              <a:chExt cx="3024" cy="453"/>
            </a:xfrm>
          </p:grpSpPr>
          <p:sp>
            <p:nvSpPr>
              <p:cNvPr id="35899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2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35900" name="38 CuadroTexto"/>
              <p:cNvSpPr txBox="1">
                <a:spLocks noChangeArrowheads="1"/>
              </p:cNvSpPr>
              <p:nvPr/>
            </p:nvSpPr>
            <p:spPr bwMode="auto">
              <a:xfrm>
                <a:off x="249" y="4"/>
                <a:ext cx="217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Síntesis de la clase</a:t>
                </a:r>
              </a:p>
            </p:txBody>
          </p:sp>
        </p:grpSp>
        <p:pic>
          <p:nvPicPr>
            <p:cNvPr id="35898" name="5 Imagen" descr="ico_mapa conceptual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5" y="0"/>
              <a:ext cx="51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843" name="Picture 2" descr="logo 3d cop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6613" y="0"/>
            <a:ext cx="687387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0" y="3716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L"/>
          </a:p>
        </p:txBody>
      </p:sp>
      <p:sp>
        <p:nvSpPr>
          <p:cNvPr id="61" name="AutoShape 3"/>
          <p:cNvSpPr>
            <a:spLocks noChangeArrowheads="1"/>
          </p:cNvSpPr>
          <p:nvPr/>
        </p:nvSpPr>
        <p:spPr bwMode="auto">
          <a:xfrm>
            <a:off x="1835696" y="980728"/>
            <a:ext cx="5189173" cy="684000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800" u="none" dirty="0">
                <a:cs typeface="Arial" charset="0"/>
              </a:rPr>
              <a:t>Ecuación de segundo grado</a:t>
            </a:r>
          </a:p>
        </p:txBody>
      </p:sp>
      <p:sp>
        <p:nvSpPr>
          <p:cNvPr id="62" name="AutoShape 118"/>
          <p:cNvSpPr>
            <a:spLocks noChangeArrowheads="1"/>
          </p:cNvSpPr>
          <p:nvPr/>
        </p:nvSpPr>
        <p:spPr bwMode="auto">
          <a:xfrm>
            <a:off x="1187624" y="3140968"/>
            <a:ext cx="2088232" cy="604773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CL" sz="1600" u="none" dirty="0"/>
              <a:t>Se resuelve mediante</a:t>
            </a:r>
          </a:p>
          <a:p>
            <a:pPr algn="ctr"/>
            <a:r>
              <a:rPr lang="es-CL" sz="1600" u="none" dirty="0"/>
              <a:t> la fórmula</a:t>
            </a:r>
            <a:endParaRPr lang="es-ES" sz="1600" u="none" dirty="0"/>
          </a:p>
        </p:txBody>
      </p:sp>
      <p:cxnSp>
        <p:nvCxnSpPr>
          <p:cNvPr id="64" name="84 Conector recto"/>
          <p:cNvCxnSpPr>
            <a:cxnSpLocks noChangeShapeType="1"/>
          </p:cNvCxnSpPr>
          <p:nvPr/>
        </p:nvCxnSpPr>
        <p:spPr bwMode="auto">
          <a:xfrm flipH="1" flipV="1">
            <a:off x="2195736" y="2924800"/>
            <a:ext cx="3546126" cy="144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sp>
        <p:nvSpPr>
          <p:cNvPr id="65" name="AutoShape 118"/>
          <p:cNvSpPr>
            <a:spLocks noChangeArrowheads="1"/>
          </p:cNvSpPr>
          <p:nvPr/>
        </p:nvSpPr>
        <p:spPr bwMode="auto">
          <a:xfrm>
            <a:off x="4842354" y="3140968"/>
            <a:ext cx="1673862" cy="604773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u="none" dirty="0">
                <a:cs typeface="Arial" charset="0"/>
              </a:rPr>
              <a:t>Propiedades</a:t>
            </a:r>
          </a:p>
          <a:p>
            <a:pPr algn="ctr"/>
            <a:r>
              <a:rPr lang="es-ES" sz="1600" u="none" dirty="0">
                <a:cs typeface="Arial" charset="0"/>
              </a:rPr>
              <a:t> de las raíces</a:t>
            </a:r>
          </a:p>
        </p:txBody>
      </p:sp>
      <p:sp>
        <p:nvSpPr>
          <p:cNvPr id="66" name="AutoShape 118"/>
          <p:cNvSpPr>
            <a:spLocks noChangeArrowheads="1"/>
          </p:cNvSpPr>
          <p:nvPr/>
        </p:nvSpPr>
        <p:spPr bwMode="auto">
          <a:xfrm>
            <a:off x="3023899" y="1988840"/>
            <a:ext cx="2448272" cy="604773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u="none" dirty="0"/>
              <a:t>ax</a:t>
            </a:r>
            <a:r>
              <a:rPr lang="es-ES" sz="2000" u="none" baseline="30000" dirty="0"/>
              <a:t>2</a:t>
            </a:r>
            <a:r>
              <a:rPr lang="es-ES" sz="2000" u="none" dirty="0"/>
              <a:t> + </a:t>
            </a:r>
            <a:r>
              <a:rPr lang="es-ES" sz="2000" u="none" dirty="0" err="1"/>
              <a:t>bx</a:t>
            </a:r>
            <a:r>
              <a:rPr lang="es-ES" sz="2000" u="none" dirty="0"/>
              <a:t> + c = 0</a:t>
            </a: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1331640" y="5124024"/>
            <a:ext cx="1584176" cy="753248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u="none" dirty="0">
                <a:cs typeface="Arial" charset="0"/>
              </a:rPr>
              <a:t>Discriminante</a:t>
            </a:r>
          </a:p>
          <a:p>
            <a:pPr algn="ctr"/>
            <a:r>
              <a:rPr lang="el-GR" sz="2000" u="none" dirty="0">
                <a:cs typeface="Arial" charset="0"/>
              </a:rPr>
              <a:t>Δ</a:t>
            </a:r>
            <a:r>
              <a:rPr lang="es-ES" sz="2000" u="none" dirty="0">
                <a:cs typeface="Arial" charset="0"/>
              </a:rPr>
              <a:t> = b</a:t>
            </a:r>
            <a:r>
              <a:rPr lang="es-ES" sz="2000" u="none" baseline="30000" dirty="0">
                <a:cs typeface="Arial" charset="0"/>
              </a:rPr>
              <a:t>2</a:t>
            </a:r>
            <a:r>
              <a:rPr lang="es-ES" sz="2000" u="none" dirty="0">
                <a:cs typeface="Arial" charset="0"/>
              </a:rPr>
              <a:t> – 4ac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827584" y="4005064"/>
            <a:ext cx="2865489" cy="801836"/>
            <a:chOff x="1703311" y="4668722"/>
            <a:chExt cx="2865489" cy="801836"/>
          </a:xfrm>
        </p:grpSpPr>
        <p:sp>
          <p:nvSpPr>
            <p:cNvPr id="63" name="AutoShape 118"/>
            <p:cNvSpPr>
              <a:spLocks noChangeArrowheads="1"/>
            </p:cNvSpPr>
            <p:nvPr/>
          </p:nvSpPr>
          <p:spPr bwMode="auto">
            <a:xfrm>
              <a:off x="1703311" y="4668722"/>
              <a:ext cx="2664867" cy="759121"/>
            </a:xfrm>
            <a:prstGeom prst="flowChartAlternateProcess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sz="1600" u="none" dirty="0">
                <a:cs typeface="Arial" charset="0"/>
              </a:endParaRPr>
            </a:p>
          </p:txBody>
        </p:sp>
        <p:grpSp>
          <p:nvGrpSpPr>
            <p:cNvPr id="84" name="54 Grupo"/>
            <p:cNvGrpSpPr>
              <a:grpSpLocks/>
            </p:cNvGrpSpPr>
            <p:nvPr/>
          </p:nvGrpSpPr>
          <p:grpSpPr bwMode="auto">
            <a:xfrm>
              <a:off x="1763688" y="4672019"/>
              <a:ext cx="2805112" cy="798539"/>
              <a:chOff x="3481388" y="2500306"/>
              <a:chExt cx="2805113" cy="798539"/>
            </a:xfrm>
          </p:grpSpPr>
          <p:grpSp>
            <p:nvGrpSpPr>
              <p:cNvPr id="85" name="Group 23"/>
              <p:cNvGrpSpPr>
                <a:grpSpLocks/>
              </p:cNvGrpSpPr>
              <p:nvPr/>
            </p:nvGrpSpPr>
            <p:grpSpPr bwMode="auto">
              <a:xfrm>
                <a:off x="3481388" y="2543195"/>
                <a:ext cx="2805113" cy="755650"/>
                <a:chOff x="2193" y="1366"/>
                <a:chExt cx="1767" cy="476"/>
              </a:xfrm>
            </p:grpSpPr>
            <p:sp>
              <p:nvSpPr>
                <p:cNvPr id="9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63" y="1366"/>
                  <a:ext cx="13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CL" sz="2000" u="none" dirty="0"/>
                    <a:t>– </a:t>
                  </a:r>
                  <a:r>
                    <a:rPr lang="es-ES" sz="2000" u="none" dirty="0">
                      <a:cs typeface="Arial" charset="0"/>
                    </a:rPr>
                    <a:t>b </a:t>
                  </a:r>
                  <a:r>
                    <a:rPr lang="en-US" sz="2000" u="none" dirty="0">
                      <a:cs typeface="Arial" charset="0"/>
                    </a:rPr>
                    <a:t>±    b</a:t>
                  </a:r>
                  <a:r>
                    <a:rPr lang="en-US" sz="2000" u="none" baseline="30000" dirty="0">
                      <a:cs typeface="Arial" charset="0"/>
                    </a:rPr>
                    <a:t>2</a:t>
                  </a:r>
                  <a:r>
                    <a:rPr lang="en-US" sz="2000" u="none" dirty="0">
                      <a:cs typeface="Arial" charset="0"/>
                    </a:rPr>
                    <a:t> – 4ac</a:t>
                  </a:r>
                  <a:endParaRPr lang="en-US" sz="2000" u="none" baseline="30000" dirty="0">
                    <a:cs typeface="Arial" charset="0"/>
                  </a:endParaRPr>
                </a:p>
              </p:txBody>
            </p:sp>
            <p:sp>
              <p:nvSpPr>
                <p:cNvPr id="91" name="Line 12"/>
                <p:cNvSpPr>
                  <a:spLocks noChangeShapeType="1"/>
                </p:cNvSpPr>
                <p:nvPr/>
              </p:nvSpPr>
              <p:spPr bwMode="auto">
                <a:xfrm>
                  <a:off x="2626" y="1603"/>
                  <a:ext cx="111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  <p:sp>
              <p:nvSpPr>
                <p:cNvPr id="92" name="Rectangle 13"/>
                <p:cNvSpPr>
                  <a:spLocks noChangeArrowheads="1"/>
                </p:cNvSpPr>
                <p:nvPr/>
              </p:nvSpPr>
              <p:spPr bwMode="auto">
                <a:xfrm>
                  <a:off x="2983" y="1590"/>
                  <a:ext cx="2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 dirty="0"/>
                    <a:t>2a</a:t>
                  </a:r>
                </a:p>
              </p:txBody>
            </p:sp>
            <p:sp>
              <p:nvSpPr>
                <p:cNvPr id="93" name="Rectangle 14"/>
                <p:cNvSpPr>
                  <a:spLocks noChangeArrowheads="1"/>
                </p:cNvSpPr>
                <p:nvPr/>
              </p:nvSpPr>
              <p:spPr bwMode="auto">
                <a:xfrm>
                  <a:off x="2193" y="1450"/>
                  <a:ext cx="33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/>
                    <a:t>x =</a:t>
                  </a:r>
                </a:p>
              </p:txBody>
            </p:sp>
          </p:grpSp>
          <p:grpSp>
            <p:nvGrpSpPr>
              <p:cNvPr id="86" name="53 Grupo"/>
              <p:cNvGrpSpPr>
                <a:grpSpLocks/>
              </p:cNvGrpSpPr>
              <p:nvPr/>
            </p:nvGrpSpPr>
            <p:grpSpPr bwMode="auto">
              <a:xfrm>
                <a:off x="4687580" y="2500306"/>
                <a:ext cx="1251082" cy="523220"/>
                <a:chOff x="4632988" y="2500306"/>
                <a:chExt cx="1251082" cy="523220"/>
              </a:xfrm>
            </p:grpSpPr>
            <p:sp>
              <p:nvSpPr>
                <p:cNvPr id="87" name="51 Rectángulo"/>
                <p:cNvSpPr>
                  <a:spLocks noChangeArrowheads="1"/>
                </p:cNvSpPr>
                <p:nvPr/>
              </p:nvSpPr>
              <p:spPr bwMode="auto">
                <a:xfrm>
                  <a:off x="4632988" y="2500306"/>
                  <a:ext cx="381836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CL" sz="2800" u="none">
                      <a:sym typeface="Symbol" pitchFamily="18" charset="2"/>
                    </a:rPr>
                    <a:t></a:t>
                  </a:r>
                  <a:endParaRPr lang="es-ES" sz="2800"/>
                </a:p>
              </p:txBody>
            </p:sp>
            <p:sp>
              <p:nvSpPr>
                <p:cNvPr id="88" name="Line 12"/>
                <p:cNvSpPr>
                  <a:spLocks noChangeShapeType="1"/>
                </p:cNvSpPr>
                <p:nvPr/>
              </p:nvSpPr>
              <p:spPr bwMode="auto">
                <a:xfrm>
                  <a:off x="4912070" y="2568546"/>
                  <a:ext cx="972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</p:grpSp>
        </p:grpSp>
      </p:grpSp>
      <p:grpSp>
        <p:nvGrpSpPr>
          <p:cNvPr id="99" name="Group 12"/>
          <p:cNvGrpSpPr>
            <a:grpSpLocks/>
          </p:cNvGrpSpPr>
          <p:nvPr/>
        </p:nvGrpSpPr>
        <p:grpSpPr bwMode="auto">
          <a:xfrm>
            <a:off x="6948114" y="2348880"/>
            <a:ext cx="1584326" cy="688976"/>
            <a:chOff x="2058" y="1537"/>
            <a:chExt cx="998" cy="434"/>
          </a:xfrm>
        </p:grpSpPr>
        <p:sp>
          <p:nvSpPr>
            <p:cNvPr id="100" name="Text Box 7"/>
            <p:cNvSpPr txBox="1">
              <a:spLocks noChangeArrowheads="1"/>
            </p:cNvSpPr>
            <p:nvPr/>
          </p:nvSpPr>
          <p:spPr bwMode="auto">
            <a:xfrm>
              <a:off x="2701" y="1537"/>
              <a:ext cx="35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 dirty="0"/>
                <a:t>– </a:t>
              </a:r>
              <a:r>
                <a:rPr lang="es-ES" sz="2000" u="none" dirty="0">
                  <a:cs typeface="Arial" charset="0"/>
                </a:rPr>
                <a:t>b</a:t>
              </a:r>
              <a:endParaRPr lang="es-ES" sz="2000" u="none" baseline="30000" dirty="0"/>
            </a:p>
          </p:txBody>
        </p:sp>
        <p:sp>
          <p:nvSpPr>
            <p:cNvPr id="101" name="Line 8"/>
            <p:cNvSpPr>
              <a:spLocks noChangeShapeType="1"/>
            </p:cNvSpPr>
            <p:nvPr/>
          </p:nvSpPr>
          <p:spPr bwMode="auto">
            <a:xfrm>
              <a:off x="2738" y="1764"/>
              <a:ext cx="227" cy="0"/>
            </a:xfrm>
            <a:prstGeom prst="line">
              <a:avLst/>
            </a:prstGeom>
            <a:noFill/>
            <a:ln w="12700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2794" y="1719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a</a:t>
              </a:r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2058" y="1590"/>
              <a:ext cx="7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x</a:t>
              </a:r>
              <a:r>
                <a:rPr lang="es-ES" sz="2000" u="none" baseline="-25000" dirty="0"/>
                <a:t>1 </a:t>
              </a:r>
              <a:r>
                <a:rPr lang="es-ES" sz="2000" u="none" dirty="0"/>
                <a:t>+ x</a:t>
              </a:r>
              <a:r>
                <a:rPr lang="es-ES" sz="2000" u="none" baseline="-25000" dirty="0"/>
                <a:t>2</a:t>
              </a:r>
              <a:r>
                <a:rPr lang="es-ES" sz="2000" u="none" dirty="0"/>
                <a:t> =</a:t>
              </a:r>
            </a:p>
          </p:txBody>
        </p:sp>
      </p:grpSp>
      <p:grpSp>
        <p:nvGrpSpPr>
          <p:cNvPr id="104" name="Group 13"/>
          <p:cNvGrpSpPr>
            <a:grpSpLocks/>
          </p:cNvGrpSpPr>
          <p:nvPr/>
        </p:nvGrpSpPr>
        <p:grpSpPr bwMode="auto">
          <a:xfrm>
            <a:off x="6990853" y="3881850"/>
            <a:ext cx="1325563" cy="661988"/>
            <a:chOff x="2058" y="1524"/>
            <a:chExt cx="835" cy="417"/>
          </a:xfrm>
        </p:grpSpPr>
        <p:sp>
          <p:nvSpPr>
            <p:cNvPr id="105" name="Text Box 14"/>
            <p:cNvSpPr txBox="1">
              <a:spLocks noChangeArrowheads="1"/>
            </p:cNvSpPr>
            <p:nvPr/>
          </p:nvSpPr>
          <p:spPr bwMode="auto">
            <a:xfrm>
              <a:off x="2538" y="1524"/>
              <a:ext cx="35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 dirty="0">
                  <a:cs typeface="Arial" charset="0"/>
                </a:rPr>
                <a:t> c</a:t>
              </a:r>
              <a:endParaRPr lang="es-ES" sz="2000" u="none" baseline="30000" dirty="0"/>
            </a:p>
          </p:txBody>
        </p:sp>
        <p:sp>
          <p:nvSpPr>
            <p:cNvPr id="106" name="Line 15"/>
            <p:cNvSpPr>
              <a:spLocks noChangeShapeType="1"/>
            </p:cNvSpPr>
            <p:nvPr/>
          </p:nvSpPr>
          <p:spPr bwMode="auto">
            <a:xfrm>
              <a:off x="2606" y="1743"/>
              <a:ext cx="159" cy="0"/>
            </a:xfrm>
            <a:prstGeom prst="line">
              <a:avLst/>
            </a:prstGeom>
            <a:noFill/>
            <a:ln w="12700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07" name="Rectangle 16"/>
            <p:cNvSpPr>
              <a:spLocks noChangeArrowheads="1"/>
            </p:cNvSpPr>
            <p:nvPr/>
          </p:nvSpPr>
          <p:spPr bwMode="auto">
            <a:xfrm>
              <a:off x="2574" y="1689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a</a:t>
              </a:r>
            </a:p>
          </p:txBody>
        </p:sp>
        <p:sp>
          <p:nvSpPr>
            <p:cNvPr id="108" name="Rectangle 17"/>
            <p:cNvSpPr>
              <a:spLocks noChangeArrowheads="1"/>
            </p:cNvSpPr>
            <p:nvPr/>
          </p:nvSpPr>
          <p:spPr bwMode="auto">
            <a:xfrm>
              <a:off x="2058" y="1590"/>
              <a:ext cx="5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x</a:t>
              </a:r>
              <a:r>
                <a:rPr lang="es-ES" sz="2000" u="none" baseline="-25000" dirty="0"/>
                <a:t>1</a:t>
              </a:r>
              <a:r>
                <a:rPr lang="en-US" sz="2000" u="none" dirty="0"/>
                <a:t>·</a:t>
              </a:r>
              <a:r>
                <a:rPr lang="es-ES" sz="2000" u="none" dirty="0"/>
                <a:t>x</a:t>
              </a:r>
              <a:r>
                <a:rPr lang="es-ES" sz="2000" u="none" baseline="-25000" dirty="0"/>
                <a:t>2</a:t>
              </a:r>
              <a:r>
                <a:rPr lang="es-ES" sz="2000" u="none" dirty="0"/>
                <a:t> =</a:t>
              </a:r>
            </a:p>
          </p:txBody>
        </p:sp>
      </p:grpSp>
      <p:cxnSp>
        <p:nvCxnSpPr>
          <p:cNvPr id="111" name="84 Conector recto"/>
          <p:cNvCxnSpPr>
            <a:cxnSpLocks noChangeShapeType="1"/>
          </p:cNvCxnSpPr>
          <p:nvPr/>
        </p:nvCxnSpPr>
        <p:spPr bwMode="auto">
          <a:xfrm>
            <a:off x="6732240" y="2651266"/>
            <a:ext cx="0" cy="1584176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113" name="84 Conector recto"/>
          <p:cNvCxnSpPr>
            <a:cxnSpLocks noChangeShapeType="1"/>
          </p:cNvCxnSpPr>
          <p:nvPr/>
        </p:nvCxnSpPr>
        <p:spPr bwMode="auto">
          <a:xfrm rot="5400000">
            <a:off x="6840113" y="2564880"/>
            <a:ext cx="0" cy="21600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116" name="84 Conector recto"/>
          <p:cNvCxnSpPr>
            <a:cxnSpLocks noChangeShapeType="1"/>
          </p:cNvCxnSpPr>
          <p:nvPr/>
        </p:nvCxnSpPr>
        <p:spPr bwMode="auto">
          <a:xfrm rot="5400000">
            <a:off x="6840240" y="4113088"/>
            <a:ext cx="0" cy="21600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sp>
        <p:nvSpPr>
          <p:cNvPr id="117" name="Rectangle 17"/>
          <p:cNvSpPr>
            <a:spLocks noChangeArrowheads="1"/>
          </p:cNvSpPr>
          <p:nvPr/>
        </p:nvSpPr>
        <p:spPr bwMode="auto">
          <a:xfrm>
            <a:off x="3851350" y="5301208"/>
            <a:ext cx="4221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defTabSz="355600"/>
            <a:r>
              <a:rPr lang="es-CL" u="none" dirty="0"/>
              <a:t> Si </a:t>
            </a:r>
            <a:r>
              <a:rPr lang="el-GR" u="none" dirty="0">
                <a:cs typeface="Arial" charset="0"/>
              </a:rPr>
              <a:t>Δ </a:t>
            </a:r>
            <a:r>
              <a:rPr lang="es-CL" u="none" dirty="0"/>
              <a:t>&gt; 0 </a:t>
            </a:r>
            <a:r>
              <a:rPr lang="es-CL" u="none" dirty="0">
                <a:sym typeface="Symbol"/>
              </a:rPr>
              <a:t></a:t>
            </a:r>
            <a:r>
              <a:rPr lang="es-CL" u="none" dirty="0"/>
              <a:t> 2 </a:t>
            </a:r>
            <a:r>
              <a:rPr lang="es-CL" sz="1600" u="none" dirty="0"/>
              <a:t>soluciones reales y distintas</a:t>
            </a:r>
          </a:p>
        </p:txBody>
      </p:sp>
      <p:sp>
        <p:nvSpPr>
          <p:cNvPr id="123" name="Rectangle 17"/>
          <p:cNvSpPr>
            <a:spLocks noChangeArrowheads="1"/>
          </p:cNvSpPr>
          <p:nvPr/>
        </p:nvSpPr>
        <p:spPr bwMode="auto">
          <a:xfrm>
            <a:off x="3922788" y="4725144"/>
            <a:ext cx="4221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defTabSz="355600"/>
            <a:r>
              <a:rPr lang="es-CL" u="none" dirty="0"/>
              <a:t> Si </a:t>
            </a:r>
            <a:r>
              <a:rPr lang="el-GR" u="none" dirty="0">
                <a:cs typeface="Arial" charset="0"/>
              </a:rPr>
              <a:t>Δ </a:t>
            </a:r>
            <a:r>
              <a:rPr lang="es-CL" u="none" dirty="0"/>
              <a:t>&lt; 0 </a:t>
            </a:r>
            <a:r>
              <a:rPr lang="es-CL" u="none" dirty="0">
                <a:sym typeface="Symbol"/>
              </a:rPr>
              <a:t></a:t>
            </a:r>
            <a:r>
              <a:rPr lang="es-CL" u="none" dirty="0"/>
              <a:t> </a:t>
            </a:r>
            <a:r>
              <a:rPr lang="es-CL" sz="1600" u="none" dirty="0"/>
              <a:t>NO tiene solución real</a:t>
            </a:r>
          </a:p>
        </p:txBody>
      </p:sp>
      <p:grpSp>
        <p:nvGrpSpPr>
          <p:cNvPr id="20" name="19 Grupo"/>
          <p:cNvGrpSpPr/>
          <p:nvPr/>
        </p:nvGrpSpPr>
        <p:grpSpPr>
          <a:xfrm>
            <a:off x="3832670" y="5877272"/>
            <a:ext cx="4311230" cy="377392"/>
            <a:chOff x="4336726" y="5877272"/>
            <a:chExt cx="4311230" cy="377392"/>
          </a:xfrm>
        </p:grpSpPr>
        <p:sp>
          <p:nvSpPr>
            <p:cNvPr id="130" name="AutoShape 118"/>
            <p:cNvSpPr>
              <a:spLocks noChangeArrowheads="1"/>
            </p:cNvSpPr>
            <p:nvPr/>
          </p:nvSpPr>
          <p:spPr bwMode="auto">
            <a:xfrm>
              <a:off x="4336726" y="5877272"/>
              <a:ext cx="3998942" cy="377392"/>
            </a:xfrm>
            <a:prstGeom prst="flowChartAlternateProcess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sz="2000" u="none" dirty="0"/>
            </a:p>
          </p:txBody>
        </p:sp>
        <p:sp>
          <p:nvSpPr>
            <p:cNvPr id="126" name="Rectangle 17"/>
            <p:cNvSpPr>
              <a:spLocks noChangeArrowheads="1"/>
            </p:cNvSpPr>
            <p:nvPr/>
          </p:nvSpPr>
          <p:spPr bwMode="auto">
            <a:xfrm>
              <a:off x="4355406" y="5877272"/>
              <a:ext cx="42925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61950" indent="-361950" defTabSz="355600"/>
              <a:r>
                <a:rPr lang="es-CL" u="none" dirty="0"/>
                <a:t> Si </a:t>
              </a:r>
              <a:r>
                <a:rPr lang="el-GR" u="none" dirty="0">
                  <a:cs typeface="Arial" charset="0"/>
                </a:rPr>
                <a:t>Δ </a:t>
              </a:r>
              <a:r>
                <a:rPr lang="es-CL" u="none" dirty="0"/>
                <a:t>= 0 </a:t>
              </a:r>
              <a:r>
                <a:rPr lang="es-CL" u="none" dirty="0">
                  <a:sym typeface="Symbol"/>
                </a:rPr>
                <a:t></a:t>
              </a:r>
              <a:r>
                <a:rPr lang="es-CL" u="none" dirty="0"/>
                <a:t> 2 </a:t>
              </a:r>
              <a:r>
                <a:rPr lang="es-CL" sz="1600" u="none" dirty="0"/>
                <a:t>soluciones reales e iguales</a:t>
              </a:r>
            </a:p>
          </p:txBody>
        </p:sp>
      </p:grpSp>
      <p:cxnSp>
        <p:nvCxnSpPr>
          <p:cNvPr id="135" name="84 Conector recto"/>
          <p:cNvCxnSpPr>
            <a:cxnSpLocks noChangeShapeType="1"/>
          </p:cNvCxnSpPr>
          <p:nvPr/>
        </p:nvCxnSpPr>
        <p:spPr bwMode="auto">
          <a:xfrm flipH="1">
            <a:off x="3563816" y="5053826"/>
            <a:ext cx="1776" cy="1012142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137" name="84 Conector recto"/>
          <p:cNvCxnSpPr>
            <a:cxnSpLocks noChangeShapeType="1"/>
          </p:cNvCxnSpPr>
          <p:nvPr/>
        </p:nvCxnSpPr>
        <p:spPr bwMode="auto">
          <a:xfrm flipH="1">
            <a:off x="3558646" y="6045805"/>
            <a:ext cx="268854" cy="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0"/>
          <p:cNvGrpSpPr>
            <a:grpSpLocks/>
          </p:cNvGrpSpPr>
          <p:nvPr/>
        </p:nvGrpSpPr>
        <p:grpSpPr bwMode="auto">
          <a:xfrm>
            <a:off x="131763" y="-100013"/>
            <a:ext cx="5160962" cy="719138"/>
            <a:chOff x="83" y="-63"/>
            <a:chExt cx="3251" cy="453"/>
          </a:xfrm>
        </p:grpSpPr>
        <p:sp>
          <p:nvSpPr>
            <p:cNvPr id="4199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251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41992" name="38 CuadroTexto"/>
            <p:cNvSpPr txBox="1">
              <a:spLocks noChangeArrowheads="1"/>
            </p:cNvSpPr>
            <p:nvPr/>
          </p:nvSpPr>
          <p:spPr bwMode="auto">
            <a:xfrm>
              <a:off x="142" y="4"/>
              <a:ext cx="27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CL" sz="2800" b="1" u="none">
                  <a:solidFill>
                    <a:srgbClr val="404040"/>
                  </a:solidFill>
                  <a:cs typeface="Arial" charset="0"/>
                </a:rPr>
                <a:t>Prepara tu próxima clase</a:t>
              </a:r>
            </a:p>
          </p:txBody>
        </p:sp>
      </p:grpSp>
      <p:grpSp>
        <p:nvGrpSpPr>
          <p:cNvPr id="41987" name="Group 10"/>
          <p:cNvGrpSpPr>
            <a:grpSpLocks/>
          </p:cNvGrpSpPr>
          <p:nvPr/>
        </p:nvGrpSpPr>
        <p:grpSpPr bwMode="auto">
          <a:xfrm>
            <a:off x="1907704" y="2565402"/>
            <a:ext cx="5618164" cy="1150938"/>
            <a:chOff x="1382" y="1616"/>
            <a:chExt cx="3539" cy="725"/>
          </a:xfrm>
        </p:grpSpPr>
        <p:sp>
          <p:nvSpPr>
            <p:cNvPr id="41988" name="2 Rectángulo redondeado"/>
            <p:cNvSpPr>
              <a:spLocks noChangeArrowheads="1"/>
            </p:cNvSpPr>
            <p:nvPr/>
          </p:nvSpPr>
          <p:spPr bwMode="auto">
            <a:xfrm>
              <a:off x="1746" y="1616"/>
              <a:ext cx="3175" cy="589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pic>
          <p:nvPicPr>
            <p:cNvPr id="41989" name="10 Imagen" descr="ico_ojoco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2" y="1701"/>
              <a:ext cx="591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0" name="4 Rectángulo"/>
            <p:cNvSpPr>
              <a:spLocks noChangeArrowheads="1"/>
            </p:cNvSpPr>
            <p:nvPr/>
          </p:nvSpPr>
          <p:spPr bwMode="auto">
            <a:xfrm>
              <a:off x="1837" y="1662"/>
              <a:ext cx="303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u="none" dirty="0">
                  <a:solidFill>
                    <a:srgbClr val="222268"/>
                  </a:solidFill>
                </a:rPr>
                <a:t>En la próxima sesión, estudiaremos</a:t>
              </a:r>
            </a:p>
            <a:p>
              <a:pPr algn="ctr"/>
              <a:r>
                <a:rPr lang="es-ES" b="1" u="none" dirty="0">
                  <a:solidFill>
                    <a:srgbClr val="222268"/>
                  </a:solidFill>
                  <a:cs typeface="Arial" charset="0"/>
                </a:rPr>
                <a:t>Desigualdades e inecuaciones</a:t>
              </a:r>
            </a:p>
            <a:p>
              <a:pPr algn="ctr"/>
              <a:r>
                <a:rPr lang="es-ES" b="1" u="none" dirty="0">
                  <a:solidFill>
                    <a:srgbClr val="222268"/>
                  </a:solidFill>
                  <a:cs typeface="Arial" charset="0"/>
                </a:rPr>
                <a:t> de primer grado</a:t>
              </a:r>
              <a:endParaRPr lang="es-CL" b="1" u="none" dirty="0">
                <a:solidFill>
                  <a:srgbClr val="222268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83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E:\editorial 2015\revisiones\AVISO_PPT_LAMINA O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50" y="571480"/>
            <a:ext cx="8143900" cy="6060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4B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6516688" y="6381750"/>
            <a:ext cx="2376487" cy="190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60000"/>
              </a:lnSpc>
            </a:pPr>
            <a:r>
              <a:rPr lang="es-CL" sz="10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Propiedad Intelectual Cpech RDA: 186414</a:t>
            </a:r>
            <a:endParaRPr lang="es-ES" sz="10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1871663" y="2605088"/>
            <a:ext cx="6156325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CL" u="none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1871663" y="2605088"/>
            <a:ext cx="1979612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CL" u="none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24075" y="3789363"/>
            <a:ext cx="5400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L" sz="15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ESTE MATERIAL SE ENCUENTRA PROTEGIDO POR EL REGISTRO DE PROPIEDAD INTELECTUAL.</a:t>
            </a:r>
            <a:endParaRPr lang="es-ES" sz="15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016125" y="2781300"/>
            <a:ext cx="57245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01800" indent="-1701800">
              <a:lnSpc>
                <a:spcPct val="110000"/>
              </a:lnSpc>
            </a:pPr>
            <a:r>
              <a:rPr lang="es-CL" sz="1600" b="1" u="none">
                <a:solidFill>
                  <a:schemeClr val="bg1"/>
                </a:solidFill>
                <a:cs typeface="Arial" charset="0"/>
              </a:rPr>
              <a:t>Equipo Editorial        Matemática</a:t>
            </a:r>
            <a:endParaRPr lang="es-ES" sz="1600" b="1" u="none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8920" name="11 Rectángulo redondeado"/>
          <p:cNvSpPr>
            <a:spLocks noChangeArrowheads="1"/>
          </p:cNvSpPr>
          <p:nvPr/>
        </p:nvSpPr>
        <p:spPr bwMode="auto">
          <a:xfrm>
            <a:off x="7885113" y="2420938"/>
            <a:ext cx="151130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pic>
        <p:nvPicPr>
          <p:cNvPr id="38921" name="10 Imagen" descr="logo_patr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7988" y="2565400"/>
            <a:ext cx="8651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/>
      <p:bldP spid="250889" grpId="0" animBg="1"/>
      <p:bldP spid="11265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1"/>
          <p:cNvGrpSpPr>
            <a:grpSpLocks/>
          </p:cNvGrpSpPr>
          <p:nvPr/>
        </p:nvGrpSpPr>
        <p:grpSpPr bwMode="auto">
          <a:xfrm>
            <a:off x="131763" y="-100013"/>
            <a:ext cx="5448300" cy="719138"/>
            <a:chOff x="-144" y="-63"/>
            <a:chExt cx="3432" cy="453"/>
          </a:xfrm>
        </p:grpSpPr>
        <p:sp>
          <p:nvSpPr>
            <p:cNvPr id="18437" name="37 Rectángulo redondeado"/>
            <p:cNvSpPr>
              <a:spLocks noChangeArrowheads="1"/>
            </p:cNvSpPr>
            <p:nvPr/>
          </p:nvSpPr>
          <p:spPr bwMode="auto">
            <a:xfrm>
              <a:off x="-144" y="-63"/>
              <a:ext cx="3432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18438" name="38 CuadroTexto"/>
            <p:cNvSpPr txBox="1">
              <a:spLocks noChangeArrowheads="1"/>
            </p:cNvSpPr>
            <p:nvPr/>
          </p:nvSpPr>
          <p:spPr bwMode="auto">
            <a:xfrm>
              <a:off x="68" y="4"/>
              <a:ext cx="26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800" b="1" u="none">
                  <a:solidFill>
                    <a:srgbClr val="404040"/>
                  </a:solidFill>
                  <a:cs typeface="Arial" charset="0"/>
                </a:rPr>
                <a:t>Aprendizajes esperados</a:t>
              </a:r>
            </a:p>
          </p:txBody>
        </p:sp>
      </p:grpSp>
      <p:pic>
        <p:nvPicPr>
          <p:cNvPr id="18435" name="Picture 10" descr="ico_aprendizaj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3613" y="-41275"/>
            <a:ext cx="95091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Rectángulo"/>
          <p:cNvSpPr/>
          <p:nvPr/>
        </p:nvSpPr>
        <p:spPr>
          <a:xfrm>
            <a:off x="683568" y="981075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/>
            <a:r>
              <a:rPr lang="es-CL" u="none" dirty="0"/>
              <a:t>• 	Comprender una ecuación de segundo grado con una incógnita como una igualdad dada donde hay que determinar los valores de la incógnita que satisfacen la igualdad.</a:t>
            </a:r>
          </a:p>
          <a:p>
            <a:endParaRPr lang="es-CL" u="none" dirty="0"/>
          </a:p>
          <a:p>
            <a:pPr marL="180975" indent="-180975"/>
            <a:r>
              <a:rPr lang="es-CL" u="none" dirty="0"/>
              <a:t>• 	Comprender que toda ecuación de segundo grado con coeficientes reales tiene raíces en el conjunto de los números complejos.</a:t>
            </a:r>
          </a:p>
          <a:p>
            <a:pPr marL="180975" indent="-180975"/>
            <a:endParaRPr lang="es-CL" u="none" dirty="0"/>
          </a:p>
          <a:p>
            <a:pPr marL="180975" indent="-180975"/>
            <a:r>
              <a:rPr lang="es-CL" u="none" dirty="0"/>
              <a:t>• 	Resolver ecuaciones de segundo grado con una incógnita por completación de cuadrados, factorización o inspección, con raíces reales o complejas.</a:t>
            </a:r>
          </a:p>
          <a:p>
            <a:endParaRPr lang="es-CL" u="none" dirty="0"/>
          </a:p>
          <a:p>
            <a:pPr marL="180975" indent="-180975"/>
            <a:r>
              <a:rPr lang="es-CL" u="none" dirty="0"/>
              <a:t>• 	Interpretar las soluciones y determinar a qué conjunto numérico pertenecen.</a:t>
            </a:r>
          </a:p>
          <a:p>
            <a:endParaRPr lang="es-CL" u="none" dirty="0"/>
          </a:p>
          <a:p>
            <a:pPr marL="180975" indent="-180975"/>
            <a:r>
              <a:rPr lang="es-CL" u="none" dirty="0"/>
              <a:t>• 	Deducir la fórmula de la ecuación general de segundo grado y el comportamiento de sus raíces.</a:t>
            </a:r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1946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19462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800" b="1" u="none">
                  <a:solidFill>
                    <a:srgbClr val="404040"/>
                  </a:solidFill>
                  <a:cs typeface="Arial" charset="0"/>
                </a:rPr>
                <a:t>Pregunta oficial PSU</a:t>
              </a:r>
            </a:p>
          </p:txBody>
        </p:sp>
      </p:grpSp>
      <p:pic>
        <p:nvPicPr>
          <p:cNvPr id="19459" name="10 Imagen" descr="ico_PS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Rectángulo"/>
          <p:cNvSpPr/>
          <p:nvPr/>
        </p:nvSpPr>
        <p:spPr>
          <a:xfrm>
            <a:off x="2609528" y="5949280"/>
            <a:ext cx="6534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95363"/>
            <a:r>
              <a:rPr lang="es-ES_tradnl" sz="1600" i="1" u="none" dirty="0">
                <a:solidFill>
                  <a:schemeClr val="tx2"/>
                </a:solidFill>
                <a:cs typeface="Arial" charset="0"/>
              </a:rPr>
              <a:t>Fuente : </a:t>
            </a:r>
            <a:r>
              <a:rPr lang="es-ES_tradnl" sz="1600" b="1" i="1" u="none" dirty="0">
                <a:solidFill>
                  <a:schemeClr val="tx2"/>
                </a:solidFill>
                <a:cs typeface="Arial" charset="0"/>
              </a:rPr>
              <a:t>DEMRE - U. DE CHILE</a:t>
            </a:r>
            <a:r>
              <a:rPr lang="es-ES_tradnl" sz="1600" i="1" u="none" dirty="0">
                <a:solidFill>
                  <a:schemeClr val="tx2"/>
                </a:solidFill>
                <a:cs typeface="Arial" charset="0"/>
              </a:rPr>
              <a:t>, Proceso de admisión 2015.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09711" y="949325"/>
            <a:ext cx="7992888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u="none" dirty="0"/>
              <a:t>23. </a:t>
            </a:r>
            <a:r>
              <a:rPr lang="es-CL" u="none" dirty="0"/>
              <a:t>Las soluciones de la ecuación 3(x – 2)</a:t>
            </a:r>
            <a:r>
              <a:rPr lang="es-CL" u="none" baseline="30000" dirty="0"/>
              <a:t>2</a:t>
            </a:r>
            <a:r>
              <a:rPr lang="es-CL" u="none" dirty="0"/>
              <a:t> = 7 están representadas en</a:t>
            </a:r>
          </a:p>
          <a:p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A)  </a:t>
            </a:r>
          </a:p>
          <a:p>
            <a:pPr marL="361950">
              <a:lnSpc>
                <a:spcPct val="150000"/>
              </a:lnSpc>
            </a:pPr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B)</a:t>
            </a:r>
          </a:p>
          <a:p>
            <a:pPr marL="361950">
              <a:lnSpc>
                <a:spcPct val="150000"/>
              </a:lnSpc>
            </a:pPr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C)</a:t>
            </a:r>
          </a:p>
          <a:p>
            <a:pPr marL="361950">
              <a:lnSpc>
                <a:spcPct val="150000"/>
              </a:lnSpc>
            </a:pPr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D)</a:t>
            </a:r>
          </a:p>
          <a:p>
            <a:pPr marL="361950">
              <a:lnSpc>
                <a:spcPct val="150000"/>
              </a:lnSpc>
            </a:pPr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E)  </a:t>
            </a:r>
          </a:p>
          <a:p>
            <a:pPr marL="361950">
              <a:lnSpc>
                <a:spcPct val="150000"/>
              </a:lnSpc>
            </a:pPr>
            <a:endParaRPr lang="es-CL" u="none" dirty="0"/>
          </a:p>
          <a:p>
            <a:pPr marL="361950">
              <a:lnSpc>
                <a:spcPct val="150000"/>
              </a:lnSpc>
            </a:pPr>
            <a:r>
              <a:rPr lang="es-CL" u="none" dirty="0"/>
              <a:t>	</a:t>
            </a:r>
            <a:endParaRPr lang="es-CL" dirty="0"/>
          </a:p>
        </p:txBody>
      </p:sp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079171"/>
              </p:ext>
            </p:extLst>
          </p:nvPr>
        </p:nvGraphicFramePr>
        <p:xfrm>
          <a:off x="1423896" y="1412776"/>
          <a:ext cx="771840" cy="6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482400" imgH="431640" progId="Equation.3">
                  <p:embed/>
                </p:oleObj>
              </mc:Choice>
              <mc:Fallback>
                <p:oleObj name="Ecuación" r:id="rId3" imgW="482400" imgH="431640" progId="Equation.3">
                  <p:embed/>
                  <p:pic>
                    <p:nvPicPr>
                      <p:cNvPr id="12" name="1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896" y="1412776"/>
                        <a:ext cx="771840" cy="690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14719"/>
              </p:ext>
            </p:extLst>
          </p:nvPr>
        </p:nvGraphicFramePr>
        <p:xfrm>
          <a:off x="1301750" y="2276475"/>
          <a:ext cx="9556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596880" imgH="444240" progId="Equation.3">
                  <p:embed/>
                </p:oleObj>
              </mc:Choice>
              <mc:Fallback>
                <p:oleObj name="Ecuación" r:id="rId5" imgW="596880" imgH="444240" progId="Equation.3">
                  <p:embed/>
                  <p:pic>
                    <p:nvPicPr>
                      <p:cNvPr id="13" name="1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276475"/>
                        <a:ext cx="95567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630251"/>
              </p:ext>
            </p:extLst>
          </p:nvPr>
        </p:nvGraphicFramePr>
        <p:xfrm>
          <a:off x="1392238" y="3068638"/>
          <a:ext cx="7715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482400" imgH="444240" progId="Equation.3">
                  <p:embed/>
                </p:oleObj>
              </mc:Choice>
              <mc:Fallback>
                <p:oleObj name="Ecuación" r:id="rId7" imgW="482400" imgH="444240" progId="Equation.3">
                  <p:embed/>
                  <p:pic>
                    <p:nvPicPr>
                      <p:cNvPr id="14" name="1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3068638"/>
                        <a:ext cx="7715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961277"/>
              </p:ext>
            </p:extLst>
          </p:nvPr>
        </p:nvGraphicFramePr>
        <p:xfrm>
          <a:off x="1373981" y="3917156"/>
          <a:ext cx="8937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558720" imgH="431640" progId="Equation.3">
                  <p:embed/>
                </p:oleObj>
              </mc:Choice>
              <mc:Fallback>
                <p:oleObj name="Ecuación" r:id="rId9" imgW="558720" imgH="431640" progId="Equation.3">
                  <p:embed/>
                  <p:pic>
                    <p:nvPicPr>
                      <p:cNvPr id="15" name="1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981" y="3917156"/>
                        <a:ext cx="893763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1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86254"/>
              </p:ext>
            </p:extLst>
          </p:nvPr>
        </p:nvGraphicFramePr>
        <p:xfrm>
          <a:off x="1403648" y="4817269"/>
          <a:ext cx="7731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482400" imgH="431640" progId="Equation.3">
                  <p:embed/>
                </p:oleObj>
              </mc:Choice>
              <mc:Fallback>
                <p:oleObj name="Ecuación" r:id="rId11" imgW="482400" imgH="431640" progId="Equation.3">
                  <p:embed/>
                  <p:pic>
                    <p:nvPicPr>
                      <p:cNvPr id="16" name="1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17269"/>
                        <a:ext cx="77311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collage-MT_para-PPT_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483" name="Group 8"/>
          <p:cNvGrpSpPr>
            <a:grpSpLocks/>
          </p:cNvGrpSpPr>
          <p:nvPr/>
        </p:nvGrpSpPr>
        <p:grpSpPr bwMode="auto">
          <a:xfrm>
            <a:off x="4787900" y="4941888"/>
            <a:ext cx="5040313" cy="1558925"/>
            <a:chOff x="3016" y="3113"/>
            <a:chExt cx="3175" cy="982"/>
          </a:xfrm>
        </p:grpSpPr>
        <p:sp>
          <p:nvSpPr>
            <p:cNvPr id="20484" name="37 Rectángulo redondeado"/>
            <p:cNvSpPr>
              <a:spLocks noChangeArrowheads="1"/>
            </p:cNvSpPr>
            <p:nvPr/>
          </p:nvSpPr>
          <p:spPr bwMode="auto">
            <a:xfrm>
              <a:off x="3175" y="3113"/>
              <a:ext cx="3016" cy="982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7173" name="38 CuadroTexto"/>
            <p:cNvSpPr txBox="1">
              <a:spLocks noChangeArrowheads="1"/>
            </p:cNvSpPr>
            <p:nvPr/>
          </p:nvSpPr>
          <p:spPr bwMode="auto">
            <a:xfrm>
              <a:off x="3515" y="3289"/>
              <a:ext cx="216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sz="2400" u="none" dirty="0"/>
                <a:t>Ecuación </a:t>
              </a:r>
            </a:p>
            <a:p>
              <a:pPr>
                <a:defRPr/>
              </a:pPr>
              <a:r>
                <a:rPr lang="es-ES" sz="2400" u="none" dirty="0"/>
                <a:t>de segundo grado</a:t>
              </a:r>
            </a:p>
          </p:txBody>
        </p:sp>
        <p:pic>
          <p:nvPicPr>
            <p:cNvPr id="20486" name="7 Imagen" descr="ico_conceptos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6" y="3430"/>
              <a:ext cx="50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15"/>
          <p:cNvGrpSpPr>
            <a:grpSpLocks/>
          </p:cNvGrpSpPr>
          <p:nvPr/>
        </p:nvGrpSpPr>
        <p:grpSpPr bwMode="auto">
          <a:xfrm>
            <a:off x="131763" y="-100013"/>
            <a:ext cx="7237409" cy="860426"/>
            <a:chOff x="83" y="-63"/>
            <a:chExt cx="4559" cy="542"/>
          </a:xfrm>
        </p:grpSpPr>
        <p:grpSp>
          <p:nvGrpSpPr>
            <p:cNvPr id="10251" name="Group 2"/>
            <p:cNvGrpSpPr>
              <a:grpSpLocks/>
            </p:cNvGrpSpPr>
            <p:nvPr/>
          </p:nvGrpSpPr>
          <p:grpSpPr bwMode="auto">
            <a:xfrm>
              <a:off x="83" y="-63"/>
              <a:ext cx="4559" cy="453"/>
              <a:chOff x="83" y="-63"/>
              <a:chExt cx="7422" cy="453"/>
            </a:xfrm>
          </p:grpSpPr>
          <p:sp>
            <p:nvSpPr>
              <p:cNvPr id="10253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6015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10254" name="38 CuadroTexto"/>
              <p:cNvSpPr txBox="1">
                <a:spLocks noChangeArrowheads="1"/>
              </p:cNvSpPr>
              <p:nvPr/>
            </p:nvSpPr>
            <p:spPr bwMode="auto">
              <a:xfrm>
                <a:off x="834" y="4"/>
                <a:ext cx="6671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2600" b="1" u="none" dirty="0">
                    <a:solidFill>
                      <a:srgbClr val="404040"/>
                    </a:solidFill>
                    <a:cs typeface="Arial" charset="0"/>
                  </a:rPr>
                  <a:t>Ecuación de segundo grado</a:t>
                </a:r>
              </a:p>
            </p:txBody>
          </p:sp>
        </p:grpSp>
        <p:pic>
          <p:nvPicPr>
            <p:cNvPr id="10252" name="6 Imagen" descr="ico_conceptos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2" y="0"/>
              <a:ext cx="456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858962" y="836712"/>
            <a:ext cx="724143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Una  ecuación cuadrática o de segundo grado es de la forma: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915816" y="1653369"/>
            <a:ext cx="2144266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6699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ea typeface="Times New Roman" pitchFamily="18" charset="0"/>
                <a:cs typeface="Arial" charset="0"/>
              </a:rPr>
              <a:t> ax</a:t>
            </a:r>
            <a:r>
              <a:rPr lang="es-MX" sz="2000" u="none" baseline="30000" dirty="0"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 + </a:t>
            </a:r>
            <a:r>
              <a:rPr lang="es-MX" sz="2000" u="none" dirty="0" err="1">
                <a:ea typeface="Times New Roman" pitchFamily="18" charset="0"/>
                <a:cs typeface="Arial" charset="0"/>
              </a:rPr>
              <a:t>bx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 + c = 0  </a:t>
            </a:r>
            <a:endParaRPr lang="es-MX" u="none" dirty="0">
              <a:ea typeface="Times New Roman" pitchFamily="18" charset="0"/>
              <a:cs typeface="Arial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060082" y="1708124"/>
            <a:ext cx="113204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s-MX" u="none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con a ≠ 0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864000" y="2610348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Ejemplos: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056050" y="3114404"/>
            <a:ext cx="2486578" cy="427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solidFill>
                  <a:srgbClr val="FF6600"/>
                </a:solidFill>
                <a:ea typeface="Times New Roman" pitchFamily="18" charset="0"/>
                <a:cs typeface="Arial" charset="0"/>
              </a:rPr>
              <a:t>1)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 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5x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+ 3x + 1 = 0  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2051720" y="3622762"/>
            <a:ext cx="2693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solidFill>
                  <a:srgbClr val="FF6600"/>
                </a:solidFill>
                <a:ea typeface="Times New Roman" pitchFamily="18" charset="0"/>
                <a:cs typeface="Arial" charset="0"/>
              </a:rPr>
              <a:t>2)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  –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+ 7x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1 = 0  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2056050" y="4168989"/>
            <a:ext cx="2337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 dirty="0">
                <a:solidFill>
                  <a:srgbClr val="FF6600"/>
                </a:solidFill>
                <a:ea typeface="Times New Roman" pitchFamily="18" charset="0"/>
                <a:cs typeface="Arial" charset="0"/>
              </a:rPr>
              <a:t>3)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 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2x + 8 = 0  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979979" y="5374957"/>
            <a:ext cx="6760373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Toda ecuación de segundo grado tiene 2 soluciones o raíces.</a:t>
            </a:r>
            <a:endParaRPr lang="es-ES" altLang="es-CL" i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" name="Picture 2" descr="C:\Users\milena.jaraquemada\AppData\Local\Microsoft\Windows\Temporary Internet Files\Content.IE5\WOP4Q44L\Penci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8861">
            <a:off x="583709" y="5134900"/>
            <a:ext cx="504503" cy="5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15 Grupo"/>
          <p:cNvGrpSpPr/>
          <p:nvPr/>
        </p:nvGrpSpPr>
        <p:grpSpPr>
          <a:xfrm>
            <a:off x="3996000" y="2384944"/>
            <a:ext cx="2376000" cy="540000"/>
            <a:chOff x="5447898" y="2229515"/>
            <a:chExt cx="2376000" cy="540000"/>
          </a:xfrm>
          <a:solidFill>
            <a:schemeClr val="bg1"/>
          </a:solidFill>
        </p:grpSpPr>
        <p:sp>
          <p:nvSpPr>
            <p:cNvPr id="33" name="14 Llamada rectangular redondeada"/>
            <p:cNvSpPr/>
            <p:nvPr/>
          </p:nvSpPr>
          <p:spPr bwMode="auto">
            <a:xfrm>
              <a:off x="5447898" y="2229515"/>
              <a:ext cx="2376000" cy="540000"/>
            </a:xfrm>
            <a:prstGeom prst="wedgeRoundRectCallout">
              <a:avLst>
                <a:gd name="adj1" fmla="val -37461"/>
                <a:gd name="adj2" fmla="val 92132"/>
                <a:gd name="adj3" fmla="val 16667"/>
              </a:avLst>
            </a:prstGeom>
            <a:grpFill/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96 Rectángulo"/>
            <p:cNvSpPr/>
            <p:nvPr/>
          </p:nvSpPr>
          <p:spPr>
            <a:xfrm>
              <a:off x="5640482" y="2314849"/>
              <a:ext cx="2088000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= 5, b = 3 y c = 1</a:t>
              </a:r>
              <a:endParaRPr lang="es-CL" u="none" dirty="0"/>
            </a:p>
          </p:txBody>
        </p:sp>
      </p:grpSp>
      <p:grpSp>
        <p:nvGrpSpPr>
          <p:cNvPr id="35" name="15 Grupo"/>
          <p:cNvGrpSpPr/>
          <p:nvPr/>
        </p:nvGrpSpPr>
        <p:grpSpPr>
          <a:xfrm>
            <a:off x="3952528" y="2924944"/>
            <a:ext cx="2486578" cy="540000"/>
            <a:chOff x="5441193" y="2229515"/>
            <a:chExt cx="2486578" cy="540000"/>
          </a:xfrm>
          <a:solidFill>
            <a:schemeClr val="bg1"/>
          </a:solidFill>
        </p:grpSpPr>
        <p:sp>
          <p:nvSpPr>
            <p:cNvPr id="36" name="14 Llamada rectangular redondeada"/>
            <p:cNvSpPr/>
            <p:nvPr/>
          </p:nvSpPr>
          <p:spPr bwMode="auto">
            <a:xfrm>
              <a:off x="5484665" y="2229515"/>
              <a:ext cx="2376000" cy="540000"/>
            </a:xfrm>
            <a:prstGeom prst="wedgeRoundRectCallout">
              <a:avLst>
                <a:gd name="adj1" fmla="val -37461"/>
                <a:gd name="adj2" fmla="val 92132"/>
                <a:gd name="adj3" fmla="val 16667"/>
              </a:avLst>
            </a:prstGeom>
            <a:grpFill/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96 Rectángulo"/>
            <p:cNvSpPr/>
            <p:nvPr/>
          </p:nvSpPr>
          <p:spPr>
            <a:xfrm>
              <a:off x="5441193" y="2314849"/>
              <a:ext cx="248657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= </a:t>
              </a:r>
              <a:r>
                <a:rPr lang="es-MX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2, b = 7 y c = </a:t>
              </a:r>
              <a:r>
                <a:rPr lang="es-MX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es-CL" u="none" dirty="0"/>
            </a:p>
          </p:txBody>
        </p:sp>
      </p:grpSp>
      <p:grpSp>
        <p:nvGrpSpPr>
          <p:cNvPr id="38" name="15 Grupo"/>
          <p:cNvGrpSpPr/>
          <p:nvPr/>
        </p:nvGrpSpPr>
        <p:grpSpPr>
          <a:xfrm>
            <a:off x="3996000" y="3474105"/>
            <a:ext cx="2376000" cy="540000"/>
            <a:chOff x="5484666" y="2229515"/>
            <a:chExt cx="2376000" cy="540000"/>
          </a:xfrm>
          <a:solidFill>
            <a:schemeClr val="bg1"/>
          </a:solidFill>
        </p:grpSpPr>
        <p:sp>
          <p:nvSpPr>
            <p:cNvPr id="39" name="14 Llamada rectangular redondeada"/>
            <p:cNvSpPr/>
            <p:nvPr/>
          </p:nvSpPr>
          <p:spPr bwMode="auto">
            <a:xfrm>
              <a:off x="5484666" y="2229515"/>
              <a:ext cx="2376000" cy="540000"/>
            </a:xfrm>
            <a:prstGeom prst="wedgeRoundRectCallout">
              <a:avLst>
                <a:gd name="adj1" fmla="val -37461"/>
                <a:gd name="adj2" fmla="val 92132"/>
                <a:gd name="adj3" fmla="val 16667"/>
              </a:avLst>
            </a:prstGeom>
            <a:grpFill/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96 Rectángulo"/>
            <p:cNvSpPr/>
            <p:nvPr/>
          </p:nvSpPr>
          <p:spPr>
            <a:xfrm>
              <a:off x="5537374" y="2314849"/>
              <a:ext cx="229421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= 1, b = </a:t>
              </a:r>
              <a:r>
                <a:rPr lang="es-MX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 y c = 8</a:t>
              </a:r>
              <a:endParaRPr lang="es-CL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6699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" grpId="0"/>
      <p:bldP spid="19" grpId="0"/>
      <p:bldP spid="4" grpId="0"/>
      <p:bldP spid="26" grpId="0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5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86898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grpSp>
        <p:nvGrpSpPr>
          <p:cNvPr id="27651" name="Group 8"/>
          <p:cNvGrpSpPr>
            <a:grpSpLocks/>
          </p:cNvGrpSpPr>
          <p:nvPr/>
        </p:nvGrpSpPr>
        <p:grpSpPr bwMode="auto">
          <a:xfrm>
            <a:off x="34960" y="785813"/>
            <a:ext cx="10153664" cy="404812"/>
            <a:chOff x="-501" y="436"/>
            <a:chExt cx="6396" cy="255"/>
          </a:xfrm>
        </p:grpSpPr>
        <p:sp>
          <p:nvSpPr>
            <p:cNvPr id="27681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8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b="1" u="none" dirty="0">
                  <a:solidFill>
                    <a:srgbClr val="7F7F7F"/>
                  </a:solidFill>
                </a:rPr>
                <a:t>Raíces de una ecuación de segundo grado</a:t>
              </a:r>
            </a:p>
          </p:txBody>
        </p:sp>
        <p:sp>
          <p:nvSpPr>
            <p:cNvPr id="27682" name="Line 10"/>
            <p:cNvSpPr>
              <a:spLocks noChangeShapeType="1"/>
            </p:cNvSpPr>
            <p:nvPr/>
          </p:nvSpPr>
          <p:spPr bwMode="auto">
            <a:xfrm>
              <a:off x="-501" y="691"/>
              <a:ext cx="3855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855747" y="3132896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899592" y="3532946"/>
            <a:ext cx="7862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¿Cuáles son las raíces o soluciones de la ecuación  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3x – 4 = 0?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203848" y="4027289"/>
            <a:ext cx="4071938" cy="741362"/>
            <a:chOff x="2073" y="2553"/>
            <a:chExt cx="2168" cy="467"/>
          </a:xfrm>
        </p:grpSpPr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2461" y="2553"/>
              <a:ext cx="17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u="none" dirty="0"/>
                <a:t>–</a:t>
              </a:r>
              <a:r>
                <a:rPr lang="es-ES" sz="2000" u="none" dirty="0">
                  <a:cs typeface="Arial" charset="0"/>
                </a:rPr>
                <a:t>(</a:t>
              </a:r>
              <a:r>
                <a:rPr lang="es-CL" sz="2000" u="none" dirty="0"/>
                <a:t>– </a:t>
              </a:r>
              <a:r>
                <a:rPr lang="es-ES" sz="2000" u="none" dirty="0">
                  <a:cs typeface="Arial" charset="0"/>
                </a:rPr>
                <a:t>3) </a:t>
              </a:r>
              <a:r>
                <a:rPr lang="en-US" sz="2000" u="none" dirty="0">
                  <a:cs typeface="Arial" charset="0"/>
                </a:rPr>
                <a:t>±     (</a:t>
              </a:r>
              <a:r>
                <a:rPr lang="es-CL" sz="2000" u="none" dirty="0"/>
                <a:t>– </a:t>
              </a:r>
              <a:r>
                <a:rPr lang="en-US" sz="2000" u="none" dirty="0">
                  <a:cs typeface="Arial" charset="0"/>
                </a:rPr>
                <a:t>3)</a:t>
              </a:r>
              <a:r>
                <a:rPr lang="en-US" sz="2000" u="none" baseline="30000" dirty="0">
                  <a:cs typeface="Arial" charset="0"/>
                </a:rPr>
                <a:t>2</a:t>
              </a:r>
              <a:r>
                <a:rPr lang="en-US" sz="2000" u="none" dirty="0">
                  <a:cs typeface="Arial" charset="0"/>
                </a:rPr>
                <a:t> – 4·1·(</a:t>
              </a:r>
              <a:r>
                <a:rPr lang="es-CL" sz="2000" u="none" dirty="0"/>
                <a:t>– </a:t>
              </a:r>
              <a:r>
                <a:rPr lang="en-US" sz="2000" u="none" dirty="0">
                  <a:cs typeface="Arial" charset="0"/>
                </a:rPr>
                <a:t>4)</a:t>
              </a:r>
              <a:endParaRPr lang="en-US" sz="2000" u="none" baseline="30000" dirty="0">
                <a:cs typeface="Arial" charset="0"/>
              </a:endParaRPr>
            </a:p>
          </p:txBody>
        </p:sp>
        <p:sp>
          <p:nvSpPr>
            <p:cNvPr id="27678" name="Line 29"/>
            <p:cNvSpPr>
              <a:spLocks noChangeShapeType="1"/>
            </p:cNvSpPr>
            <p:nvPr/>
          </p:nvSpPr>
          <p:spPr bwMode="auto">
            <a:xfrm>
              <a:off x="2480" y="2790"/>
              <a:ext cx="1706" cy="0"/>
            </a:xfrm>
            <a:prstGeom prst="line">
              <a:avLst/>
            </a:prstGeom>
            <a:noFill/>
            <a:ln w="9525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3194" y="2768"/>
              <a:ext cx="3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2000" u="none" dirty="0"/>
                <a:t>2</a:t>
              </a:r>
              <a:r>
                <a:rPr lang="en-US" sz="2000" u="none" dirty="0">
                  <a:cs typeface="Arial" charset="0"/>
                </a:rPr>
                <a:t>·1</a:t>
              </a:r>
              <a:endParaRPr lang="es-ES" sz="2000" u="none" dirty="0"/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2073" y="2679"/>
              <a:ext cx="3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/>
                <a:t>x =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3229248" y="5013126"/>
            <a:ext cx="2476500" cy="736600"/>
            <a:chOff x="2086" y="3174"/>
            <a:chExt cx="1560" cy="464"/>
          </a:xfrm>
        </p:grpSpPr>
        <p:sp>
          <p:nvSpPr>
            <p:cNvPr id="27673" name="Text Box 37"/>
            <p:cNvSpPr txBox="1">
              <a:spLocks noChangeArrowheads="1"/>
            </p:cNvSpPr>
            <p:nvPr/>
          </p:nvSpPr>
          <p:spPr bwMode="auto">
            <a:xfrm>
              <a:off x="2428" y="3174"/>
              <a:ext cx="12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 dirty="0">
                  <a:cs typeface="Arial" charset="0"/>
                </a:rPr>
                <a:t> 3  </a:t>
              </a:r>
              <a:r>
                <a:rPr lang="en-US" sz="2000" u="none" dirty="0">
                  <a:cs typeface="Arial" charset="0"/>
                </a:rPr>
                <a:t>±     9  + 16</a:t>
              </a:r>
              <a:endParaRPr lang="en-US" sz="2000" u="none" baseline="30000" dirty="0">
                <a:cs typeface="Arial" charset="0"/>
              </a:endParaRPr>
            </a:p>
          </p:txBody>
        </p:sp>
        <p:sp>
          <p:nvSpPr>
            <p:cNvPr id="27674" name="Line 38"/>
            <p:cNvSpPr>
              <a:spLocks noChangeShapeType="1"/>
            </p:cNvSpPr>
            <p:nvPr/>
          </p:nvSpPr>
          <p:spPr bwMode="auto">
            <a:xfrm>
              <a:off x="2485" y="3408"/>
              <a:ext cx="1043" cy="0"/>
            </a:xfrm>
            <a:prstGeom prst="line">
              <a:avLst/>
            </a:prstGeom>
            <a:noFill/>
            <a:ln w="9525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7675" name="Rectangle 39"/>
            <p:cNvSpPr>
              <a:spLocks noChangeArrowheads="1"/>
            </p:cNvSpPr>
            <p:nvPr/>
          </p:nvSpPr>
          <p:spPr bwMode="auto">
            <a:xfrm>
              <a:off x="2897" y="3386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/>
                <a:t>2</a:t>
              </a:r>
            </a:p>
          </p:txBody>
        </p:sp>
        <p:sp>
          <p:nvSpPr>
            <p:cNvPr id="27676" name="Rectangle 40"/>
            <p:cNvSpPr>
              <a:spLocks noChangeArrowheads="1"/>
            </p:cNvSpPr>
            <p:nvPr/>
          </p:nvSpPr>
          <p:spPr bwMode="auto">
            <a:xfrm>
              <a:off x="2086" y="3289"/>
              <a:ext cx="3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/>
                <a:t>x =</a:t>
              </a:r>
            </a:p>
          </p:txBody>
        </p:sp>
      </p:grpSp>
      <p:grpSp>
        <p:nvGrpSpPr>
          <p:cNvPr id="7" name="54 Grupo"/>
          <p:cNvGrpSpPr>
            <a:grpSpLocks/>
          </p:cNvGrpSpPr>
          <p:nvPr/>
        </p:nvGrpSpPr>
        <p:grpSpPr bwMode="auto">
          <a:xfrm>
            <a:off x="3049588" y="1949167"/>
            <a:ext cx="2951162" cy="1014412"/>
            <a:chOff x="3335338" y="2363807"/>
            <a:chExt cx="2951163" cy="1014412"/>
          </a:xfrm>
        </p:grpSpPr>
        <p:grpSp>
          <p:nvGrpSpPr>
            <p:cNvPr id="27664" name="Group 23"/>
            <p:cNvGrpSpPr>
              <a:grpSpLocks/>
            </p:cNvGrpSpPr>
            <p:nvPr/>
          </p:nvGrpSpPr>
          <p:grpSpPr bwMode="auto">
            <a:xfrm>
              <a:off x="3335338" y="2363807"/>
              <a:ext cx="2951163" cy="1014412"/>
              <a:chOff x="2101" y="1253"/>
              <a:chExt cx="1859" cy="639"/>
            </a:xfrm>
          </p:grpSpPr>
          <p:sp>
            <p:nvSpPr>
              <p:cNvPr id="27668" name="Rectangle 15"/>
              <p:cNvSpPr>
                <a:spLocks noChangeArrowheads="1"/>
              </p:cNvSpPr>
              <p:nvPr/>
            </p:nvSpPr>
            <p:spPr bwMode="auto">
              <a:xfrm>
                <a:off x="2101" y="1253"/>
                <a:ext cx="1814" cy="6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699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s-CL" sz="2000" u="none"/>
              </a:p>
            </p:txBody>
          </p:sp>
          <p:sp>
            <p:nvSpPr>
              <p:cNvPr id="27669" name="Text Box 11"/>
              <p:cNvSpPr txBox="1">
                <a:spLocks noChangeArrowheads="1"/>
              </p:cNvSpPr>
              <p:nvPr/>
            </p:nvSpPr>
            <p:spPr bwMode="auto">
              <a:xfrm>
                <a:off x="2563" y="1366"/>
                <a:ext cx="13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CL" sz="2000" u="none" dirty="0"/>
                  <a:t>– </a:t>
                </a:r>
                <a:r>
                  <a:rPr lang="es-ES" sz="2000" u="none" dirty="0">
                    <a:cs typeface="Arial" charset="0"/>
                  </a:rPr>
                  <a:t>b </a:t>
                </a:r>
                <a:r>
                  <a:rPr lang="en-US" sz="2000" u="none" dirty="0">
                    <a:cs typeface="Arial" charset="0"/>
                  </a:rPr>
                  <a:t>±    b</a:t>
                </a:r>
                <a:r>
                  <a:rPr lang="en-US" sz="2000" u="none" baseline="30000" dirty="0">
                    <a:cs typeface="Arial" charset="0"/>
                  </a:rPr>
                  <a:t>2</a:t>
                </a:r>
                <a:r>
                  <a:rPr lang="en-US" sz="2000" u="none" dirty="0">
                    <a:cs typeface="Arial" charset="0"/>
                  </a:rPr>
                  <a:t> – 4ac</a:t>
                </a:r>
                <a:endParaRPr lang="en-US" sz="2000" u="none" baseline="30000" dirty="0">
                  <a:cs typeface="Arial" charset="0"/>
                </a:endParaRPr>
              </a:p>
            </p:txBody>
          </p:sp>
          <p:sp>
            <p:nvSpPr>
              <p:cNvPr id="27670" name="Line 12"/>
              <p:cNvSpPr>
                <a:spLocks noChangeShapeType="1"/>
              </p:cNvSpPr>
              <p:nvPr/>
            </p:nvSpPr>
            <p:spPr bwMode="auto">
              <a:xfrm>
                <a:off x="2626" y="1603"/>
                <a:ext cx="1134" cy="0"/>
              </a:xfrm>
              <a:prstGeom prst="line">
                <a:avLst/>
              </a:prstGeom>
              <a:noFill/>
              <a:ln w="12700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7671" name="Rectangle 13"/>
              <p:cNvSpPr>
                <a:spLocks noChangeArrowheads="1"/>
              </p:cNvSpPr>
              <p:nvPr/>
            </p:nvSpPr>
            <p:spPr bwMode="auto">
              <a:xfrm>
                <a:off x="2983" y="1590"/>
                <a:ext cx="29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/>
                  <a:t>2a</a:t>
                </a:r>
              </a:p>
            </p:txBody>
          </p:sp>
          <p:sp>
            <p:nvSpPr>
              <p:cNvPr id="27672" name="Rectangle 14"/>
              <p:cNvSpPr>
                <a:spLocks noChangeArrowheads="1"/>
              </p:cNvSpPr>
              <p:nvPr/>
            </p:nvSpPr>
            <p:spPr bwMode="auto">
              <a:xfrm>
                <a:off x="2193" y="1450"/>
                <a:ext cx="3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/>
                  <a:t>x =</a:t>
                </a:r>
              </a:p>
            </p:txBody>
          </p:sp>
        </p:grpSp>
        <p:grpSp>
          <p:nvGrpSpPr>
            <p:cNvPr id="27665" name="53 Grupo"/>
            <p:cNvGrpSpPr>
              <a:grpSpLocks/>
            </p:cNvGrpSpPr>
            <p:nvPr/>
          </p:nvGrpSpPr>
          <p:grpSpPr bwMode="auto">
            <a:xfrm>
              <a:off x="4687580" y="2500306"/>
              <a:ext cx="1251082" cy="523220"/>
              <a:chOff x="4632988" y="2500306"/>
              <a:chExt cx="1251082" cy="523220"/>
            </a:xfrm>
          </p:grpSpPr>
          <p:sp>
            <p:nvSpPr>
              <p:cNvPr id="27666" name="51 Rectángulo"/>
              <p:cNvSpPr>
                <a:spLocks noChangeArrowheads="1"/>
              </p:cNvSpPr>
              <p:nvPr/>
            </p:nvSpPr>
            <p:spPr bwMode="auto">
              <a:xfrm>
                <a:off x="4632988" y="2500306"/>
                <a:ext cx="38183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u="none">
                    <a:sym typeface="Symbol" pitchFamily="18" charset="2"/>
                  </a:rPr>
                  <a:t></a:t>
                </a:r>
                <a:endParaRPr lang="es-ES" sz="2800"/>
              </a:p>
            </p:txBody>
          </p:sp>
          <p:sp>
            <p:nvSpPr>
              <p:cNvPr id="27667" name="Line 12"/>
              <p:cNvSpPr>
                <a:spLocks noChangeShapeType="1"/>
              </p:cNvSpPr>
              <p:nvPr/>
            </p:nvSpPr>
            <p:spPr bwMode="auto">
              <a:xfrm>
                <a:off x="4912070" y="2568546"/>
                <a:ext cx="972000" cy="0"/>
              </a:xfrm>
              <a:prstGeom prst="line">
                <a:avLst/>
              </a:prstGeom>
              <a:noFill/>
              <a:ln w="9525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</p:grpSp>
      <p:grpSp>
        <p:nvGrpSpPr>
          <p:cNvPr id="10" name="57 Grupo"/>
          <p:cNvGrpSpPr>
            <a:grpSpLocks/>
          </p:cNvGrpSpPr>
          <p:nvPr/>
        </p:nvGrpSpPr>
        <p:grpSpPr bwMode="auto">
          <a:xfrm>
            <a:off x="4904061" y="4005064"/>
            <a:ext cx="2187575" cy="523875"/>
            <a:chOff x="5000628" y="4405978"/>
            <a:chExt cx="2187082" cy="523220"/>
          </a:xfrm>
        </p:grpSpPr>
        <p:sp>
          <p:nvSpPr>
            <p:cNvPr id="27662" name="55 Rectángulo"/>
            <p:cNvSpPr>
              <a:spLocks noChangeArrowheads="1"/>
            </p:cNvSpPr>
            <p:nvPr/>
          </p:nvSpPr>
          <p:spPr bwMode="auto">
            <a:xfrm>
              <a:off x="5000628" y="4405978"/>
              <a:ext cx="38183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800" u="none">
                  <a:sym typeface="Symbol" pitchFamily="18" charset="2"/>
                </a:rPr>
                <a:t></a:t>
              </a:r>
              <a:endParaRPr lang="es-ES" sz="2800"/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>
              <a:off x="5279710" y="4474218"/>
              <a:ext cx="1908000" cy="0"/>
            </a:xfrm>
            <a:prstGeom prst="line">
              <a:avLst/>
            </a:prstGeom>
            <a:noFill/>
            <a:ln w="9525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1" name="58 Grupo"/>
          <p:cNvGrpSpPr>
            <a:grpSpLocks/>
          </p:cNvGrpSpPr>
          <p:nvPr/>
        </p:nvGrpSpPr>
        <p:grpSpPr bwMode="auto">
          <a:xfrm>
            <a:off x="4373836" y="4962326"/>
            <a:ext cx="1108075" cy="522288"/>
            <a:chOff x="5000628" y="4405978"/>
            <a:chExt cx="1107082" cy="523220"/>
          </a:xfrm>
        </p:grpSpPr>
        <p:sp>
          <p:nvSpPr>
            <p:cNvPr id="27660" name="59 Rectángulo"/>
            <p:cNvSpPr>
              <a:spLocks noChangeArrowheads="1"/>
            </p:cNvSpPr>
            <p:nvPr/>
          </p:nvSpPr>
          <p:spPr bwMode="auto">
            <a:xfrm>
              <a:off x="5000628" y="4405978"/>
              <a:ext cx="38183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800" u="none">
                  <a:sym typeface="Symbol" pitchFamily="18" charset="2"/>
                </a:rPr>
                <a:t></a:t>
              </a:r>
              <a:endParaRPr lang="es-ES" sz="2800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5279710" y="4474218"/>
              <a:ext cx="828000" cy="0"/>
            </a:xfrm>
            <a:prstGeom prst="line">
              <a:avLst/>
            </a:prstGeom>
            <a:noFill/>
            <a:ln w="9525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0" name="38 CuadroTexto"/>
          <p:cNvSpPr txBox="1">
            <a:spLocks noChangeArrowheads="1"/>
          </p:cNvSpPr>
          <p:nvPr/>
        </p:nvSpPr>
        <p:spPr bwMode="auto">
          <a:xfrm>
            <a:off x="864085" y="6350"/>
            <a:ext cx="65050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Ecuación de segundo grado</a:t>
            </a:r>
          </a:p>
        </p:txBody>
      </p:sp>
      <p:pic>
        <p:nvPicPr>
          <p:cNvPr id="41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423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Rectángulo"/>
          <p:cNvSpPr/>
          <p:nvPr/>
        </p:nvSpPr>
        <p:spPr>
          <a:xfrm>
            <a:off x="855747" y="1320656"/>
            <a:ext cx="79063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ecuación de segundo grado, se resuelve mediante la siguiente fórmula:</a:t>
            </a:r>
          </a:p>
        </p:txBody>
      </p:sp>
      <p:grpSp>
        <p:nvGrpSpPr>
          <p:cNvPr id="42" name="15 Grupo"/>
          <p:cNvGrpSpPr/>
          <p:nvPr/>
        </p:nvGrpSpPr>
        <p:grpSpPr>
          <a:xfrm>
            <a:off x="6539066" y="2564904"/>
            <a:ext cx="2497430" cy="540000"/>
            <a:chOff x="5497085" y="2229515"/>
            <a:chExt cx="2497430" cy="540000"/>
          </a:xfrm>
          <a:solidFill>
            <a:schemeClr val="bg1"/>
          </a:solidFill>
        </p:grpSpPr>
        <p:sp>
          <p:nvSpPr>
            <p:cNvPr id="43" name="14 Llamada rectangular redondeada"/>
            <p:cNvSpPr/>
            <p:nvPr/>
          </p:nvSpPr>
          <p:spPr bwMode="auto">
            <a:xfrm>
              <a:off x="5528495" y="2229515"/>
              <a:ext cx="2466020" cy="540000"/>
            </a:xfrm>
            <a:prstGeom prst="wedgeRoundRectCallout">
              <a:avLst>
                <a:gd name="adj1" fmla="val 110"/>
                <a:gd name="adj2" fmla="val 118933"/>
                <a:gd name="adj3" fmla="val 16667"/>
              </a:avLst>
            </a:prstGeom>
            <a:grpFill/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96 Rectángulo"/>
            <p:cNvSpPr/>
            <p:nvPr/>
          </p:nvSpPr>
          <p:spPr>
            <a:xfrm>
              <a:off x="5497085" y="2314849"/>
              <a:ext cx="248657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= 1, b = </a:t>
              </a:r>
              <a:r>
                <a:rPr lang="es-MX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 y c = </a:t>
              </a:r>
              <a:r>
                <a:rPr lang="es-MX" u="none" dirty="0">
                  <a:ea typeface="Times New Roman" pitchFamily="18" charset="0"/>
                  <a:cs typeface="Arial" charset="0"/>
                </a:rPr>
                <a:t>– </a:t>
              </a:r>
              <a:r>
                <a:rPr 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es-CL" u="non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2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86898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928938" y="3285575"/>
            <a:ext cx="1093787" cy="687386"/>
            <a:chOff x="1803" y="1470"/>
            <a:chExt cx="689" cy="433"/>
          </a:xfrm>
        </p:grpSpPr>
        <p:sp>
          <p:nvSpPr>
            <p:cNvPr id="11304" name="Line 20"/>
            <p:cNvSpPr>
              <a:spLocks noChangeShapeType="1"/>
            </p:cNvSpPr>
            <p:nvPr/>
          </p:nvSpPr>
          <p:spPr bwMode="auto">
            <a:xfrm>
              <a:off x="2236" y="1678"/>
              <a:ext cx="159" cy="0"/>
            </a:xfrm>
            <a:prstGeom prst="line">
              <a:avLst/>
            </a:prstGeom>
            <a:noFill/>
            <a:ln w="12700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1305" name="Rectangle 21"/>
            <p:cNvSpPr>
              <a:spLocks noChangeArrowheads="1"/>
            </p:cNvSpPr>
            <p:nvPr/>
          </p:nvSpPr>
          <p:spPr bwMode="auto">
            <a:xfrm>
              <a:off x="2213" y="1651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2</a:t>
              </a:r>
            </a:p>
          </p:txBody>
        </p:sp>
        <p:sp>
          <p:nvSpPr>
            <p:cNvPr id="11306" name="Rectangle 22"/>
            <p:cNvSpPr>
              <a:spLocks noChangeArrowheads="1"/>
            </p:cNvSpPr>
            <p:nvPr/>
          </p:nvSpPr>
          <p:spPr bwMode="auto">
            <a:xfrm>
              <a:off x="1803" y="1525"/>
              <a:ext cx="3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x</a:t>
              </a:r>
              <a:r>
                <a:rPr lang="es-ES" sz="2000" u="none" baseline="-25000" dirty="0"/>
                <a:t>1</a:t>
              </a:r>
              <a:r>
                <a:rPr lang="es-ES" sz="2000" u="none" dirty="0"/>
                <a:t> =</a:t>
              </a:r>
            </a:p>
          </p:txBody>
        </p:sp>
        <p:sp>
          <p:nvSpPr>
            <p:cNvPr id="11307" name="Text Box 23"/>
            <p:cNvSpPr txBox="1">
              <a:spLocks noChangeArrowheads="1"/>
            </p:cNvSpPr>
            <p:nvPr/>
          </p:nvSpPr>
          <p:spPr bwMode="auto">
            <a:xfrm>
              <a:off x="2182" y="1470"/>
              <a:ext cx="3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 dirty="0">
                  <a:cs typeface="Arial" charset="0"/>
                </a:rPr>
                <a:t> 8</a:t>
              </a:r>
              <a:endParaRPr lang="en-US" sz="2000" u="none" baseline="30000" dirty="0">
                <a:cs typeface="Arial" charset="0"/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5227640" y="3212558"/>
            <a:ext cx="1276350" cy="703263"/>
            <a:chOff x="3251" y="1424"/>
            <a:chExt cx="804" cy="443"/>
          </a:xfrm>
        </p:grpSpPr>
        <p:sp>
          <p:nvSpPr>
            <p:cNvPr id="11300" name="Line 24"/>
            <p:cNvSpPr>
              <a:spLocks noChangeShapeType="1"/>
            </p:cNvSpPr>
            <p:nvPr/>
          </p:nvSpPr>
          <p:spPr bwMode="auto">
            <a:xfrm>
              <a:off x="3684" y="1650"/>
              <a:ext cx="227" cy="0"/>
            </a:xfrm>
            <a:prstGeom prst="line">
              <a:avLst/>
            </a:prstGeom>
            <a:noFill/>
            <a:ln w="12700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1301" name="Rectangle 25"/>
            <p:cNvSpPr>
              <a:spLocks noChangeArrowheads="1"/>
            </p:cNvSpPr>
            <p:nvPr/>
          </p:nvSpPr>
          <p:spPr bwMode="auto">
            <a:xfrm>
              <a:off x="3709" y="1615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/>
                <a:t>2</a:t>
              </a:r>
            </a:p>
          </p:txBody>
        </p:sp>
        <p:sp>
          <p:nvSpPr>
            <p:cNvPr id="11302" name="Rectangle 26"/>
            <p:cNvSpPr>
              <a:spLocks noChangeArrowheads="1"/>
            </p:cNvSpPr>
            <p:nvPr/>
          </p:nvSpPr>
          <p:spPr bwMode="auto">
            <a:xfrm>
              <a:off x="3251" y="1497"/>
              <a:ext cx="3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/>
                <a:t>x</a:t>
              </a:r>
              <a:r>
                <a:rPr lang="es-ES" sz="2000" u="none" baseline="-25000" dirty="0"/>
                <a:t>2</a:t>
              </a:r>
              <a:r>
                <a:rPr lang="es-ES" sz="2000" u="none" dirty="0"/>
                <a:t> =</a:t>
              </a:r>
            </a:p>
          </p:txBody>
        </p:sp>
        <p:sp>
          <p:nvSpPr>
            <p:cNvPr id="11303" name="Text Box 27"/>
            <p:cNvSpPr txBox="1">
              <a:spLocks noChangeArrowheads="1"/>
            </p:cNvSpPr>
            <p:nvPr/>
          </p:nvSpPr>
          <p:spPr bwMode="auto">
            <a:xfrm>
              <a:off x="3596" y="1424"/>
              <a:ext cx="4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 dirty="0">
                  <a:cs typeface="Arial" charset="0"/>
                </a:rPr>
                <a:t> </a:t>
              </a:r>
              <a:r>
                <a:rPr lang="es-CL" sz="2000" u="none" dirty="0"/>
                <a:t>– </a:t>
              </a:r>
              <a:r>
                <a:rPr lang="es-ES" sz="2000" u="none" dirty="0">
                  <a:cs typeface="Arial" charset="0"/>
                </a:rPr>
                <a:t>2</a:t>
              </a:r>
              <a:endParaRPr lang="en-US" sz="2000" u="none" baseline="30000" dirty="0">
                <a:cs typeface="Arial" charset="0"/>
              </a:endParaRPr>
            </a:p>
          </p:txBody>
        </p:sp>
      </p:grp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2928938" y="4003130"/>
            <a:ext cx="839787" cy="400050"/>
          </a:xfrm>
          <a:prstGeom prst="rect">
            <a:avLst/>
          </a:prstGeom>
          <a:noFill/>
          <a:ln w="12700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/>
              <a:t>x</a:t>
            </a:r>
            <a:r>
              <a:rPr lang="es-ES" sz="2000" u="none" baseline="-25000" dirty="0"/>
              <a:t>1</a:t>
            </a:r>
            <a:r>
              <a:rPr lang="es-ES" sz="2000" u="none" dirty="0"/>
              <a:t> = 4</a:t>
            </a:r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5211763" y="4003130"/>
            <a:ext cx="1054100" cy="400050"/>
          </a:xfrm>
          <a:prstGeom prst="rect">
            <a:avLst/>
          </a:prstGeom>
          <a:noFill/>
          <a:ln w="12700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/>
              <a:t>x</a:t>
            </a:r>
            <a:r>
              <a:rPr lang="es-ES" sz="2000" u="none" baseline="-25000" dirty="0"/>
              <a:t>2</a:t>
            </a:r>
            <a:r>
              <a:rPr lang="es-ES" sz="2000" u="none" dirty="0"/>
              <a:t> = </a:t>
            </a:r>
            <a:r>
              <a:rPr lang="es-CL" sz="2000" u="none" dirty="0"/>
              <a:t>– </a:t>
            </a:r>
            <a:r>
              <a:rPr lang="es-ES" sz="2000" u="none" dirty="0"/>
              <a:t>1</a:t>
            </a:r>
          </a:p>
        </p:txBody>
      </p:sp>
      <p:sp>
        <p:nvSpPr>
          <p:cNvPr id="78" name="Line 30"/>
          <p:cNvSpPr>
            <a:spLocks noChangeShapeType="1"/>
          </p:cNvSpPr>
          <p:nvPr/>
        </p:nvSpPr>
        <p:spPr bwMode="auto">
          <a:xfrm flipH="1">
            <a:off x="3492500" y="2899817"/>
            <a:ext cx="317500" cy="396875"/>
          </a:xfrm>
          <a:prstGeom prst="line">
            <a:avLst/>
          </a:prstGeom>
          <a:ln>
            <a:solidFill>
              <a:srgbClr val="FF6600"/>
            </a:solidFill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s-CL"/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>
            <a:off x="5021263" y="2899817"/>
            <a:ext cx="309562" cy="396875"/>
          </a:xfrm>
          <a:prstGeom prst="line">
            <a:avLst/>
          </a:prstGeom>
          <a:ln>
            <a:solidFill>
              <a:srgbClr val="FF6600"/>
            </a:solidFill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s-CL"/>
          </a:p>
        </p:txBody>
      </p:sp>
      <p:grpSp>
        <p:nvGrpSpPr>
          <p:cNvPr id="11284" name="100 Grupo"/>
          <p:cNvGrpSpPr>
            <a:grpSpLocks/>
          </p:cNvGrpSpPr>
          <p:nvPr/>
        </p:nvGrpSpPr>
        <p:grpSpPr bwMode="auto">
          <a:xfrm>
            <a:off x="3649663" y="1556792"/>
            <a:ext cx="3025775" cy="771525"/>
            <a:chOff x="3650078" y="1228070"/>
            <a:chExt cx="3025092" cy="772170"/>
          </a:xfrm>
        </p:grpSpPr>
        <p:grpSp>
          <p:nvGrpSpPr>
            <p:cNvPr id="11291" name="41 Grupo"/>
            <p:cNvGrpSpPr>
              <a:grpSpLocks/>
            </p:cNvGrpSpPr>
            <p:nvPr/>
          </p:nvGrpSpPr>
          <p:grpSpPr bwMode="auto">
            <a:xfrm>
              <a:off x="3650078" y="1285860"/>
              <a:ext cx="3025092" cy="714380"/>
              <a:chOff x="3616340" y="-371519"/>
              <a:chExt cx="2377392" cy="714380"/>
            </a:xfrm>
          </p:grpSpPr>
          <p:sp>
            <p:nvSpPr>
              <p:cNvPr id="11295" name="Text Box 4"/>
              <p:cNvSpPr txBox="1">
                <a:spLocks noChangeArrowheads="1"/>
              </p:cNvSpPr>
              <p:nvPr/>
            </p:nvSpPr>
            <p:spPr bwMode="auto">
              <a:xfrm>
                <a:off x="4060157" y="-371519"/>
                <a:ext cx="193357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2000" u="none">
                    <a:cs typeface="Arial" charset="0"/>
                  </a:rPr>
                  <a:t> 3 </a:t>
                </a:r>
                <a:r>
                  <a:rPr lang="en-US" sz="2000" u="none">
                    <a:cs typeface="Arial" charset="0"/>
                  </a:rPr>
                  <a:t>±    25</a:t>
                </a:r>
                <a:endParaRPr lang="en-US" sz="2000" u="none" baseline="30000">
                  <a:cs typeface="Arial" charset="0"/>
                </a:endParaRPr>
              </a:p>
            </p:txBody>
          </p:sp>
          <p:grpSp>
            <p:nvGrpSpPr>
              <p:cNvPr id="11296" name="Group 42"/>
              <p:cNvGrpSpPr>
                <a:grpSpLocks/>
              </p:cNvGrpSpPr>
              <p:nvPr/>
            </p:nvGrpSpPr>
            <p:grpSpPr bwMode="auto">
              <a:xfrm>
                <a:off x="3616340" y="-200125"/>
                <a:ext cx="1722444" cy="542986"/>
                <a:chOff x="2278" y="-200125"/>
                <a:chExt cx="1085" cy="542986"/>
              </a:xfrm>
            </p:grpSpPr>
            <p:sp>
              <p:nvSpPr>
                <p:cNvPr id="11297" name="Line 5"/>
                <p:cNvSpPr>
                  <a:spLocks noChangeShapeType="1"/>
                </p:cNvSpPr>
                <p:nvPr/>
              </p:nvSpPr>
              <p:spPr bwMode="auto">
                <a:xfrm>
                  <a:off x="2633" y="491"/>
                  <a:ext cx="535" cy="0"/>
                </a:xfrm>
                <a:prstGeom prst="line">
                  <a:avLst/>
                </a:prstGeom>
                <a:noFill/>
                <a:ln w="12700">
                  <a:solidFill>
                    <a:srgbClr val="3F4F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  <p:sp>
              <p:nvSpPr>
                <p:cNvPr id="11298" name="Rectangle 6"/>
                <p:cNvSpPr>
                  <a:spLocks noChangeArrowheads="1"/>
                </p:cNvSpPr>
                <p:nvPr/>
              </p:nvSpPr>
              <p:spPr bwMode="auto">
                <a:xfrm>
                  <a:off x="2797" y="-57249"/>
                  <a:ext cx="20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 dirty="0"/>
                    <a:t>2</a:t>
                  </a:r>
                </a:p>
              </p:txBody>
            </p:sp>
            <p:sp>
              <p:nvSpPr>
                <p:cNvPr id="11299" name="Rectangle 7"/>
                <p:cNvSpPr>
                  <a:spLocks noChangeArrowheads="1"/>
                </p:cNvSpPr>
                <p:nvPr/>
              </p:nvSpPr>
              <p:spPr bwMode="auto">
                <a:xfrm>
                  <a:off x="2278" y="-200125"/>
                  <a:ext cx="335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/>
                    <a:t>x =</a:t>
                  </a:r>
                </a:p>
              </p:txBody>
            </p:sp>
            <p:graphicFrame>
              <p:nvGraphicFramePr>
                <p:cNvPr id="11267" name="Object 8"/>
                <p:cNvGraphicFramePr>
                  <a:graphicFrameLocks noChangeAspect="1"/>
                </p:cNvGraphicFramePr>
                <p:nvPr/>
              </p:nvGraphicFramePr>
              <p:xfrm>
                <a:off x="2949" y="232"/>
                <a:ext cx="414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Flash Movie" r:id="rId2" imgW="926640" imgH="406440" progId="">
                        <p:embed/>
                      </p:oleObj>
                    </mc:Choice>
                    <mc:Fallback>
                      <p:oleObj name="Flash Movie" r:id="rId2" imgW="926640" imgH="406440" progId="">
                        <p:embed/>
                        <p:pic>
                          <p:nvPicPr>
                            <p:cNvPr id="11267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49" y="232"/>
                              <a:ext cx="414" cy="2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1292" name="87 Grupo"/>
            <p:cNvGrpSpPr>
              <a:grpSpLocks/>
            </p:cNvGrpSpPr>
            <p:nvPr/>
          </p:nvGrpSpPr>
          <p:grpSpPr bwMode="auto">
            <a:xfrm>
              <a:off x="4698030" y="1228070"/>
              <a:ext cx="675082" cy="523220"/>
              <a:chOff x="5000628" y="4405978"/>
              <a:chExt cx="675082" cy="523220"/>
            </a:xfrm>
          </p:grpSpPr>
          <p:sp>
            <p:nvSpPr>
              <p:cNvPr id="11293" name="88 Rectángulo"/>
              <p:cNvSpPr>
                <a:spLocks noChangeArrowheads="1"/>
              </p:cNvSpPr>
              <p:nvPr/>
            </p:nvSpPr>
            <p:spPr bwMode="auto">
              <a:xfrm>
                <a:off x="5000628" y="4405978"/>
                <a:ext cx="38183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u="none" dirty="0">
                    <a:sym typeface="Symbol" pitchFamily="18" charset="2"/>
                  </a:rPr>
                  <a:t></a:t>
                </a:r>
                <a:endParaRPr lang="es-ES" sz="2800" dirty="0"/>
              </a:p>
            </p:txBody>
          </p:sp>
          <p:sp>
            <p:nvSpPr>
              <p:cNvPr id="11294" name="Line 12"/>
              <p:cNvSpPr>
                <a:spLocks noChangeShapeType="1"/>
              </p:cNvSpPr>
              <p:nvPr/>
            </p:nvSpPr>
            <p:spPr bwMode="auto">
              <a:xfrm>
                <a:off x="5279710" y="4474218"/>
                <a:ext cx="396000" cy="0"/>
              </a:xfrm>
              <a:prstGeom prst="line">
                <a:avLst/>
              </a:prstGeom>
              <a:noFill/>
              <a:ln w="9525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</p:grpSp>
      <p:grpSp>
        <p:nvGrpSpPr>
          <p:cNvPr id="11" name="41 Grupo"/>
          <p:cNvGrpSpPr>
            <a:grpSpLocks/>
          </p:cNvGrpSpPr>
          <p:nvPr/>
        </p:nvGrpSpPr>
        <p:grpSpPr bwMode="auto">
          <a:xfrm>
            <a:off x="3676650" y="2256880"/>
            <a:ext cx="2968625" cy="700087"/>
            <a:chOff x="3811591" y="-357871"/>
            <a:chExt cx="2332308" cy="700732"/>
          </a:xfrm>
        </p:grpSpPr>
        <p:sp>
          <p:nvSpPr>
            <p:cNvPr id="11286" name="Text Box 4"/>
            <p:cNvSpPr txBox="1">
              <a:spLocks noChangeArrowheads="1"/>
            </p:cNvSpPr>
            <p:nvPr/>
          </p:nvSpPr>
          <p:spPr bwMode="auto">
            <a:xfrm>
              <a:off x="4210322" y="-357871"/>
              <a:ext cx="19335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>
                  <a:cs typeface="Arial" charset="0"/>
                </a:rPr>
                <a:t> 3 </a:t>
              </a:r>
              <a:r>
                <a:rPr lang="en-US" sz="2000" u="none">
                  <a:cs typeface="Arial" charset="0"/>
                </a:rPr>
                <a:t>±  5</a:t>
              </a:r>
              <a:endParaRPr lang="en-US" sz="2000" u="none" baseline="30000">
                <a:cs typeface="Arial" charset="0"/>
              </a:endParaRPr>
            </a:p>
          </p:txBody>
        </p:sp>
        <p:grpSp>
          <p:nvGrpSpPr>
            <p:cNvPr id="11287" name="Group 42"/>
            <p:cNvGrpSpPr>
              <a:grpSpLocks/>
            </p:cNvGrpSpPr>
            <p:nvPr/>
          </p:nvGrpSpPr>
          <p:grpSpPr bwMode="auto">
            <a:xfrm>
              <a:off x="3811591" y="-214995"/>
              <a:ext cx="1527177" cy="557856"/>
              <a:chOff x="2401" y="-214995"/>
              <a:chExt cx="962" cy="557856"/>
            </a:xfrm>
          </p:grpSpPr>
          <p:sp>
            <p:nvSpPr>
              <p:cNvPr id="11288" name="Line 5"/>
              <p:cNvSpPr>
                <a:spLocks noChangeShapeType="1"/>
              </p:cNvSpPr>
              <p:nvPr/>
            </p:nvSpPr>
            <p:spPr bwMode="auto">
              <a:xfrm>
                <a:off x="2660" y="491"/>
                <a:ext cx="428" cy="0"/>
              </a:xfrm>
              <a:prstGeom prst="line">
                <a:avLst/>
              </a:prstGeom>
              <a:noFill/>
              <a:ln w="12700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11289" name="Rectangle 6"/>
              <p:cNvSpPr>
                <a:spLocks noChangeArrowheads="1"/>
              </p:cNvSpPr>
              <p:nvPr/>
            </p:nvSpPr>
            <p:spPr bwMode="auto">
              <a:xfrm>
                <a:off x="2797" y="-57249"/>
                <a:ext cx="20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/>
                  <a:t>2</a:t>
                </a:r>
              </a:p>
            </p:txBody>
          </p:sp>
          <p:sp>
            <p:nvSpPr>
              <p:cNvPr id="11290" name="Rectangle 7"/>
              <p:cNvSpPr>
                <a:spLocks noChangeArrowheads="1"/>
              </p:cNvSpPr>
              <p:nvPr/>
            </p:nvSpPr>
            <p:spPr bwMode="auto">
              <a:xfrm>
                <a:off x="2401" y="-214995"/>
                <a:ext cx="33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/>
                  <a:t>x =</a:t>
                </a:r>
              </a:p>
            </p:txBody>
          </p:sp>
          <p:graphicFrame>
            <p:nvGraphicFramePr>
              <p:cNvPr id="11266" name="Object 3"/>
              <p:cNvGraphicFramePr>
                <a:graphicFrameLocks noChangeAspect="1"/>
              </p:cNvGraphicFramePr>
              <p:nvPr/>
            </p:nvGraphicFramePr>
            <p:xfrm>
              <a:off x="2949" y="232"/>
              <a:ext cx="414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lash Movie" r:id="rId4" imgW="926640" imgH="406440" progId="">
                      <p:embed/>
                    </p:oleObj>
                  </mc:Choice>
                  <mc:Fallback>
                    <p:oleObj name="Flash Movie" r:id="rId4" imgW="926640" imgH="406440" progId="">
                      <p:embed/>
                      <p:pic>
                        <p:nvPicPr>
                          <p:cNvPr id="11266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9" y="232"/>
                            <a:ext cx="414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" name="40 CuadroTexto"/>
          <p:cNvSpPr txBox="1">
            <a:spLocks noChangeArrowheads="1"/>
          </p:cNvSpPr>
          <p:nvPr/>
        </p:nvSpPr>
        <p:spPr bwMode="auto">
          <a:xfrm>
            <a:off x="865225" y="785814"/>
            <a:ext cx="9323399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 u="none" dirty="0">
                <a:solidFill>
                  <a:srgbClr val="7F7F7F"/>
                </a:solidFill>
              </a:rPr>
              <a:t>Raíces de una ecuación de segundo grado</a:t>
            </a:r>
          </a:p>
        </p:txBody>
      </p:sp>
      <p:sp>
        <p:nvSpPr>
          <p:cNvPr id="53" name="38 CuadroTexto"/>
          <p:cNvSpPr txBox="1">
            <a:spLocks noChangeArrowheads="1"/>
          </p:cNvSpPr>
          <p:nvPr/>
        </p:nvSpPr>
        <p:spPr bwMode="auto">
          <a:xfrm>
            <a:off x="864085" y="6350"/>
            <a:ext cx="65050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Ecuación de segundo grado</a:t>
            </a:r>
          </a:p>
        </p:txBody>
      </p:sp>
      <p:pic>
        <p:nvPicPr>
          <p:cNvPr id="54" name="6 Imagen" descr="ico_concept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2423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34960" y="1190625"/>
            <a:ext cx="6119821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2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586898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859532" y="1340768"/>
            <a:ext cx="7600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También podemos obtener las raíces de la ecuación, factorizando como producto de binomios: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2319089" y="2363589"/>
            <a:ext cx="1820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/>
              <a:t>x</a:t>
            </a:r>
            <a:r>
              <a:rPr lang="es-CL" sz="2000" u="none" baseline="30000" dirty="0"/>
              <a:t>2</a:t>
            </a:r>
            <a:r>
              <a:rPr lang="es-CL" sz="2000" u="none" dirty="0"/>
              <a:t> – 3x – 4 = 0</a:t>
            </a:r>
            <a:endParaRPr lang="es-ES" sz="2000" u="none" dirty="0"/>
          </a:p>
        </p:txBody>
      </p:sp>
      <p:sp>
        <p:nvSpPr>
          <p:cNvPr id="82" name="Rectangle 35"/>
          <p:cNvSpPr>
            <a:spLocks noChangeArrowheads="1"/>
          </p:cNvSpPr>
          <p:nvPr/>
        </p:nvSpPr>
        <p:spPr bwMode="auto">
          <a:xfrm>
            <a:off x="2284289" y="2792214"/>
            <a:ext cx="2071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/>
              <a:t>(x – 4)(x + 1) = 0</a:t>
            </a:r>
            <a:endParaRPr lang="es-ES" sz="2000" u="none" dirty="0"/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2722563" y="3451151"/>
            <a:ext cx="1271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/>
              <a:t>(x – 4)= 0</a:t>
            </a:r>
            <a:endParaRPr lang="es-ES" sz="2000" u="none" dirty="0"/>
          </a:p>
        </p:txBody>
      </p: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4355976" y="3457501"/>
            <a:ext cx="191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 err="1"/>
              <a:t>ó</a:t>
            </a:r>
            <a:r>
              <a:rPr lang="es-CL" sz="2000" u="none" dirty="0"/>
              <a:t>       (x + 1)= 0</a:t>
            </a:r>
            <a:endParaRPr lang="es-ES" sz="2000" u="none" dirty="0"/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2938462" y="3992414"/>
            <a:ext cx="839787" cy="400050"/>
          </a:xfrm>
          <a:prstGeom prst="rect">
            <a:avLst/>
          </a:prstGeom>
          <a:noFill/>
          <a:ln w="12700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/>
              <a:t>x</a:t>
            </a:r>
            <a:r>
              <a:rPr lang="es-CL" sz="2000" u="none" baseline="-25000"/>
              <a:t>1</a:t>
            </a:r>
            <a:r>
              <a:rPr lang="es-CL" sz="2000" u="none"/>
              <a:t> = 4</a:t>
            </a:r>
            <a:endParaRPr lang="es-ES" sz="2000" u="none"/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5100681" y="3992414"/>
            <a:ext cx="1054100" cy="400050"/>
          </a:xfrm>
          <a:prstGeom prst="rect">
            <a:avLst/>
          </a:prstGeom>
          <a:noFill/>
          <a:ln w="12700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/>
              <a:t>x</a:t>
            </a:r>
            <a:r>
              <a:rPr lang="es-ES" sz="2000" u="none" baseline="-25000"/>
              <a:t>2</a:t>
            </a:r>
            <a:r>
              <a:rPr lang="es-ES" sz="2000" u="none"/>
              <a:t> = </a:t>
            </a:r>
            <a:r>
              <a:rPr lang="es-CL" sz="2000" u="none"/>
              <a:t>– </a:t>
            </a:r>
            <a:r>
              <a:rPr lang="es-ES" sz="2000" u="none"/>
              <a:t>1</a:t>
            </a:r>
          </a:p>
        </p:txBody>
      </p:sp>
      <p:sp>
        <p:nvSpPr>
          <p:cNvPr id="87" name="Rectangle 46"/>
          <p:cNvSpPr>
            <a:spLocks noChangeArrowheads="1"/>
          </p:cNvSpPr>
          <p:nvPr/>
        </p:nvSpPr>
        <p:spPr bwMode="auto">
          <a:xfrm>
            <a:off x="2294338" y="3460998"/>
            <a:ext cx="43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ym typeface="Symbol" pitchFamily="18" charset="2"/>
              </a:rPr>
              <a:t></a:t>
            </a:r>
          </a:p>
        </p:txBody>
      </p:sp>
      <p:sp>
        <p:nvSpPr>
          <p:cNvPr id="51" name="40 CuadroTexto"/>
          <p:cNvSpPr txBox="1">
            <a:spLocks noChangeArrowheads="1"/>
          </p:cNvSpPr>
          <p:nvPr/>
        </p:nvSpPr>
        <p:spPr bwMode="auto">
          <a:xfrm>
            <a:off x="865225" y="785814"/>
            <a:ext cx="9323399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 u="none" dirty="0">
                <a:solidFill>
                  <a:srgbClr val="7F7F7F"/>
                </a:solidFill>
              </a:rPr>
              <a:t>Raíces de una ecuación de segundo grado</a:t>
            </a:r>
          </a:p>
        </p:txBody>
      </p:sp>
      <p:sp>
        <p:nvSpPr>
          <p:cNvPr id="53" name="38 CuadroTexto"/>
          <p:cNvSpPr txBox="1">
            <a:spLocks noChangeArrowheads="1"/>
          </p:cNvSpPr>
          <p:nvPr/>
        </p:nvSpPr>
        <p:spPr bwMode="auto">
          <a:xfrm>
            <a:off x="864085" y="6350"/>
            <a:ext cx="65050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Ecuación de segundo grado</a:t>
            </a:r>
          </a:p>
        </p:txBody>
      </p:sp>
      <p:pic>
        <p:nvPicPr>
          <p:cNvPr id="54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423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34960" y="1190625"/>
            <a:ext cx="6119821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864000" y="2348880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 animBg="1"/>
      <p:bldP spid="86" grpId="0" animBg="1"/>
      <p:bldP spid="87" grpId="0"/>
      <p:bldP spid="47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6378</TotalTime>
  <Words>1751</Words>
  <Application>Microsoft Office PowerPoint</Application>
  <PresentationFormat>Presentación en pantalla (4:3)</PresentationFormat>
  <Paragraphs>406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Calibri</vt:lpstr>
      <vt:lpstr>Diseño predeterminado</vt:lpstr>
      <vt:lpstr>Ecuación</vt:lpstr>
      <vt:lpstr>Flash Movie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particular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Pamela Martínez</dc:creator>
  <cp:lastModifiedBy>Ignacio Cifuentes Herrera</cp:lastModifiedBy>
  <cp:revision>732</cp:revision>
  <dcterms:created xsi:type="dcterms:W3CDTF">2012-03-18T03:33:47Z</dcterms:created>
  <dcterms:modified xsi:type="dcterms:W3CDTF">2022-08-04T22:50:06Z</dcterms:modified>
</cp:coreProperties>
</file>