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8" r:id="rId3"/>
    <p:sldId id="283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67" r:id="rId15"/>
    <p:sldId id="272" r:id="rId16"/>
    <p:sldId id="284" r:id="rId17"/>
    <p:sldId id="277" r:id="rId18"/>
    <p:sldId id="278" r:id="rId19"/>
    <p:sldId id="282" r:id="rId20"/>
    <p:sldId id="280" r:id="rId21"/>
    <p:sldId id="281" r:id="rId22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01" autoAdjust="0"/>
    <p:restoredTop sz="94660"/>
  </p:normalViewPr>
  <p:slideViewPr>
    <p:cSldViewPr>
      <p:cViewPr>
        <p:scale>
          <a:sx n="70" d="100"/>
          <a:sy n="70" d="100"/>
        </p:scale>
        <p:origin x="-134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899BF-C8C4-4D23-BEAE-BFB994FF0EB7}" type="datetimeFigureOut">
              <a:rPr lang="es-CL" smtClean="0"/>
              <a:pPr/>
              <a:t>27-03-2015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746FD-4D4D-4747-B504-6C054CD82659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7107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746FD-4D4D-4747-B504-6C054CD82659}" type="slidenum">
              <a:rPr lang="es-CL" smtClean="0"/>
              <a:pPr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3696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144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625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721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068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940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533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7966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850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57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5697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84390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 userDrawn="1"/>
        </p:nvSpPr>
        <p:spPr bwMode="auto">
          <a:xfrm>
            <a:off x="827088" y="6669088"/>
            <a:ext cx="8316912" cy="188912"/>
          </a:xfrm>
          <a:prstGeom prst="rect">
            <a:avLst/>
          </a:prstGeom>
          <a:solidFill>
            <a:srgbClr val="84B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s-CL" altLang="es-CL" smtClean="0">
              <a:solidFill>
                <a:srgbClr val="000000"/>
              </a:solidFill>
            </a:endParaRPr>
          </a:p>
        </p:txBody>
      </p:sp>
      <p:pic>
        <p:nvPicPr>
          <p:cNvPr id="8" name="7 Imagen" descr="logo_patron2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44450"/>
            <a:ext cx="5238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382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1.png"/><Relationship Id="rId4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6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9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9" descr="MT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7"/>
          <p:cNvSpPr txBox="1">
            <a:spLocks noChangeArrowheads="1"/>
          </p:cNvSpPr>
          <p:nvPr/>
        </p:nvSpPr>
        <p:spPr bwMode="auto">
          <a:xfrm rot="-5400000">
            <a:off x="-1354137" y="3990102"/>
            <a:ext cx="29527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CL" sz="1000" u="none" dirty="0" smtClean="0">
                <a:solidFill>
                  <a:schemeClr val="bg1"/>
                </a:solidFill>
              </a:rPr>
              <a:t>PPTCES018MT21-A15V1</a:t>
            </a:r>
            <a:endParaRPr lang="es-ES" altLang="es-CL" sz="1000" u="none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2771801" y="4797425"/>
            <a:ext cx="6119788" cy="99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75000"/>
              </a:lnSpc>
              <a:spcBef>
                <a:spcPct val="50000"/>
              </a:spcBef>
            </a:pPr>
            <a:r>
              <a:rPr lang="es-ES" altLang="es-CL" sz="2000" b="1" u="none" dirty="0">
                <a:solidFill>
                  <a:schemeClr val="bg1"/>
                </a:solidFill>
                <a:latin typeface="Arial Narrow" pitchFamily="34" charset="0"/>
              </a:rPr>
              <a:t>Clase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s-ES" altLang="es-CL" sz="3500" u="none" dirty="0">
                <a:solidFill>
                  <a:schemeClr val="bg1"/>
                </a:solidFill>
                <a:latin typeface="Arial Narrow" pitchFamily="34" charset="0"/>
              </a:rPr>
              <a:t>Generalidades </a:t>
            </a:r>
            <a:r>
              <a:rPr lang="es-ES" altLang="es-CL" sz="3500" u="none" dirty="0" smtClean="0">
                <a:solidFill>
                  <a:schemeClr val="bg1"/>
                </a:solidFill>
                <a:latin typeface="Arial Narrow" pitchFamily="34" charset="0"/>
              </a:rPr>
              <a:t>de </a:t>
            </a:r>
            <a:r>
              <a:rPr lang="es-ES" altLang="es-CL" sz="3500" u="none" dirty="0">
                <a:solidFill>
                  <a:schemeClr val="bg1"/>
                </a:solidFill>
                <a:latin typeface="Arial Narrow" pitchFamily="34" charset="0"/>
              </a:rPr>
              <a:t>números </a:t>
            </a:r>
            <a:r>
              <a:rPr lang="es-ES" altLang="es-CL" sz="3500" u="none" dirty="0" smtClean="0">
                <a:solidFill>
                  <a:schemeClr val="bg1"/>
                </a:solidFill>
                <a:latin typeface="Arial Narrow" pitchFamily="34" charset="0"/>
              </a:rPr>
              <a:t>reales</a:t>
            </a:r>
            <a:endParaRPr lang="es-ES" altLang="es-CL" sz="3500" u="none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053" name="Text Box 28"/>
          <p:cNvSpPr txBox="1">
            <a:spLocks noChangeArrowheads="1"/>
          </p:cNvSpPr>
          <p:nvPr/>
        </p:nvSpPr>
        <p:spPr bwMode="auto">
          <a:xfrm>
            <a:off x="8423275" y="3716338"/>
            <a:ext cx="757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CL" b="1" u="none">
                <a:solidFill>
                  <a:srgbClr val="84BD00"/>
                </a:solidFill>
                <a:latin typeface="Arial Narrow" pitchFamily="34" charset="0"/>
              </a:rPr>
              <a:t>MT-21</a:t>
            </a:r>
          </a:p>
        </p:txBody>
      </p:sp>
    </p:spTree>
    <p:extLst>
      <p:ext uri="{BB962C8B-B14F-4D97-AF65-F5344CB8AC3E}">
        <p14:creationId xmlns:p14="http://schemas.microsoft.com/office/powerpoint/2010/main" val="140405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8"/>
          <p:cNvGrpSpPr>
            <a:grpSpLocks/>
          </p:cNvGrpSpPr>
          <p:nvPr/>
        </p:nvGrpSpPr>
        <p:grpSpPr bwMode="auto">
          <a:xfrm>
            <a:off x="0" y="917575"/>
            <a:ext cx="8243888" cy="396875"/>
            <a:chOff x="0" y="436"/>
            <a:chExt cx="5193" cy="250"/>
          </a:xfrm>
        </p:grpSpPr>
        <p:sp>
          <p:nvSpPr>
            <p:cNvPr id="10256" name="40 CuadroTexto"/>
            <p:cNvSpPr txBox="1">
              <a:spLocks noChangeArrowheads="1"/>
            </p:cNvSpPr>
            <p:nvPr/>
          </p:nvSpPr>
          <p:spPr bwMode="auto">
            <a:xfrm>
              <a:off x="22" y="436"/>
              <a:ext cx="5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s-CL" altLang="es-CL" sz="2000" b="1" u="none" dirty="0">
                  <a:solidFill>
                    <a:srgbClr val="7F7F7F"/>
                  </a:solidFill>
                </a:rPr>
                <a:t>Paridad e </a:t>
              </a:r>
              <a:r>
                <a:rPr lang="es-CL" altLang="es-CL" sz="2000" b="1" u="none" dirty="0" err="1">
                  <a:solidFill>
                    <a:srgbClr val="7F7F7F"/>
                  </a:solidFill>
                </a:rPr>
                <a:t>imparidad</a:t>
              </a:r>
              <a:r>
                <a:rPr lang="es-CL" altLang="es-CL" sz="2000" b="1" u="none" dirty="0">
                  <a:solidFill>
                    <a:srgbClr val="7F7F7F"/>
                  </a:solidFill>
                </a:rPr>
                <a:t> </a:t>
              </a:r>
            </a:p>
          </p:txBody>
        </p:sp>
        <p:cxnSp>
          <p:nvCxnSpPr>
            <p:cNvPr id="42" name="41 Conector recto"/>
            <p:cNvCxnSpPr/>
            <p:nvPr/>
          </p:nvCxnSpPr>
          <p:spPr bwMode="auto">
            <a:xfrm>
              <a:off x="0" y="669"/>
              <a:ext cx="2200" cy="0"/>
            </a:xfrm>
            <a:prstGeom prst="line">
              <a:avLst/>
            </a:prstGeom>
            <a:ln>
              <a:solidFill>
                <a:srgbClr val="84B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43" name="Rectangle 26"/>
          <p:cNvSpPr>
            <a:spLocks noChangeArrowheads="1"/>
          </p:cNvSpPr>
          <p:nvPr/>
        </p:nvSpPr>
        <p:spPr bwMode="auto">
          <a:xfrm>
            <a:off x="179388" y="1449388"/>
            <a:ext cx="2192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MX" altLang="es-CL" sz="2000" b="1" u="none" dirty="0">
                <a:solidFill>
                  <a:srgbClr val="99CC00"/>
                </a:solidFill>
              </a:rPr>
              <a:t> Números pares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2746426" y="1863725"/>
            <a:ext cx="36734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lvl="1" eaLnBrk="1" hangingPunct="1"/>
            <a:r>
              <a:rPr lang="es-MX" altLang="es-CL" u="none" dirty="0"/>
              <a:t> {.., – 6, – 4, – 2, 0, 2, 4, 6,…}</a:t>
            </a:r>
            <a:r>
              <a:rPr lang="es-MX" altLang="es-CL" sz="2000" u="none" dirty="0"/>
              <a:t> </a:t>
            </a:r>
          </a:p>
          <a:p>
            <a:pPr marL="0" lvl="1" eaLnBrk="1" hangingPunct="1"/>
            <a:r>
              <a:rPr lang="es-MX" altLang="es-CL" sz="2000" u="none" dirty="0"/>
              <a:t>		</a:t>
            </a:r>
            <a:endParaRPr lang="es-ES" altLang="es-CL" sz="2000" u="none" dirty="0"/>
          </a:p>
        </p:txBody>
      </p:sp>
      <p:sp>
        <p:nvSpPr>
          <p:cNvPr id="10245" name="Rectangle 13"/>
          <p:cNvSpPr>
            <a:spLocks noChangeArrowheads="1"/>
          </p:cNvSpPr>
          <p:nvPr/>
        </p:nvSpPr>
        <p:spPr bwMode="auto">
          <a:xfrm>
            <a:off x="190807" y="2413073"/>
            <a:ext cx="2487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MX" altLang="es-CL" sz="2000" b="1" u="none" dirty="0">
                <a:solidFill>
                  <a:srgbClr val="99CC00"/>
                </a:solidFill>
              </a:rPr>
              <a:t> Números impares</a:t>
            </a:r>
          </a:p>
        </p:txBody>
      </p:sp>
      <p:grpSp>
        <p:nvGrpSpPr>
          <p:cNvPr id="10246" name="Group 9"/>
          <p:cNvGrpSpPr>
            <a:grpSpLocks/>
          </p:cNvGrpSpPr>
          <p:nvPr/>
        </p:nvGrpSpPr>
        <p:grpSpPr bwMode="auto">
          <a:xfrm>
            <a:off x="-2733" y="3166928"/>
            <a:ext cx="8243888" cy="396875"/>
            <a:chOff x="0" y="436"/>
            <a:chExt cx="5193" cy="250"/>
          </a:xfrm>
        </p:grpSpPr>
        <p:sp>
          <p:nvSpPr>
            <p:cNvPr id="10254" name="40 CuadroTexto"/>
            <p:cNvSpPr txBox="1">
              <a:spLocks noChangeArrowheads="1"/>
            </p:cNvSpPr>
            <p:nvPr/>
          </p:nvSpPr>
          <p:spPr bwMode="auto">
            <a:xfrm>
              <a:off x="22" y="436"/>
              <a:ext cx="5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s-CL" altLang="es-CL" sz="2000" b="1" u="none">
                  <a:solidFill>
                    <a:srgbClr val="7F7F7F"/>
                  </a:solidFill>
                </a:rPr>
                <a:t>Múltiplos </a:t>
              </a:r>
            </a:p>
          </p:txBody>
        </p:sp>
        <p:cxnSp>
          <p:nvCxnSpPr>
            <p:cNvPr id="32" name="31 Conector recto"/>
            <p:cNvCxnSpPr/>
            <p:nvPr/>
          </p:nvCxnSpPr>
          <p:spPr bwMode="auto">
            <a:xfrm>
              <a:off x="0" y="669"/>
              <a:ext cx="2200" cy="0"/>
            </a:xfrm>
            <a:prstGeom prst="line">
              <a:avLst/>
            </a:prstGeom>
            <a:ln>
              <a:solidFill>
                <a:srgbClr val="84B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225123" y="3681360"/>
            <a:ext cx="8569325" cy="896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lvl="1" algn="just" eaLnBrk="1" hangingPunct="1"/>
            <a:r>
              <a:rPr lang="es-MX" altLang="es-CL" sz="2000" u="none" dirty="0"/>
              <a:t>Los </a:t>
            </a:r>
            <a:r>
              <a:rPr lang="es-MX" altLang="es-CL" sz="2000" b="1" u="none" dirty="0">
                <a:solidFill>
                  <a:schemeClr val="folHlink"/>
                </a:solidFill>
              </a:rPr>
              <a:t>múltiplos</a:t>
            </a:r>
            <a:r>
              <a:rPr lang="es-MX" altLang="es-CL" sz="2000" u="none" dirty="0"/>
              <a:t> de un número </a:t>
            </a:r>
            <a:r>
              <a:rPr lang="es-MX" altLang="es-CL" sz="2000" u="none" dirty="0" smtClean="0"/>
              <a:t>entero </a:t>
            </a:r>
            <a:r>
              <a:rPr lang="es-MX" altLang="es-CL" sz="2000" u="none" dirty="0"/>
              <a:t>son aquellos que se obtienen al multiplicarlo por algún otro número </a:t>
            </a:r>
            <a:r>
              <a:rPr lang="es-MX" altLang="es-CL" sz="2000" u="none" dirty="0" smtClean="0"/>
              <a:t>entero.</a:t>
            </a:r>
            <a:endParaRPr lang="es-MX" altLang="es-CL" sz="2000" u="none" dirty="0"/>
          </a:p>
          <a:p>
            <a:pPr eaLnBrk="1" hangingPunct="1">
              <a:spcBef>
                <a:spcPct val="50000"/>
              </a:spcBef>
            </a:pPr>
            <a:r>
              <a:rPr lang="es-MX" altLang="es-CL" sz="2000" u="none" dirty="0"/>
              <a:t>	</a:t>
            </a:r>
            <a:endParaRPr lang="es-ES" altLang="es-CL" sz="2000" u="none" dirty="0"/>
          </a:p>
        </p:txBody>
      </p:sp>
      <p:grpSp>
        <p:nvGrpSpPr>
          <p:cNvPr id="10248" name="Group 15"/>
          <p:cNvGrpSpPr>
            <a:grpSpLocks/>
          </p:cNvGrpSpPr>
          <p:nvPr/>
        </p:nvGrpSpPr>
        <p:grpSpPr bwMode="auto">
          <a:xfrm>
            <a:off x="131763" y="-100013"/>
            <a:ext cx="3363912" cy="860426"/>
            <a:chOff x="83" y="-63"/>
            <a:chExt cx="2119" cy="542"/>
          </a:xfrm>
        </p:grpSpPr>
        <p:grpSp>
          <p:nvGrpSpPr>
            <p:cNvPr id="10250" name="Group 2"/>
            <p:cNvGrpSpPr>
              <a:grpSpLocks/>
            </p:cNvGrpSpPr>
            <p:nvPr/>
          </p:nvGrpSpPr>
          <p:grpSpPr bwMode="auto">
            <a:xfrm>
              <a:off x="83" y="-63"/>
              <a:ext cx="1935" cy="453"/>
              <a:chOff x="83" y="-63"/>
              <a:chExt cx="3144" cy="453"/>
            </a:xfrm>
          </p:grpSpPr>
          <p:sp>
            <p:nvSpPr>
              <p:cNvPr id="10252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3144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s-CL" altLang="es-CL" u="none"/>
              </a:p>
            </p:txBody>
          </p:sp>
          <p:sp>
            <p:nvSpPr>
              <p:cNvPr id="10253" name="38 CuadroTexto"/>
              <p:cNvSpPr txBox="1">
                <a:spLocks noChangeArrowheads="1"/>
              </p:cNvSpPr>
              <p:nvPr/>
            </p:nvSpPr>
            <p:spPr bwMode="auto">
              <a:xfrm>
                <a:off x="159" y="4"/>
                <a:ext cx="267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s-CL" altLang="es-CL" sz="2600" b="1" u="none" dirty="0" smtClean="0">
                    <a:solidFill>
                      <a:srgbClr val="404040"/>
                    </a:solidFill>
                  </a:rPr>
                  <a:t>3. Clasificación</a:t>
                </a:r>
                <a:endParaRPr lang="es-CL" altLang="es-CL" sz="2600" b="1" u="none" dirty="0">
                  <a:solidFill>
                    <a:srgbClr val="404040"/>
                  </a:solidFill>
                </a:endParaRPr>
              </a:p>
            </p:txBody>
          </p:sp>
        </p:grpSp>
        <p:pic>
          <p:nvPicPr>
            <p:cNvPr id="10251" name="6 Imagen" descr="ico_concepto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" y="0"/>
              <a:ext cx="456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49" name="Rectangle 3"/>
          <p:cNvSpPr>
            <a:spLocks noChangeArrowheads="1"/>
          </p:cNvSpPr>
          <p:nvPr/>
        </p:nvSpPr>
        <p:spPr bwMode="auto">
          <a:xfrm>
            <a:off x="2771775" y="2880510"/>
            <a:ext cx="36734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lvl="1" eaLnBrk="1" hangingPunct="1"/>
            <a:r>
              <a:rPr lang="es-MX" altLang="es-CL" u="none" dirty="0"/>
              <a:t> {.., – 5, – 3, – 1, 1, 3, 5,…} </a:t>
            </a:r>
          </a:p>
          <a:p>
            <a:pPr marL="0" lvl="1" eaLnBrk="1" hangingPunct="1"/>
            <a:r>
              <a:rPr lang="es-MX" altLang="es-CL" sz="2000" u="none" dirty="0"/>
              <a:t>		</a:t>
            </a:r>
            <a:endParaRPr lang="es-ES" altLang="es-CL" sz="2000" u="none" dirty="0"/>
          </a:p>
        </p:txBody>
      </p:sp>
      <p:sp>
        <p:nvSpPr>
          <p:cNvPr id="2" name="1 CuadroTexto"/>
          <p:cNvSpPr txBox="1"/>
          <p:nvPr/>
        </p:nvSpPr>
        <p:spPr>
          <a:xfrm>
            <a:off x="271572" y="4620067"/>
            <a:ext cx="1217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just"/>
            <a:r>
              <a:rPr lang="es-MX" altLang="es-CL" sz="2200" b="1" u="none" dirty="0" smtClean="0">
                <a:solidFill>
                  <a:srgbClr val="92D050"/>
                </a:solidFill>
              </a:rPr>
              <a:t>Ejemplo: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208732" y="5192509"/>
            <a:ext cx="647164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just"/>
            <a:r>
              <a:rPr lang="es-MX" altLang="es-CL" sz="2000" u="none" dirty="0" smtClean="0"/>
              <a:t>Múltiplos de 7: {…, ─14 </a:t>
            </a:r>
            <a:r>
              <a:rPr lang="es-MX" altLang="es-CL" sz="2000" dirty="0"/>
              <a:t>, ─ 7</a:t>
            </a:r>
            <a:r>
              <a:rPr lang="es-MX" altLang="es-CL" sz="2000" u="none" dirty="0" smtClean="0"/>
              <a:t>, 0, 7, 14, 21, …}</a:t>
            </a:r>
          </a:p>
          <a:p>
            <a:pPr marL="0" lvl="1" algn="just"/>
            <a:endParaRPr lang="es-MX" altLang="es-CL" sz="2000" u="none" dirty="0" smtClean="0"/>
          </a:p>
          <a:p>
            <a:pPr marL="0" lvl="1" algn="just"/>
            <a:r>
              <a:rPr lang="es-MX" altLang="es-CL" sz="2000" u="none" dirty="0" smtClean="0"/>
              <a:t>Múltiplos de 15: </a:t>
            </a:r>
            <a:r>
              <a:rPr lang="es-MX" altLang="es-CL" sz="2000" dirty="0" smtClean="0"/>
              <a:t>{…, ─ </a:t>
            </a:r>
            <a:r>
              <a:rPr lang="es-MX" altLang="es-CL" sz="2000" dirty="0"/>
              <a:t>45</a:t>
            </a:r>
            <a:r>
              <a:rPr lang="es-MX" altLang="es-CL" sz="2000" u="none" dirty="0" smtClean="0"/>
              <a:t>, </a:t>
            </a:r>
            <a:r>
              <a:rPr lang="es-MX" altLang="es-CL" sz="2000" dirty="0"/>
              <a:t>─ 30</a:t>
            </a:r>
            <a:r>
              <a:rPr lang="es-MX" altLang="es-CL" sz="2000" u="none" dirty="0" smtClean="0"/>
              <a:t>, </a:t>
            </a:r>
            <a:r>
              <a:rPr lang="es-MX" altLang="es-CL" sz="2000" dirty="0"/>
              <a:t>─ 15</a:t>
            </a:r>
            <a:r>
              <a:rPr lang="es-MX" altLang="es-CL" sz="2000" u="none" dirty="0" smtClean="0"/>
              <a:t>, 0, 15, 30, 45, …}</a:t>
            </a:r>
            <a:endParaRPr lang="es-CL" dirty="0" smtClean="0"/>
          </a:p>
          <a:p>
            <a:endParaRPr lang="es-CL" dirty="0"/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2624088" y="1431925"/>
            <a:ext cx="583634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lvl="1" eaLnBrk="1" hangingPunct="1"/>
            <a:r>
              <a:rPr lang="es-MX" altLang="es-CL" sz="2000" u="none" dirty="0" smtClean="0"/>
              <a:t>Números de la forma </a:t>
            </a:r>
            <a:r>
              <a:rPr lang="es-MX" altLang="es-CL" sz="2000" b="1" u="none" dirty="0" smtClean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es-MX" altLang="es-CL" sz="2000" b="1" i="1" u="none" dirty="0" smtClean="0">
                <a:solidFill>
                  <a:schemeClr val="accent4">
                    <a:lumMod val="50000"/>
                  </a:schemeClr>
                </a:solidFill>
              </a:rPr>
              <a:t>n</a:t>
            </a:r>
            <a:r>
              <a:rPr lang="es-MX" altLang="es-CL" sz="2000" i="1" u="none" dirty="0" smtClean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s-MX" altLang="es-CL" sz="2000" u="none" dirty="0" smtClean="0"/>
              <a:t>con </a:t>
            </a:r>
            <a:r>
              <a:rPr lang="es-MX" altLang="es-CL" sz="2000" b="1" i="1" u="none" dirty="0">
                <a:solidFill>
                  <a:schemeClr val="accent4">
                    <a:lumMod val="50000"/>
                  </a:schemeClr>
                </a:solidFill>
              </a:rPr>
              <a:t>n</a:t>
            </a:r>
            <a:r>
              <a:rPr lang="es-MX" altLang="es-CL" sz="2000" u="none" dirty="0" smtClean="0"/>
              <a:t> perteneciente </a:t>
            </a:r>
            <a:r>
              <a:rPr lang="es-MX" altLang="es-CL" sz="2000" u="none" dirty="0"/>
              <a:t>a </a:t>
            </a:r>
            <a:r>
              <a:rPr lang="es-MX" altLang="es-CL" sz="2000" u="none" dirty="0">
                <a:latin typeface="Cambria Math" pitchFamily="18" charset="0"/>
              </a:rPr>
              <a:t>ℤ</a:t>
            </a:r>
            <a:r>
              <a:rPr lang="es-MX" altLang="es-CL" sz="2000" u="none" dirty="0" smtClean="0"/>
              <a:t>.</a:t>
            </a:r>
            <a:endParaRPr lang="es-MX" altLang="es-CL" sz="2000" i="1" u="none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1" eaLnBrk="1" hangingPunct="1"/>
            <a:r>
              <a:rPr lang="es-MX" altLang="es-CL" sz="2000" u="none" dirty="0"/>
              <a:t>		</a:t>
            </a:r>
            <a:endParaRPr lang="es-ES" altLang="es-CL" sz="2000" u="none" dirty="0"/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738802" y="2395610"/>
            <a:ext cx="605564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lvl="1" eaLnBrk="1" hangingPunct="1"/>
            <a:r>
              <a:rPr lang="es-MX" altLang="es-CL" sz="2000" u="none" dirty="0" smtClean="0"/>
              <a:t>Números de la forma </a:t>
            </a:r>
            <a:r>
              <a:rPr lang="es-MX" altLang="es-CL" sz="2000" b="1" u="none" dirty="0" smtClean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es-MX" altLang="es-CL" sz="2000" b="1" i="1" u="none" dirty="0" smtClean="0">
                <a:solidFill>
                  <a:schemeClr val="accent4">
                    <a:lumMod val="50000"/>
                  </a:schemeClr>
                </a:solidFill>
              </a:rPr>
              <a:t>n</a:t>
            </a:r>
            <a:r>
              <a:rPr lang="es-MX" altLang="es-CL" sz="2000" b="1" u="none" dirty="0" smtClean="0">
                <a:solidFill>
                  <a:schemeClr val="accent4">
                    <a:lumMod val="50000"/>
                  </a:schemeClr>
                </a:solidFill>
              </a:rPr>
              <a:t>+1</a:t>
            </a:r>
            <a:r>
              <a:rPr lang="es-MX" altLang="es-CL" sz="2000" i="1" u="none" dirty="0" smtClean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s-MX" altLang="es-CL" sz="2000" u="none" dirty="0" smtClean="0"/>
              <a:t>con </a:t>
            </a:r>
            <a:r>
              <a:rPr lang="es-MX" altLang="es-CL" sz="2000" b="1" i="1" u="none" dirty="0">
                <a:solidFill>
                  <a:schemeClr val="accent4">
                    <a:lumMod val="50000"/>
                  </a:schemeClr>
                </a:solidFill>
              </a:rPr>
              <a:t>n</a:t>
            </a:r>
            <a:r>
              <a:rPr lang="es-MX" altLang="es-CL" sz="2000" u="none" dirty="0" smtClean="0"/>
              <a:t> perteneciente </a:t>
            </a:r>
            <a:r>
              <a:rPr lang="es-MX" altLang="es-CL" sz="2000" u="none" dirty="0"/>
              <a:t>a </a:t>
            </a:r>
            <a:r>
              <a:rPr lang="es-MX" altLang="es-CL" sz="2000" u="none" dirty="0">
                <a:latin typeface="Cambria Math" pitchFamily="18" charset="0"/>
              </a:rPr>
              <a:t>ℤ </a:t>
            </a:r>
            <a:r>
              <a:rPr lang="es-MX" altLang="es-CL" sz="2000" u="none" dirty="0"/>
              <a:t>		</a:t>
            </a:r>
            <a:endParaRPr lang="es-ES" altLang="es-CL" sz="2000" u="none" dirty="0"/>
          </a:p>
        </p:txBody>
      </p:sp>
    </p:spTree>
    <p:extLst>
      <p:ext uri="{BB962C8B-B14F-4D97-AF65-F5344CB8AC3E}">
        <p14:creationId xmlns:p14="http://schemas.microsoft.com/office/powerpoint/2010/main" val="125866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44" grpId="0"/>
      <p:bldP spid="10245" grpId="0"/>
      <p:bldP spid="10247" grpId="0"/>
      <p:bldP spid="10249" grpId="0"/>
      <p:bldP spid="2" grpId="0"/>
      <p:bldP spid="3" grpId="0"/>
      <p:bldP spid="24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15"/>
          <p:cNvGrpSpPr>
            <a:grpSpLocks/>
          </p:cNvGrpSpPr>
          <p:nvPr/>
        </p:nvGrpSpPr>
        <p:grpSpPr bwMode="auto">
          <a:xfrm>
            <a:off x="131763" y="-100013"/>
            <a:ext cx="3363912" cy="860426"/>
            <a:chOff x="83" y="-63"/>
            <a:chExt cx="2119" cy="542"/>
          </a:xfrm>
        </p:grpSpPr>
        <p:grpSp>
          <p:nvGrpSpPr>
            <p:cNvPr id="11279" name="Group 2"/>
            <p:cNvGrpSpPr>
              <a:grpSpLocks/>
            </p:cNvGrpSpPr>
            <p:nvPr/>
          </p:nvGrpSpPr>
          <p:grpSpPr bwMode="auto">
            <a:xfrm>
              <a:off x="83" y="-63"/>
              <a:ext cx="1935" cy="453"/>
              <a:chOff x="83" y="-63"/>
              <a:chExt cx="3144" cy="453"/>
            </a:xfrm>
          </p:grpSpPr>
          <p:sp>
            <p:nvSpPr>
              <p:cNvPr id="11281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3144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s-CL" altLang="es-CL" u="none"/>
              </a:p>
            </p:txBody>
          </p:sp>
          <p:sp>
            <p:nvSpPr>
              <p:cNvPr id="11282" name="38 CuadroTexto"/>
              <p:cNvSpPr txBox="1">
                <a:spLocks noChangeArrowheads="1"/>
              </p:cNvSpPr>
              <p:nvPr/>
            </p:nvSpPr>
            <p:spPr bwMode="auto">
              <a:xfrm>
                <a:off x="159" y="4"/>
                <a:ext cx="267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s-CL" altLang="es-CL" sz="2600" b="1" u="none" dirty="0" smtClean="0">
                    <a:solidFill>
                      <a:srgbClr val="404040"/>
                    </a:solidFill>
                  </a:rPr>
                  <a:t>3. Clasificación</a:t>
                </a:r>
                <a:endParaRPr lang="es-CL" altLang="es-CL" sz="2600" b="1" u="none" dirty="0">
                  <a:solidFill>
                    <a:srgbClr val="404040"/>
                  </a:solidFill>
                </a:endParaRPr>
              </a:p>
            </p:txBody>
          </p:sp>
        </p:grpSp>
        <p:pic>
          <p:nvPicPr>
            <p:cNvPr id="11280" name="6 Imagen" descr="ico_concepto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" y="0"/>
              <a:ext cx="456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67" name="Group 7"/>
          <p:cNvGrpSpPr>
            <a:grpSpLocks/>
          </p:cNvGrpSpPr>
          <p:nvPr/>
        </p:nvGrpSpPr>
        <p:grpSpPr bwMode="auto">
          <a:xfrm>
            <a:off x="0" y="763588"/>
            <a:ext cx="8243888" cy="396875"/>
            <a:chOff x="0" y="436"/>
            <a:chExt cx="5193" cy="250"/>
          </a:xfrm>
        </p:grpSpPr>
        <p:sp>
          <p:nvSpPr>
            <p:cNvPr id="11277" name="40 CuadroTexto"/>
            <p:cNvSpPr txBox="1">
              <a:spLocks noChangeArrowheads="1"/>
            </p:cNvSpPr>
            <p:nvPr/>
          </p:nvSpPr>
          <p:spPr bwMode="auto">
            <a:xfrm>
              <a:off x="22" y="436"/>
              <a:ext cx="5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s-CL" altLang="es-CL" sz="2000" b="1" u="none">
                  <a:solidFill>
                    <a:srgbClr val="7F7F7F"/>
                  </a:solidFill>
                </a:rPr>
                <a:t>Divisores </a:t>
              </a:r>
            </a:p>
          </p:txBody>
        </p:sp>
        <p:cxnSp>
          <p:nvCxnSpPr>
            <p:cNvPr id="20" name="19 Conector recto"/>
            <p:cNvCxnSpPr/>
            <p:nvPr/>
          </p:nvCxnSpPr>
          <p:spPr bwMode="auto">
            <a:xfrm>
              <a:off x="0" y="669"/>
              <a:ext cx="2200" cy="0"/>
            </a:xfrm>
            <a:prstGeom prst="line">
              <a:avLst/>
            </a:prstGeom>
            <a:ln>
              <a:solidFill>
                <a:srgbClr val="84B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250825" y="1196975"/>
            <a:ext cx="8353425" cy="93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lvl="1" algn="just" eaLnBrk="1" hangingPunct="1"/>
            <a:r>
              <a:rPr lang="es-MX" altLang="es-CL" sz="2000" u="none" dirty="0"/>
              <a:t>Los </a:t>
            </a:r>
            <a:r>
              <a:rPr lang="es-MX" altLang="es-CL" sz="2000" b="1" u="none" dirty="0">
                <a:solidFill>
                  <a:schemeClr val="folHlink"/>
                </a:solidFill>
              </a:rPr>
              <a:t>divisores</a:t>
            </a:r>
            <a:r>
              <a:rPr lang="es-MX" altLang="es-CL" sz="2000" u="none" dirty="0"/>
              <a:t> de un número </a:t>
            </a:r>
            <a:r>
              <a:rPr lang="es-MX" altLang="es-CL" sz="2000" u="none" dirty="0" smtClean="0"/>
              <a:t>entero </a:t>
            </a:r>
            <a:r>
              <a:rPr lang="es-MX" altLang="es-CL" sz="2000" u="none" dirty="0"/>
              <a:t>son aquellos números </a:t>
            </a:r>
            <a:r>
              <a:rPr lang="es-MX" altLang="es-CL" sz="2000" u="none" dirty="0" smtClean="0"/>
              <a:t>enteros </a:t>
            </a:r>
            <a:r>
              <a:rPr lang="es-MX" altLang="es-CL" sz="2000" u="none" dirty="0"/>
              <a:t>que lo dividen exactamente (división con resto cero). </a:t>
            </a:r>
          </a:p>
          <a:p>
            <a:pPr marL="0" lvl="1" algn="just" eaLnBrk="1" hangingPunct="1"/>
            <a:endParaRPr lang="es-MX" altLang="es-CL" sz="2000" u="none" dirty="0"/>
          </a:p>
          <a:p>
            <a:pPr marL="0" lvl="1" algn="just" eaLnBrk="1" hangingPunct="1"/>
            <a:endParaRPr lang="es-MX" altLang="es-CL" sz="2000" u="none" dirty="0" smtClean="0"/>
          </a:p>
          <a:p>
            <a:pPr marL="0" lvl="1" algn="just" eaLnBrk="1" hangingPunct="1"/>
            <a:endParaRPr lang="es-MX" altLang="es-CL" sz="2000" u="none" dirty="0" smtClean="0"/>
          </a:p>
          <a:p>
            <a:pPr eaLnBrk="1" hangingPunct="1">
              <a:spcBef>
                <a:spcPct val="50000"/>
              </a:spcBef>
            </a:pPr>
            <a:r>
              <a:rPr lang="es-MX" altLang="es-CL" sz="2000" u="none" dirty="0" smtClean="0"/>
              <a:t>	</a:t>
            </a:r>
            <a:endParaRPr lang="es-ES" altLang="es-CL" sz="2000" u="none" dirty="0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34925" y="3897313"/>
            <a:ext cx="8243888" cy="396875"/>
            <a:chOff x="0" y="436"/>
            <a:chExt cx="5193" cy="250"/>
          </a:xfrm>
        </p:grpSpPr>
        <p:sp>
          <p:nvSpPr>
            <p:cNvPr id="11275" name="40 CuadroTexto"/>
            <p:cNvSpPr txBox="1">
              <a:spLocks noChangeArrowheads="1"/>
            </p:cNvSpPr>
            <p:nvPr/>
          </p:nvSpPr>
          <p:spPr bwMode="auto">
            <a:xfrm>
              <a:off x="22" y="436"/>
              <a:ext cx="5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s-CL" altLang="es-CL" sz="2000" b="1" u="none">
                  <a:solidFill>
                    <a:srgbClr val="7F7F7F"/>
                  </a:solidFill>
                </a:rPr>
                <a:t>Números primos </a:t>
              </a:r>
            </a:p>
          </p:txBody>
        </p:sp>
        <p:cxnSp>
          <p:nvCxnSpPr>
            <p:cNvPr id="24" name="23 Conector recto"/>
            <p:cNvCxnSpPr/>
            <p:nvPr/>
          </p:nvCxnSpPr>
          <p:spPr bwMode="auto">
            <a:xfrm>
              <a:off x="0" y="669"/>
              <a:ext cx="2200" cy="0"/>
            </a:xfrm>
            <a:prstGeom prst="line">
              <a:avLst/>
            </a:prstGeom>
            <a:ln>
              <a:solidFill>
                <a:srgbClr val="84B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250825" y="4365625"/>
            <a:ext cx="8353425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lvl="1" algn="just" eaLnBrk="1" hangingPunct="1"/>
            <a:r>
              <a:rPr lang="es-MX" altLang="es-CL" sz="2000" u="none" dirty="0"/>
              <a:t>Son aquellos números naturales que solo son divisibles por </a:t>
            </a:r>
            <a:r>
              <a:rPr lang="es-MX" altLang="es-CL" sz="2000" b="1" u="none" dirty="0"/>
              <a:t>1</a:t>
            </a:r>
            <a:r>
              <a:rPr lang="es-MX" altLang="es-CL" sz="2000" u="none" dirty="0"/>
              <a:t> y por </a:t>
            </a:r>
            <a:r>
              <a:rPr lang="es-MX" altLang="es-CL" sz="2000" b="1" u="none" dirty="0"/>
              <a:t>sí mismos</a:t>
            </a:r>
            <a:r>
              <a:rPr lang="es-MX" altLang="es-CL" sz="2000" u="none" dirty="0"/>
              <a:t> (solo tienen 2 divisores).</a:t>
            </a:r>
          </a:p>
          <a:p>
            <a:pPr marL="0" lvl="1" algn="just" eaLnBrk="1" hangingPunct="1"/>
            <a:endParaRPr lang="es-MX" altLang="es-CL" sz="2000" u="none" dirty="0"/>
          </a:p>
          <a:p>
            <a:pPr marL="0" lvl="1" algn="ctr" eaLnBrk="1" hangingPunct="1"/>
            <a:r>
              <a:rPr lang="es-MX" altLang="es-CL" sz="2000" u="none" dirty="0"/>
              <a:t> {2, 3, 5, 7, 11, 13, 17, 19, 23, 29,…}.</a:t>
            </a:r>
          </a:p>
          <a:p>
            <a:pPr eaLnBrk="1" hangingPunct="1">
              <a:spcBef>
                <a:spcPct val="50000"/>
              </a:spcBef>
            </a:pPr>
            <a:r>
              <a:rPr lang="es-MX" altLang="es-CL" sz="2000" u="none" dirty="0"/>
              <a:t>	</a:t>
            </a:r>
            <a:endParaRPr lang="es-ES" altLang="es-CL" sz="2000" u="none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3132138" y="5726113"/>
            <a:ext cx="5795962" cy="1016000"/>
            <a:chOff x="2245" y="1661"/>
            <a:chExt cx="3651" cy="640"/>
          </a:xfrm>
        </p:grpSpPr>
        <p:sp>
          <p:nvSpPr>
            <p:cNvPr id="11272" name="2 Rectángulo redondeado"/>
            <p:cNvSpPr>
              <a:spLocks noChangeArrowheads="1"/>
            </p:cNvSpPr>
            <p:nvPr/>
          </p:nvSpPr>
          <p:spPr bwMode="auto">
            <a:xfrm>
              <a:off x="2562" y="1752"/>
              <a:ext cx="3198" cy="363"/>
            </a:xfrm>
            <a:prstGeom prst="roundRect">
              <a:avLst>
                <a:gd name="adj" fmla="val 16667"/>
              </a:avLst>
            </a:prstGeom>
            <a:solidFill>
              <a:srgbClr val="CECEEF"/>
            </a:solidFill>
            <a:ln w="12700" algn="ctr">
              <a:solidFill>
                <a:srgbClr val="9C9CDF"/>
              </a:solidFill>
              <a:prstDash val="sysDash"/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s-CL" altLang="es-CL" u="none"/>
            </a:p>
          </p:txBody>
        </p:sp>
        <p:sp>
          <p:nvSpPr>
            <p:cNvPr id="11273" name="4 Rectángulo"/>
            <p:cNvSpPr>
              <a:spLocks noChangeArrowheads="1"/>
            </p:cNvSpPr>
            <p:nvPr/>
          </p:nvSpPr>
          <p:spPr bwMode="auto">
            <a:xfrm>
              <a:off x="2773" y="1826"/>
              <a:ext cx="3123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s-MX" altLang="es-CL" u="none" dirty="0">
                  <a:solidFill>
                    <a:srgbClr val="222268"/>
                  </a:solidFill>
                </a:rPr>
                <a:t>El 1 </a:t>
              </a:r>
              <a:r>
                <a:rPr lang="es-MX" altLang="es-CL" b="1" u="none" dirty="0">
                  <a:solidFill>
                    <a:schemeClr val="accent2"/>
                  </a:solidFill>
                </a:rPr>
                <a:t>NO</a:t>
              </a:r>
              <a:r>
                <a:rPr lang="es-MX" altLang="es-CL" u="none" dirty="0">
                  <a:solidFill>
                    <a:srgbClr val="222268"/>
                  </a:solidFill>
                </a:rPr>
                <a:t> es primo, pues tiene un solo divisor.</a:t>
              </a:r>
              <a:r>
                <a:rPr lang="es-CL" altLang="es-CL" u="none" dirty="0">
                  <a:solidFill>
                    <a:srgbClr val="222268"/>
                  </a:solidFill>
                </a:rPr>
                <a:t> </a:t>
              </a:r>
            </a:p>
          </p:txBody>
        </p:sp>
        <p:pic>
          <p:nvPicPr>
            <p:cNvPr id="11274" name="10 Imagen" descr="ico_ojo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5" y="1661"/>
              <a:ext cx="560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1 CuadroTexto"/>
          <p:cNvSpPr txBox="1"/>
          <p:nvPr/>
        </p:nvSpPr>
        <p:spPr>
          <a:xfrm>
            <a:off x="-11584" y="2609885"/>
            <a:ext cx="796384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just"/>
            <a:r>
              <a:rPr lang="es-MX" altLang="es-CL" sz="2000" u="none" dirty="0" smtClean="0"/>
              <a:t>Divisores de 6: </a:t>
            </a:r>
            <a:r>
              <a:rPr lang="es-MX" altLang="es-CL" sz="2000" dirty="0"/>
              <a:t>{─ 6</a:t>
            </a:r>
            <a:r>
              <a:rPr lang="es-MX" altLang="es-CL" sz="2000" u="none" dirty="0" smtClean="0"/>
              <a:t>, </a:t>
            </a:r>
            <a:r>
              <a:rPr lang="es-MX" altLang="es-CL" sz="2000" dirty="0"/>
              <a:t>─ 3</a:t>
            </a:r>
            <a:r>
              <a:rPr lang="es-MX" altLang="es-CL" sz="2000" u="none" dirty="0" smtClean="0"/>
              <a:t>, </a:t>
            </a:r>
            <a:r>
              <a:rPr lang="es-MX" altLang="es-CL" sz="2000" dirty="0"/>
              <a:t>─ 2</a:t>
            </a:r>
            <a:r>
              <a:rPr lang="es-MX" altLang="es-CL" sz="2000" u="none" dirty="0" smtClean="0"/>
              <a:t>, </a:t>
            </a:r>
            <a:r>
              <a:rPr lang="es-MX" altLang="es-CL" sz="2000" dirty="0"/>
              <a:t>─ 1</a:t>
            </a:r>
            <a:r>
              <a:rPr lang="es-MX" altLang="es-CL" sz="2000" u="none" dirty="0" smtClean="0"/>
              <a:t>, 1, 2, 3, 6}</a:t>
            </a:r>
          </a:p>
          <a:p>
            <a:pPr marL="0" lvl="1" algn="just"/>
            <a:endParaRPr lang="es-MX" altLang="es-CL" sz="2000" u="none" dirty="0" smtClean="0"/>
          </a:p>
          <a:p>
            <a:pPr marL="0" lvl="1" algn="just"/>
            <a:r>
              <a:rPr lang="es-MX" altLang="es-CL" sz="2000" u="none" dirty="0" smtClean="0"/>
              <a:t>Divisores de 24: </a:t>
            </a:r>
            <a:r>
              <a:rPr lang="es-MX" altLang="es-CL" sz="2000" dirty="0"/>
              <a:t>{─ 24</a:t>
            </a:r>
            <a:r>
              <a:rPr lang="es-MX" altLang="es-CL" sz="2000" u="none" dirty="0" smtClean="0"/>
              <a:t>, </a:t>
            </a:r>
            <a:r>
              <a:rPr lang="es-MX" altLang="es-CL" sz="2000" dirty="0"/>
              <a:t>─ 12</a:t>
            </a:r>
            <a:r>
              <a:rPr lang="es-MX" altLang="es-CL" sz="2000" u="none" dirty="0" smtClean="0"/>
              <a:t>, </a:t>
            </a:r>
            <a:r>
              <a:rPr lang="es-MX" altLang="es-CL" sz="2000" dirty="0"/>
              <a:t>─ 8</a:t>
            </a:r>
            <a:r>
              <a:rPr lang="es-MX" altLang="es-CL" sz="2000" u="none" dirty="0" smtClean="0"/>
              <a:t>, </a:t>
            </a:r>
            <a:r>
              <a:rPr lang="es-MX" altLang="es-CL" sz="2000" dirty="0"/>
              <a:t>─ 6</a:t>
            </a:r>
            <a:r>
              <a:rPr lang="es-MX" altLang="es-CL" sz="2000" u="none" dirty="0" smtClean="0"/>
              <a:t>, </a:t>
            </a:r>
            <a:r>
              <a:rPr lang="es-MX" altLang="es-CL" sz="2000" dirty="0"/>
              <a:t>─ 4</a:t>
            </a:r>
            <a:r>
              <a:rPr lang="es-MX" altLang="es-CL" sz="2000" u="none" dirty="0" smtClean="0"/>
              <a:t>, </a:t>
            </a:r>
            <a:r>
              <a:rPr lang="es-MX" altLang="es-CL" sz="2000" dirty="0"/>
              <a:t>─ 3</a:t>
            </a:r>
            <a:r>
              <a:rPr lang="es-MX" altLang="es-CL" sz="2000" u="none" dirty="0" smtClean="0"/>
              <a:t>, </a:t>
            </a:r>
            <a:r>
              <a:rPr lang="es-MX" altLang="es-CL" sz="2000" dirty="0"/>
              <a:t>─ 2</a:t>
            </a:r>
            <a:r>
              <a:rPr lang="es-MX" altLang="es-CL" sz="2000" u="none" dirty="0" smtClean="0"/>
              <a:t>, </a:t>
            </a:r>
            <a:r>
              <a:rPr lang="es-MX" altLang="es-CL" sz="2000" dirty="0"/>
              <a:t>─ 1</a:t>
            </a:r>
            <a:r>
              <a:rPr lang="es-MX" altLang="es-CL" sz="2000" u="none" dirty="0" smtClean="0"/>
              <a:t>, 1, 2, 3, 4, 6, 8, 12, 24}</a:t>
            </a:r>
          </a:p>
          <a:p>
            <a:endParaRPr lang="es-CL" dirty="0"/>
          </a:p>
        </p:txBody>
      </p:sp>
      <p:sp>
        <p:nvSpPr>
          <p:cNvPr id="22" name="21 CuadroTexto"/>
          <p:cNvSpPr txBox="1"/>
          <p:nvPr/>
        </p:nvSpPr>
        <p:spPr>
          <a:xfrm>
            <a:off x="330948" y="2123013"/>
            <a:ext cx="1217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just"/>
            <a:r>
              <a:rPr lang="es-MX" altLang="es-CL" sz="2200" b="1" u="none" dirty="0" smtClean="0">
                <a:solidFill>
                  <a:srgbClr val="92D050"/>
                </a:solidFill>
              </a:rPr>
              <a:t>Ejemplo:</a:t>
            </a:r>
          </a:p>
        </p:txBody>
      </p:sp>
    </p:spTree>
    <p:extLst>
      <p:ext uri="{BB962C8B-B14F-4D97-AF65-F5344CB8AC3E}">
        <p14:creationId xmlns:p14="http://schemas.microsoft.com/office/powerpoint/2010/main" val="193913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0" grpId="0"/>
      <p:bldP spid="2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250825" y="1484313"/>
            <a:ext cx="83534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lvl="1" algn="just" eaLnBrk="1" hangingPunct="1"/>
            <a:r>
              <a:rPr lang="es-MX" altLang="es-CL" sz="2000" u="none" dirty="0"/>
              <a:t>El mínimo común múltiplo (m.c.m.) de dos o más números naturales, corresponde al menor de los múltiplos </a:t>
            </a:r>
            <a:r>
              <a:rPr lang="es-MX" altLang="es-CL" sz="2000" u="none" dirty="0" smtClean="0"/>
              <a:t>positivos que </a:t>
            </a:r>
            <a:r>
              <a:rPr lang="es-MX" altLang="es-CL" sz="2000" u="none" dirty="0"/>
              <a:t>tienen en común.</a:t>
            </a:r>
            <a:endParaRPr lang="es-ES" altLang="es-CL" sz="2000" u="none" dirty="0"/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5435600" y="5294313"/>
            <a:ext cx="2808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MX" sz="2000" u="none" dirty="0" err="1">
                <a:solidFill>
                  <a:srgbClr val="84BD00"/>
                </a:solidFill>
                <a:latin typeface="+mj-lt"/>
              </a:rPr>
              <a:t>m.c.m.</a:t>
            </a:r>
            <a:r>
              <a:rPr lang="es-MX" sz="2000" u="none" dirty="0">
                <a:solidFill>
                  <a:srgbClr val="4B5D59"/>
                </a:solidFill>
                <a:latin typeface="+mj-lt"/>
              </a:rPr>
              <a:t> = </a:t>
            </a:r>
            <a:r>
              <a:rPr lang="es-MX" sz="2000" u="none" dirty="0" smtClean="0">
                <a:solidFill>
                  <a:srgbClr val="4B5D59"/>
                </a:solidFill>
                <a:latin typeface="+mj-lt"/>
              </a:rPr>
              <a:t>2 </a:t>
            </a:r>
            <a:r>
              <a:rPr lang="es-ES" sz="2000" u="none" dirty="0">
                <a:solidFill>
                  <a:srgbClr val="4B5D59"/>
                </a:solidFill>
                <a:latin typeface="+mj-lt"/>
              </a:rPr>
              <a:t>∙</a:t>
            </a:r>
            <a:r>
              <a:rPr lang="es-MX" sz="2000" u="none" dirty="0">
                <a:solidFill>
                  <a:srgbClr val="4B5D59"/>
                </a:solidFill>
                <a:latin typeface="+mj-lt"/>
              </a:rPr>
              <a:t> 2 </a:t>
            </a:r>
            <a:r>
              <a:rPr lang="es-ES" sz="2000" u="none" dirty="0">
                <a:solidFill>
                  <a:srgbClr val="4B5D59"/>
                </a:solidFill>
                <a:latin typeface="+mj-lt"/>
              </a:rPr>
              <a:t>∙</a:t>
            </a:r>
            <a:r>
              <a:rPr lang="es-MX" sz="2000" u="none" dirty="0">
                <a:solidFill>
                  <a:srgbClr val="4B5D59"/>
                </a:solidFill>
                <a:latin typeface="+mj-lt"/>
              </a:rPr>
              <a:t> </a:t>
            </a:r>
            <a:r>
              <a:rPr lang="es-MX" sz="2000" u="none" dirty="0" smtClean="0">
                <a:solidFill>
                  <a:srgbClr val="4B5D59"/>
                </a:solidFill>
                <a:latin typeface="+mj-lt"/>
              </a:rPr>
              <a:t>3 </a:t>
            </a:r>
            <a:r>
              <a:rPr lang="es-MX" sz="2000" u="none" dirty="0">
                <a:solidFill>
                  <a:srgbClr val="4B5D59"/>
                </a:solidFill>
                <a:latin typeface="+mj-lt"/>
              </a:rPr>
              <a:t>= </a:t>
            </a:r>
            <a:r>
              <a:rPr lang="es-MX" sz="2000" dirty="0" smtClean="0">
                <a:solidFill>
                  <a:srgbClr val="84BD00"/>
                </a:solidFill>
                <a:latin typeface="+mj-lt"/>
              </a:rPr>
              <a:t>12</a:t>
            </a:r>
            <a:endParaRPr lang="es-ES" sz="2000" u="none" dirty="0">
              <a:solidFill>
                <a:srgbClr val="84BD00"/>
              </a:solidFill>
              <a:latin typeface="+mj-lt"/>
            </a:endParaRPr>
          </a:p>
        </p:txBody>
      </p:sp>
      <p:sp>
        <p:nvSpPr>
          <p:cNvPr id="12292" name="Text Box 19"/>
          <p:cNvSpPr txBox="1">
            <a:spLocks noChangeArrowheads="1"/>
          </p:cNvSpPr>
          <p:nvPr/>
        </p:nvSpPr>
        <p:spPr bwMode="auto">
          <a:xfrm>
            <a:off x="250825" y="2420938"/>
            <a:ext cx="8569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MX" altLang="es-CL" sz="2000" u="none" dirty="0"/>
              <a:t>El </a:t>
            </a:r>
            <a:r>
              <a:rPr lang="es-MX" altLang="es-CL" sz="2000" u="none" dirty="0" err="1"/>
              <a:t>m.c.m</a:t>
            </a:r>
            <a:r>
              <a:rPr lang="es-MX" altLang="es-CL" sz="2000" u="none" dirty="0"/>
              <a:t>. entre </a:t>
            </a:r>
            <a:r>
              <a:rPr lang="es-MX" altLang="es-CL" sz="2000" u="none" dirty="0" smtClean="0"/>
              <a:t>2, 4 </a:t>
            </a:r>
            <a:r>
              <a:rPr lang="es-MX" altLang="es-CL" sz="2000" u="none" dirty="0"/>
              <a:t>y </a:t>
            </a:r>
            <a:r>
              <a:rPr lang="es-MX" altLang="es-CL" sz="2000" u="none" dirty="0" smtClean="0"/>
              <a:t>6 se </a:t>
            </a:r>
            <a:r>
              <a:rPr lang="es-MX" altLang="es-CL" sz="2000" u="none" dirty="0"/>
              <a:t>puede obtener a través del siguiente método:</a:t>
            </a:r>
            <a:endParaRPr lang="es-ES" altLang="es-CL" sz="2000" u="none" dirty="0"/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5991718" y="3190875"/>
            <a:ext cx="1871662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MX" sz="2000" u="none" dirty="0" smtClean="0">
                <a:solidFill>
                  <a:srgbClr val="4B5D59"/>
                </a:solidFill>
                <a:latin typeface="+mj-lt"/>
              </a:rPr>
              <a:t>2    4   6    </a:t>
            </a:r>
            <a:r>
              <a:rPr lang="es-MX" sz="2000" dirty="0">
                <a:solidFill>
                  <a:srgbClr val="4B5D59"/>
                </a:solidFill>
                <a:latin typeface="+mj-lt"/>
              </a:rPr>
              <a:t>2</a:t>
            </a:r>
            <a:endParaRPr lang="es-MX" sz="2000" u="none" dirty="0">
              <a:solidFill>
                <a:srgbClr val="4B5D59"/>
              </a:solidFill>
              <a:latin typeface="+mj-lt"/>
            </a:endParaRPr>
          </a:p>
          <a:p>
            <a:pPr marL="342900" indent="-342900">
              <a:spcBef>
                <a:spcPct val="50000"/>
              </a:spcBef>
              <a:buFontTx/>
              <a:buAutoNum type="arabicPlain"/>
              <a:defRPr/>
            </a:pPr>
            <a:r>
              <a:rPr lang="es-MX" sz="2000" u="none" dirty="0" smtClean="0">
                <a:solidFill>
                  <a:srgbClr val="4B5D59"/>
                </a:solidFill>
                <a:latin typeface="+mj-lt"/>
              </a:rPr>
              <a:t> 2   3    2</a:t>
            </a:r>
            <a:endParaRPr lang="es-MX" sz="2000" u="none" dirty="0">
              <a:solidFill>
                <a:srgbClr val="4B5D59"/>
              </a:solidFill>
              <a:latin typeface="+mj-lt"/>
            </a:endParaRPr>
          </a:p>
          <a:p>
            <a:pPr marL="342900" indent="-342900">
              <a:spcBef>
                <a:spcPct val="50000"/>
              </a:spcBef>
              <a:defRPr/>
            </a:pPr>
            <a:r>
              <a:rPr lang="es-MX" sz="2000" u="none" dirty="0">
                <a:solidFill>
                  <a:srgbClr val="4B5D59"/>
                </a:solidFill>
                <a:latin typeface="+mj-lt"/>
              </a:rPr>
              <a:t>   </a:t>
            </a:r>
            <a:r>
              <a:rPr lang="es-MX" sz="2000" u="none" dirty="0" smtClean="0">
                <a:solidFill>
                  <a:srgbClr val="4B5D59"/>
                </a:solidFill>
                <a:latin typeface="+mj-lt"/>
              </a:rPr>
              <a:t>   1   </a:t>
            </a:r>
            <a:r>
              <a:rPr lang="es-MX" sz="2000" dirty="0" smtClean="0">
                <a:solidFill>
                  <a:srgbClr val="4B5D59"/>
                </a:solidFill>
                <a:latin typeface="+mj-lt"/>
              </a:rPr>
              <a:t> 3</a:t>
            </a:r>
            <a:r>
              <a:rPr lang="es-MX" sz="2000" u="none" dirty="0" smtClean="0">
                <a:solidFill>
                  <a:srgbClr val="4B5D59"/>
                </a:solidFill>
                <a:latin typeface="+mj-lt"/>
              </a:rPr>
              <a:t>   </a:t>
            </a:r>
            <a:r>
              <a:rPr lang="es-MX" sz="2000" dirty="0" smtClean="0">
                <a:solidFill>
                  <a:srgbClr val="4B5D59"/>
                </a:solidFill>
                <a:latin typeface="+mj-lt"/>
              </a:rPr>
              <a:t>3</a:t>
            </a:r>
            <a:endParaRPr lang="es-MX" sz="2000" u="none" dirty="0">
              <a:solidFill>
                <a:srgbClr val="4B5D59"/>
              </a:solidFill>
              <a:latin typeface="+mj-lt"/>
            </a:endParaRPr>
          </a:p>
          <a:p>
            <a:pPr marL="342900" indent="-342900">
              <a:spcBef>
                <a:spcPct val="50000"/>
              </a:spcBef>
              <a:defRPr/>
            </a:pPr>
            <a:r>
              <a:rPr lang="es-MX" sz="2000" u="none" dirty="0">
                <a:solidFill>
                  <a:srgbClr val="4B5D59"/>
                </a:solidFill>
                <a:latin typeface="+mj-lt"/>
              </a:rPr>
              <a:t>         </a:t>
            </a:r>
            <a:r>
              <a:rPr lang="es-MX" sz="2000" dirty="0">
                <a:solidFill>
                  <a:srgbClr val="4B5D59"/>
                </a:solidFill>
                <a:latin typeface="+mj-lt"/>
              </a:rPr>
              <a:t> </a:t>
            </a:r>
            <a:r>
              <a:rPr lang="es-MX" sz="2000" dirty="0" smtClean="0">
                <a:solidFill>
                  <a:srgbClr val="4B5D59"/>
                </a:solidFill>
                <a:latin typeface="+mj-lt"/>
              </a:rPr>
              <a:t>  1</a:t>
            </a:r>
            <a:r>
              <a:rPr lang="es-MX" sz="2000" u="none" dirty="0" smtClean="0">
                <a:solidFill>
                  <a:srgbClr val="4B5D59"/>
                </a:solidFill>
                <a:latin typeface="+mj-lt"/>
              </a:rPr>
              <a:t>   </a:t>
            </a:r>
            <a:endParaRPr lang="es-ES" sz="2000" u="none" dirty="0">
              <a:solidFill>
                <a:srgbClr val="4B5D59"/>
              </a:solidFill>
              <a:latin typeface="+mj-lt"/>
            </a:endParaRPr>
          </a:p>
        </p:txBody>
      </p:sp>
      <p:sp>
        <p:nvSpPr>
          <p:cNvPr id="12294" name="Line 21"/>
          <p:cNvSpPr>
            <a:spLocks noChangeShapeType="1"/>
          </p:cNvSpPr>
          <p:nvPr/>
        </p:nvSpPr>
        <p:spPr bwMode="auto">
          <a:xfrm>
            <a:off x="6083300" y="3543300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2295" name="Line 22"/>
          <p:cNvSpPr>
            <a:spLocks noChangeShapeType="1"/>
          </p:cNvSpPr>
          <p:nvPr/>
        </p:nvSpPr>
        <p:spPr bwMode="auto">
          <a:xfrm>
            <a:off x="7091362" y="3255962"/>
            <a:ext cx="0" cy="17446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2296" name="Oval 23"/>
          <p:cNvSpPr>
            <a:spLocks noChangeArrowheads="1"/>
          </p:cNvSpPr>
          <p:nvPr/>
        </p:nvSpPr>
        <p:spPr bwMode="auto">
          <a:xfrm>
            <a:off x="7118515" y="3165475"/>
            <a:ext cx="431800" cy="1425515"/>
          </a:xfrm>
          <a:prstGeom prst="ellips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12297" name="Text Box 24"/>
          <p:cNvSpPr txBox="1">
            <a:spLocks noChangeArrowheads="1"/>
          </p:cNvSpPr>
          <p:nvPr/>
        </p:nvSpPr>
        <p:spPr bwMode="auto">
          <a:xfrm>
            <a:off x="323850" y="3165475"/>
            <a:ext cx="4103688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MX" altLang="es-CL" sz="2000" u="none" dirty="0"/>
              <a:t>Se divide cada número por números primos hasta que en cada columna quede 1. El producto de ellos corresponde al </a:t>
            </a:r>
            <a:r>
              <a:rPr lang="es-MX" altLang="es-CL" sz="2000" u="none" dirty="0" err="1"/>
              <a:t>m.c.m</a:t>
            </a:r>
            <a:r>
              <a:rPr lang="es-MX" altLang="es-CL" sz="2000" u="none" dirty="0"/>
              <a:t>. entre </a:t>
            </a:r>
            <a:r>
              <a:rPr lang="es-MX" altLang="es-CL" sz="2000" u="none" dirty="0" smtClean="0"/>
              <a:t>2, 4 </a:t>
            </a:r>
            <a:r>
              <a:rPr lang="es-MX" altLang="es-CL" sz="2000" u="none" dirty="0"/>
              <a:t>y 6</a:t>
            </a:r>
            <a:r>
              <a:rPr lang="es-MX" altLang="es-CL" sz="2000" u="none" dirty="0" smtClean="0"/>
              <a:t>.</a:t>
            </a:r>
            <a:endParaRPr lang="es-ES" altLang="es-CL" sz="2000" u="none" dirty="0"/>
          </a:p>
        </p:txBody>
      </p:sp>
      <p:grpSp>
        <p:nvGrpSpPr>
          <p:cNvPr id="12298" name="Group 15"/>
          <p:cNvGrpSpPr>
            <a:grpSpLocks/>
          </p:cNvGrpSpPr>
          <p:nvPr/>
        </p:nvGrpSpPr>
        <p:grpSpPr bwMode="auto">
          <a:xfrm>
            <a:off x="131763" y="-100013"/>
            <a:ext cx="3363912" cy="860426"/>
            <a:chOff x="83" y="-63"/>
            <a:chExt cx="2119" cy="542"/>
          </a:xfrm>
        </p:grpSpPr>
        <p:grpSp>
          <p:nvGrpSpPr>
            <p:cNvPr id="12302" name="Group 2"/>
            <p:cNvGrpSpPr>
              <a:grpSpLocks/>
            </p:cNvGrpSpPr>
            <p:nvPr/>
          </p:nvGrpSpPr>
          <p:grpSpPr bwMode="auto">
            <a:xfrm>
              <a:off x="83" y="-63"/>
              <a:ext cx="1935" cy="453"/>
              <a:chOff x="83" y="-63"/>
              <a:chExt cx="3144" cy="453"/>
            </a:xfrm>
          </p:grpSpPr>
          <p:sp>
            <p:nvSpPr>
              <p:cNvPr id="12304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3144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s-CL" altLang="es-CL" u="none"/>
              </a:p>
            </p:txBody>
          </p:sp>
          <p:sp>
            <p:nvSpPr>
              <p:cNvPr id="12305" name="38 CuadroTexto"/>
              <p:cNvSpPr txBox="1">
                <a:spLocks noChangeArrowheads="1"/>
              </p:cNvSpPr>
              <p:nvPr/>
            </p:nvSpPr>
            <p:spPr bwMode="auto">
              <a:xfrm>
                <a:off x="159" y="4"/>
                <a:ext cx="267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s-CL" altLang="es-CL" sz="2600" b="1" u="none" dirty="0" smtClean="0">
                    <a:solidFill>
                      <a:srgbClr val="404040"/>
                    </a:solidFill>
                  </a:rPr>
                  <a:t>3. Clasificación</a:t>
                </a:r>
                <a:endParaRPr lang="es-CL" altLang="es-CL" sz="2600" b="1" u="none" dirty="0">
                  <a:solidFill>
                    <a:srgbClr val="404040"/>
                  </a:solidFill>
                </a:endParaRPr>
              </a:p>
            </p:txBody>
          </p:sp>
        </p:grpSp>
        <p:pic>
          <p:nvPicPr>
            <p:cNvPr id="12303" name="6 Imagen" descr="ico_concepto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" y="0"/>
              <a:ext cx="456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299" name="Group 7"/>
          <p:cNvGrpSpPr>
            <a:grpSpLocks/>
          </p:cNvGrpSpPr>
          <p:nvPr/>
        </p:nvGrpSpPr>
        <p:grpSpPr bwMode="auto">
          <a:xfrm>
            <a:off x="0" y="981075"/>
            <a:ext cx="8243888" cy="396875"/>
            <a:chOff x="0" y="436"/>
            <a:chExt cx="5193" cy="250"/>
          </a:xfrm>
        </p:grpSpPr>
        <p:sp>
          <p:nvSpPr>
            <p:cNvPr id="12300" name="40 CuadroTexto"/>
            <p:cNvSpPr txBox="1">
              <a:spLocks noChangeArrowheads="1"/>
            </p:cNvSpPr>
            <p:nvPr/>
          </p:nvSpPr>
          <p:spPr bwMode="auto">
            <a:xfrm>
              <a:off x="22" y="436"/>
              <a:ext cx="5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s-CL" altLang="es-CL" sz="2000" b="1" u="none" dirty="0">
                  <a:solidFill>
                    <a:srgbClr val="7F7F7F"/>
                  </a:solidFill>
                </a:rPr>
                <a:t>Mínimo común múltiplo (</a:t>
              </a:r>
              <a:r>
                <a:rPr lang="es-CL" altLang="es-CL" sz="2000" b="1" u="none" dirty="0" err="1">
                  <a:solidFill>
                    <a:srgbClr val="7F7F7F"/>
                  </a:solidFill>
                </a:rPr>
                <a:t>m.c.m</a:t>
              </a:r>
              <a:r>
                <a:rPr lang="es-CL" altLang="es-CL" sz="2000" b="1" u="none" dirty="0">
                  <a:solidFill>
                    <a:srgbClr val="7F7F7F"/>
                  </a:solidFill>
                </a:rPr>
                <a:t>.)</a:t>
              </a:r>
            </a:p>
          </p:txBody>
        </p:sp>
        <p:cxnSp>
          <p:nvCxnSpPr>
            <p:cNvPr id="32" name="31 Conector recto"/>
            <p:cNvCxnSpPr/>
            <p:nvPr/>
          </p:nvCxnSpPr>
          <p:spPr bwMode="auto">
            <a:xfrm>
              <a:off x="0" y="669"/>
              <a:ext cx="2812" cy="0"/>
            </a:xfrm>
            <a:prstGeom prst="line">
              <a:avLst/>
            </a:prstGeom>
            <a:ln>
              <a:solidFill>
                <a:srgbClr val="84B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155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22" grpId="0"/>
      <p:bldP spid="12292" grpId="0"/>
      <p:bldP spid="24" grpId="0"/>
      <p:bldP spid="12294" grpId="0" animBg="1"/>
      <p:bldP spid="12295" grpId="0" animBg="1"/>
      <p:bldP spid="12296" grpId="0" animBg="1"/>
      <p:bldP spid="1229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206018" y="1574779"/>
            <a:ext cx="83534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lvl="1" algn="just" eaLnBrk="1" hangingPunct="1"/>
            <a:r>
              <a:rPr lang="es-MX" altLang="es-CL" sz="2000" u="none" dirty="0"/>
              <a:t>El máximo común divisor de dos o más </a:t>
            </a:r>
            <a:r>
              <a:rPr lang="es-MX" altLang="es-CL" sz="2000" u="none" dirty="0" smtClean="0"/>
              <a:t>números naturales </a:t>
            </a:r>
            <a:r>
              <a:rPr lang="es-MX" altLang="es-CL" sz="2000" u="none" dirty="0"/>
              <a:t>corresponde al mayor de los divisores </a:t>
            </a:r>
            <a:r>
              <a:rPr lang="es-MX" altLang="es-CL" sz="2000" u="none" dirty="0" smtClean="0"/>
              <a:t>positivos que </a:t>
            </a:r>
            <a:r>
              <a:rPr lang="es-MX" altLang="es-CL" sz="2000" u="none" dirty="0"/>
              <a:t>tienen en común.</a:t>
            </a:r>
            <a:endParaRPr lang="es-ES" altLang="es-CL" sz="2000" u="none" dirty="0"/>
          </a:p>
        </p:txBody>
      </p:sp>
      <p:sp>
        <p:nvSpPr>
          <p:cNvPr id="13315" name="Text Box 18"/>
          <p:cNvSpPr txBox="1">
            <a:spLocks noChangeArrowheads="1"/>
          </p:cNvSpPr>
          <p:nvPr/>
        </p:nvSpPr>
        <p:spPr bwMode="auto">
          <a:xfrm>
            <a:off x="264722" y="2492896"/>
            <a:ext cx="87137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CL" sz="2000" u="none" dirty="0"/>
              <a:t>El M.C.D. entre 36, 18 y 24 se puede obtener a través del siguiente método:</a:t>
            </a:r>
            <a:endParaRPr lang="es-ES" altLang="es-CL" sz="2000" u="none" dirty="0"/>
          </a:p>
        </p:txBody>
      </p: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5938838" y="3414712"/>
            <a:ext cx="20161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AutoNum type="arabicPlain" startAt="36"/>
              <a:defRPr/>
            </a:pPr>
            <a:r>
              <a:rPr lang="es-MX" sz="2000" u="none" dirty="0" smtClean="0">
                <a:solidFill>
                  <a:srgbClr val="4B5D59"/>
                </a:solidFill>
                <a:latin typeface="+mj-lt"/>
              </a:rPr>
              <a:t>18   </a:t>
            </a:r>
            <a:r>
              <a:rPr lang="es-MX" sz="2000" u="none" dirty="0">
                <a:solidFill>
                  <a:srgbClr val="4B5D59"/>
                </a:solidFill>
                <a:latin typeface="+mj-lt"/>
              </a:rPr>
              <a:t>24     </a:t>
            </a:r>
            <a:r>
              <a:rPr lang="es-MX" sz="2000" u="none" dirty="0" smtClean="0">
                <a:solidFill>
                  <a:srgbClr val="4B5D59"/>
                </a:solidFill>
                <a:latin typeface="+mj-lt"/>
              </a:rPr>
              <a:t>2</a:t>
            </a:r>
            <a:endParaRPr lang="es-MX" sz="2000" dirty="0">
              <a:solidFill>
                <a:srgbClr val="4B5D59"/>
              </a:solidFill>
              <a:latin typeface="+mj-lt"/>
            </a:endParaRPr>
          </a:p>
          <a:p>
            <a:pPr>
              <a:spcBef>
                <a:spcPct val="50000"/>
              </a:spcBef>
              <a:defRPr/>
            </a:pPr>
            <a:r>
              <a:rPr lang="es-MX" sz="2000" u="none" dirty="0" smtClean="0">
                <a:solidFill>
                  <a:srgbClr val="4B5D59"/>
                </a:solidFill>
                <a:latin typeface="+mj-lt"/>
              </a:rPr>
              <a:t>18    </a:t>
            </a:r>
            <a:r>
              <a:rPr lang="es-MX" sz="2000" u="none" dirty="0">
                <a:solidFill>
                  <a:srgbClr val="4B5D59"/>
                </a:solidFill>
                <a:latin typeface="+mj-lt"/>
              </a:rPr>
              <a:t>9    12  </a:t>
            </a:r>
            <a:r>
              <a:rPr lang="es-MX" sz="2000" u="none" dirty="0" smtClean="0">
                <a:solidFill>
                  <a:srgbClr val="4B5D59"/>
                </a:solidFill>
                <a:latin typeface="+mj-lt"/>
              </a:rPr>
              <a:t>   3</a:t>
            </a:r>
            <a:endParaRPr lang="es-MX" sz="2000" u="none" dirty="0">
              <a:solidFill>
                <a:srgbClr val="4B5D59"/>
              </a:solidFill>
              <a:latin typeface="+mj-lt"/>
            </a:endParaRPr>
          </a:p>
          <a:p>
            <a:pPr marL="342900" indent="-342900">
              <a:spcBef>
                <a:spcPct val="50000"/>
              </a:spcBef>
              <a:defRPr/>
            </a:pPr>
            <a:r>
              <a:rPr lang="es-MX" sz="2000" u="none" dirty="0">
                <a:solidFill>
                  <a:srgbClr val="4B5D59"/>
                </a:solidFill>
                <a:latin typeface="+mj-lt"/>
              </a:rPr>
              <a:t>  6    3     4    </a:t>
            </a:r>
          </a:p>
          <a:p>
            <a:pPr marL="342900" indent="-342900">
              <a:spcBef>
                <a:spcPct val="50000"/>
              </a:spcBef>
              <a:defRPr/>
            </a:pPr>
            <a:r>
              <a:rPr lang="es-MX" sz="2000" u="none" dirty="0">
                <a:solidFill>
                  <a:srgbClr val="4B5D59"/>
                </a:solidFill>
                <a:latin typeface="+mj-lt"/>
              </a:rPr>
              <a:t>         </a:t>
            </a:r>
            <a:endParaRPr lang="es-ES" sz="2000" u="none" dirty="0">
              <a:solidFill>
                <a:srgbClr val="4B5D59"/>
              </a:solidFill>
              <a:latin typeface="+mj-lt"/>
            </a:endParaRPr>
          </a:p>
        </p:txBody>
      </p:sp>
      <p:grpSp>
        <p:nvGrpSpPr>
          <p:cNvPr id="13317" name="Group 20"/>
          <p:cNvGrpSpPr>
            <a:grpSpLocks/>
          </p:cNvGrpSpPr>
          <p:nvPr/>
        </p:nvGrpSpPr>
        <p:grpSpPr bwMode="auto">
          <a:xfrm>
            <a:off x="6010275" y="3479800"/>
            <a:ext cx="1871663" cy="1511300"/>
            <a:chOff x="1473" y="2700"/>
            <a:chExt cx="1179" cy="952"/>
          </a:xfrm>
        </p:grpSpPr>
        <p:sp>
          <p:nvSpPr>
            <p:cNvPr id="13329" name="Line 21"/>
            <p:cNvSpPr>
              <a:spLocks noChangeShapeType="1"/>
            </p:cNvSpPr>
            <p:nvPr/>
          </p:nvSpPr>
          <p:spPr bwMode="auto">
            <a:xfrm>
              <a:off x="1473" y="2881"/>
              <a:ext cx="1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13330" name="Line 22"/>
            <p:cNvSpPr>
              <a:spLocks noChangeShapeType="1"/>
            </p:cNvSpPr>
            <p:nvPr/>
          </p:nvSpPr>
          <p:spPr bwMode="auto">
            <a:xfrm>
              <a:off x="2425" y="2700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13318" name="Oval 23"/>
          <p:cNvSpPr>
            <a:spLocks noChangeArrowheads="1"/>
          </p:cNvSpPr>
          <p:nvPr/>
        </p:nvSpPr>
        <p:spPr bwMode="auto">
          <a:xfrm>
            <a:off x="7514301" y="3356923"/>
            <a:ext cx="360362" cy="1008062"/>
          </a:xfrm>
          <a:prstGeom prst="ellips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13319" name="Text Box 24"/>
          <p:cNvSpPr txBox="1">
            <a:spLocks noChangeArrowheads="1"/>
          </p:cNvSpPr>
          <p:nvPr/>
        </p:nvSpPr>
        <p:spPr bwMode="auto">
          <a:xfrm>
            <a:off x="250825" y="3527640"/>
            <a:ext cx="4681538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MX" altLang="es-CL" sz="2000" u="none" dirty="0"/>
              <a:t>Se divide por números primos que sean divisores </a:t>
            </a:r>
            <a:r>
              <a:rPr lang="es-MX" altLang="es-CL" sz="2000" u="none" dirty="0" smtClean="0"/>
              <a:t>comunes de los números, </a:t>
            </a:r>
            <a:r>
              <a:rPr lang="es-MX" altLang="es-CL" sz="2000" u="none" dirty="0"/>
              <a:t>hasta que ya no se pueda dividir a todos en forma </a:t>
            </a:r>
            <a:r>
              <a:rPr lang="es-MX" altLang="es-CL" sz="2000" dirty="0"/>
              <a:t>simultánea</a:t>
            </a:r>
            <a:r>
              <a:rPr lang="es-MX" altLang="es-CL" sz="2000" u="none" dirty="0"/>
              <a:t>. </a:t>
            </a:r>
            <a:r>
              <a:rPr lang="es-MX" altLang="es-CL" sz="2000" u="none" dirty="0" smtClean="0"/>
              <a:t>El producto entre ellos corresponde al M.C.D</a:t>
            </a:r>
            <a:r>
              <a:rPr lang="es-MX" altLang="es-CL" sz="2000" u="none" dirty="0"/>
              <a:t>.</a:t>
            </a:r>
            <a:endParaRPr lang="es-ES" altLang="es-CL" sz="2000" u="none" dirty="0"/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5180204" y="5297653"/>
            <a:ext cx="2808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MX" sz="2000" b="1" u="none" dirty="0">
                <a:solidFill>
                  <a:schemeClr val="folHlink"/>
                </a:solidFill>
                <a:latin typeface="+mj-lt"/>
              </a:rPr>
              <a:t>M.C.D.</a:t>
            </a:r>
            <a:r>
              <a:rPr lang="es-MX" sz="2000" u="none" dirty="0">
                <a:solidFill>
                  <a:srgbClr val="4B5D59"/>
                </a:solidFill>
                <a:latin typeface="+mj-lt"/>
              </a:rPr>
              <a:t> = 2 </a:t>
            </a:r>
            <a:r>
              <a:rPr lang="es-ES" sz="2000" u="none" dirty="0">
                <a:solidFill>
                  <a:srgbClr val="4B5D59"/>
                </a:solidFill>
                <a:latin typeface="+mj-lt"/>
              </a:rPr>
              <a:t>∙</a:t>
            </a:r>
            <a:r>
              <a:rPr lang="es-MX" sz="2000" u="none" dirty="0">
                <a:solidFill>
                  <a:srgbClr val="4B5D59"/>
                </a:solidFill>
                <a:latin typeface="+mj-lt"/>
              </a:rPr>
              <a:t> 3 = </a:t>
            </a:r>
            <a:r>
              <a:rPr lang="es-MX" sz="2000" b="1" u="none" dirty="0">
                <a:solidFill>
                  <a:schemeClr val="folHlink"/>
                </a:solidFill>
                <a:latin typeface="+mj-lt"/>
              </a:rPr>
              <a:t>6</a:t>
            </a:r>
            <a:endParaRPr lang="es-ES" sz="2000" b="1" u="none" dirty="0">
              <a:solidFill>
                <a:schemeClr val="folHlink"/>
              </a:solidFill>
              <a:latin typeface="+mj-lt"/>
            </a:endParaRPr>
          </a:p>
        </p:txBody>
      </p:sp>
      <p:grpSp>
        <p:nvGrpSpPr>
          <p:cNvPr id="13321" name="Group 7"/>
          <p:cNvGrpSpPr>
            <a:grpSpLocks/>
          </p:cNvGrpSpPr>
          <p:nvPr/>
        </p:nvGrpSpPr>
        <p:grpSpPr bwMode="auto">
          <a:xfrm>
            <a:off x="0" y="981075"/>
            <a:ext cx="8243888" cy="396875"/>
            <a:chOff x="0" y="436"/>
            <a:chExt cx="5193" cy="250"/>
          </a:xfrm>
        </p:grpSpPr>
        <p:sp>
          <p:nvSpPr>
            <p:cNvPr id="13327" name="40 CuadroTexto"/>
            <p:cNvSpPr txBox="1">
              <a:spLocks noChangeArrowheads="1"/>
            </p:cNvSpPr>
            <p:nvPr/>
          </p:nvSpPr>
          <p:spPr bwMode="auto">
            <a:xfrm>
              <a:off x="22" y="436"/>
              <a:ext cx="5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s-CL" altLang="es-CL" sz="2000" b="1" u="none">
                  <a:solidFill>
                    <a:srgbClr val="7F7F7F"/>
                  </a:solidFill>
                </a:rPr>
                <a:t>Máximo común divisor (M.C.D.)</a:t>
              </a:r>
            </a:p>
          </p:txBody>
        </p:sp>
        <p:cxnSp>
          <p:nvCxnSpPr>
            <p:cNvPr id="19" name="18 Conector recto"/>
            <p:cNvCxnSpPr/>
            <p:nvPr/>
          </p:nvCxnSpPr>
          <p:spPr bwMode="auto">
            <a:xfrm>
              <a:off x="0" y="669"/>
              <a:ext cx="2812" cy="0"/>
            </a:xfrm>
            <a:prstGeom prst="line">
              <a:avLst/>
            </a:prstGeom>
            <a:ln>
              <a:solidFill>
                <a:srgbClr val="84B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22" name="Group 15"/>
          <p:cNvGrpSpPr>
            <a:grpSpLocks/>
          </p:cNvGrpSpPr>
          <p:nvPr/>
        </p:nvGrpSpPr>
        <p:grpSpPr bwMode="auto">
          <a:xfrm>
            <a:off x="131763" y="-100013"/>
            <a:ext cx="3363912" cy="860426"/>
            <a:chOff x="83" y="-63"/>
            <a:chExt cx="2119" cy="542"/>
          </a:xfrm>
        </p:grpSpPr>
        <p:grpSp>
          <p:nvGrpSpPr>
            <p:cNvPr id="13323" name="Group 2"/>
            <p:cNvGrpSpPr>
              <a:grpSpLocks/>
            </p:cNvGrpSpPr>
            <p:nvPr/>
          </p:nvGrpSpPr>
          <p:grpSpPr bwMode="auto">
            <a:xfrm>
              <a:off x="83" y="-63"/>
              <a:ext cx="1935" cy="453"/>
              <a:chOff x="83" y="-63"/>
              <a:chExt cx="3144" cy="453"/>
            </a:xfrm>
          </p:grpSpPr>
          <p:sp>
            <p:nvSpPr>
              <p:cNvPr id="13325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3144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s-CL" altLang="es-CL" u="none"/>
              </a:p>
            </p:txBody>
          </p:sp>
          <p:sp>
            <p:nvSpPr>
              <p:cNvPr id="13326" name="38 CuadroTexto"/>
              <p:cNvSpPr txBox="1">
                <a:spLocks noChangeArrowheads="1"/>
              </p:cNvSpPr>
              <p:nvPr/>
            </p:nvSpPr>
            <p:spPr bwMode="auto">
              <a:xfrm>
                <a:off x="159" y="4"/>
                <a:ext cx="267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s-CL" altLang="es-CL" sz="2600" b="1" u="none" dirty="0" smtClean="0">
                    <a:solidFill>
                      <a:srgbClr val="404040"/>
                    </a:solidFill>
                  </a:rPr>
                  <a:t>3. Clasificación</a:t>
                </a:r>
                <a:endParaRPr lang="es-CL" altLang="es-CL" sz="2600" b="1" u="none" dirty="0">
                  <a:solidFill>
                    <a:srgbClr val="404040"/>
                  </a:solidFill>
                </a:endParaRPr>
              </a:p>
            </p:txBody>
          </p:sp>
        </p:grpSp>
        <p:pic>
          <p:nvPicPr>
            <p:cNvPr id="13324" name="6 Imagen" descr="ico_concepto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" y="0"/>
              <a:ext cx="456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934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/>
      <p:bldP spid="29" grpId="0"/>
      <p:bldP spid="13318" grpId="0" animBg="1"/>
      <p:bldP spid="13319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107950" y="1316038"/>
            <a:ext cx="134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MX" altLang="es-CL" sz="2000" b="1" u="none">
                <a:solidFill>
                  <a:srgbClr val="99CC00"/>
                </a:solidFill>
              </a:rPr>
              <a:t> Sucesor</a:t>
            </a:r>
          </a:p>
        </p:txBody>
      </p:sp>
      <p:grpSp>
        <p:nvGrpSpPr>
          <p:cNvPr id="9219" name="Group 47"/>
          <p:cNvGrpSpPr>
            <a:grpSpLocks/>
          </p:cNvGrpSpPr>
          <p:nvPr/>
        </p:nvGrpSpPr>
        <p:grpSpPr bwMode="auto">
          <a:xfrm>
            <a:off x="0" y="765175"/>
            <a:ext cx="8243888" cy="396875"/>
            <a:chOff x="0" y="1071"/>
            <a:chExt cx="5193" cy="250"/>
          </a:xfrm>
        </p:grpSpPr>
        <p:sp>
          <p:nvSpPr>
            <p:cNvPr id="9239" name="40 CuadroTexto"/>
            <p:cNvSpPr txBox="1">
              <a:spLocks noChangeArrowheads="1"/>
            </p:cNvSpPr>
            <p:nvPr/>
          </p:nvSpPr>
          <p:spPr bwMode="auto">
            <a:xfrm>
              <a:off x="22" y="1071"/>
              <a:ext cx="5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s-CL" altLang="es-CL" sz="2000" b="1" u="none">
                  <a:solidFill>
                    <a:srgbClr val="7F7F7F"/>
                  </a:solidFill>
                </a:rPr>
                <a:t> Consecutividad numérica </a:t>
              </a:r>
            </a:p>
          </p:txBody>
        </p:sp>
        <p:cxnSp>
          <p:nvCxnSpPr>
            <p:cNvPr id="42" name="41 Conector recto"/>
            <p:cNvCxnSpPr/>
            <p:nvPr/>
          </p:nvCxnSpPr>
          <p:spPr bwMode="auto">
            <a:xfrm>
              <a:off x="0" y="1298"/>
              <a:ext cx="2653" cy="0"/>
            </a:xfrm>
            <a:prstGeom prst="line">
              <a:avLst/>
            </a:prstGeom>
            <a:ln>
              <a:solidFill>
                <a:srgbClr val="84B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50825" y="1774825"/>
            <a:ext cx="8642350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lvl="1">
              <a:spcBef>
                <a:spcPct val="20000"/>
              </a:spcBef>
            </a:pPr>
            <a:r>
              <a:rPr lang="es-MX" altLang="es-CL" sz="2000" u="none"/>
              <a:t>Todo número entero tiene un sucesor, y se obtiene sumando 1 al número, es decir:               </a:t>
            </a:r>
          </a:p>
          <a:p>
            <a:pPr marL="0" lvl="1">
              <a:spcBef>
                <a:spcPct val="20000"/>
              </a:spcBef>
            </a:pPr>
            <a:r>
              <a:rPr lang="es-MX" altLang="es-CL" sz="2000" u="none"/>
              <a:t>                           Si </a:t>
            </a:r>
            <a:r>
              <a:rPr lang="es-MX" altLang="es-CL" sz="2000" b="1" i="1" u="none">
                <a:solidFill>
                  <a:srgbClr val="84BD00"/>
                </a:solidFill>
              </a:rPr>
              <a:t>n</a:t>
            </a:r>
            <a:r>
              <a:rPr lang="es-MX" altLang="es-CL" sz="2000" u="none"/>
              <a:t> pertenece a </a:t>
            </a:r>
            <a:r>
              <a:rPr lang="es-MX" altLang="es-CL" sz="2000" u="none">
                <a:latin typeface="Cambria Math" pitchFamily="18" charset="0"/>
              </a:rPr>
              <a:t>ℤ</a:t>
            </a:r>
            <a:r>
              <a:rPr lang="es-MX" altLang="es-CL" sz="2000" u="none"/>
              <a:t>, su sucesor será </a:t>
            </a:r>
            <a:r>
              <a:rPr lang="es-MX" altLang="es-CL" sz="2000" b="1" u="none">
                <a:solidFill>
                  <a:srgbClr val="84BD00"/>
                </a:solidFill>
              </a:rPr>
              <a:t>(</a:t>
            </a:r>
            <a:r>
              <a:rPr lang="es-MX" altLang="es-CL" sz="2000" b="1" i="1" u="none">
                <a:solidFill>
                  <a:srgbClr val="84BD00"/>
                </a:solidFill>
              </a:rPr>
              <a:t>n</a:t>
            </a:r>
            <a:r>
              <a:rPr lang="es-MX" altLang="es-CL" sz="2000" b="1" u="none">
                <a:solidFill>
                  <a:srgbClr val="84BD00"/>
                </a:solidFill>
              </a:rPr>
              <a:t> + 1)</a:t>
            </a:r>
            <a:r>
              <a:rPr lang="es-MX" altLang="es-CL" sz="2000" u="none"/>
              <a:t>.</a:t>
            </a:r>
          </a:p>
          <a:p>
            <a:pPr marL="0" lvl="1">
              <a:spcBef>
                <a:spcPct val="20000"/>
              </a:spcBef>
            </a:pPr>
            <a:endParaRPr lang="es-MX" altLang="es-CL" sz="2000" u="none"/>
          </a:p>
          <a:p>
            <a:pPr eaLnBrk="1" hangingPunct="1">
              <a:spcBef>
                <a:spcPct val="50000"/>
              </a:spcBef>
            </a:pPr>
            <a:r>
              <a:rPr lang="es-MX" altLang="es-CL" sz="2000" u="none"/>
              <a:t>	</a:t>
            </a:r>
            <a:endParaRPr lang="es-ES" altLang="es-CL" sz="2000" u="none"/>
          </a:p>
        </p:txBody>
      </p:sp>
      <p:sp>
        <p:nvSpPr>
          <p:cNvPr id="5165" name="Rectangle 45"/>
          <p:cNvSpPr>
            <a:spLocks noChangeArrowheads="1"/>
          </p:cNvSpPr>
          <p:nvPr/>
        </p:nvSpPr>
        <p:spPr bwMode="auto">
          <a:xfrm>
            <a:off x="107950" y="2960688"/>
            <a:ext cx="1585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MX" altLang="es-CL" sz="2000" b="1" u="none">
                <a:solidFill>
                  <a:srgbClr val="99CC00"/>
                </a:solidFill>
              </a:rPr>
              <a:t> Antecesor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50825" y="3500438"/>
            <a:ext cx="864235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lvl="1">
              <a:spcBef>
                <a:spcPct val="20000"/>
              </a:spcBef>
            </a:pPr>
            <a:r>
              <a:rPr lang="es-MX" altLang="es-CL" sz="2000" u="none" dirty="0"/>
              <a:t>Todo número entero tiene un antecesor y se obtiene al restar 1 al número, es decir:</a:t>
            </a:r>
          </a:p>
          <a:p>
            <a:pPr marL="0" lvl="1" algn="ctr">
              <a:spcBef>
                <a:spcPct val="20000"/>
              </a:spcBef>
            </a:pPr>
            <a:r>
              <a:rPr lang="es-MX" altLang="es-CL" sz="2000" u="none" dirty="0"/>
              <a:t>Si </a:t>
            </a:r>
            <a:r>
              <a:rPr lang="es-MX" altLang="es-CL" sz="2000" b="1" i="1" u="none" dirty="0">
                <a:solidFill>
                  <a:srgbClr val="84BD00"/>
                </a:solidFill>
              </a:rPr>
              <a:t>n</a:t>
            </a:r>
            <a:r>
              <a:rPr lang="es-MX" altLang="es-CL" sz="2000" u="none" dirty="0"/>
              <a:t> pertenece a </a:t>
            </a:r>
            <a:r>
              <a:rPr lang="es-MX" altLang="es-CL" sz="2000" u="none" dirty="0">
                <a:latin typeface="Cambria Math" pitchFamily="18" charset="0"/>
              </a:rPr>
              <a:t>ℤ</a:t>
            </a:r>
            <a:r>
              <a:rPr lang="es-MX" altLang="es-CL" sz="2000" u="none" baseline="-25000" dirty="0"/>
              <a:t>,</a:t>
            </a:r>
            <a:r>
              <a:rPr lang="es-MX" altLang="es-CL" sz="2000" u="none" dirty="0"/>
              <a:t> su antecesor será </a:t>
            </a:r>
            <a:r>
              <a:rPr lang="es-MX" altLang="es-CL" sz="2000" b="1" u="none" dirty="0">
                <a:solidFill>
                  <a:srgbClr val="84BD00"/>
                </a:solidFill>
              </a:rPr>
              <a:t>(</a:t>
            </a:r>
            <a:r>
              <a:rPr lang="es-MX" altLang="es-CL" sz="2000" b="1" i="1" u="none" dirty="0">
                <a:solidFill>
                  <a:srgbClr val="84BD00"/>
                </a:solidFill>
              </a:rPr>
              <a:t>n</a:t>
            </a:r>
            <a:r>
              <a:rPr lang="es-MX" altLang="es-CL" sz="2000" b="1" u="none" dirty="0">
                <a:solidFill>
                  <a:srgbClr val="84BD00"/>
                </a:solidFill>
              </a:rPr>
              <a:t> – 1)</a:t>
            </a:r>
            <a:r>
              <a:rPr lang="es-MX" altLang="es-CL" sz="2000" u="none" dirty="0"/>
              <a:t>.</a:t>
            </a:r>
            <a:endParaRPr lang="es-ES" altLang="es-CL" sz="2000" u="none" dirty="0"/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3024188" y="5686425"/>
            <a:ext cx="1008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MX" sz="2000" u="none" dirty="0">
                <a:latin typeface="+mj-lt"/>
                <a:cs typeface="+mn-cs"/>
              </a:rPr>
              <a:t>(</a:t>
            </a:r>
            <a:r>
              <a:rPr lang="es-MX" sz="2000" i="1" u="none" dirty="0">
                <a:latin typeface="+mj-lt"/>
                <a:cs typeface="+mn-cs"/>
              </a:rPr>
              <a:t>n</a:t>
            </a:r>
            <a:r>
              <a:rPr lang="es-MX" sz="2000" u="none" dirty="0">
                <a:latin typeface="+mj-lt"/>
                <a:cs typeface="+mn-cs"/>
              </a:rPr>
              <a:t> – 1) </a:t>
            </a:r>
            <a:endParaRPr lang="es-ES" sz="2000" u="none" dirty="0">
              <a:latin typeface="+mj-lt"/>
              <a:cs typeface="+mn-cs"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5003800" y="5686425"/>
            <a:ext cx="1079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MX" sz="2000" u="none" dirty="0">
                <a:latin typeface="+mj-lt"/>
                <a:cs typeface="+mn-cs"/>
              </a:rPr>
              <a:t>(</a:t>
            </a:r>
            <a:r>
              <a:rPr lang="es-MX" sz="2000" i="1" u="none" dirty="0">
                <a:latin typeface="+mj-lt"/>
                <a:cs typeface="+mn-cs"/>
              </a:rPr>
              <a:t>n</a:t>
            </a:r>
            <a:r>
              <a:rPr lang="es-MX" sz="2000" u="none" dirty="0">
                <a:latin typeface="+mj-lt"/>
                <a:cs typeface="+mn-cs"/>
              </a:rPr>
              <a:t> + 1)</a:t>
            </a:r>
            <a:endParaRPr lang="es-ES" sz="2000" u="none" dirty="0">
              <a:latin typeface="+mj-lt"/>
              <a:cs typeface="+mn-cs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4354513" y="5686425"/>
            <a:ext cx="288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MX" sz="2000" i="1" u="none" dirty="0">
                <a:latin typeface="+mj-lt"/>
                <a:cs typeface="+mn-cs"/>
              </a:rPr>
              <a:t>n</a:t>
            </a:r>
            <a:endParaRPr lang="es-ES" sz="2000" i="1" u="none" dirty="0">
              <a:latin typeface="+mj-lt"/>
              <a:cs typeface="+mn-cs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908175" y="5468938"/>
            <a:ext cx="5184775" cy="146050"/>
            <a:chOff x="1474" y="2382"/>
            <a:chExt cx="3266" cy="92"/>
          </a:xfrm>
        </p:grpSpPr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1474" y="2436"/>
              <a:ext cx="32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s-ES" sz="2000">
                <a:latin typeface="+mj-lt"/>
                <a:cs typeface="+mn-cs"/>
              </a:endParaRPr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2472" y="2382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 sz="2000">
                <a:latin typeface="+mj-lt"/>
                <a:cs typeface="+mn-cs"/>
              </a:endParaRPr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3696" y="2383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 sz="2000">
                <a:latin typeface="+mj-lt"/>
                <a:cs typeface="+mn-cs"/>
              </a:endParaRPr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3107" y="2383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 sz="2000">
                <a:latin typeface="+mj-lt"/>
                <a:cs typeface="+mn-cs"/>
              </a:endParaRPr>
            </a:p>
          </p:txBody>
        </p:sp>
      </p:grpSp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3132138" y="4973638"/>
            <a:ext cx="3311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MX" sz="2000" u="none" dirty="0">
                <a:solidFill>
                  <a:srgbClr val="533F87"/>
                </a:solidFill>
                <a:latin typeface="+mj-lt"/>
                <a:cs typeface="+mn-cs"/>
              </a:rPr>
              <a:t>Enteros consecutivos</a:t>
            </a:r>
            <a:endParaRPr lang="es-ES" sz="2000" u="none" dirty="0">
              <a:solidFill>
                <a:srgbClr val="533F87"/>
              </a:solidFill>
              <a:latin typeface="+mj-lt"/>
              <a:cs typeface="+mn-cs"/>
            </a:endParaRP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2916238" y="6053138"/>
            <a:ext cx="1368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MX" sz="2000" u="none">
                <a:solidFill>
                  <a:srgbClr val="FF6600"/>
                </a:solidFill>
                <a:latin typeface="+mj-lt"/>
                <a:cs typeface="+mn-cs"/>
              </a:rPr>
              <a:t>antecesor</a:t>
            </a:r>
            <a:endParaRPr lang="es-ES" sz="2000" u="none">
              <a:solidFill>
                <a:srgbClr val="FF6600"/>
              </a:solidFill>
              <a:latin typeface="+mj-lt"/>
              <a:cs typeface="+mn-cs"/>
            </a:endParaRPr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4932363" y="6053138"/>
            <a:ext cx="15113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MX" sz="2000" u="none" dirty="0">
                <a:solidFill>
                  <a:srgbClr val="FF6600"/>
                </a:solidFill>
                <a:latin typeface="+mj-lt"/>
                <a:cs typeface="+mn-cs"/>
              </a:rPr>
              <a:t>sucesor</a:t>
            </a:r>
            <a:endParaRPr lang="es-ES" sz="2000" u="none" dirty="0">
              <a:solidFill>
                <a:srgbClr val="FF6600"/>
              </a:solidFill>
              <a:latin typeface="+mj-lt"/>
              <a:cs typeface="+mn-cs"/>
            </a:endParaRPr>
          </a:p>
        </p:txBody>
      </p:sp>
      <p:grpSp>
        <p:nvGrpSpPr>
          <p:cNvPr id="9230" name="Group 15"/>
          <p:cNvGrpSpPr>
            <a:grpSpLocks/>
          </p:cNvGrpSpPr>
          <p:nvPr/>
        </p:nvGrpSpPr>
        <p:grpSpPr bwMode="auto">
          <a:xfrm>
            <a:off x="131763" y="-100013"/>
            <a:ext cx="5272084" cy="842963"/>
            <a:chOff x="83" y="-63"/>
            <a:chExt cx="3321" cy="531"/>
          </a:xfrm>
        </p:grpSpPr>
        <p:grpSp>
          <p:nvGrpSpPr>
            <p:cNvPr id="9231" name="Group 2"/>
            <p:cNvGrpSpPr>
              <a:grpSpLocks/>
            </p:cNvGrpSpPr>
            <p:nvPr/>
          </p:nvGrpSpPr>
          <p:grpSpPr bwMode="auto">
            <a:xfrm>
              <a:off x="83" y="-63"/>
              <a:ext cx="3205" cy="453"/>
              <a:chOff x="83" y="-63"/>
              <a:chExt cx="5209" cy="453"/>
            </a:xfrm>
          </p:grpSpPr>
          <p:sp>
            <p:nvSpPr>
              <p:cNvPr id="9233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5209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s-CL" altLang="es-CL" u="none"/>
              </a:p>
            </p:txBody>
          </p:sp>
          <p:sp>
            <p:nvSpPr>
              <p:cNvPr id="9234" name="38 CuadroTexto"/>
              <p:cNvSpPr txBox="1">
                <a:spLocks noChangeArrowheads="1"/>
              </p:cNvSpPr>
              <p:nvPr/>
            </p:nvSpPr>
            <p:spPr bwMode="auto">
              <a:xfrm>
                <a:off x="159" y="4"/>
                <a:ext cx="4710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s-CL" altLang="es-CL" sz="2600" b="1" u="none" dirty="0" smtClean="0">
                    <a:solidFill>
                      <a:srgbClr val="404040"/>
                    </a:solidFill>
                  </a:rPr>
                  <a:t>4. Posición y valor absoluto</a:t>
                </a:r>
                <a:endParaRPr lang="es-CL" altLang="es-CL" sz="2600" b="1" u="none" dirty="0">
                  <a:solidFill>
                    <a:srgbClr val="404040"/>
                  </a:solidFill>
                </a:endParaRPr>
              </a:p>
            </p:txBody>
          </p:sp>
        </p:grpSp>
        <p:pic>
          <p:nvPicPr>
            <p:cNvPr id="9232" name="6 Imagen" descr="ico_concepto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" y="-11"/>
              <a:ext cx="456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3160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6" grpId="0"/>
      <p:bldP spid="2" grpId="0"/>
      <p:bldP spid="5165" grpId="0"/>
      <p:bldP spid="3" grpId="0"/>
      <p:bldP spid="20" grpId="0"/>
      <p:bldP spid="21" grpId="0"/>
      <p:bldP spid="22" grpId="0"/>
      <p:bldP spid="28" grpId="0"/>
      <p:bldP spid="29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50825" y="1485900"/>
            <a:ext cx="8497888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 algn="just">
              <a:defRPr/>
            </a:pPr>
            <a:r>
              <a:rPr lang="es-MX" sz="2000" u="none" dirty="0">
                <a:latin typeface="Arial" panose="020B0604020202020204" pitchFamily="34" charset="0"/>
                <a:cs typeface="Arial" panose="020B0604020202020204" pitchFamily="34" charset="0"/>
              </a:rPr>
              <a:t>El valor absoluto de un número representa la distancia del número al cero en la recta numérica. </a:t>
            </a:r>
          </a:p>
          <a:p>
            <a:pPr marL="0" lvl="1" algn="just">
              <a:defRPr/>
            </a:pPr>
            <a:endParaRPr lang="es-MX" sz="2000" u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es-MX" sz="2000" u="none" dirty="0">
                <a:latin typeface="Arial" panose="020B0604020202020204" pitchFamily="34" charset="0"/>
                <a:cs typeface="Arial" panose="020B0604020202020204" pitchFamily="34" charset="0"/>
              </a:rPr>
              <a:t>Por ejemplo, la distancia del </a:t>
            </a:r>
            <a:r>
              <a:rPr lang="es-MX" sz="2000" u="none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MX" sz="2000" u="none" dirty="0">
                <a:latin typeface="Arial" panose="020B0604020202020204" pitchFamily="34" charset="0"/>
                <a:cs typeface="Arial" panose="020B0604020202020204" pitchFamily="34" charset="0"/>
              </a:rPr>
              <a:t>al origen es </a:t>
            </a:r>
            <a:r>
              <a:rPr lang="es-MX" sz="2000" u="none" dirty="0" smtClean="0">
                <a:latin typeface="Arial" panose="020B0604020202020204" pitchFamily="34" charset="0"/>
                <a:cs typeface="Arial" panose="020B0604020202020204" pitchFamily="34" charset="0"/>
              </a:rPr>
              <a:t>dos </a:t>
            </a:r>
            <a:r>
              <a:rPr lang="es-MX" sz="2000" u="none" dirty="0">
                <a:latin typeface="Arial" panose="020B0604020202020204" pitchFamily="34" charset="0"/>
                <a:cs typeface="Arial" panose="020B0604020202020204" pitchFamily="34" charset="0"/>
              </a:rPr>
              <a:t>unidades,  igual que la distancia del (– </a:t>
            </a:r>
            <a:r>
              <a:rPr lang="es-MX" sz="2000" u="none" dirty="0" smtClean="0"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es-MX" sz="2000" u="none" dirty="0">
                <a:latin typeface="Arial" panose="020B0604020202020204" pitchFamily="34" charset="0"/>
                <a:cs typeface="Arial" panose="020B0604020202020204" pitchFamily="34" charset="0"/>
              </a:rPr>
              <a:t>al origen. La notación es: </a:t>
            </a:r>
            <a:r>
              <a:rPr lang="es-MX" sz="2000" u="none" dirty="0" smtClean="0">
                <a:latin typeface="Arial" panose="020B0604020202020204" pitchFamily="34" charset="0"/>
                <a:cs typeface="Arial" panose="020B0604020202020204" pitchFamily="34" charset="0"/>
              </a:rPr>
              <a:t>|2| </a:t>
            </a:r>
            <a:r>
              <a:rPr lang="es-MX" sz="2000" u="none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MX" sz="2000" u="none" dirty="0" smtClean="0">
                <a:latin typeface="Arial" panose="020B0604020202020204" pitchFamily="34" charset="0"/>
                <a:cs typeface="Arial" panose="020B0604020202020204" pitchFamily="34" charset="0"/>
              </a:rPr>
              <a:t>2  </a:t>
            </a:r>
            <a:r>
              <a:rPr lang="es-MX" sz="2000" u="none" dirty="0">
                <a:latin typeface="Arial" panose="020B0604020202020204" pitchFamily="34" charset="0"/>
                <a:cs typeface="Arial" panose="020B0604020202020204" pitchFamily="34" charset="0"/>
              </a:rPr>
              <a:t>y |– </a:t>
            </a:r>
            <a:r>
              <a:rPr lang="es-MX" sz="2000" u="none" dirty="0" smtClean="0">
                <a:latin typeface="Arial" panose="020B0604020202020204" pitchFamily="34" charset="0"/>
                <a:cs typeface="Arial" panose="020B0604020202020204" pitchFamily="34" charset="0"/>
              </a:rPr>
              <a:t>2| </a:t>
            </a:r>
            <a:r>
              <a:rPr lang="es-MX" sz="2000" u="none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MX" sz="2000" u="none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sz="2000" u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50000"/>
              </a:spcBef>
              <a:defRPr/>
            </a:pPr>
            <a:r>
              <a:rPr lang="es-MX" sz="2000" u="none" dirty="0"/>
              <a:t>	</a:t>
            </a:r>
            <a:endParaRPr lang="es-ES" sz="2000" u="none" dirty="0"/>
          </a:p>
        </p:txBody>
      </p:sp>
      <p:grpSp>
        <p:nvGrpSpPr>
          <p:cNvPr id="18436" name="Group 20"/>
          <p:cNvGrpSpPr>
            <a:grpSpLocks/>
          </p:cNvGrpSpPr>
          <p:nvPr/>
        </p:nvGrpSpPr>
        <p:grpSpPr bwMode="auto">
          <a:xfrm>
            <a:off x="1979613" y="3771900"/>
            <a:ext cx="4895850" cy="615950"/>
            <a:chOff x="1474" y="2966"/>
            <a:chExt cx="3084" cy="388"/>
          </a:xfrm>
        </p:grpSpPr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1474" y="3016"/>
              <a:ext cx="30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es-ES" sz="2000">
                <a:latin typeface="+mj-lt"/>
                <a:cs typeface="+mn-cs"/>
              </a:endParaRPr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>
              <a:off x="3016" y="2966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 sz="2000">
                <a:latin typeface="+mj-lt"/>
                <a:cs typeface="+mn-cs"/>
              </a:endParaRPr>
            </a:p>
          </p:txBody>
        </p:sp>
        <p:sp>
          <p:nvSpPr>
            <p:cNvPr id="30" name="Line 23"/>
            <p:cNvSpPr>
              <a:spLocks noChangeShapeType="1"/>
            </p:cNvSpPr>
            <p:nvPr/>
          </p:nvSpPr>
          <p:spPr bwMode="auto">
            <a:xfrm>
              <a:off x="2109" y="2966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 sz="2000">
                <a:latin typeface="+mj-lt"/>
                <a:cs typeface="+mn-cs"/>
              </a:endParaRPr>
            </a:p>
          </p:txBody>
        </p:sp>
        <p:sp>
          <p:nvSpPr>
            <p:cNvPr id="31" name="Line 24"/>
            <p:cNvSpPr>
              <a:spLocks noChangeShapeType="1"/>
            </p:cNvSpPr>
            <p:nvPr/>
          </p:nvSpPr>
          <p:spPr bwMode="auto">
            <a:xfrm>
              <a:off x="3923" y="2966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 sz="2000">
                <a:latin typeface="+mj-lt"/>
                <a:cs typeface="+mn-cs"/>
              </a:endParaRP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1972" y="3102"/>
              <a:ext cx="31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s-MX" sz="2000" u="non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  <a:endParaRPr lang="es-ES" sz="2000" u="non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 Box 26"/>
            <p:cNvSpPr txBox="1">
              <a:spLocks noChangeArrowheads="1"/>
            </p:cNvSpPr>
            <p:nvPr/>
          </p:nvSpPr>
          <p:spPr bwMode="auto">
            <a:xfrm>
              <a:off x="3833" y="3102"/>
              <a:ext cx="31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s-MX" sz="2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s-ES" sz="2000" u="non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 Box 27"/>
            <p:cNvSpPr txBox="1">
              <a:spLocks noChangeArrowheads="1"/>
            </p:cNvSpPr>
            <p:nvPr/>
          </p:nvSpPr>
          <p:spPr bwMode="auto">
            <a:xfrm>
              <a:off x="2925" y="3098"/>
              <a:ext cx="18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s-MX" sz="2000" u="none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s-ES" sz="2000" u="non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Line 30"/>
            <p:cNvSpPr>
              <a:spLocks noChangeShapeType="1"/>
            </p:cNvSpPr>
            <p:nvPr/>
          </p:nvSpPr>
          <p:spPr bwMode="auto">
            <a:xfrm>
              <a:off x="2563" y="2966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 sz="2000">
                <a:latin typeface="+mj-lt"/>
                <a:cs typeface="+mn-cs"/>
              </a:endParaRPr>
            </a:p>
          </p:txBody>
        </p:sp>
        <p:sp>
          <p:nvSpPr>
            <p:cNvPr id="40" name="Line 33"/>
            <p:cNvSpPr>
              <a:spLocks noChangeShapeType="1"/>
            </p:cNvSpPr>
            <p:nvPr/>
          </p:nvSpPr>
          <p:spPr bwMode="auto">
            <a:xfrm>
              <a:off x="3515" y="2966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 sz="2000">
                <a:latin typeface="+mj-lt"/>
                <a:cs typeface="+mn-cs"/>
              </a:endParaRPr>
            </a:p>
          </p:txBody>
        </p:sp>
      </p:grpSp>
      <p:grpSp>
        <p:nvGrpSpPr>
          <p:cNvPr id="18437" name="Group 36"/>
          <p:cNvGrpSpPr>
            <a:grpSpLocks/>
          </p:cNvGrpSpPr>
          <p:nvPr/>
        </p:nvGrpSpPr>
        <p:grpSpPr bwMode="auto">
          <a:xfrm>
            <a:off x="2987676" y="4395801"/>
            <a:ext cx="3889304" cy="400051"/>
            <a:chOff x="2110" y="3359"/>
            <a:chExt cx="2449" cy="252"/>
          </a:xfrm>
        </p:grpSpPr>
        <p:sp>
          <p:nvSpPr>
            <p:cNvPr id="45" name="Text Box 37"/>
            <p:cNvSpPr txBox="1">
              <a:spLocks noChangeArrowheads="1"/>
            </p:cNvSpPr>
            <p:nvPr/>
          </p:nvSpPr>
          <p:spPr bwMode="auto">
            <a:xfrm>
              <a:off x="2110" y="3359"/>
              <a:ext cx="127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s-MX" sz="2000" dirty="0">
                  <a:solidFill>
                    <a:srgbClr val="FF6600"/>
                  </a:solidFill>
                  <a:latin typeface="+mj-lt"/>
                </a:rPr>
                <a:t>2</a:t>
              </a:r>
              <a:r>
                <a:rPr lang="es-MX" sz="2000" u="none" dirty="0" smtClean="0">
                  <a:solidFill>
                    <a:srgbClr val="FF6600"/>
                  </a:solidFill>
                  <a:latin typeface="+mj-lt"/>
                  <a:cs typeface="+mn-cs"/>
                </a:rPr>
                <a:t> </a:t>
              </a:r>
              <a:r>
                <a:rPr lang="es-MX" sz="2000" u="none" dirty="0">
                  <a:solidFill>
                    <a:srgbClr val="FF6600"/>
                  </a:solidFill>
                  <a:latin typeface="+mj-lt"/>
                  <a:cs typeface="+mn-cs"/>
                </a:rPr>
                <a:t>unidades</a:t>
              </a:r>
              <a:endParaRPr lang="es-ES" sz="2000" u="none" dirty="0">
                <a:solidFill>
                  <a:srgbClr val="FF6600"/>
                </a:solidFill>
                <a:latin typeface="+mj-lt"/>
                <a:cs typeface="+mn-cs"/>
              </a:endParaRPr>
            </a:p>
          </p:txBody>
        </p:sp>
        <p:sp>
          <p:nvSpPr>
            <p:cNvPr id="46" name="Text Box 38"/>
            <p:cNvSpPr txBox="1">
              <a:spLocks noChangeArrowheads="1"/>
            </p:cNvSpPr>
            <p:nvPr/>
          </p:nvSpPr>
          <p:spPr bwMode="auto">
            <a:xfrm>
              <a:off x="3108" y="3359"/>
              <a:ext cx="145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s-MX" sz="2000" dirty="0">
                  <a:solidFill>
                    <a:srgbClr val="FF6600"/>
                  </a:solidFill>
                  <a:latin typeface="+mj-lt"/>
                </a:rPr>
                <a:t>2</a:t>
              </a:r>
              <a:r>
                <a:rPr lang="es-MX" sz="2000" u="none" dirty="0" smtClean="0">
                  <a:solidFill>
                    <a:srgbClr val="FF6600"/>
                  </a:solidFill>
                  <a:latin typeface="+mj-lt"/>
                  <a:cs typeface="+mn-cs"/>
                </a:rPr>
                <a:t> </a:t>
              </a:r>
              <a:r>
                <a:rPr lang="es-MX" sz="2000" u="none" dirty="0">
                  <a:solidFill>
                    <a:srgbClr val="FF6600"/>
                  </a:solidFill>
                  <a:latin typeface="+mj-lt"/>
                  <a:cs typeface="+mn-cs"/>
                </a:rPr>
                <a:t>unidades</a:t>
              </a:r>
              <a:endParaRPr lang="es-ES" sz="2000" u="none" dirty="0">
                <a:solidFill>
                  <a:srgbClr val="FF6600"/>
                </a:solidFill>
                <a:latin typeface="+mj-lt"/>
                <a:cs typeface="+mn-cs"/>
              </a:endParaRPr>
            </a:p>
          </p:txBody>
        </p:sp>
      </p:grpSp>
      <p:sp>
        <p:nvSpPr>
          <p:cNvPr id="18438" name="Text Box 40"/>
          <p:cNvSpPr txBox="1">
            <a:spLocks noChangeArrowheads="1"/>
          </p:cNvSpPr>
          <p:nvPr/>
        </p:nvSpPr>
        <p:spPr bwMode="auto">
          <a:xfrm>
            <a:off x="1835150" y="5405438"/>
            <a:ext cx="158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CL" sz="2000" u="none" dirty="0"/>
              <a:t>|– </a:t>
            </a:r>
            <a:r>
              <a:rPr lang="es-MX" altLang="es-CL" sz="2000" u="none" dirty="0" smtClean="0"/>
              <a:t>13| </a:t>
            </a:r>
            <a:r>
              <a:rPr lang="es-MX" altLang="es-CL" sz="2000" u="none" dirty="0"/>
              <a:t>= </a:t>
            </a:r>
            <a:r>
              <a:rPr lang="es-MX" altLang="es-CL" sz="2000" u="none" dirty="0" smtClean="0"/>
              <a:t>13 </a:t>
            </a:r>
            <a:endParaRPr lang="es-ES" altLang="es-CL" sz="2000" u="none" dirty="0"/>
          </a:p>
        </p:txBody>
      </p:sp>
      <p:sp>
        <p:nvSpPr>
          <p:cNvPr id="18439" name="Text Box 41"/>
          <p:cNvSpPr txBox="1">
            <a:spLocks noChangeArrowheads="1"/>
          </p:cNvSpPr>
          <p:nvPr/>
        </p:nvSpPr>
        <p:spPr bwMode="auto">
          <a:xfrm>
            <a:off x="3563938" y="5405438"/>
            <a:ext cx="1582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CL" sz="2000" u="none" dirty="0" smtClean="0"/>
              <a:t>|4</a:t>
            </a:r>
            <a:r>
              <a:rPr lang="es-MX" altLang="es-CL" sz="2000" u="none" dirty="0"/>
              <a:t>| = </a:t>
            </a:r>
            <a:r>
              <a:rPr lang="es-MX" altLang="es-CL" sz="2000" u="none" dirty="0" smtClean="0"/>
              <a:t>4</a:t>
            </a:r>
            <a:endParaRPr lang="es-ES" altLang="es-CL" sz="2000" u="none" dirty="0"/>
          </a:p>
        </p:txBody>
      </p:sp>
      <p:sp>
        <p:nvSpPr>
          <p:cNvPr id="18440" name="Text Box 42"/>
          <p:cNvSpPr txBox="1">
            <a:spLocks noChangeArrowheads="1"/>
          </p:cNvSpPr>
          <p:nvPr/>
        </p:nvSpPr>
        <p:spPr bwMode="auto">
          <a:xfrm>
            <a:off x="5075238" y="5405438"/>
            <a:ext cx="1655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CL" sz="2000" u="none" dirty="0"/>
              <a:t>|– </a:t>
            </a:r>
            <a:r>
              <a:rPr lang="es-MX" altLang="es-CL" sz="2000" u="none" dirty="0" smtClean="0"/>
              <a:t>17| </a:t>
            </a:r>
            <a:r>
              <a:rPr lang="es-MX" altLang="es-CL" sz="2000" u="none" dirty="0"/>
              <a:t>= </a:t>
            </a:r>
            <a:r>
              <a:rPr lang="es-MX" altLang="es-CL" sz="2000" u="none" dirty="0" smtClean="0"/>
              <a:t>17</a:t>
            </a:r>
            <a:endParaRPr lang="es-ES" altLang="es-CL" sz="2000" u="none" dirty="0"/>
          </a:p>
        </p:txBody>
      </p:sp>
      <p:sp>
        <p:nvSpPr>
          <p:cNvPr id="18441" name="Text Box 43"/>
          <p:cNvSpPr txBox="1">
            <a:spLocks noChangeArrowheads="1"/>
          </p:cNvSpPr>
          <p:nvPr/>
        </p:nvSpPr>
        <p:spPr bwMode="auto">
          <a:xfrm>
            <a:off x="323850" y="4545013"/>
            <a:ext cx="1655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CL" sz="2000" b="1" u="none">
                <a:solidFill>
                  <a:srgbClr val="84BD00"/>
                </a:solidFill>
              </a:rPr>
              <a:t>Ejemplo:</a:t>
            </a:r>
            <a:endParaRPr lang="es-ES" altLang="es-CL" sz="2000" b="1" u="none">
              <a:solidFill>
                <a:srgbClr val="84BD00"/>
              </a:solidFill>
            </a:endParaRPr>
          </a:p>
        </p:txBody>
      </p:sp>
      <p:grpSp>
        <p:nvGrpSpPr>
          <p:cNvPr id="18442" name="Group 7"/>
          <p:cNvGrpSpPr>
            <a:grpSpLocks/>
          </p:cNvGrpSpPr>
          <p:nvPr/>
        </p:nvGrpSpPr>
        <p:grpSpPr bwMode="auto">
          <a:xfrm>
            <a:off x="0" y="836613"/>
            <a:ext cx="3779838" cy="396875"/>
            <a:chOff x="0" y="436"/>
            <a:chExt cx="5193" cy="250"/>
          </a:xfrm>
        </p:grpSpPr>
        <p:sp>
          <p:nvSpPr>
            <p:cNvPr id="18443" name="40 CuadroTexto"/>
            <p:cNvSpPr txBox="1">
              <a:spLocks noChangeArrowheads="1"/>
            </p:cNvSpPr>
            <p:nvPr/>
          </p:nvSpPr>
          <p:spPr bwMode="auto">
            <a:xfrm>
              <a:off x="22" y="436"/>
              <a:ext cx="5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s-CL" altLang="es-CL" sz="2000" b="1" u="none" dirty="0">
                  <a:solidFill>
                    <a:srgbClr val="7F7F7F"/>
                  </a:solidFill>
                </a:rPr>
                <a:t>Valor absoluto</a:t>
              </a:r>
            </a:p>
          </p:txBody>
        </p:sp>
        <p:cxnSp>
          <p:nvCxnSpPr>
            <p:cNvPr id="51" name="50 Conector recto"/>
            <p:cNvCxnSpPr/>
            <p:nvPr/>
          </p:nvCxnSpPr>
          <p:spPr bwMode="auto">
            <a:xfrm>
              <a:off x="0" y="669"/>
              <a:ext cx="2622" cy="0"/>
            </a:xfrm>
            <a:prstGeom prst="line">
              <a:avLst/>
            </a:prstGeom>
            <a:ln>
              <a:solidFill>
                <a:srgbClr val="84B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15"/>
          <p:cNvGrpSpPr>
            <a:grpSpLocks/>
          </p:cNvGrpSpPr>
          <p:nvPr/>
        </p:nvGrpSpPr>
        <p:grpSpPr bwMode="auto">
          <a:xfrm>
            <a:off x="131763" y="-100013"/>
            <a:ext cx="5272082" cy="842963"/>
            <a:chOff x="83" y="-63"/>
            <a:chExt cx="3321" cy="531"/>
          </a:xfrm>
        </p:grpSpPr>
        <p:grpSp>
          <p:nvGrpSpPr>
            <p:cNvPr id="44" name="Group 2"/>
            <p:cNvGrpSpPr>
              <a:grpSpLocks/>
            </p:cNvGrpSpPr>
            <p:nvPr/>
          </p:nvGrpSpPr>
          <p:grpSpPr bwMode="auto">
            <a:xfrm>
              <a:off x="83" y="-63"/>
              <a:ext cx="3205" cy="453"/>
              <a:chOff x="83" y="-63"/>
              <a:chExt cx="5209" cy="453"/>
            </a:xfrm>
          </p:grpSpPr>
          <p:sp>
            <p:nvSpPr>
              <p:cNvPr id="48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5209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s-CL" altLang="es-CL" u="none"/>
              </a:p>
            </p:txBody>
          </p:sp>
          <p:sp>
            <p:nvSpPr>
              <p:cNvPr id="49" name="38 CuadroTexto"/>
              <p:cNvSpPr txBox="1">
                <a:spLocks noChangeArrowheads="1"/>
              </p:cNvSpPr>
              <p:nvPr/>
            </p:nvSpPr>
            <p:spPr bwMode="auto">
              <a:xfrm>
                <a:off x="159" y="4"/>
                <a:ext cx="4710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s-CL" altLang="es-CL" sz="2600" b="1" u="none" dirty="0" smtClean="0">
                    <a:solidFill>
                      <a:srgbClr val="404040"/>
                    </a:solidFill>
                  </a:rPr>
                  <a:t>4. Posición y valor absoluto</a:t>
                </a:r>
                <a:endParaRPr lang="es-CL" altLang="es-CL" sz="2600" b="1" u="none" dirty="0">
                  <a:solidFill>
                    <a:srgbClr val="404040"/>
                  </a:solidFill>
                </a:endParaRPr>
              </a:p>
            </p:txBody>
          </p:sp>
        </p:grpSp>
        <p:pic>
          <p:nvPicPr>
            <p:cNvPr id="47" name="6 Imagen" descr="ico_concepto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" y="-11"/>
              <a:ext cx="456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7557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8438" grpId="0"/>
      <p:bldP spid="18439" grpId="0"/>
      <p:bldP spid="18440" grpId="0"/>
      <p:bldP spid="184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68313" y="1066587"/>
            <a:ext cx="8412162" cy="465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>
            <a:spAutoFit/>
          </a:bodyPr>
          <a:lstStyle>
            <a:lvl1pPr defTabSz="995363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5363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5363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5363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5363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s-ES" altLang="es-CL" sz="2000" u="none" dirty="0"/>
              <a:t>14. La suma de tres números impares consecutivos es </a:t>
            </a:r>
            <a:r>
              <a:rPr lang="es-ES" altLang="es-CL" sz="2000" b="1" u="none" dirty="0"/>
              <a:t>siempre</a:t>
            </a:r>
          </a:p>
          <a:p>
            <a:pPr algn="just" eaLnBrk="1" hangingPunct="1"/>
            <a:endParaRPr lang="es-ES" altLang="es-CL" sz="2000" u="none" dirty="0"/>
          </a:p>
          <a:p>
            <a:pPr algn="just" eaLnBrk="1" hangingPunct="1"/>
            <a:r>
              <a:rPr lang="es-ES" altLang="es-CL" sz="2000" u="none" dirty="0"/>
              <a:t>I)   divisible por 3.</a:t>
            </a:r>
          </a:p>
          <a:p>
            <a:pPr algn="just" eaLnBrk="1" hangingPunct="1"/>
            <a:r>
              <a:rPr lang="es-ES" altLang="es-CL" sz="2000" u="none" dirty="0"/>
              <a:t>II)  divisible por 6.</a:t>
            </a:r>
          </a:p>
          <a:p>
            <a:pPr algn="just" eaLnBrk="1" hangingPunct="1"/>
            <a:r>
              <a:rPr lang="es-ES" altLang="es-CL" sz="2000" u="none" dirty="0"/>
              <a:t>III) divisible por 9.</a:t>
            </a:r>
          </a:p>
          <a:p>
            <a:pPr algn="just" eaLnBrk="1" hangingPunct="1"/>
            <a:endParaRPr lang="es-ES" altLang="es-CL" sz="2000" u="none" dirty="0"/>
          </a:p>
          <a:p>
            <a:pPr algn="just" eaLnBrk="1" hangingPunct="1"/>
            <a:r>
              <a:rPr lang="es-ES" altLang="es-CL" sz="2000" u="none" dirty="0"/>
              <a:t>Es (son) verdadera(s)</a:t>
            </a:r>
          </a:p>
          <a:p>
            <a:pPr algn="just" eaLnBrk="1" hangingPunct="1"/>
            <a:endParaRPr lang="es-ES" altLang="es-CL" sz="2000" u="none" dirty="0"/>
          </a:p>
          <a:p>
            <a:pPr algn="just" eaLnBrk="1" hangingPunct="1"/>
            <a:r>
              <a:rPr lang="es-ES" altLang="es-CL" sz="2000" u="none" dirty="0"/>
              <a:t>A)  solo I.</a:t>
            </a:r>
          </a:p>
          <a:p>
            <a:pPr algn="just" eaLnBrk="1" hangingPunct="1"/>
            <a:r>
              <a:rPr lang="es-ES" altLang="es-CL" sz="2000" u="none" dirty="0"/>
              <a:t>B)  solo II.</a:t>
            </a:r>
          </a:p>
          <a:p>
            <a:pPr algn="just" eaLnBrk="1" hangingPunct="1"/>
            <a:r>
              <a:rPr lang="es-ES" altLang="es-CL" sz="2000" u="none" dirty="0"/>
              <a:t>C)  solo I y III.</a:t>
            </a:r>
          </a:p>
          <a:p>
            <a:pPr algn="just" eaLnBrk="1" hangingPunct="1"/>
            <a:r>
              <a:rPr lang="es-ES" altLang="es-CL" sz="2000" u="none" dirty="0"/>
              <a:t>D)  solo II y III.</a:t>
            </a:r>
          </a:p>
          <a:p>
            <a:pPr marL="457200" indent="-457200" algn="just" eaLnBrk="1" hangingPunct="1">
              <a:buAutoNum type="alphaUcParenR" startAt="5"/>
            </a:pPr>
            <a:r>
              <a:rPr lang="es-ES" altLang="es-CL" sz="2000" u="none" dirty="0" smtClean="0"/>
              <a:t>I</a:t>
            </a:r>
            <a:r>
              <a:rPr lang="es-ES" altLang="es-CL" sz="2000" u="none" dirty="0"/>
              <a:t>, II y III.</a:t>
            </a:r>
            <a:r>
              <a:rPr lang="es-ES_tradnl" altLang="es-CL" sz="2000" i="1" u="none" dirty="0">
                <a:solidFill>
                  <a:schemeClr val="tx2"/>
                </a:solidFill>
              </a:rPr>
              <a:t>	</a:t>
            </a:r>
            <a:r>
              <a:rPr lang="es-ES_tradnl" altLang="es-CL" i="1" u="none" dirty="0">
                <a:solidFill>
                  <a:schemeClr val="tx2"/>
                </a:solidFill>
              </a:rPr>
              <a:t> </a:t>
            </a:r>
            <a:endParaRPr lang="es-ES_tradnl" altLang="es-CL" i="1" u="none" dirty="0" smtClean="0">
              <a:solidFill>
                <a:schemeClr val="tx2"/>
              </a:solidFill>
            </a:endParaRPr>
          </a:p>
          <a:p>
            <a:pPr marL="342900" indent="-342900" algn="just" eaLnBrk="1" hangingPunct="1">
              <a:buAutoNum type="alphaUcParenR" startAt="5"/>
            </a:pPr>
            <a:endParaRPr lang="es-ES_tradnl" altLang="es-CL" i="1" u="none" dirty="0">
              <a:solidFill>
                <a:schemeClr val="tx2"/>
              </a:solidFill>
            </a:endParaRPr>
          </a:p>
          <a:p>
            <a:pPr algn="just" eaLnBrk="1" hangingPunct="1"/>
            <a:r>
              <a:rPr lang="es-ES_tradnl" altLang="es-CL" i="1" u="none" dirty="0" smtClean="0">
                <a:solidFill>
                  <a:schemeClr val="tx2"/>
                </a:solidFill>
              </a:rPr>
              <a:t>		</a:t>
            </a:r>
            <a:r>
              <a:rPr lang="es-ES_tradnl" altLang="es-CL" i="1" u="none" dirty="0" smtClean="0"/>
              <a:t>Fuente </a:t>
            </a:r>
            <a:r>
              <a:rPr lang="es-ES_tradnl" altLang="es-CL" i="1" u="none" dirty="0"/>
              <a:t>: </a:t>
            </a:r>
            <a:r>
              <a:rPr lang="es-ES_tradnl" altLang="es-CL" b="1" i="1" u="none" dirty="0"/>
              <a:t>DEMRE - U. DE CHILE</a:t>
            </a:r>
            <a:r>
              <a:rPr lang="es-ES_tradnl" altLang="es-CL" i="1" u="none" dirty="0"/>
              <a:t>, Proceso de admisión 2010.</a:t>
            </a:r>
          </a:p>
        </p:txBody>
      </p:sp>
      <p:grpSp>
        <p:nvGrpSpPr>
          <p:cNvPr id="29699" name="Group 8"/>
          <p:cNvGrpSpPr>
            <a:grpSpLocks/>
          </p:cNvGrpSpPr>
          <p:nvPr/>
        </p:nvGrpSpPr>
        <p:grpSpPr bwMode="auto">
          <a:xfrm>
            <a:off x="131763" y="-100013"/>
            <a:ext cx="4872037" cy="719138"/>
            <a:chOff x="83" y="-63"/>
            <a:chExt cx="3069" cy="453"/>
          </a:xfrm>
        </p:grpSpPr>
        <p:sp>
          <p:nvSpPr>
            <p:cNvPr id="29707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069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s-CL" altLang="es-CL" u="none"/>
            </a:p>
          </p:txBody>
        </p:sp>
        <p:sp>
          <p:nvSpPr>
            <p:cNvPr id="29708" name="38 CuadroTexto"/>
            <p:cNvSpPr txBox="1">
              <a:spLocks noChangeArrowheads="1"/>
            </p:cNvSpPr>
            <p:nvPr/>
          </p:nvSpPr>
          <p:spPr bwMode="auto">
            <a:xfrm>
              <a:off x="160" y="4"/>
              <a:ext cx="234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s-CL" altLang="es-CL" sz="2800" b="1" u="none">
                  <a:solidFill>
                    <a:srgbClr val="404040"/>
                  </a:solidFill>
                </a:rPr>
                <a:t>Pregunta oficial PSU</a:t>
              </a:r>
            </a:p>
          </p:txBody>
        </p:sp>
      </p:grpSp>
      <p:pic>
        <p:nvPicPr>
          <p:cNvPr id="29700" name="10 Imagen" descr="ico_PS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0"/>
            <a:ext cx="884238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emoticon_medio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661025"/>
            <a:ext cx="7493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 descr="emoticon_dificil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5661025"/>
            <a:ext cx="7493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emoticon_facil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5661025"/>
            <a:ext cx="7493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19 Grupo"/>
          <p:cNvGrpSpPr>
            <a:grpSpLocks/>
          </p:cNvGrpSpPr>
          <p:nvPr/>
        </p:nvGrpSpPr>
        <p:grpSpPr bwMode="auto">
          <a:xfrm>
            <a:off x="5003800" y="3213100"/>
            <a:ext cx="1511300" cy="1223963"/>
            <a:chOff x="251520" y="5805264"/>
            <a:chExt cx="1512168" cy="1224136"/>
          </a:xfrm>
        </p:grpSpPr>
        <p:sp>
          <p:nvSpPr>
            <p:cNvPr id="2" name="11 Rectángulo redondeado"/>
            <p:cNvSpPr>
              <a:spLocks noChangeArrowheads="1"/>
            </p:cNvSpPr>
            <p:nvPr/>
          </p:nvSpPr>
          <p:spPr bwMode="auto">
            <a:xfrm>
              <a:off x="251520" y="5805264"/>
              <a:ext cx="1477223" cy="1224136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s-CL" u="none"/>
            </a:p>
          </p:txBody>
        </p:sp>
        <p:sp>
          <p:nvSpPr>
            <p:cNvPr id="29706" name="Text Box 4"/>
            <p:cNvSpPr txBox="1">
              <a:spLocks noChangeArrowheads="1"/>
            </p:cNvSpPr>
            <p:nvPr/>
          </p:nvSpPr>
          <p:spPr bwMode="auto">
            <a:xfrm>
              <a:off x="251521" y="5861707"/>
              <a:ext cx="1512167" cy="1095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 cmpd="tri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s-ES_tradnl" altLang="es-CL" sz="1400" b="1" u="none">
                  <a:solidFill>
                    <a:schemeClr val="tx2"/>
                  </a:solidFill>
                </a:rPr>
                <a:t>ALTERNATIVA 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lang="es-ES_tradnl" altLang="es-CL" sz="1400" b="1" u="none">
                  <a:solidFill>
                    <a:schemeClr val="tx2"/>
                  </a:solidFill>
                </a:rPr>
                <a:t>CORRECTA</a:t>
              </a:r>
            </a:p>
            <a:p>
              <a:pPr algn="ctr" eaLnBrk="1" hangingPunct="1"/>
              <a:r>
                <a:rPr lang="es-ES_tradnl" altLang="es-CL" sz="4000" b="1" u="none">
                  <a:solidFill>
                    <a:schemeClr val="tx2"/>
                  </a:solidFill>
                </a:rPr>
                <a:t>A</a:t>
              </a:r>
              <a:endParaRPr lang="es-ES_tradnl" altLang="es-CL" sz="4000" u="none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499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131763" y="-100013"/>
            <a:ext cx="4368800" cy="719138"/>
            <a:chOff x="83" y="-63"/>
            <a:chExt cx="3069" cy="453"/>
          </a:xfrm>
        </p:grpSpPr>
        <p:sp>
          <p:nvSpPr>
            <p:cNvPr id="28748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069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s-CL" altLang="es-CL" u="none">
                <a:cs typeface="Arial" charset="0"/>
              </a:endParaRPr>
            </a:p>
          </p:txBody>
        </p:sp>
        <p:sp>
          <p:nvSpPr>
            <p:cNvPr id="28749" name="38 CuadroTexto"/>
            <p:cNvSpPr txBox="1">
              <a:spLocks noChangeArrowheads="1"/>
            </p:cNvSpPr>
            <p:nvPr/>
          </p:nvSpPr>
          <p:spPr bwMode="auto">
            <a:xfrm>
              <a:off x="160" y="4"/>
              <a:ext cx="22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altLang="es-CL" sz="2800" b="1" u="none">
                  <a:solidFill>
                    <a:srgbClr val="404040"/>
                  </a:solidFill>
                  <a:cs typeface="Arial" charset="0"/>
                </a:rPr>
                <a:t>Tabla de corrección</a:t>
              </a:r>
            </a:p>
          </p:txBody>
        </p:sp>
      </p:grpSp>
      <p:pic>
        <p:nvPicPr>
          <p:cNvPr id="28675" name="6 Imagen" descr="ico_revisionPS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-26988"/>
            <a:ext cx="889000" cy="101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2778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817219"/>
              </p:ext>
            </p:extLst>
          </p:nvPr>
        </p:nvGraphicFramePr>
        <p:xfrm>
          <a:off x="827088" y="1125538"/>
          <a:ext cx="7486650" cy="4757739"/>
        </p:xfrm>
        <a:graphic>
          <a:graphicData uri="http://schemas.openxmlformats.org/drawingml/2006/table">
            <a:tbl>
              <a:tblPr/>
              <a:tblGrid>
                <a:gridCol w="827087"/>
                <a:gridCol w="898525"/>
                <a:gridCol w="3744913"/>
                <a:gridCol w="2016125"/>
              </a:tblGrid>
              <a:tr h="3657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Nº 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Clave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Unidad temática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Habilidad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kumimoji="0" lang="es-ES_tradnl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Calibri"/>
                        </a:rPr>
                        <a:t>D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Números racionales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s-ES" sz="1800">
                          <a:effectLst/>
                          <a:latin typeface="Times New Roman"/>
                          <a:ea typeface="Calibri"/>
                        </a:rPr>
                        <a:t>ASE</a:t>
                      </a:r>
                      <a:endParaRPr lang="es-CL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  <a:endParaRPr kumimoji="0" lang="es-ES_tradnl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Calibri"/>
                        </a:rPr>
                        <a:t>C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Números racionales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s-ES" sz="1800">
                          <a:effectLst/>
                          <a:latin typeface="Times New Roman"/>
                          <a:ea typeface="Calibri"/>
                        </a:rPr>
                        <a:t>ASE</a:t>
                      </a:r>
                      <a:endParaRPr lang="es-CL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  <a:endParaRPr kumimoji="0" lang="es-ES_tradnl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Calibri"/>
                        </a:rPr>
                        <a:t>C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Números racionales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s-ES" sz="1800">
                          <a:effectLst/>
                          <a:latin typeface="Times New Roman"/>
                          <a:ea typeface="Calibri"/>
                        </a:rPr>
                        <a:t>ASE</a:t>
                      </a:r>
                      <a:endParaRPr lang="es-CL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4</a:t>
                      </a:r>
                      <a:endParaRPr kumimoji="0" lang="es-ES_tradnl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Calibri"/>
                        </a:rPr>
                        <a:t>E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Números racionales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s-ES" sz="1800">
                          <a:effectLst/>
                          <a:latin typeface="Times New Roman"/>
                          <a:ea typeface="Calibri"/>
                        </a:rPr>
                        <a:t>ASE</a:t>
                      </a:r>
                      <a:endParaRPr lang="es-CL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5</a:t>
                      </a:r>
                      <a:endParaRPr kumimoji="0" lang="es-ES_tradnl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Calibri"/>
                        </a:rPr>
                        <a:t>E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Números racionales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s-ES" sz="1800">
                          <a:effectLst/>
                          <a:latin typeface="Times New Roman"/>
                          <a:ea typeface="Calibri"/>
                        </a:rPr>
                        <a:t>ASE</a:t>
                      </a:r>
                      <a:endParaRPr lang="es-CL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6</a:t>
                      </a:r>
                      <a:endParaRPr kumimoji="0" lang="es-ES_tradnl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Calibri"/>
                        </a:rPr>
                        <a:t>A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Números racionales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s-ES" sz="1800">
                          <a:effectLst/>
                          <a:latin typeface="Times New Roman"/>
                          <a:ea typeface="Times New Roman"/>
                        </a:rPr>
                        <a:t>ASE</a:t>
                      </a:r>
                      <a:endParaRPr lang="es-CL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7</a:t>
                      </a:r>
                      <a:endParaRPr kumimoji="0" lang="es-ES_tradnl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Calibri"/>
                        </a:rPr>
                        <a:t>D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Números racionales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s-ES" sz="1800">
                          <a:effectLst/>
                          <a:latin typeface="Times New Roman"/>
                          <a:ea typeface="Calibri"/>
                        </a:rPr>
                        <a:t>Comprensión</a:t>
                      </a:r>
                      <a:endParaRPr lang="es-CL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8</a:t>
                      </a:r>
                      <a:endParaRPr kumimoji="0" lang="es-ES_tradnl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Calibri"/>
                        </a:rPr>
                        <a:t>D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Números racionales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s-ES" sz="1800">
                          <a:effectLst/>
                          <a:latin typeface="Times New Roman"/>
                          <a:ea typeface="Calibri"/>
                        </a:rPr>
                        <a:t>Comprensión</a:t>
                      </a:r>
                      <a:endParaRPr lang="es-CL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9</a:t>
                      </a:r>
                      <a:endParaRPr kumimoji="0" lang="es-ES_tradnl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Calibri"/>
                        </a:rPr>
                        <a:t>A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Números racionales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s-ES" sz="1800">
                          <a:effectLst/>
                          <a:latin typeface="Times New Roman"/>
                          <a:ea typeface="Times New Roman"/>
                        </a:rPr>
                        <a:t>Comprensión</a:t>
                      </a:r>
                      <a:endParaRPr lang="es-CL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10</a:t>
                      </a:r>
                      <a:endParaRPr kumimoji="0" lang="es-ES_tradnl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Calibri"/>
                        </a:rPr>
                        <a:t>D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Números racionales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s-ES" sz="1800">
                          <a:effectLst/>
                          <a:latin typeface="Times New Roman"/>
                          <a:ea typeface="Times New Roman"/>
                        </a:rPr>
                        <a:t>Comprensión</a:t>
                      </a:r>
                      <a:endParaRPr lang="es-CL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Calibri"/>
                        </a:rPr>
                        <a:t>C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Números racionales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s-ES" sz="1800">
                          <a:effectLst/>
                          <a:latin typeface="Times New Roman"/>
                          <a:ea typeface="Times New Roman"/>
                        </a:rPr>
                        <a:t>Comprensión</a:t>
                      </a:r>
                      <a:endParaRPr lang="es-CL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s-ES" sz="1800" dirty="0">
                          <a:effectLst/>
                          <a:latin typeface="+mj-lt"/>
                          <a:ea typeface="Calibri"/>
                        </a:rPr>
                        <a:t>B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Números racionales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s-ES" sz="1800" dirty="0">
                          <a:effectLst/>
                          <a:latin typeface="Times New Roman"/>
                          <a:ea typeface="Calibri"/>
                        </a:rPr>
                        <a:t>Comprensión</a:t>
                      </a:r>
                      <a:endParaRPr lang="es-CL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584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131763" y="-100013"/>
            <a:ext cx="4368800" cy="719138"/>
            <a:chOff x="83" y="-63"/>
            <a:chExt cx="3069" cy="453"/>
          </a:xfrm>
        </p:grpSpPr>
        <p:sp>
          <p:nvSpPr>
            <p:cNvPr id="29777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069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s-CL" altLang="es-CL" u="none">
                <a:cs typeface="Arial" charset="0"/>
              </a:endParaRPr>
            </a:p>
          </p:txBody>
        </p:sp>
        <p:sp>
          <p:nvSpPr>
            <p:cNvPr id="29778" name="38 CuadroTexto"/>
            <p:cNvSpPr txBox="1">
              <a:spLocks noChangeArrowheads="1"/>
            </p:cNvSpPr>
            <p:nvPr/>
          </p:nvSpPr>
          <p:spPr bwMode="auto">
            <a:xfrm>
              <a:off x="160" y="4"/>
              <a:ext cx="22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altLang="es-CL" sz="2800" b="1" u="none">
                  <a:solidFill>
                    <a:srgbClr val="404040"/>
                  </a:solidFill>
                  <a:cs typeface="Arial" charset="0"/>
                </a:rPr>
                <a:t>Tabla de corrección</a:t>
              </a:r>
            </a:p>
          </p:txBody>
        </p:sp>
      </p:grpSp>
      <p:pic>
        <p:nvPicPr>
          <p:cNvPr id="29699" name="6 Imagen" descr="ico_revisionPS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-26988"/>
            <a:ext cx="889000" cy="101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3872" name="Group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878798"/>
              </p:ext>
            </p:extLst>
          </p:nvPr>
        </p:nvGraphicFramePr>
        <p:xfrm>
          <a:off x="827088" y="1125538"/>
          <a:ext cx="7486650" cy="5121353"/>
        </p:xfrm>
        <a:graphic>
          <a:graphicData uri="http://schemas.openxmlformats.org/drawingml/2006/table">
            <a:tbl>
              <a:tblPr/>
              <a:tblGrid>
                <a:gridCol w="827087"/>
                <a:gridCol w="898525"/>
                <a:gridCol w="3744913"/>
                <a:gridCol w="2016125"/>
              </a:tblGrid>
              <a:tr h="3657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Nº 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Clave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Unidad temática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Habilidad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</a:tr>
              <a:tr h="36665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13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Calibri"/>
                        </a:rPr>
                        <a:t>E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Números racionales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Calibri"/>
                        </a:rPr>
                        <a:t>ASE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14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Calibri"/>
                        </a:rPr>
                        <a:t>D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Números racionales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Calibri"/>
                        </a:rPr>
                        <a:t>ASE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15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Calibri"/>
                        </a:rPr>
                        <a:t>C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Números racionales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Calibri"/>
                        </a:rPr>
                        <a:t>ASE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16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Calibri"/>
                        </a:rPr>
                        <a:t>C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Números racionales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Calibri"/>
                        </a:rPr>
                        <a:t>ASE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17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Calibri"/>
                        </a:rPr>
                        <a:t>E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Números racionales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Calibri"/>
                        </a:rPr>
                        <a:t>ASE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s-E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</a:rPr>
                        <a:t>B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Números racionales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Times New Roman"/>
                        </a:rPr>
                        <a:t>Aplicación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s-E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</a:rPr>
                        <a:t>B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Números racionales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Times New Roman"/>
                        </a:rPr>
                        <a:t>ASE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Times New Roman"/>
                        </a:rPr>
                        <a:t>B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Números racionales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Times New Roman"/>
                        </a:rPr>
                        <a:t>ASE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Times New Roman"/>
                        </a:rPr>
                        <a:t>C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Números racionales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Times New Roman"/>
                        </a:rPr>
                        <a:t>ASE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Times New Roman"/>
                        </a:rPr>
                        <a:t>E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Números racionales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Times New Roman"/>
                        </a:rPr>
                        <a:t>ASE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Times New Roman"/>
                        </a:rPr>
                        <a:t>E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Números racionales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Times New Roman"/>
                        </a:rPr>
                        <a:t>ASE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Calibri"/>
                        </a:rPr>
                        <a:t>A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Números racionales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>
                          <a:effectLst/>
                          <a:latin typeface="+mj-lt"/>
                          <a:ea typeface="Times New Roman"/>
                        </a:rPr>
                        <a:t>ASE</a:t>
                      </a:r>
                      <a:endParaRPr lang="es-CL" sz="18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s-ES" sz="1800" dirty="0">
                          <a:effectLst/>
                          <a:latin typeface="+mj-lt"/>
                          <a:ea typeface="Calibri"/>
                        </a:rPr>
                        <a:t>B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Números racionales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s-ES" sz="1800" dirty="0">
                          <a:effectLst/>
                          <a:latin typeface="+mj-lt"/>
                          <a:ea typeface="Calibri"/>
                        </a:rPr>
                        <a:t>ASE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55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43 Rectángulo redondeado"/>
          <p:cNvSpPr/>
          <p:nvPr/>
        </p:nvSpPr>
        <p:spPr>
          <a:xfrm>
            <a:off x="920299" y="741362"/>
            <a:ext cx="1062037" cy="431800"/>
          </a:xfrm>
          <a:prstGeom prst="roundRect">
            <a:avLst/>
          </a:prstGeom>
          <a:solidFill>
            <a:srgbClr val="FFFFFF">
              <a:lumMod val="8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Reales</a:t>
            </a:r>
            <a:endParaRPr kumimoji="0" lang="es-CL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5" name="44 Rectángulo redondeado"/>
          <p:cNvSpPr/>
          <p:nvPr/>
        </p:nvSpPr>
        <p:spPr>
          <a:xfrm>
            <a:off x="456748" y="2285992"/>
            <a:ext cx="1989138" cy="500066"/>
          </a:xfrm>
          <a:prstGeom prst="roundRect">
            <a:avLst/>
          </a:prstGeom>
          <a:solidFill>
            <a:srgbClr val="FFFFFF">
              <a:lumMod val="8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Racionales</a:t>
            </a:r>
            <a:endParaRPr kumimoji="0" lang="es-CL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6" name="45 Rectángulo redondeado"/>
          <p:cNvSpPr/>
          <p:nvPr/>
        </p:nvSpPr>
        <p:spPr>
          <a:xfrm>
            <a:off x="3327403" y="2143116"/>
            <a:ext cx="1368425" cy="576263"/>
          </a:xfrm>
          <a:prstGeom prst="roundRect">
            <a:avLst/>
          </a:prstGeom>
          <a:solidFill>
            <a:srgbClr val="FFFFFF">
              <a:lumMod val="8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Irracionales</a:t>
            </a:r>
            <a:endParaRPr kumimoji="0" lang="es-CL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7" name="46 Rectángulo redondeado"/>
          <p:cNvSpPr/>
          <p:nvPr/>
        </p:nvSpPr>
        <p:spPr>
          <a:xfrm>
            <a:off x="167030" y="3873499"/>
            <a:ext cx="2568575" cy="536575"/>
          </a:xfrm>
          <a:prstGeom prst="roundRect">
            <a:avLst/>
          </a:prstGeom>
          <a:solidFill>
            <a:srgbClr val="FFFFFF">
              <a:lumMod val="8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Enteros: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Z={…, -3, -2, -1, 0, 1, 2, 3…}</a:t>
            </a:r>
            <a:endParaRPr kumimoji="0" lang="es-CL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48" name="47 Conector recto de flecha"/>
          <p:cNvCxnSpPr/>
          <p:nvPr/>
        </p:nvCxnSpPr>
        <p:spPr>
          <a:xfrm rot="5400000">
            <a:off x="894902" y="1729577"/>
            <a:ext cx="1112830" cy="1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49" name="48 Conector recto de flecha"/>
          <p:cNvCxnSpPr>
            <a:stCxn id="56" idx="3"/>
            <a:endCxn id="46" idx="1"/>
          </p:cNvCxnSpPr>
          <p:nvPr/>
        </p:nvCxnSpPr>
        <p:spPr>
          <a:xfrm>
            <a:off x="2275230" y="1683543"/>
            <a:ext cx="1052173" cy="747705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0" name="49 Conector recto de flecha"/>
          <p:cNvCxnSpPr/>
          <p:nvPr/>
        </p:nvCxnSpPr>
        <p:spPr>
          <a:xfrm rot="16200000" flipH="1">
            <a:off x="907596" y="3329777"/>
            <a:ext cx="1087441" cy="1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50 Rectángulo redondeado"/>
          <p:cNvSpPr/>
          <p:nvPr/>
        </p:nvSpPr>
        <p:spPr>
          <a:xfrm>
            <a:off x="540092" y="5657849"/>
            <a:ext cx="1822450" cy="654050"/>
          </a:xfrm>
          <a:prstGeom prst="roundRect">
            <a:avLst/>
          </a:prstGeom>
          <a:solidFill>
            <a:srgbClr val="FFFFFF">
              <a:lumMod val="8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Naturales: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N={1, 2, 3, 4, 5…}</a:t>
            </a:r>
            <a:endParaRPr kumimoji="0" lang="es-CL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2" name="51 Rectángulo redondeado"/>
          <p:cNvSpPr/>
          <p:nvPr/>
        </p:nvSpPr>
        <p:spPr>
          <a:xfrm>
            <a:off x="3309940" y="6215082"/>
            <a:ext cx="1403350" cy="360363"/>
          </a:xfrm>
          <a:prstGeom prst="roundRect">
            <a:avLst/>
          </a:prstGeom>
          <a:solidFill>
            <a:srgbClr val="FFFFFF">
              <a:lumMod val="8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Divisibilidad</a:t>
            </a:r>
          </a:p>
        </p:txBody>
      </p:sp>
      <p:cxnSp>
        <p:nvCxnSpPr>
          <p:cNvPr id="54" name="53 Conector recto de flecha"/>
          <p:cNvCxnSpPr/>
          <p:nvPr/>
        </p:nvCxnSpPr>
        <p:spPr>
          <a:xfrm rot="5400000">
            <a:off x="827430" y="5033961"/>
            <a:ext cx="1247775" cy="1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6" name="55 Rectángulo redondeado"/>
          <p:cNvSpPr/>
          <p:nvPr/>
        </p:nvSpPr>
        <p:spPr>
          <a:xfrm>
            <a:off x="627405" y="1341437"/>
            <a:ext cx="1647825" cy="684212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 subconjunto de los reales son los…</a:t>
            </a:r>
            <a:endParaRPr kumimoji="0" lang="es-CL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7" name="56 Rectángulo redondeado"/>
          <p:cNvSpPr/>
          <p:nvPr/>
        </p:nvSpPr>
        <p:spPr>
          <a:xfrm>
            <a:off x="358137" y="2997199"/>
            <a:ext cx="2186360" cy="657225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 subconjunto de los 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racionales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son los…</a:t>
            </a:r>
            <a:endParaRPr kumimoji="0" lang="es-CL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8" name="57 Rectángulo redondeado"/>
          <p:cNvSpPr/>
          <p:nvPr/>
        </p:nvSpPr>
        <p:spPr>
          <a:xfrm>
            <a:off x="587717" y="4660899"/>
            <a:ext cx="1727200" cy="722313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 subconjunto de los 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enteros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son los…</a:t>
            </a:r>
            <a:endParaRPr kumimoji="0" lang="es-CL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9" name="58 Rectángulo redondeado"/>
          <p:cNvSpPr/>
          <p:nvPr/>
        </p:nvSpPr>
        <p:spPr>
          <a:xfrm>
            <a:off x="3022603" y="1071546"/>
            <a:ext cx="1978025" cy="414338"/>
          </a:xfrm>
          <a:prstGeom prst="roundRect">
            <a:avLst/>
          </a:prstGeom>
          <a:solidFill>
            <a:srgbClr val="FFFFFF">
              <a:lumMod val="8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Elementos</a:t>
            </a:r>
            <a:endParaRPr kumimoji="0" lang="es-CL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60" name="59 Conector recto de flecha"/>
          <p:cNvCxnSpPr>
            <a:stCxn id="44" idx="3"/>
            <a:endCxn id="59" idx="1"/>
          </p:cNvCxnSpPr>
          <p:nvPr/>
        </p:nvCxnSpPr>
        <p:spPr>
          <a:xfrm>
            <a:off x="1982336" y="957262"/>
            <a:ext cx="1040267" cy="321453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1" name="60 Rectángulo redondeado"/>
          <p:cNvSpPr/>
          <p:nvPr/>
        </p:nvSpPr>
        <p:spPr>
          <a:xfrm>
            <a:off x="5643570" y="571480"/>
            <a:ext cx="2325687" cy="720000"/>
          </a:xfrm>
          <a:prstGeom prst="roundRect">
            <a:avLst/>
          </a:prstGeom>
          <a:noFill/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Neutro aditivo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0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Neutro multiplicativo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1</a:t>
            </a:r>
            <a:endParaRPr kumimoji="0" lang="es-CL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62" name="61 Conector recto de flecha"/>
          <p:cNvCxnSpPr>
            <a:stCxn id="59" idx="3"/>
            <a:endCxn id="61" idx="1"/>
          </p:cNvCxnSpPr>
          <p:nvPr/>
        </p:nvCxnSpPr>
        <p:spPr>
          <a:xfrm flipV="1">
            <a:off x="5000628" y="931480"/>
            <a:ext cx="642942" cy="347235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3" name="62 Rectángulo redondeado"/>
          <p:cNvSpPr/>
          <p:nvPr/>
        </p:nvSpPr>
        <p:spPr>
          <a:xfrm>
            <a:off x="3312322" y="3312000"/>
            <a:ext cx="1398587" cy="450850"/>
          </a:xfrm>
          <a:prstGeom prst="roundRect">
            <a:avLst/>
          </a:prstGeom>
          <a:solidFill>
            <a:srgbClr val="FFFFFF">
              <a:lumMod val="8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Posición</a:t>
            </a:r>
            <a:endParaRPr kumimoji="0" lang="es-CL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4" name="63 Rectángulo redondeado"/>
          <p:cNvSpPr/>
          <p:nvPr/>
        </p:nvSpPr>
        <p:spPr>
          <a:xfrm>
            <a:off x="5626443" y="1500174"/>
            <a:ext cx="2874647" cy="1022350"/>
          </a:xfrm>
          <a:prstGeom prst="roundRect">
            <a:avLst/>
          </a:prstGeom>
          <a:noFill/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Inverso aditivo 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 </a:t>
            </a:r>
            <a:r>
              <a:rPr kumimoji="0" lang="es-E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es (</a:t>
            </a:r>
            <a:r>
              <a:rPr kumimoji="0" lang="es-E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– a)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" sz="1400" i="1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Inverso 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multiplicativo 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 </a:t>
            </a:r>
            <a:r>
              <a:rPr kumimoji="0" lang="es-E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es </a:t>
            </a:r>
            <a:r>
              <a:rPr kumimoji="0" lang="es-E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endParaRPr kumimoji="0" lang="es-CL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65" name="64 Conector recto de flecha"/>
          <p:cNvCxnSpPr>
            <a:stCxn id="59" idx="3"/>
            <a:endCxn id="64" idx="1"/>
          </p:cNvCxnSpPr>
          <p:nvPr/>
        </p:nvCxnSpPr>
        <p:spPr>
          <a:xfrm>
            <a:off x="5000628" y="1278715"/>
            <a:ext cx="625815" cy="732634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6" name="65 Rectángulo redondeado"/>
          <p:cNvSpPr/>
          <p:nvPr/>
        </p:nvSpPr>
        <p:spPr>
          <a:xfrm>
            <a:off x="3321847" y="5400000"/>
            <a:ext cx="1379537" cy="504825"/>
          </a:xfrm>
          <a:prstGeom prst="roundRect">
            <a:avLst/>
          </a:prstGeom>
          <a:solidFill>
            <a:srgbClr val="FFFFFF">
              <a:lumMod val="8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Clasificación</a:t>
            </a:r>
            <a:endParaRPr kumimoji="0" lang="es-CL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7" name="66 Rectángulo redondeado"/>
          <p:cNvSpPr/>
          <p:nvPr/>
        </p:nvSpPr>
        <p:spPr>
          <a:xfrm>
            <a:off x="5643570" y="3060000"/>
            <a:ext cx="2296793" cy="360000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Antecesor de </a:t>
            </a:r>
            <a:r>
              <a:rPr kumimoji="0" lang="es-E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 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es (</a:t>
            </a:r>
            <a:r>
              <a:rPr kumimoji="0" lang="es-E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 -1)</a:t>
            </a:r>
            <a:endParaRPr kumimoji="0" lang="es-CL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8" name="67 Rectángulo redondeado"/>
          <p:cNvSpPr/>
          <p:nvPr/>
        </p:nvSpPr>
        <p:spPr>
          <a:xfrm>
            <a:off x="5643570" y="4248000"/>
            <a:ext cx="2025650" cy="360000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Pares (de la forma 2</a:t>
            </a:r>
            <a:r>
              <a:rPr kumimoji="0" lang="es-E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lang="es-CL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9" name="68 Rectángulo redondeado"/>
          <p:cNvSpPr/>
          <p:nvPr/>
        </p:nvSpPr>
        <p:spPr>
          <a:xfrm>
            <a:off x="3209928" y="4464000"/>
            <a:ext cx="1603375" cy="482600"/>
          </a:xfrm>
          <a:prstGeom prst="roundRect">
            <a:avLst/>
          </a:prstGeom>
          <a:solidFill>
            <a:srgbClr val="FFFFFF">
              <a:lumMod val="8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Clasificación</a:t>
            </a:r>
            <a:endParaRPr kumimoji="0" lang="es-CL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70" name="17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300262"/>
              </p:ext>
            </p:extLst>
          </p:nvPr>
        </p:nvGraphicFramePr>
        <p:xfrm>
          <a:off x="8215338" y="1928802"/>
          <a:ext cx="2349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cuación" r:id="rId3" imgW="152280" imgH="393480" progId="Equation.3">
                  <p:embed/>
                </p:oleObj>
              </mc:Choice>
              <mc:Fallback>
                <p:oleObj name="Ecuación" r:id="rId3" imgW="152280" imgH="3934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5338" y="1928802"/>
                        <a:ext cx="23495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70 Rectángulo redondeado"/>
          <p:cNvSpPr/>
          <p:nvPr/>
        </p:nvSpPr>
        <p:spPr>
          <a:xfrm>
            <a:off x="5643570" y="3636000"/>
            <a:ext cx="2286016" cy="360000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400" kern="0" dirty="0" smtClean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kumimoji="0" lang="es-E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ucesor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 </a:t>
            </a:r>
            <a:r>
              <a:rPr kumimoji="0" lang="es-E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 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es (</a:t>
            </a:r>
            <a:r>
              <a:rPr kumimoji="0" lang="es-E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n+1)</a:t>
            </a:r>
            <a:endParaRPr kumimoji="0" lang="es-CL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2" name="71 Rectángulo redondeado"/>
          <p:cNvSpPr/>
          <p:nvPr/>
        </p:nvSpPr>
        <p:spPr>
          <a:xfrm>
            <a:off x="5643570" y="4824000"/>
            <a:ext cx="2422525" cy="360000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Impares (de la forma 2</a:t>
            </a:r>
            <a:r>
              <a:rPr kumimoji="0" lang="es-E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n+1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lang="es-CL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73" name="72 Conector recto"/>
          <p:cNvCxnSpPr>
            <a:stCxn id="63" idx="3"/>
            <a:endCxn id="67" idx="1"/>
          </p:cNvCxnSpPr>
          <p:nvPr/>
        </p:nvCxnSpPr>
        <p:spPr bwMode="auto">
          <a:xfrm flipV="1">
            <a:off x="4710909" y="3240000"/>
            <a:ext cx="932661" cy="297425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74" name="73 Conector recto"/>
          <p:cNvCxnSpPr>
            <a:stCxn id="63" idx="3"/>
            <a:endCxn id="71" idx="1"/>
          </p:cNvCxnSpPr>
          <p:nvPr/>
        </p:nvCxnSpPr>
        <p:spPr bwMode="auto">
          <a:xfrm>
            <a:off x="4710909" y="3537425"/>
            <a:ext cx="932661" cy="278575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77" name="76 Conector recto de flecha"/>
          <p:cNvCxnSpPr>
            <a:stCxn id="69" idx="3"/>
            <a:endCxn id="68" idx="1"/>
          </p:cNvCxnSpPr>
          <p:nvPr/>
        </p:nvCxnSpPr>
        <p:spPr bwMode="auto">
          <a:xfrm flipV="1">
            <a:off x="4813303" y="4428000"/>
            <a:ext cx="830267" cy="27730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arrow"/>
          </a:ln>
          <a:effectLst/>
        </p:spPr>
      </p:cxnSp>
      <p:cxnSp>
        <p:nvCxnSpPr>
          <p:cNvPr id="78" name="77 Conector recto de flecha"/>
          <p:cNvCxnSpPr>
            <a:stCxn id="69" idx="3"/>
            <a:endCxn id="72" idx="1"/>
          </p:cNvCxnSpPr>
          <p:nvPr/>
        </p:nvCxnSpPr>
        <p:spPr bwMode="auto">
          <a:xfrm>
            <a:off x="4813303" y="4705300"/>
            <a:ext cx="830267" cy="29870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arrow"/>
          </a:ln>
          <a:effectLst/>
        </p:spPr>
      </p:cxnSp>
      <p:cxnSp>
        <p:nvCxnSpPr>
          <p:cNvPr id="79" name="78 Conector recto de flecha"/>
          <p:cNvCxnSpPr>
            <a:stCxn id="47" idx="3"/>
            <a:endCxn id="63" idx="1"/>
          </p:cNvCxnSpPr>
          <p:nvPr/>
        </p:nvCxnSpPr>
        <p:spPr bwMode="auto">
          <a:xfrm flipV="1">
            <a:off x="2735605" y="3537425"/>
            <a:ext cx="576717" cy="604362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arrow"/>
          </a:ln>
          <a:effectLst/>
        </p:spPr>
      </p:cxnSp>
      <p:cxnSp>
        <p:nvCxnSpPr>
          <p:cNvPr id="80" name="79 Conector recto de flecha"/>
          <p:cNvCxnSpPr>
            <a:stCxn id="47" idx="3"/>
            <a:endCxn id="69" idx="1"/>
          </p:cNvCxnSpPr>
          <p:nvPr/>
        </p:nvCxnSpPr>
        <p:spPr bwMode="auto">
          <a:xfrm>
            <a:off x="2735605" y="4141787"/>
            <a:ext cx="474323" cy="563513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arrow"/>
          </a:ln>
          <a:effectLst/>
        </p:spPr>
      </p:cxnSp>
      <p:cxnSp>
        <p:nvCxnSpPr>
          <p:cNvPr id="81" name="80 Conector recto de flecha"/>
          <p:cNvCxnSpPr>
            <a:stCxn id="51" idx="3"/>
            <a:endCxn id="66" idx="1"/>
          </p:cNvCxnSpPr>
          <p:nvPr/>
        </p:nvCxnSpPr>
        <p:spPr bwMode="auto">
          <a:xfrm flipV="1">
            <a:off x="2362542" y="5652413"/>
            <a:ext cx="959305" cy="332461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arrow"/>
          </a:ln>
          <a:effectLst/>
        </p:spPr>
      </p:cxnSp>
      <p:sp>
        <p:nvSpPr>
          <p:cNvPr id="82" name="81 Rectángulo redondeado"/>
          <p:cNvSpPr/>
          <p:nvPr/>
        </p:nvSpPr>
        <p:spPr>
          <a:xfrm>
            <a:off x="5643570" y="5472000"/>
            <a:ext cx="2530475" cy="360000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Primos: {2, 3, 5, 7, 11…}</a:t>
            </a:r>
            <a:endParaRPr kumimoji="0" lang="es-CL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84" name="83 Conector recto de flecha"/>
          <p:cNvCxnSpPr>
            <a:stCxn id="66" idx="3"/>
            <a:endCxn id="82" idx="1"/>
          </p:cNvCxnSpPr>
          <p:nvPr/>
        </p:nvCxnSpPr>
        <p:spPr bwMode="auto">
          <a:xfrm flipV="1">
            <a:off x="4701384" y="5652000"/>
            <a:ext cx="942186" cy="413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arrow"/>
          </a:ln>
          <a:effectLst/>
        </p:spPr>
      </p:cxnSp>
      <p:grpSp>
        <p:nvGrpSpPr>
          <p:cNvPr id="86" name="Group 6"/>
          <p:cNvGrpSpPr>
            <a:grpSpLocks/>
          </p:cNvGrpSpPr>
          <p:nvPr/>
        </p:nvGrpSpPr>
        <p:grpSpPr bwMode="auto">
          <a:xfrm>
            <a:off x="131763" y="-100013"/>
            <a:ext cx="4800600" cy="719138"/>
            <a:chOff x="83" y="-63"/>
            <a:chExt cx="3024" cy="453"/>
          </a:xfrm>
        </p:grpSpPr>
        <p:sp>
          <p:nvSpPr>
            <p:cNvPr id="87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024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s-CL" altLang="es-CL" u="none">
                <a:cs typeface="Arial" charset="0"/>
              </a:endParaRPr>
            </a:p>
          </p:txBody>
        </p:sp>
        <p:sp>
          <p:nvSpPr>
            <p:cNvPr id="88" name="38 CuadroTexto"/>
            <p:cNvSpPr txBox="1">
              <a:spLocks noChangeArrowheads="1"/>
            </p:cNvSpPr>
            <p:nvPr/>
          </p:nvSpPr>
          <p:spPr bwMode="auto">
            <a:xfrm>
              <a:off x="249" y="4"/>
              <a:ext cx="217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CL" altLang="es-CL" sz="2800" b="1" u="none" dirty="0">
                  <a:solidFill>
                    <a:srgbClr val="404040"/>
                  </a:solidFill>
                  <a:cs typeface="Arial" charset="0"/>
                </a:rPr>
                <a:t>Síntesis de la clase</a:t>
              </a:r>
            </a:p>
          </p:txBody>
        </p:sp>
      </p:grpSp>
      <p:pic>
        <p:nvPicPr>
          <p:cNvPr id="89" name="5 Imagen" descr="ico_mapa conceptua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8" y="-30163"/>
            <a:ext cx="822325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4" name="113 Conector recto de flecha"/>
          <p:cNvCxnSpPr>
            <a:stCxn id="51" idx="3"/>
            <a:endCxn id="52" idx="1"/>
          </p:cNvCxnSpPr>
          <p:nvPr/>
        </p:nvCxnSpPr>
        <p:spPr bwMode="auto">
          <a:xfrm>
            <a:off x="2362542" y="5984874"/>
            <a:ext cx="947398" cy="41039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135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51" grpId="0" animBg="1"/>
      <p:bldP spid="52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3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72" grpId="0" animBg="1"/>
      <p:bldP spid="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1"/>
          <p:cNvGrpSpPr>
            <a:grpSpLocks/>
          </p:cNvGrpSpPr>
          <p:nvPr/>
        </p:nvGrpSpPr>
        <p:grpSpPr bwMode="auto">
          <a:xfrm>
            <a:off x="131763" y="-100013"/>
            <a:ext cx="5448300" cy="719138"/>
            <a:chOff x="-144" y="-63"/>
            <a:chExt cx="3432" cy="453"/>
          </a:xfrm>
        </p:grpSpPr>
        <p:sp>
          <p:nvSpPr>
            <p:cNvPr id="3077" name="37 Rectángulo redondeado"/>
            <p:cNvSpPr>
              <a:spLocks noChangeArrowheads="1"/>
            </p:cNvSpPr>
            <p:nvPr/>
          </p:nvSpPr>
          <p:spPr bwMode="auto">
            <a:xfrm>
              <a:off x="-144" y="-63"/>
              <a:ext cx="3432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s-CL" altLang="es-CL" u="none"/>
            </a:p>
          </p:txBody>
        </p:sp>
        <p:sp>
          <p:nvSpPr>
            <p:cNvPr id="3078" name="38 CuadroTexto"/>
            <p:cNvSpPr txBox="1">
              <a:spLocks noChangeArrowheads="1"/>
            </p:cNvSpPr>
            <p:nvPr/>
          </p:nvSpPr>
          <p:spPr bwMode="auto">
            <a:xfrm>
              <a:off x="68" y="4"/>
              <a:ext cx="269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s-CL" altLang="es-CL" sz="2800" b="1" u="none">
                  <a:solidFill>
                    <a:srgbClr val="404040"/>
                  </a:solidFill>
                </a:rPr>
                <a:t>Aprendizajes esperados</a:t>
              </a:r>
            </a:p>
          </p:txBody>
        </p:sp>
      </p:grpSp>
      <p:pic>
        <p:nvPicPr>
          <p:cNvPr id="3075" name="Picture 10" descr="ico_aprendizaj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613" y="-41275"/>
            <a:ext cx="950912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468313" y="1223963"/>
            <a:ext cx="80645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  <a:defRPr/>
            </a:pPr>
            <a:r>
              <a:rPr lang="es-CL" sz="2000" u="none" dirty="0">
                <a:latin typeface="Arial" panose="020B0604020202020204" pitchFamily="34" charset="0"/>
                <a:cs typeface="Arial" panose="020B0604020202020204" pitchFamily="34" charset="0"/>
              </a:rPr>
              <a:t>Identificar los conjuntos numéricos y sus características.</a:t>
            </a:r>
          </a:p>
          <a:p>
            <a:pPr marL="342900" indent="-342900" algn="just">
              <a:buFont typeface="Wingdings" panose="05000000000000000000" pitchFamily="2" charset="2"/>
              <a:buChar char="§"/>
              <a:defRPr/>
            </a:pPr>
            <a:endParaRPr lang="es-CL" sz="2000" u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  <a:defRPr/>
            </a:pPr>
            <a:r>
              <a:rPr lang="es-CL" sz="2000" u="none" dirty="0">
                <a:latin typeface="Arial" panose="020B0604020202020204" pitchFamily="34" charset="0"/>
                <a:cs typeface="Arial" panose="020B0604020202020204" pitchFamily="34" charset="0"/>
              </a:rPr>
              <a:t>Comprender los conjuntos numéricos en </a:t>
            </a:r>
            <a:r>
              <a:rPr lang="es-CL" sz="2000" u="none" dirty="0" smtClean="0">
                <a:latin typeface="Arial" panose="020B0604020202020204" pitchFamily="34" charset="0"/>
                <a:cs typeface="Arial" panose="020B0604020202020204" pitchFamily="34" charset="0"/>
              </a:rPr>
              <a:t>términos </a:t>
            </a:r>
            <a:r>
              <a:rPr lang="es-CL" sz="2000" u="none" dirty="0">
                <a:latin typeface="Arial" panose="020B0604020202020204" pitchFamily="34" charset="0"/>
                <a:cs typeface="Arial" panose="020B0604020202020204" pitchFamily="34" charset="0"/>
              </a:rPr>
              <a:t>de los problemas asociados a ellos. </a:t>
            </a:r>
          </a:p>
          <a:p>
            <a:pPr marL="342900" indent="-342900" algn="just">
              <a:buFont typeface="Wingdings" panose="05000000000000000000" pitchFamily="2" charset="2"/>
              <a:buChar char="§"/>
              <a:defRPr/>
            </a:pPr>
            <a:endParaRPr lang="es-CL" sz="2000" u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  <a:defRPr/>
            </a:pPr>
            <a:r>
              <a:rPr lang="es-CL" sz="2000" u="none" dirty="0">
                <a:latin typeface="Arial" panose="020B0604020202020204" pitchFamily="34" charset="0"/>
                <a:cs typeface="Arial" panose="020B0604020202020204" pitchFamily="34" charset="0"/>
              </a:rPr>
              <a:t>Reconocer las propiedades de los números reales. </a:t>
            </a:r>
          </a:p>
        </p:txBody>
      </p:sp>
    </p:spTree>
    <p:extLst>
      <p:ext uri="{BB962C8B-B14F-4D97-AF65-F5344CB8AC3E}">
        <p14:creationId xmlns:p14="http://schemas.microsoft.com/office/powerpoint/2010/main" val="270967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20"/>
          <p:cNvGrpSpPr>
            <a:grpSpLocks/>
          </p:cNvGrpSpPr>
          <p:nvPr/>
        </p:nvGrpSpPr>
        <p:grpSpPr bwMode="auto">
          <a:xfrm>
            <a:off x="131763" y="-100013"/>
            <a:ext cx="5160962" cy="719138"/>
            <a:chOff x="83" y="-63"/>
            <a:chExt cx="3251" cy="453"/>
          </a:xfrm>
        </p:grpSpPr>
        <p:sp>
          <p:nvSpPr>
            <p:cNvPr id="31751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251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s-CL" altLang="es-CL" u="none">
                <a:cs typeface="Arial" charset="0"/>
              </a:endParaRPr>
            </a:p>
          </p:txBody>
        </p:sp>
        <p:sp>
          <p:nvSpPr>
            <p:cNvPr id="31752" name="38 CuadroTexto"/>
            <p:cNvSpPr txBox="1">
              <a:spLocks noChangeArrowheads="1"/>
            </p:cNvSpPr>
            <p:nvPr/>
          </p:nvSpPr>
          <p:spPr bwMode="auto">
            <a:xfrm>
              <a:off x="142" y="4"/>
              <a:ext cx="278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CL" altLang="es-CL" sz="2800" b="1" u="none">
                  <a:solidFill>
                    <a:srgbClr val="404040"/>
                  </a:solidFill>
                  <a:cs typeface="Arial" charset="0"/>
                </a:rPr>
                <a:t>Prepara tu próxima clase</a:t>
              </a:r>
            </a:p>
          </p:txBody>
        </p:sp>
      </p:grpSp>
      <p:grpSp>
        <p:nvGrpSpPr>
          <p:cNvPr id="31747" name="Group 13"/>
          <p:cNvGrpSpPr>
            <a:grpSpLocks/>
          </p:cNvGrpSpPr>
          <p:nvPr/>
        </p:nvGrpSpPr>
        <p:grpSpPr bwMode="auto">
          <a:xfrm>
            <a:off x="2124075" y="2420938"/>
            <a:ext cx="4829175" cy="1223962"/>
            <a:chOff x="1335" y="1525"/>
            <a:chExt cx="3042" cy="771"/>
          </a:xfrm>
        </p:grpSpPr>
        <p:sp>
          <p:nvSpPr>
            <p:cNvPr id="31748" name="2 Rectángulo redondeado"/>
            <p:cNvSpPr>
              <a:spLocks noChangeArrowheads="1"/>
            </p:cNvSpPr>
            <p:nvPr/>
          </p:nvSpPr>
          <p:spPr bwMode="auto">
            <a:xfrm>
              <a:off x="1746" y="1661"/>
              <a:ext cx="2631" cy="635"/>
            </a:xfrm>
            <a:prstGeom prst="roundRect">
              <a:avLst>
                <a:gd name="adj" fmla="val 16667"/>
              </a:avLst>
            </a:prstGeom>
            <a:solidFill>
              <a:srgbClr val="CECEEF"/>
            </a:solidFill>
            <a:ln w="12700" algn="ctr">
              <a:solidFill>
                <a:srgbClr val="9C9CDF"/>
              </a:solidFill>
              <a:prstDash val="sysDash"/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s-CL" altLang="es-CL" u="none">
                <a:cs typeface="Arial" charset="0"/>
              </a:endParaRPr>
            </a:p>
          </p:txBody>
        </p:sp>
        <p:pic>
          <p:nvPicPr>
            <p:cNvPr id="31749" name="10 Imagen" descr="ico_ojoc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5" y="1525"/>
              <a:ext cx="591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0" name="4 Rectángulo"/>
            <p:cNvSpPr>
              <a:spLocks noChangeArrowheads="1"/>
            </p:cNvSpPr>
            <p:nvPr/>
          </p:nvSpPr>
          <p:spPr bwMode="auto">
            <a:xfrm>
              <a:off x="1837" y="1706"/>
              <a:ext cx="254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altLang="es-CL" u="none" dirty="0">
                  <a:solidFill>
                    <a:srgbClr val="222268"/>
                  </a:solidFill>
                </a:rPr>
                <a:t>En la próxima sesión, estudiaremos </a:t>
              </a:r>
              <a:r>
                <a:rPr lang="es-CL" altLang="es-CL" b="1" u="none" dirty="0" smtClean="0">
                  <a:solidFill>
                    <a:srgbClr val="222268"/>
                  </a:solidFill>
                </a:rPr>
                <a:t>Operatoria en los racionales</a:t>
              </a:r>
              <a:endParaRPr lang="es-MX" altLang="es-CL" u="none" dirty="0">
                <a:solidFill>
                  <a:srgbClr val="222268"/>
                </a:solidFill>
                <a:cs typeface="Arial" charset="0"/>
              </a:endParaRPr>
            </a:p>
            <a:p>
              <a:pPr algn="just" eaLnBrk="1" hangingPunct="1"/>
              <a:endParaRPr lang="es-CL" altLang="es-CL" u="none" dirty="0">
                <a:solidFill>
                  <a:srgbClr val="222268"/>
                </a:solidFill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272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4BD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32771" name="Text Box 6"/>
          <p:cNvSpPr txBox="1">
            <a:spLocks noChangeArrowheads="1"/>
          </p:cNvSpPr>
          <p:nvPr/>
        </p:nvSpPr>
        <p:spPr bwMode="auto">
          <a:xfrm>
            <a:off x="6516688" y="6381750"/>
            <a:ext cx="23764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60000"/>
              </a:lnSpc>
            </a:pPr>
            <a:r>
              <a:rPr lang="es-CL" altLang="es-CL" sz="1000" u="none">
                <a:solidFill>
                  <a:schemeClr val="bg1"/>
                </a:solidFill>
                <a:latin typeface="Arial Narrow" pitchFamily="34" charset="0"/>
                <a:cs typeface="Arial" charset="0"/>
              </a:rPr>
              <a:t>Propiedad Intelectual Cpech RDA: 186414</a:t>
            </a:r>
            <a:endParaRPr lang="es-ES" altLang="es-CL" sz="1000" u="none">
              <a:solidFill>
                <a:schemeClr val="bg1"/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250888" name="Rectangle 8"/>
          <p:cNvSpPr>
            <a:spLocks noChangeArrowheads="1"/>
          </p:cNvSpPr>
          <p:nvPr/>
        </p:nvSpPr>
        <p:spPr bwMode="auto">
          <a:xfrm>
            <a:off x="1871663" y="2605088"/>
            <a:ext cx="6156325" cy="719137"/>
          </a:xfrm>
          <a:prstGeom prst="rect">
            <a:avLst/>
          </a:prstGeom>
          <a:solidFill>
            <a:schemeClr val="bg1">
              <a:alpha val="1490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s-CL" altLang="es-CL" u="none"/>
          </a:p>
        </p:txBody>
      </p:sp>
      <p:sp>
        <p:nvSpPr>
          <p:cNvPr id="250889" name="Rectangle 9"/>
          <p:cNvSpPr>
            <a:spLocks noChangeArrowheads="1"/>
          </p:cNvSpPr>
          <p:nvPr/>
        </p:nvSpPr>
        <p:spPr bwMode="auto">
          <a:xfrm>
            <a:off x="1871663" y="2605088"/>
            <a:ext cx="1979612" cy="719137"/>
          </a:xfrm>
          <a:prstGeom prst="rect">
            <a:avLst/>
          </a:prstGeom>
          <a:solidFill>
            <a:schemeClr val="bg1">
              <a:alpha val="1490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s-CL" altLang="es-CL" u="none"/>
          </a:p>
        </p:txBody>
      </p:sp>
      <p:sp>
        <p:nvSpPr>
          <p:cNvPr id="112657" name="Text Box 17"/>
          <p:cNvSpPr txBox="1">
            <a:spLocks noChangeArrowheads="1"/>
          </p:cNvSpPr>
          <p:nvPr/>
        </p:nvSpPr>
        <p:spPr bwMode="auto">
          <a:xfrm>
            <a:off x="2124075" y="3789363"/>
            <a:ext cx="5400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s-CL" altLang="es-CL" sz="1500" u="none">
                <a:solidFill>
                  <a:schemeClr val="bg1"/>
                </a:solidFill>
                <a:latin typeface="Arial Narrow" pitchFamily="34" charset="0"/>
                <a:cs typeface="Arial" charset="0"/>
              </a:rPr>
              <a:t>ESTE MATERIAL SE ENCUENTRA PROTEGIDO POR EL REGISTRO DE PROPIEDAD INTELECTUAL.</a:t>
            </a:r>
            <a:endParaRPr lang="es-ES" altLang="es-CL" sz="1500" u="none">
              <a:solidFill>
                <a:schemeClr val="bg1"/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2" name="Text Box 17"/>
          <p:cNvSpPr txBox="1">
            <a:spLocks noChangeArrowheads="1"/>
          </p:cNvSpPr>
          <p:nvPr/>
        </p:nvSpPr>
        <p:spPr bwMode="auto">
          <a:xfrm>
            <a:off x="2016125" y="2781300"/>
            <a:ext cx="57245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01800" indent="-1701800"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s-CL" altLang="es-CL" sz="1600" b="1" u="none">
                <a:solidFill>
                  <a:schemeClr val="bg1"/>
                </a:solidFill>
                <a:cs typeface="Arial" charset="0"/>
              </a:rPr>
              <a:t>Equipo Editorial        Matemática</a:t>
            </a:r>
            <a:endParaRPr lang="es-ES" altLang="es-CL" sz="1600" b="1" u="none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2776" name="11 Rectángulo redondeado"/>
          <p:cNvSpPr>
            <a:spLocks noChangeArrowheads="1"/>
          </p:cNvSpPr>
          <p:nvPr/>
        </p:nvSpPr>
        <p:spPr bwMode="auto">
          <a:xfrm>
            <a:off x="7885113" y="2420938"/>
            <a:ext cx="1511300" cy="10795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CL" altLang="es-CL"/>
          </a:p>
        </p:txBody>
      </p:sp>
      <p:pic>
        <p:nvPicPr>
          <p:cNvPr id="32777" name="10 Imagen" descr="logo_patron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2565400"/>
            <a:ext cx="86518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129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5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25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8" grpId="0" animBg="1"/>
      <p:bldP spid="250889" grpId="0" animBg="1"/>
      <p:bldP spid="112657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68313" y="1320800"/>
            <a:ext cx="8412162" cy="4717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>
            <a:spAutoFit/>
          </a:bodyPr>
          <a:lstStyle>
            <a:lvl1pPr defTabSz="995363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5363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5363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5363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5363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s-ES" altLang="es-CL" sz="2000" u="none" dirty="0"/>
              <a:t>14. La suma de tres números impares consecutivos es </a:t>
            </a:r>
            <a:r>
              <a:rPr lang="es-ES" altLang="es-CL" sz="2000" b="1" u="none" dirty="0"/>
              <a:t>siempre</a:t>
            </a:r>
          </a:p>
          <a:p>
            <a:pPr algn="just" eaLnBrk="1" hangingPunct="1"/>
            <a:endParaRPr lang="es-ES" altLang="es-CL" sz="2000" u="none" dirty="0"/>
          </a:p>
          <a:p>
            <a:pPr algn="just" eaLnBrk="1" hangingPunct="1"/>
            <a:r>
              <a:rPr lang="es-ES" altLang="es-CL" sz="2000" u="none" dirty="0"/>
              <a:t>I)   divisible por 3.</a:t>
            </a:r>
          </a:p>
          <a:p>
            <a:pPr algn="just" eaLnBrk="1" hangingPunct="1"/>
            <a:r>
              <a:rPr lang="es-ES" altLang="es-CL" sz="2000" u="none" dirty="0"/>
              <a:t>II)  divisible por 6.</a:t>
            </a:r>
          </a:p>
          <a:p>
            <a:pPr algn="just" eaLnBrk="1" hangingPunct="1"/>
            <a:r>
              <a:rPr lang="es-ES" altLang="es-CL" sz="2000" u="none" dirty="0"/>
              <a:t>III) divisible por 9.</a:t>
            </a:r>
          </a:p>
          <a:p>
            <a:pPr algn="just" eaLnBrk="1" hangingPunct="1"/>
            <a:endParaRPr lang="es-ES" altLang="es-CL" sz="2000" u="none" dirty="0"/>
          </a:p>
          <a:p>
            <a:pPr algn="just" eaLnBrk="1" hangingPunct="1"/>
            <a:r>
              <a:rPr lang="es-ES" altLang="es-CL" sz="2000" u="none" dirty="0"/>
              <a:t>Es (son) verdadera(s)</a:t>
            </a:r>
          </a:p>
          <a:p>
            <a:pPr algn="just" eaLnBrk="1" hangingPunct="1"/>
            <a:endParaRPr lang="es-ES" altLang="es-CL" sz="2000" u="none" dirty="0"/>
          </a:p>
          <a:p>
            <a:pPr algn="just" eaLnBrk="1" hangingPunct="1"/>
            <a:r>
              <a:rPr lang="es-ES" altLang="es-CL" sz="2000" u="none" dirty="0"/>
              <a:t>A)  solo I.</a:t>
            </a:r>
          </a:p>
          <a:p>
            <a:pPr algn="just" eaLnBrk="1" hangingPunct="1"/>
            <a:r>
              <a:rPr lang="es-ES" altLang="es-CL" sz="2000" u="none" dirty="0"/>
              <a:t>B)  solo II.</a:t>
            </a:r>
          </a:p>
          <a:p>
            <a:pPr algn="just" eaLnBrk="1" hangingPunct="1"/>
            <a:r>
              <a:rPr lang="es-ES" altLang="es-CL" sz="2000" u="none" dirty="0"/>
              <a:t>C)  solo I y III.</a:t>
            </a:r>
          </a:p>
          <a:p>
            <a:pPr algn="just" eaLnBrk="1" hangingPunct="1"/>
            <a:r>
              <a:rPr lang="es-ES" altLang="es-CL" sz="2000" u="none" dirty="0"/>
              <a:t>D)  solo II y III.</a:t>
            </a:r>
          </a:p>
          <a:p>
            <a:pPr marL="457200" indent="-457200" algn="just" eaLnBrk="1" hangingPunct="1">
              <a:buAutoNum type="alphaUcParenR" startAt="5"/>
            </a:pPr>
            <a:r>
              <a:rPr lang="es-ES" altLang="es-CL" sz="2000" u="none" dirty="0" smtClean="0"/>
              <a:t>I</a:t>
            </a:r>
            <a:r>
              <a:rPr lang="es-ES" altLang="es-CL" sz="2000" u="none" dirty="0"/>
              <a:t>, II y III.</a:t>
            </a:r>
            <a:r>
              <a:rPr lang="es-ES_tradnl" altLang="es-CL" sz="2000" i="1" u="none" dirty="0">
                <a:solidFill>
                  <a:schemeClr val="tx2"/>
                </a:solidFill>
              </a:rPr>
              <a:t>	</a:t>
            </a:r>
            <a:endParaRPr lang="es-ES_tradnl" altLang="es-CL" sz="2000" i="1" u="none" dirty="0" smtClean="0">
              <a:solidFill>
                <a:schemeClr val="tx2"/>
              </a:solidFill>
            </a:endParaRPr>
          </a:p>
          <a:p>
            <a:pPr algn="just" eaLnBrk="1" hangingPunct="1"/>
            <a:endParaRPr lang="es-ES_tradnl" altLang="es-CL" sz="2000" i="1" u="none" dirty="0" smtClean="0">
              <a:solidFill>
                <a:schemeClr val="tx2"/>
              </a:solidFill>
            </a:endParaRPr>
          </a:p>
          <a:p>
            <a:pPr algn="just" eaLnBrk="1" hangingPunct="1"/>
            <a:r>
              <a:rPr lang="es-ES_tradnl" altLang="es-CL" sz="2000" i="1" u="none" dirty="0">
                <a:solidFill>
                  <a:schemeClr val="tx2"/>
                </a:solidFill>
              </a:rPr>
              <a:t>	</a:t>
            </a:r>
            <a:r>
              <a:rPr lang="es-ES_tradnl" altLang="es-CL" sz="2000" i="1" u="none" dirty="0" smtClean="0">
                <a:solidFill>
                  <a:schemeClr val="tx2"/>
                </a:solidFill>
              </a:rPr>
              <a:t>	</a:t>
            </a:r>
            <a:r>
              <a:rPr lang="es-ES_tradnl" altLang="es-CL" sz="1600" i="1" u="none" dirty="0" smtClean="0"/>
              <a:t>Fuente </a:t>
            </a:r>
            <a:r>
              <a:rPr lang="es-ES_tradnl" altLang="es-CL" sz="1600" i="1" u="none" dirty="0"/>
              <a:t>: </a:t>
            </a:r>
            <a:r>
              <a:rPr lang="es-ES_tradnl" altLang="es-CL" sz="1600" b="1" i="1" u="none" dirty="0"/>
              <a:t>DEMRE - U. DE CHILE</a:t>
            </a:r>
            <a:r>
              <a:rPr lang="es-ES_tradnl" altLang="es-CL" sz="1600" i="1" u="none" dirty="0"/>
              <a:t>, Proceso de admisión 2010.</a:t>
            </a:r>
          </a:p>
        </p:txBody>
      </p:sp>
      <p:grpSp>
        <p:nvGrpSpPr>
          <p:cNvPr id="17411" name="Group 8"/>
          <p:cNvGrpSpPr>
            <a:grpSpLocks/>
          </p:cNvGrpSpPr>
          <p:nvPr/>
        </p:nvGrpSpPr>
        <p:grpSpPr bwMode="auto">
          <a:xfrm>
            <a:off x="131763" y="-100013"/>
            <a:ext cx="4872037" cy="719138"/>
            <a:chOff x="83" y="-63"/>
            <a:chExt cx="3069" cy="453"/>
          </a:xfrm>
        </p:grpSpPr>
        <p:sp>
          <p:nvSpPr>
            <p:cNvPr id="17413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069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s-CL" altLang="es-CL" u="none"/>
            </a:p>
          </p:txBody>
        </p:sp>
        <p:sp>
          <p:nvSpPr>
            <p:cNvPr id="17414" name="38 CuadroTexto"/>
            <p:cNvSpPr txBox="1">
              <a:spLocks noChangeArrowheads="1"/>
            </p:cNvSpPr>
            <p:nvPr/>
          </p:nvSpPr>
          <p:spPr bwMode="auto">
            <a:xfrm>
              <a:off x="160" y="4"/>
              <a:ext cx="234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s-CL" altLang="es-CL" sz="2800" b="1" u="none">
                  <a:solidFill>
                    <a:srgbClr val="404040"/>
                  </a:solidFill>
                </a:rPr>
                <a:t>Pregunta oficial PSU</a:t>
              </a:r>
            </a:p>
          </p:txBody>
        </p:sp>
      </p:grpSp>
      <p:pic>
        <p:nvPicPr>
          <p:cNvPr id="17412" name="10 Imagen" descr="ico_PS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0"/>
            <a:ext cx="884238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204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 descr="collage-MT_para-PPT_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3" name="Group 9"/>
          <p:cNvGrpSpPr>
            <a:grpSpLocks/>
          </p:cNvGrpSpPr>
          <p:nvPr/>
        </p:nvGrpSpPr>
        <p:grpSpPr bwMode="auto">
          <a:xfrm>
            <a:off x="4572000" y="3860801"/>
            <a:ext cx="5473700" cy="2736850"/>
            <a:chOff x="2880" y="2432"/>
            <a:chExt cx="3448" cy="1724"/>
          </a:xfrm>
        </p:grpSpPr>
        <p:sp>
          <p:nvSpPr>
            <p:cNvPr id="5124" name="37 Rectángulo redondeado"/>
            <p:cNvSpPr>
              <a:spLocks noChangeArrowheads="1"/>
            </p:cNvSpPr>
            <p:nvPr/>
          </p:nvSpPr>
          <p:spPr bwMode="auto">
            <a:xfrm>
              <a:off x="3152" y="2432"/>
              <a:ext cx="3176" cy="1724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s-CL" altLang="es-CL" u="none"/>
            </a:p>
          </p:txBody>
        </p:sp>
        <p:sp>
          <p:nvSpPr>
            <p:cNvPr id="5125" name="38 CuadroTexto"/>
            <p:cNvSpPr txBox="1">
              <a:spLocks noChangeArrowheads="1"/>
            </p:cNvSpPr>
            <p:nvPr/>
          </p:nvSpPr>
          <p:spPr bwMode="auto">
            <a:xfrm>
              <a:off x="3516" y="2541"/>
              <a:ext cx="2766" cy="1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s-ES" altLang="es-CL" sz="2000" u="none" dirty="0"/>
                <a:t>1. Conjuntos numéricos</a:t>
              </a:r>
            </a:p>
            <a:p>
              <a:pPr eaLnBrk="1" hangingPunct="1"/>
              <a:endParaRPr lang="es-ES" altLang="es-CL" sz="2000" u="none" dirty="0"/>
            </a:p>
            <a:p>
              <a:pPr eaLnBrk="1" hangingPunct="1"/>
              <a:r>
                <a:rPr lang="es-ES" altLang="es-CL" sz="2000" u="none" dirty="0"/>
                <a:t>2. </a:t>
              </a:r>
              <a:r>
                <a:rPr lang="es-ES" altLang="es-CL" sz="2000" u="none" dirty="0" smtClean="0"/>
                <a:t>Propiedades</a:t>
              </a:r>
              <a:endParaRPr lang="es-ES" altLang="es-CL" sz="2000" u="none" dirty="0"/>
            </a:p>
            <a:p>
              <a:pPr eaLnBrk="1" hangingPunct="1"/>
              <a:endParaRPr lang="es-ES" altLang="es-CL" sz="2000" u="none" dirty="0"/>
            </a:p>
            <a:p>
              <a:pPr eaLnBrk="1" hangingPunct="1"/>
              <a:r>
                <a:rPr lang="es-ES" altLang="es-CL" sz="2000" u="none" dirty="0"/>
                <a:t>3. </a:t>
              </a:r>
              <a:r>
                <a:rPr lang="es-ES" altLang="es-CL" sz="2000" u="none" dirty="0" smtClean="0"/>
                <a:t>Clasificación</a:t>
              </a:r>
              <a:endParaRPr lang="es-ES" altLang="es-CL" sz="2000" u="none" dirty="0"/>
            </a:p>
            <a:p>
              <a:pPr eaLnBrk="1" hangingPunct="1"/>
              <a:endParaRPr lang="es-ES" altLang="es-CL" sz="2000" u="none" dirty="0"/>
            </a:p>
            <a:p>
              <a:pPr eaLnBrk="1" hangingPunct="1"/>
              <a:r>
                <a:rPr lang="es-ES" altLang="es-CL" sz="2000" u="none" dirty="0"/>
                <a:t>4. </a:t>
              </a:r>
              <a:r>
                <a:rPr lang="es-ES" altLang="es-CL" sz="2000" u="none" dirty="0" smtClean="0"/>
                <a:t>Posición y valor absoluto</a:t>
              </a:r>
              <a:endParaRPr lang="es-ES" altLang="es-CL" sz="2000" u="none" dirty="0"/>
            </a:p>
            <a:p>
              <a:pPr eaLnBrk="1" hangingPunct="1"/>
              <a:endParaRPr lang="es-ES" altLang="es-CL" sz="2000" u="none" dirty="0"/>
            </a:p>
          </p:txBody>
        </p:sp>
        <p:pic>
          <p:nvPicPr>
            <p:cNvPr id="5126" name="7 Imagen" descr="ico_concepto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3566"/>
              <a:ext cx="503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979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5"/>
          <p:cNvGrpSpPr>
            <a:grpSpLocks/>
          </p:cNvGrpSpPr>
          <p:nvPr/>
        </p:nvGrpSpPr>
        <p:grpSpPr bwMode="auto">
          <a:xfrm>
            <a:off x="131763" y="-100013"/>
            <a:ext cx="4732337" cy="860426"/>
            <a:chOff x="83" y="-63"/>
            <a:chExt cx="2981" cy="542"/>
          </a:xfrm>
        </p:grpSpPr>
        <p:grpSp>
          <p:nvGrpSpPr>
            <p:cNvPr id="8220" name="Group 2"/>
            <p:cNvGrpSpPr>
              <a:grpSpLocks/>
            </p:cNvGrpSpPr>
            <p:nvPr/>
          </p:nvGrpSpPr>
          <p:grpSpPr bwMode="auto">
            <a:xfrm>
              <a:off x="83" y="-63"/>
              <a:ext cx="2797" cy="453"/>
              <a:chOff x="83" y="-63"/>
              <a:chExt cx="4544" cy="453"/>
            </a:xfrm>
          </p:grpSpPr>
          <p:sp>
            <p:nvSpPr>
              <p:cNvPr id="8222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4544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s-CL" altLang="es-CL" u="none"/>
              </a:p>
            </p:txBody>
          </p:sp>
          <p:sp>
            <p:nvSpPr>
              <p:cNvPr id="8223" name="38 CuadroTexto"/>
              <p:cNvSpPr txBox="1">
                <a:spLocks noChangeArrowheads="1"/>
              </p:cNvSpPr>
              <p:nvPr/>
            </p:nvSpPr>
            <p:spPr bwMode="auto">
              <a:xfrm>
                <a:off x="159" y="4"/>
                <a:ext cx="407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s-CL" altLang="es-CL" sz="2600" b="1" u="none">
                    <a:solidFill>
                      <a:srgbClr val="404040"/>
                    </a:solidFill>
                  </a:rPr>
                  <a:t>1. Conjuntos numéricos</a:t>
                </a:r>
              </a:p>
            </p:txBody>
          </p:sp>
        </p:grpSp>
        <p:pic>
          <p:nvPicPr>
            <p:cNvPr id="8221" name="6 Imagen" descr="ico_concepto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" y="0"/>
              <a:ext cx="456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7" name="86 Rectángulo"/>
          <p:cNvSpPr/>
          <p:nvPr/>
        </p:nvSpPr>
        <p:spPr bwMode="auto">
          <a:xfrm>
            <a:off x="1930722" y="1972438"/>
            <a:ext cx="4968875" cy="25209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s-ES">
              <a:cs typeface="+mn-cs"/>
            </a:endParaRPr>
          </a:p>
        </p:txBody>
      </p:sp>
      <p:sp>
        <p:nvSpPr>
          <p:cNvPr id="8206" name="2 Rectángulo"/>
          <p:cNvSpPr>
            <a:spLocks noChangeArrowheads="1"/>
          </p:cNvSpPr>
          <p:nvPr/>
        </p:nvSpPr>
        <p:spPr bwMode="auto">
          <a:xfrm>
            <a:off x="2146760" y="2188519"/>
            <a:ext cx="3240571" cy="2088787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8207" name="91 Rectángulo"/>
          <p:cNvSpPr>
            <a:spLocks noChangeArrowheads="1"/>
          </p:cNvSpPr>
          <p:nvPr/>
        </p:nvSpPr>
        <p:spPr bwMode="auto">
          <a:xfrm>
            <a:off x="2362798" y="2332574"/>
            <a:ext cx="1872330" cy="1584597"/>
          </a:xfrm>
          <a:prstGeom prst="rect">
            <a:avLst/>
          </a:prstGeom>
          <a:solidFill>
            <a:srgbClr val="7EF3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8208" name="9 Rectángulo"/>
          <p:cNvSpPr>
            <a:spLocks noChangeArrowheads="1"/>
          </p:cNvSpPr>
          <p:nvPr/>
        </p:nvSpPr>
        <p:spPr bwMode="auto">
          <a:xfrm>
            <a:off x="2578836" y="2548655"/>
            <a:ext cx="1368241" cy="1152434"/>
          </a:xfrm>
          <a:prstGeom prst="rect">
            <a:avLst/>
          </a:prstGeom>
          <a:solidFill>
            <a:srgbClr val="DEFF9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8209" name="97 CuadroTexto"/>
          <p:cNvSpPr txBox="1">
            <a:spLocks noChangeArrowheads="1"/>
          </p:cNvSpPr>
          <p:nvPr/>
        </p:nvSpPr>
        <p:spPr bwMode="auto">
          <a:xfrm>
            <a:off x="3632706" y="3340954"/>
            <a:ext cx="242359" cy="33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altLang="es-CL" sz="1600" u="none"/>
              <a:t>Z</a:t>
            </a:r>
          </a:p>
        </p:txBody>
      </p:sp>
      <p:sp>
        <p:nvSpPr>
          <p:cNvPr id="92" name="16 Rectángulo"/>
          <p:cNvSpPr/>
          <p:nvPr/>
        </p:nvSpPr>
        <p:spPr bwMode="auto">
          <a:xfrm>
            <a:off x="2794322" y="2693163"/>
            <a:ext cx="865188" cy="86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s-ES">
              <a:cs typeface="+mn-cs"/>
            </a:endParaRPr>
          </a:p>
        </p:txBody>
      </p:sp>
      <p:sp>
        <p:nvSpPr>
          <p:cNvPr id="93" name="17 CuadroTexto"/>
          <p:cNvSpPr txBox="1"/>
          <p:nvPr/>
        </p:nvSpPr>
        <p:spPr bwMode="auto">
          <a:xfrm>
            <a:off x="3083247" y="3196401"/>
            <a:ext cx="503238" cy="307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ES" sz="1400" u="none" dirty="0">
                <a:ea typeface="ＭＳ Ｐゴシック" pitchFamily="-107" charset="-128"/>
                <a:cs typeface="+mn-cs"/>
              </a:rPr>
              <a:t>IN</a:t>
            </a:r>
            <a:r>
              <a:rPr lang="es-ES" sz="1400" u="none" baseline="-25000" dirty="0">
                <a:ea typeface="ＭＳ Ｐゴシック" pitchFamily="-107" charset="-128"/>
                <a:cs typeface="+mn-cs"/>
              </a:rPr>
              <a:t>0</a:t>
            </a:r>
            <a:endParaRPr lang="es-ES" sz="1400" dirty="0">
              <a:cs typeface="+mn-cs"/>
            </a:endParaRPr>
          </a:p>
        </p:txBody>
      </p:sp>
      <p:grpSp>
        <p:nvGrpSpPr>
          <p:cNvPr id="5" name="22 Grupo"/>
          <p:cNvGrpSpPr/>
          <p:nvPr/>
        </p:nvGrpSpPr>
        <p:grpSpPr bwMode="auto">
          <a:xfrm>
            <a:off x="2975645" y="2801442"/>
            <a:ext cx="484718" cy="424198"/>
            <a:chOff x="5652120" y="4653136"/>
            <a:chExt cx="576064" cy="504056"/>
          </a:xfrm>
          <a:solidFill>
            <a:srgbClr val="FFC1C1"/>
          </a:solidFill>
        </p:grpSpPr>
        <p:sp>
          <p:nvSpPr>
            <p:cNvPr id="102" name="101 Rectángulo"/>
            <p:cNvSpPr/>
            <p:nvPr/>
          </p:nvSpPr>
          <p:spPr bwMode="auto">
            <a:xfrm>
              <a:off x="5652120" y="4653136"/>
              <a:ext cx="576064" cy="50405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s-ES" dirty="0">
                <a:cs typeface="+mn-cs"/>
              </a:endParaRPr>
            </a:p>
          </p:txBody>
        </p:sp>
        <p:sp>
          <p:nvSpPr>
            <p:cNvPr id="103" name="15 CuadroTexto"/>
            <p:cNvSpPr txBox="1"/>
            <p:nvPr/>
          </p:nvSpPr>
          <p:spPr>
            <a:xfrm>
              <a:off x="5724128" y="4725143"/>
              <a:ext cx="432048" cy="365815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ES" sz="1400" u="none" dirty="0">
                  <a:ea typeface="ＭＳ Ｐゴシック" pitchFamily="-107" charset="-128"/>
                  <a:cs typeface="+mn-cs"/>
                </a:rPr>
                <a:t>IN</a:t>
              </a:r>
            </a:p>
          </p:txBody>
        </p:sp>
      </p:grpSp>
      <p:sp>
        <p:nvSpPr>
          <p:cNvPr id="8213" name="6 CuadroTexto"/>
          <p:cNvSpPr txBox="1">
            <a:spLocks noChangeArrowheads="1"/>
          </p:cNvSpPr>
          <p:nvPr/>
        </p:nvSpPr>
        <p:spPr bwMode="auto">
          <a:xfrm>
            <a:off x="3920756" y="3557035"/>
            <a:ext cx="242359" cy="33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altLang="es-CL" sz="1600" u="none"/>
              <a:t>Q</a:t>
            </a:r>
          </a:p>
        </p:txBody>
      </p:sp>
      <p:sp>
        <p:nvSpPr>
          <p:cNvPr id="8214" name="94 Rectángulo"/>
          <p:cNvSpPr>
            <a:spLocks noChangeArrowheads="1"/>
          </p:cNvSpPr>
          <p:nvPr/>
        </p:nvSpPr>
        <p:spPr bwMode="auto">
          <a:xfrm>
            <a:off x="4379153" y="2332574"/>
            <a:ext cx="792139" cy="1584597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8215" name="95 CuadroTexto"/>
          <p:cNvSpPr txBox="1">
            <a:spLocks noChangeArrowheads="1"/>
          </p:cNvSpPr>
          <p:nvPr/>
        </p:nvSpPr>
        <p:spPr bwMode="auto">
          <a:xfrm>
            <a:off x="4811229" y="3629063"/>
            <a:ext cx="545308" cy="33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altLang="es-CL" sz="1600" u="none" dirty="0"/>
              <a:t>Q*</a:t>
            </a:r>
          </a:p>
        </p:txBody>
      </p:sp>
      <p:sp>
        <p:nvSpPr>
          <p:cNvPr id="8216" name="52 CuadroTexto"/>
          <p:cNvSpPr txBox="1">
            <a:spLocks noChangeArrowheads="1"/>
          </p:cNvSpPr>
          <p:nvPr/>
        </p:nvSpPr>
        <p:spPr bwMode="auto">
          <a:xfrm>
            <a:off x="5072960" y="3917171"/>
            <a:ext cx="242359" cy="33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altLang="es-CL" sz="1600" u="none" dirty="0"/>
              <a:t>R</a:t>
            </a:r>
          </a:p>
        </p:txBody>
      </p:sp>
      <p:sp>
        <p:nvSpPr>
          <p:cNvPr id="8217" name="48 Rectángulo"/>
          <p:cNvSpPr>
            <a:spLocks noChangeArrowheads="1"/>
          </p:cNvSpPr>
          <p:nvPr/>
        </p:nvSpPr>
        <p:spPr bwMode="auto">
          <a:xfrm>
            <a:off x="5603369" y="2188519"/>
            <a:ext cx="936165" cy="2088787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8218" name="49 CuadroTexto"/>
          <p:cNvSpPr txBox="1">
            <a:spLocks noChangeArrowheads="1"/>
          </p:cNvSpPr>
          <p:nvPr/>
        </p:nvSpPr>
        <p:spPr bwMode="auto">
          <a:xfrm>
            <a:off x="6251483" y="3907876"/>
            <a:ext cx="363538" cy="36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CL" altLang="es-CL" u="none" dirty="0"/>
              <a:t>II</a:t>
            </a:r>
            <a:endParaRPr lang="es-ES" altLang="es-CL" u="none" dirty="0"/>
          </a:p>
        </p:txBody>
      </p:sp>
      <p:sp>
        <p:nvSpPr>
          <p:cNvPr id="8219" name="46 CuadroTexto"/>
          <p:cNvSpPr txBox="1">
            <a:spLocks noChangeArrowheads="1"/>
          </p:cNvSpPr>
          <p:nvPr/>
        </p:nvSpPr>
        <p:spPr bwMode="auto">
          <a:xfrm>
            <a:off x="6554048" y="4090261"/>
            <a:ext cx="242359" cy="40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altLang="es-CL" sz="2000" u="none"/>
              <a:t>C</a:t>
            </a:r>
          </a:p>
        </p:txBody>
      </p:sp>
      <p:grpSp>
        <p:nvGrpSpPr>
          <p:cNvPr id="6" name="49 Grupo"/>
          <p:cNvGrpSpPr>
            <a:grpSpLocks/>
          </p:cNvGrpSpPr>
          <p:nvPr/>
        </p:nvGrpSpPr>
        <p:grpSpPr bwMode="auto">
          <a:xfrm>
            <a:off x="2645817" y="4911303"/>
            <a:ext cx="3887788" cy="542925"/>
            <a:chOff x="2843882" y="4542259"/>
            <a:chExt cx="3888358" cy="542925"/>
          </a:xfrm>
        </p:grpSpPr>
        <p:sp>
          <p:nvSpPr>
            <p:cNvPr id="8197" name="Rectangle 24"/>
            <p:cNvSpPr>
              <a:spLocks noChangeArrowheads="1"/>
            </p:cNvSpPr>
            <p:nvPr/>
          </p:nvSpPr>
          <p:spPr bwMode="auto">
            <a:xfrm>
              <a:off x="2843882" y="4542259"/>
              <a:ext cx="3671888" cy="542925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s-CL" altLang="es-CL" u="none">
                <a:latin typeface="Verdana" pitchFamily="34" charset="0"/>
              </a:endParaRPr>
            </a:p>
          </p:txBody>
        </p:sp>
        <p:grpSp>
          <p:nvGrpSpPr>
            <p:cNvPr id="8198" name="Group 33"/>
            <p:cNvGrpSpPr>
              <a:grpSpLocks/>
            </p:cNvGrpSpPr>
            <p:nvPr/>
          </p:nvGrpSpPr>
          <p:grpSpPr bwMode="auto">
            <a:xfrm>
              <a:off x="2915890" y="4614267"/>
              <a:ext cx="3816350" cy="396875"/>
              <a:chOff x="3243" y="2478"/>
              <a:chExt cx="2404" cy="250"/>
            </a:xfrm>
          </p:grpSpPr>
          <p:sp>
            <p:nvSpPr>
              <p:cNvPr id="8199" name="Text Box 26"/>
              <p:cNvSpPr txBox="1">
                <a:spLocks noChangeArrowheads="1"/>
              </p:cNvSpPr>
              <p:nvPr/>
            </p:nvSpPr>
            <p:spPr bwMode="auto">
              <a:xfrm>
                <a:off x="3243" y="2478"/>
                <a:ext cx="24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s-MX" altLang="es-CL" sz="2000" u="none" dirty="0"/>
                  <a:t>IN      IN</a:t>
                </a:r>
                <a:r>
                  <a:rPr lang="es-MX" altLang="es-CL" u="none" baseline="-25000" dirty="0">
                    <a:latin typeface="Verdana" pitchFamily="34" charset="0"/>
                  </a:rPr>
                  <a:t>0</a:t>
                </a:r>
                <a:r>
                  <a:rPr lang="es-MX" altLang="es-CL" sz="2000" u="none" dirty="0"/>
                  <a:t>      Z      Q      IR     C</a:t>
                </a:r>
                <a:endParaRPr lang="es-ES" altLang="es-CL" sz="2000" u="none" dirty="0"/>
              </a:p>
            </p:txBody>
          </p:sp>
          <p:graphicFrame>
            <p:nvGraphicFramePr>
              <p:cNvPr id="8200" name="Object 27"/>
              <p:cNvGraphicFramePr>
                <a:graphicFrameLocks noChangeAspect="1"/>
              </p:cNvGraphicFramePr>
              <p:nvPr/>
            </p:nvGraphicFramePr>
            <p:xfrm>
              <a:off x="3489" y="2543"/>
              <a:ext cx="186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0" name="Ecuación" r:id="rId4" imgW="139579" imgH="114201" progId="Equation.3">
                      <p:embed/>
                    </p:oleObj>
                  </mc:Choice>
                  <mc:Fallback>
                    <p:oleObj name="Ecuación" r:id="rId4" imgW="139579" imgH="114201" progId="Equation.3">
                      <p:embed/>
                      <p:pic>
                        <p:nvPicPr>
                          <p:cNvPr id="0" name="Picture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89" y="2543"/>
                            <a:ext cx="186" cy="1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01" name="Object 28"/>
              <p:cNvGraphicFramePr>
                <a:graphicFrameLocks noChangeAspect="1"/>
              </p:cNvGraphicFramePr>
              <p:nvPr/>
            </p:nvGraphicFramePr>
            <p:xfrm>
              <a:off x="3999" y="2547"/>
              <a:ext cx="185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1" name="Ecuación" r:id="rId6" imgW="139579" imgH="114201" progId="Equation.3">
                      <p:embed/>
                    </p:oleObj>
                  </mc:Choice>
                  <mc:Fallback>
                    <p:oleObj name="Ecuación" r:id="rId6" imgW="139579" imgH="114201" progId="Equation.3">
                      <p:embed/>
                      <p:pic>
                        <p:nvPicPr>
                          <p:cNvPr id="0" name="Picture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9" y="2547"/>
                            <a:ext cx="185" cy="1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02" name="Object 29"/>
              <p:cNvGraphicFramePr>
                <a:graphicFrameLocks noChangeAspect="1"/>
              </p:cNvGraphicFramePr>
              <p:nvPr/>
            </p:nvGraphicFramePr>
            <p:xfrm>
              <a:off x="4369" y="2543"/>
              <a:ext cx="186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2" name="Ecuación" r:id="rId8" imgW="139579" imgH="114201" progId="Equation.3">
                      <p:embed/>
                    </p:oleObj>
                  </mc:Choice>
                  <mc:Fallback>
                    <p:oleObj name="Ecuación" r:id="rId8" imgW="139579" imgH="114201" progId="Equation.3">
                      <p:embed/>
                      <p:pic>
                        <p:nvPicPr>
                          <p:cNvPr id="0" name="Picture 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9" y="2543"/>
                            <a:ext cx="186" cy="1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03" name="Object 30"/>
              <p:cNvGraphicFramePr>
                <a:graphicFrameLocks noChangeAspect="1"/>
              </p:cNvGraphicFramePr>
              <p:nvPr/>
            </p:nvGraphicFramePr>
            <p:xfrm>
              <a:off x="4738" y="2552"/>
              <a:ext cx="186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3" name="Ecuación" r:id="rId9" imgW="139579" imgH="114201" progId="Equation.3">
                      <p:embed/>
                    </p:oleObj>
                  </mc:Choice>
                  <mc:Fallback>
                    <p:oleObj name="Ecuación" r:id="rId9" imgW="139579" imgH="114201" progId="Equation.3">
                      <p:embed/>
                      <p:pic>
                        <p:nvPicPr>
                          <p:cNvPr id="0" name="Picture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8" y="2552"/>
                            <a:ext cx="186" cy="1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04" name="Object 31"/>
              <p:cNvGraphicFramePr>
                <a:graphicFrameLocks noChangeAspect="1"/>
              </p:cNvGraphicFramePr>
              <p:nvPr/>
            </p:nvGraphicFramePr>
            <p:xfrm>
              <a:off x="5137" y="2547"/>
              <a:ext cx="186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4" name="Ecuación" r:id="rId10" imgW="139579" imgH="114201" progId="Equation.3">
                      <p:embed/>
                    </p:oleObj>
                  </mc:Choice>
                  <mc:Fallback>
                    <p:oleObj name="Ecuación" r:id="rId10" imgW="139579" imgH="114201" progId="Equation.3">
                      <p:embed/>
                      <p:pic>
                        <p:nvPicPr>
                          <p:cNvPr id="0" name="Picture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7" y="2547"/>
                            <a:ext cx="186" cy="1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" name="2 CuadroTexto"/>
          <p:cNvSpPr txBox="1"/>
          <p:nvPr/>
        </p:nvSpPr>
        <p:spPr>
          <a:xfrm>
            <a:off x="3003650" y="1396807"/>
            <a:ext cx="282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 smtClean="0">
                <a:solidFill>
                  <a:schemeClr val="accent4">
                    <a:lumMod val="50000"/>
                  </a:schemeClr>
                </a:solidFill>
              </a:rPr>
              <a:t>Diagrama representativo</a:t>
            </a:r>
            <a:endParaRPr lang="es-CL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71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8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206" grpId="0" animBg="1"/>
      <p:bldP spid="8207" grpId="0" animBg="1"/>
      <p:bldP spid="8208" grpId="0" animBg="1"/>
      <p:bldP spid="8209" grpId="0"/>
      <p:bldP spid="92" grpId="0" animBg="1"/>
      <p:bldP spid="93" grpId="0" animBg="1"/>
      <p:bldP spid="8213" grpId="0"/>
      <p:bldP spid="8214" grpId="0" animBg="1"/>
      <p:bldP spid="8215" grpId="0"/>
      <p:bldP spid="8216" grpId="0"/>
      <p:bldP spid="8217" grpId="0" animBg="1"/>
      <p:bldP spid="8218" grpId="0"/>
      <p:bldP spid="8219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3"/>
          <p:cNvSpPr>
            <a:spLocks noChangeArrowheads="1"/>
          </p:cNvSpPr>
          <p:nvPr/>
        </p:nvSpPr>
        <p:spPr bwMode="auto">
          <a:xfrm>
            <a:off x="2341563" y="900113"/>
            <a:ext cx="2590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lvl="1" eaLnBrk="1" hangingPunct="1"/>
            <a:r>
              <a:rPr lang="es-MX" altLang="es-CL" sz="2000" u="none"/>
              <a:t>IN = {1, 2, 3, 4, 5, …}</a:t>
            </a: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179388" y="900113"/>
            <a:ext cx="1668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MX" altLang="es-CL" sz="2000" b="1" u="none">
                <a:solidFill>
                  <a:srgbClr val="99CC00"/>
                </a:solidFill>
              </a:rPr>
              <a:t> Naturales: 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179388" y="1439863"/>
            <a:ext cx="188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MX" altLang="es-CL" sz="2000" b="1" u="none">
                <a:solidFill>
                  <a:srgbClr val="99CC00"/>
                </a:solidFill>
              </a:rPr>
              <a:t> Cardinales: </a:t>
            </a:r>
          </a:p>
        </p:txBody>
      </p:sp>
      <p:sp>
        <p:nvSpPr>
          <p:cNvPr id="1038" name="Rectangle 3"/>
          <p:cNvSpPr>
            <a:spLocks noChangeArrowheads="1"/>
          </p:cNvSpPr>
          <p:nvPr/>
        </p:nvSpPr>
        <p:spPr bwMode="auto">
          <a:xfrm>
            <a:off x="2268538" y="1439863"/>
            <a:ext cx="30099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lvl="1" eaLnBrk="1" hangingPunct="1"/>
            <a:r>
              <a:rPr lang="es-MX" altLang="es-CL" sz="2000" u="none"/>
              <a:t>IN</a:t>
            </a:r>
            <a:r>
              <a:rPr lang="es-MX" altLang="es-CL" sz="1600" u="none" baseline="-25000"/>
              <a:t>0</a:t>
            </a:r>
            <a:r>
              <a:rPr lang="es-MX" altLang="es-CL" sz="2000" u="none"/>
              <a:t> = {0, 1, 2, 3, 4, 5, …}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79388" y="1979613"/>
            <a:ext cx="1455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MX" altLang="es-CL" sz="2000" b="1" u="none">
                <a:solidFill>
                  <a:srgbClr val="99CC00"/>
                </a:solidFill>
              </a:rPr>
              <a:t> Enteros: 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428860" y="1979613"/>
            <a:ext cx="41195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lvl="1" eaLnBrk="1" hangingPunct="1"/>
            <a:r>
              <a:rPr lang="es-MX" altLang="es-CL" sz="2000" u="none" dirty="0"/>
              <a:t>Z = {…, – 3, – 2, – 1, 0, 1, 2, 3, …}</a:t>
            </a:r>
          </a:p>
          <a:p>
            <a:pPr marL="0" lvl="1" eaLnBrk="1" hangingPunct="1"/>
            <a:endParaRPr lang="es-ES" altLang="es-CL" sz="2000" u="none" dirty="0"/>
          </a:p>
          <a:p>
            <a:pPr eaLnBrk="1" hangingPunct="1">
              <a:spcBef>
                <a:spcPct val="50000"/>
              </a:spcBef>
            </a:pPr>
            <a:r>
              <a:rPr lang="es-MX" altLang="es-CL" sz="2000" u="none" dirty="0"/>
              <a:t>	</a:t>
            </a:r>
            <a:endParaRPr lang="es-ES" altLang="es-CL" sz="2000" u="none" dirty="0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179388" y="2627313"/>
            <a:ext cx="1925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MX" altLang="es-CL" sz="2000" b="1" u="none">
                <a:solidFill>
                  <a:srgbClr val="99CC00"/>
                </a:solidFill>
              </a:rPr>
              <a:t> Racionales: 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2357422" y="2519363"/>
            <a:ext cx="6146800" cy="754062"/>
            <a:chOff x="1267" y="1434"/>
            <a:chExt cx="3873" cy="475"/>
          </a:xfrm>
        </p:grpSpPr>
        <p:grpSp>
          <p:nvGrpSpPr>
            <p:cNvPr id="6188" name="Group 38"/>
            <p:cNvGrpSpPr>
              <a:grpSpLocks/>
            </p:cNvGrpSpPr>
            <p:nvPr/>
          </p:nvGrpSpPr>
          <p:grpSpPr bwMode="auto">
            <a:xfrm>
              <a:off x="1715" y="1434"/>
              <a:ext cx="294" cy="475"/>
              <a:chOff x="2395" y="2024"/>
              <a:chExt cx="294" cy="475"/>
            </a:xfrm>
          </p:grpSpPr>
          <p:sp>
            <p:nvSpPr>
              <p:cNvPr id="6193" name="Text Box 35"/>
              <p:cNvSpPr txBox="1">
                <a:spLocks noChangeArrowheads="1"/>
              </p:cNvSpPr>
              <p:nvPr/>
            </p:nvSpPr>
            <p:spPr bwMode="auto">
              <a:xfrm>
                <a:off x="2395" y="2024"/>
                <a:ext cx="27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MX" altLang="es-CL" sz="2000" u="none"/>
                  <a:t>a</a:t>
                </a:r>
                <a:endParaRPr lang="es-ES" altLang="es-CL" sz="2000" u="none"/>
              </a:p>
            </p:txBody>
          </p:sp>
          <p:sp>
            <p:nvSpPr>
              <p:cNvPr id="6194" name="Text Box 36"/>
              <p:cNvSpPr txBox="1">
                <a:spLocks noChangeArrowheads="1"/>
              </p:cNvSpPr>
              <p:nvPr/>
            </p:nvSpPr>
            <p:spPr bwMode="auto">
              <a:xfrm>
                <a:off x="2417" y="2247"/>
                <a:ext cx="27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MX" altLang="es-CL" sz="2000" u="none"/>
                  <a:t>b</a:t>
                </a:r>
                <a:endParaRPr lang="es-ES" altLang="es-CL" sz="2000" u="none"/>
              </a:p>
            </p:txBody>
          </p:sp>
          <p:sp>
            <p:nvSpPr>
              <p:cNvPr id="6195" name="Line 37"/>
              <p:cNvSpPr>
                <a:spLocks noChangeShapeType="1"/>
              </p:cNvSpPr>
              <p:nvPr/>
            </p:nvSpPr>
            <p:spPr bwMode="auto">
              <a:xfrm>
                <a:off x="2440" y="2262"/>
                <a:ext cx="137" cy="0"/>
              </a:xfrm>
              <a:prstGeom prst="line">
                <a:avLst/>
              </a:prstGeom>
              <a:noFill/>
              <a:ln w="12700">
                <a:solidFill>
                  <a:srgbClr val="4B5D5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</p:grpSp>
        <p:sp>
          <p:nvSpPr>
            <p:cNvPr id="6189" name="AutoShape 39"/>
            <p:cNvSpPr>
              <a:spLocks/>
            </p:cNvSpPr>
            <p:nvPr/>
          </p:nvSpPr>
          <p:spPr bwMode="auto">
            <a:xfrm>
              <a:off x="1647" y="1480"/>
              <a:ext cx="45" cy="362"/>
            </a:xfrm>
            <a:prstGeom prst="leftBrace">
              <a:avLst>
                <a:gd name="adj1" fmla="val 67037"/>
                <a:gd name="adj2" fmla="val 5220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s-CL" altLang="es-CL" sz="2000" u="none"/>
            </a:p>
          </p:txBody>
        </p:sp>
        <p:sp>
          <p:nvSpPr>
            <p:cNvPr id="6190" name="Text Box 40"/>
            <p:cNvSpPr txBox="1">
              <a:spLocks noChangeArrowheads="1"/>
            </p:cNvSpPr>
            <p:nvPr/>
          </p:nvSpPr>
          <p:spPr bwMode="auto">
            <a:xfrm>
              <a:off x="1919" y="1525"/>
              <a:ext cx="322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CL" sz="2000" u="none"/>
                <a:t>/ a y b son enteros, y b es distinto de cero</a:t>
              </a:r>
              <a:endParaRPr lang="es-ES" altLang="es-CL" sz="2000" u="none"/>
            </a:p>
          </p:txBody>
        </p:sp>
        <p:sp>
          <p:nvSpPr>
            <p:cNvPr id="6191" name="AutoShape 41"/>
            <p:cNvSpPr>
              <a:spLocks/>
            </p:cNvSpPr>
            <p:nvPr/>
          </p:nvSpPr>
          <p:spPr bwMode="auto">
            <a:xfrm>
              <a:off x="4959" y="1480"/>
              <a:ext cx="46" cy="362"/>
            </a:xfrm>
            <a:prstGeom prst="rightBrace">
              <a:avLst>
                <a:gd name="adj1" fmla="val 65580"/>
                <a:gd name="adj2" fmla="val 5392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s-CL" altLang="es-CL" u="none"/>
            </a:p>
          </p:txBody>
        </p:sp>
        <p:sp>
          <p:nvSpPr>
            <p:cNvPr id="6192" name="Rectangle 42"/>
            <p:cNvSpPr>
              <a:spLocks noChangeArrowheads="1"/>
            </p:cNvSpPr>
            <p:nvPr/>
          </p:nvSpPr>
          <p:spPr bwMode="auto">
            <a:xfrm>
              <a:off x="1267" y="1509"/>
              <a:ext cx="3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CL" sz="2000" u="none" dirty="0"/>
                <a:t>Q =</a:t>
              </a:r>
              <a:endParaRPr lang="es-ES" altLang="es-CL" sz="2000" u="none" dirty="0"/>
            </a:p>
          </p:txBody>
        </p:sp>
      </p:grpSp>
      <p:sp>
        <p:nvSpPr>
          <p:cNvPr id="29" name="Text Box 75"/>
          <p:cNvSpPr txBox="1">
            <a:spLocks noChangeArrowheads="1"/>
          </p:cNvSpPr>
          <p:nvPr/>
        </p:nvSpPr>
        <p:spPr bwMode="auto">
          <a:xfrm>
            <a:off x="4787900" y="3311525"/>
            <a:ext cx="3816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88900" algn="l"/>
              </a:tabLs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88900" algn="l"/>
              </a:tabLs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88900" algn="l"/>
              </a:tabLs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88900" algn="l"/>
              </a:tabLs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88900" algn="l"/>
              </a:tabLs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900" algn="l"/>
              </a:tabLs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900" algn="l"/>
              </a:tabLs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900" algn="l"/>
              </a:tabLs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900" algn="l"/>
              </a:tabLs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CL" u="none"/>
              <a:t>	</a:t>
            </a:r>
            <a:r>
              <a:rPr lang="es-MX" altLang="es-CL" sz="2000" u="none"/>
              <a:t>a: numerador y b: denominador</a:t>
            </a:r>
            <a:endParaRPr lang="es-ES" altLang="es-CL" sz="2000" u="none"/>
          </a:p>
        </p:txBody>
      </p:sp>
      <p:grpSp>
        <p:nvGrpSpPr>
          <p:cNvPr id="4" name="58 Grupo"/>
          <p:cNvGrpSpPr>
            <a:grpSpLocks/>
          </p:cNvGrpSpPr>
          <p:nvPr/>
        </p:nvGrpSpPr>
        <p:grpSpPr bwMode="auto">
          <a:xfrm>
            <a:off x="320675" y="3095625"/>
            <a:ext cx="4972050" cy="1295400"/>
            <a:chOff x="611560" y="3789040"/>
            <a:chExt cx="4971110" cy="1296145"/>
          </a:xfrm>
        </p:grpSpPr>
        <p:grpSp>
          <p:nvGrpSpPr>
            <p:cNvPr id="6179" name="Group 51"/>
            <p:cNvGrpSpPr>
              <a:grpSpLocks/>
            </p:cNvGrpSpPr>
            <p:nvPr/>
          </p:nvGrpSpPr>
          <p:grpSpPr bwMode="auto">
            <a:xfrm>
              <a:off x="1100800" y="4087237"/>
              <a:ext cx="4481870" cy="997948"/>
              <a:chOff x="2381" y="3022"/>
              <a:chExt cx="2904" cy="589"/>
            </a:xfrm>
          </p:grpSpPr>
          <p:sp>
            <p:nvSpPr>
              <p:cNvPr id="6186" name="2 Rectángulo redondeado"/>
              <p:cNvSpPr>
                <a:spLocks noChangeArrowheads="1"/>
              </p:cNvSpPr>
              <p:nvPr/>
            </p:nvSpPr>
            <p:spPr bwMode="auto">
              <a:xfrm>
                <a:off x="2381" y="3022"/>
                <a:ext cx="2622" cy="589"/>
              </a:xfrm>
              <a:prstGeom prst="roundRect">
                <a:avLst>
                  <a:gd name="adj" fmla="val 16667"/>
                </a:avLst>
              </a:prstGeom>
              <a:solidFill>
                <a:srgbClr val="CECEEF"/>
              </a:solidFill>
              <a:ln w="12700" algn="ctr">
                <a:solidFill>
                  <a:srgbClr val="9C9CDF"/>
                </a:solidFill>
                <a:prstDash val="sysDash"/>
                <a:round/>
                <a:headEnd/>
                <a:tailEnd/>
              </a:ln>
            </p:spPr>
            <p:txBody>
              <a:bodyPr wrap="none"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s-CL" altLang="es-CL" u="none"/>
              </a:p>
            </p:txBody>
          </p:sp>
          <p:sp>
            <p:nvSpPr>
              <p:cNvPr id="6187" name="4 Rectángulo"/>
              <p:cNvSpPr>
                <a:spLocks noChangeArrowheads="1"/>
              </p:cNvSpPr>
              <p:nvPr/>
            </p:nvSpPr>
            <p:spPr bwMode="auto">
              <a:xfrm>
                <a:off x="2517" y="3112"/>
                <a:ext cx="2768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s-MX" altLang="es-CL" u="none">
                    <a:solidFill>
                      <a:srgbClr val="222268"/>
                    </a:solidFill>
                  </a:rPr>
                  <a:t>   Todo número entero es racional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es-CL" altLang="es-CL" u="none">
                  <a:solidFill>
                    <a:srgbClr val="222268"/>
                  </a:solidFill>
                </a:endParaRPr>
              </a:p>
            </p:txBody>
          </p:sp>
        </p:grpSp>
        <p:grpSp>
          <p:nvGrpSpPr>
            <p:cNvPr id="6180" name="Group 106"/>
            <p:cNvGrpSpPr>
              <a:grpSpLocks/>
            </p:cNvGrpSpPr>
            <p:nvPr/>
          </p:nvGrpSpPr>
          <p:grpSpPr bwMode="auto">
            <a:xfrm>
              <a:off x="2123728" y="4581128"/>
              <a:ext cx="2398713" cy="396875"/>
              <a:chOff x="2094" y="2817"/>
              <a:chExt cx="1511" cy="250"/>
            </a:xfrm>
          </p:grpSpPr>
          <p:sp>
            <p:nvSpPr>
              <p:cNvPr id="54" name="Text Box 100"/>
              <p:cNvSpPr txBox="1">
                <a:spLocks noChangeArrowheads="1"/>
              </p:cNvSpPr>
              <p:nvPr/>
            </p:nvSpPr>
            <p:spPr bwMode="auto">
              <a:xfrm>
                <a:off x="2094" y="2817"/>
                <a:ext cx="151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MX" sz="2000" u="none" dirty="0">
                    <a:solidFill>
                      <a:srgbClr val="222268"/>
                    </a:solidFill>
                    <a:latin typeface="+mj-lt"/>
                  </a:rPr>
                  <a:t>IN      IN</a:t>
                </a:r>
                <a:r>
                  <a:rPr lang="es-MX" sz="2000" u="none" baseline="-25000" dirty="0">
                    <a:solidFill>
                      <a:srgbClr val="222268"/>
                    </a:solidFill>
                    <a:latin typeface="+mj-lt"/>
                  </a:rPr>
                  <a:t>0</a:t>
                </a:r>
                <a:r>
                  <a:rPr lang="es-MX" sz="2000" u="none" dirty="0">
                    <a:solidFill>
                      <a:srgbClr val="222268"/>
                    </a:solidFill>
                    <a:latin typeface="+mj-lt"/>
                  </a:rPr>
                  <a:t>      Z      Q</a:t>
                </a:r>
                <a:endParaRPr lang="es-ES" sz="2000" u="none" dirty="0">
                  <a:solidFill>
                    <a:srgbClr val="222268"/>
                  </a:solidFill>
                  <a:latin typeface="+mj-lt"/>
                </a:endParaRPr>
              </a:p>
            </p:txBody>
          </p:sp>
          <p:graphicFrame>
            <p:nvGraphicFramePr>
              <p:cNvPr id="6183" name="Object 101"/>
              <p:cNvGraphicFramePr>
                <a:graphicFrameLocks noChangeAspect="1"/>
              </p:cNvGraphicFramePr>
              <p:nvPr/>
            </p:nvGraphicFramePr>
            <p:xfrm>
              <a:off x="2335" y="2882"/>
              <a:ext cx="182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8" name="Ecuación" r:id="rId3" imgW="139579" imgH="114201" progId="Equation.3">
                      <p:embed/>
                    </p:oleObj>
                  </mc:Choice>
                  <mc:Fallback>
                    <p:oleObj name="Ecuación" r:id="rId3" imgW="139579" imgH="114201" progId="Equation.3">
                      <p:embed/>
                      <p:pic>
                        <p:nvPicPr>
                          <p:cNvPr id="0" name="Picture 1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5" y="2882"/>
                            <a:ext cx="182" cy="1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84" name="Object 10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64881664"/>
                  </p:ext>
                </p:extLst>
              </p:nvPr>
            </p:nvGraphicFramePr>
            <p:xfrm>
              <a:off x="2795" y="2870"/>
              <a:ext cx="195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9" name="Ecuación" r:id="rId5" imgW="139579" imgH="114201" progId="Equation.3">
                      <p:embed/>
                    </p:oleObj>
                  </mc:Choice>
                  <mc:Fallback>
                    <p:oleObj name="Ecuación" r:id="rId5" imgW="139579" imgH="114201" progId="Equation.3">
                      <p:embed/>
                      <p:pic>
                        <p:nvPicPr>
                          <p:cNvPr id="0" name="Picture 1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95" y="2870"/>
                            <a:ext cx="195" cy="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85" name="Object 10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91154569"/>
                  </p:ext>
                </p:extLst>
              </p:nvPr>
            </p:nvGraphicFramePr>
            <p:xfrm>
              <a:off x="3189" y="2873"/>
              <a:ext cx="195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0" name="Ecuación" r:id="rId7" imgW="139579" imgH="114201" progId="Equation.3">
                      <p:embed/>
                    </p:oleObj>
                  </mc:Choice>
                  <mc:Fallback>
                    <p:oleObj name="Ecuación" r:id="rId7" imgW="139579" imgH="114201" progId="Equation.3">
                      <p:embed/>
                      <p:pic>
                        <p:nvPicPr>
                          <p:cNvPr id="0" name="Picture 1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89" y="2873"/>
                            <a:ext cx="195" cy="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6181" name="10 Imagen" descr="ico_ojocon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3789040"/>
              <a:ext cx="889000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0" name="Rectangle 16"/>
          <p:cNvSpPr>
            <a:spLocks noChangeArrowheads="1"/>
          </p:cNvSpPr>
          <p:nvPr/>
        </p:nvSpPr>
        <p:spPr bwMode="auto">
          <a:xfrm>
            <a:off x="179388" y="4679950"/>
            <a:ext cx="1938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MX" altLang="es-CL" sz="2000" b="1" u="none">
                <a:solidFill>
                  <a:srgbClr val="99CC00"/>
                </a:solidFill>
              </a:rPr>
              <a:t> Irracionales: </a:t>
            </a:r>
          </a:p>
        </p:txBody>
      </p: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2282825" y="4679950"/>
            <a:ext cx="4237038" cy="469900"/>
            <a:chOff x="1257" y="1298"/>
            <a:chExt cx="2669" cy="296"/>
          </a:xfrm>
        </p:grpSpPr>
        <p:graphicFrame>
          <p:nvGraphicFramePr>
            <p:cNvPr id="6172" name="Object 8"/>
            <p:cNvGraphicFramePr>
              <a:graphicFrameLocks noChangeAspect="1"/>
            </p:cNvGraphicFramePr>
            <p:nvPr/>
          </p:nvGraphicFramePr>
          <p:xfrm>
            <a:off x="3355" y="1298"/>
            <a:ext cx="523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1" name="Ecuación" r:id="rId9" imgW="431613" imgH="215806" progId="Equation.3">
                    <p:embed/>
                  </p:oleObj>
                </mc:Choice>
                <mc:Fallback>
                  <p:oleObj name="Ecuación" r:id="rId9" imgW="431613" imgH="215806" progId="Equation.3">
                    <p:embed/>
                    <p:pic>
                      <p:nvPicPr>
                        <p:cNvPr id="0" name="Picture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5" y="1298"/>
                          <a:ext cx="523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3" name="Object 12"/>
            <p:cNvGraphicFramePr>
              <a:graphicFrameLocks noChangeAspect="1"/>
            </p:cNvGraphicFramePr>
            <p:nvPr/>
          </p:nvGraphicFramePr>
          <p:xfrm>
            <a:off x="3039" y="1373"/>
            <a:ext cx="277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2" name="Ecuación" r:id="rId11" imgW="228501" imgH="165028" progId="Equation.3">
                    <p:embed/>
                  </p:oleObj>
                </mc:Choice>
                <mc:Fallback>
                  <p:oleObj name="Ecuación" r:id="rId11" imgW="228501" imgH="165028" progId="Equation.3">
                    <p:embed/>
                    <p:pic>
                      <p:nvPicPr>
                        <p:cNvPr id="0" name="Picture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9" y="1373"/>
                          <a:ext cx="277" cy="1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4" name="Object 13"/>
            <p:cNvGraphicFramePr>
              <a:graphicFrameLocks noChangeAspect="1"/>
            </p:cNvGraphicFramePr>
            <p:nvPr/>
          </p:nvGraphicFramePr>
          <p:xfrm>
            <a:off x="2572" y="1298"/>
            <a:ext cx="44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3" name="Ecuación" r:id="rId13" imgW="368140" imgH="215806" progId="Equation.3">
                    <p:embed/>
                  </p:oleObj>
                </mc:Choice>
                <mc:Fallback>
                  <p:oleObj name="Ecuación" r:id="rId13" imgW="368140" imgH="215806" progId="Equation.3">
                    <p:embed/>
                    <p:pic>
                      <p:nvPicPr>
                        <p:cNvPr id="0" name="Picture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2" y="1298"/>
                          <a:ext cx="445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5" name="Object 14"/>
            <p:cNvGraphicFramePr>
              <a:graphicFrameLocks noChangeAspect="1"/>
            </p:cNvGraphicFramePr>
            <p:nvPr/>
          </p:nvGraphicFramePr>
          <p:xfrm>
            <a:off x="1792" y="1298"/>
            <a:ext cx="723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4" name="Ecuación" r:id="rId15" imgW="596641" imgH="215806" progId="Equation.3">
                    <p:embed/>
                  </p:oleObj>
                </mc:Choice>
                <mc:Fallback>
                  <p:oleObj name="Ecuación" r:id="rId15" imgW="596641" imgH="215806" progId="Equation.3">
                    <p:embed/>
                    <p:pic>
                      <p:nvPicPr>
                        <p:cNvPr id="0" name="Picture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2" y="1298"/>
                          <a:ext cx="723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6" name="Text Box 17"/>
            <p:cNvSpPr txBox="1">
              <a:spLocks noChangeArrowheads="1"/>
            </p:cNvSpPr>
            <p:nvPr/>
          </p:nvSpPr>
          <p:spPr bwMode="auto">
            <a:xfrm>
              <a:off x="1257" y="1298"/>
              <a:ext cx="72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CL" sz="2000" u="none"/>
                <a:t>Q* =</a:t>
              </a:r>
              <a:endParaRPr lang="es-ES" altLang="es-CL" sz="2000" u="none"/>
            </a:p>
          </p:txBody>
        </p:sp>
        <p:sp>
          <p:nvSpPr>
            <p:cNvPr id="6177" name="AutoShape 60"/>
            <p:cNvSpPr>
              <a:spLocks/>
            </p:cNvSpPr>
            <p:nvPr/>
          </p:nvSpPr>
          <p:spPr bwMode="auto">
            <a:xfrm>
              <a:off x="1701" y="1306"/>
              <a:ext cx="48" cy="288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s-CL" altLang="es-CL" u="none">
                <a:latin typeface="Verdana" pitchFamily="34" charset="0"/>
              </a:endParaRPr>
            </a:p>
          </p:txBody>
        </p:sp>
        <p:sp>
          <p:nvSpPr>
            <p:cNvPr id="6178" name="AutoShape 62"/>
            <p:cNvSpPr>
              <a:spLocks/>
            </p:cNvSpPr>
            <p:nvPr/>
          </p:nvSpPr>
          <p:spPr bwMode="auto">
            <a:xfrm>
              <a:off x="3878" y="1306"/>
              <a:ext cx="48" cy="288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s-CL" altLang="es-CL" u="none">
                <a:latin typeface="Verdana" pitchFamily="34" charset="0"/>
              </a:endParaRPr>
            </a:p>
          </p:txBody>
        </p:sp>
      </p:grpSp>
      <p:grpSp>
        <p:nvGrpSpPr>
          <p:cNvPr id="8" name="69 Grupo"/>
          <p:cNvGrpSpPr>
            <a:grpSpLocks/>
          </p:cNvGrpSpPr>
          <p:nvPr/>
        </p:nvGrpSpPr>
        <p:grpSpPr bwMode="auto">
          <a:xfrm>
            <a:off x="323850" y="5157788"/>
            <a:ext cx="4606925" cy="1152525"/>
            <a:chOff x="971600" y="3789040"/>
            <a:chExt cx="4607984" cy="1152126"/>
          </a:xfrm>
        </p:grpSpPr>
        <p:grpSp>
          <p:nvGrpSpPr>
            <p:cNvPr id="6168" name="Group 51"/>
            <p:cNvGrpSpPr>
              <a:grpSpLocks/>
            </p:cNvGrpSpPr>
            <p:nvPr/>
          </p:nvGrpSpPr>
          <p:grpSpPr bwMode="auto">
            <a:xfrm>
              <a:off x="1532936" y="4149924"/>
              <a:ext cx="4046648" cy="791242"/>
              <a:chOff x="2661" y="3059"/>
              <a:chExt cx="2622" cy="467"/>
            </a:xfrm>
          </p:grpSpPr>
          <p:sp>
            <p:nvSpPr>
              <p:cNvPr id="6170" name="2 Rectángulo redondeado"/>
              <p:cNvSpPr>
                <a:spLocks noChangeArrowheads="1"/>
              </p:cNvSpPr>
              <p:nvPr/>
            </p:nvSpPr>
            <p:spPr bwMode="auto">
              <a:xfrm>
                <a:off x="2661" y="3059"/>
                <a:ext cx="2622" cy="467"/>
              </a:xfrm>
              <a:prstGeom prst="roundRect">
                <a:avLst>
                  <a:gd name="adj" fmla="val 16667"/>
                </a:avLst>
              </a:prstGeom>
              <a:solidFill>
                <a:srgbClr val="CECEEF"/>
              </a:solidFill>
              <a:ln w="12700" algn="ctr">
                <a:solidFill>
                  <a:srgbClr val="9C9CDF"/>
                </a:solidFill>
                <a:prstDash val="sysDash"/>
                <a:round/>
                <a:headEnd/>
                <a:tailEnd/>
              </a:ln>
            </p:spPr>
            <p:txBody>
              <a:bodyPr wrap="none"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s-CL" altLang="es-CL" u="none"/>
              </a:p>
            </p:txBody>
          </p:sp>
          <p:sp>
            <p:nvSpPr>
              <p:cNvPr id="6171" name="4 Rectángulo"/>
              <p:cNvSpPr>
                <a:spLocks noChangeArrowheads="1"/>
              </p:cNvSpPr>
              <p:nvPr/>
            </p:nvSpPr>
            <p:spPr bwMode="auto">
              <a:xfrm>
                <a:off x="2842" y="3135"/>
                <a:ext cx="2441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s-MX" altLang="es-CL" u="none">
                    <a:solidFill>
                      <a:srgbClr val="222268"/>
                    </a:solidFill>
                  </a:rPr>
                  <a:t> Son aquellos números que </a:t>
                </a:r>
                <a:r>
                  <a:rPr lang="es-MX" altLang="es-CL" b="1" u="none">
                    <a:solidFill>
                      <a:srgbClr val="222268"/>
                    </a:solidFill>
                  </a:rPr>
                  <a:t>NO </a:t>
                </a:r>
                <a:r>
                  <a:rPr lang="es-MX" altLang="es-CL" u="none">
                    <a:solidFill>
                      <a:srgbClr val="222268"/>
                    </a:solidFill>
                  </a:rPr>
                  <a:t>se pueden escribir como una fracción</a:t>
                </a:r>
              </a:p>
            </p:txBody>
          </p:sp>
        </p:grpSp>
        <p:pic>
          <p:nvPicPr>
            <p:cNvPr id="6169" name="10 Imagen" descr="ico_ojocon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3789040"/>
              <a:ext cx="889000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159" name="Group 15"/>
          <p:cNvGrpSpPr>
            <a:grpSpLocks/>
          </p:cNvGrpSpPr>
          <p:nvPr/>
        </p:nvGrpSpPr>
        <p:grpSpPr bwMode="auto">
          <a:xfrm>
            <a:off x="131763" y="-100013"/>
            <a:ext cx="4732337" cy="860426"/>
            <a:chOff x="83" y="-63"/>
            <a:chExt cx="2981" cy="542"/>
          </a:xfrm>
        </p:grpSpPr>
        <p:grpSp>
          <p:nvGrpSpPr>
            <p:cNvPr id="6164" name="Group 2"/>
            <p:cNvGrpSpPr>
              <a:grpSpLocks/>
            </p:cNvGrpSpPr>
            <p:nvPr/>
          </p:nvGrpSpPr>
          <p:grpSpPr bwMode="auto">
            <a:xfrm>
              <a:off x="83" y="-63"/>
              <a:ext cx="2797" cy="453"/>
              <a:chOff x="83" y="-63"/>
              <a:chExt cx="4544" cy="453"/>
            </a:xfrm>
          </p:grpSpPr>
          <p:sp>
            <p:nvSpPr>
              <p:cNvPr id="6166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4544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s-CL" altLang="es-CL" u="none"/>
              </a:p>
            </p:txBody>
          </p:sp>
          <p:sp>
            <p:nvSpPr>
              <p:cNvPr id="6167" name="38 CuadroTexto"/>
              <p:cNvSpPr txBox="1">
                <a:spLocks noChangeArrowheads="1"/>
              </p:cNvSpPr>
              <p:nvPr/>
            </p:nvSpPr>
            <p:spPr bwMode="auto">
              <a:xfrm>
                <a:off x="159" y="4"/>
                <a:ext cx="407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s-CL" altLang="es-CL" sz="2600" b="1" u="none">
                    <a:solidFill>
                      <a:srgbClr val="404040"/>
                    </a:solidFill>
                  </a:rPr>
                  <a:t>1. Conjuntos numéricos</a:t>
                </a:r>
              </a:p>
            </p:txBody>
          </p:sp>
        </p:grpSp>
        <p:pic>
          <p:nvPicPr>
            <p:cNvPr id="6165" name="6 Imagen" descr="ico_conceptos.png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" y="0"/>
              <a:ext cx="456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60" name="Rectangle 5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s-CL" altLang="es-CL"/>
          </a:p>
        </p:txBody>
      </p:sp>
      <p:grpSp>
        <p:nvGrpSpPr>
          <p:cNvPr id="12" name="61 Grupo"/>
          <p:cNvGrpSpPr>
            <a:grpSpLocks/>
          </p:cNvGrpSpPr>
          <p:nvPr/>
        </p:nvGrpSpPr>
        <p:grpSpPr bwMode="auto">
          <a:xfrm>
            <a:off x="5867400" y="5373688"/>
            <a:ext cx="2235200" cy="1114425"/>
            <a:chOff x="827088" y="5364000"/>
            <a:chExt cx="2234108" cy="1114677"/>
          </a:xfrm>
        </p:grpSpPr>
        <p:sp>
          <p:nvSpPr>
            <p:cNvPr id="6162" name="Rectangle 41"/>
            <p:cNvSpPr>
              <a:spLocks noChangeArrowheads="1"/>
            </p:cNvSpPr>
            <p:nvPr/>
          </p:nvSpPr>
          <p:spPr bwMode="auto">
            <a:xfrm>
              <a:off x="827088" y="5364000"/>
              <a:ext cx="2233612" cy="502677"/>
            </a:xfrm>
            <a:prstGeom prst="rect">
              <a:avLst/>
            </a:prstGeom>
            <a:noFill/>
            <a:ln w="158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s-CL" altLang="es-CL" sz="2000" u="none"/>
                <a:t>Q </a:t>
              </a:r>
              <a:r>
                <a:rPr lang="es-CL" altLang="es-CL" sz="2000" u="none">
                  <a:sym typeface="Symbol" pitchFamily="18" charset="2"/>
                </a:rPr>
                <a:t> Q* = </a:t>
              </a:r>
              <a:endParaRPr lang="es-CL" altLang="es-CL" sz="2000" u="none"/>
            </a:p>
          </p:txBody>
        </p:sp>
        <p:sp>
          <p:nvSpPr>
            <p:cNvPr id="6163" name="Rectangle 41"/>
            <p:cNvSpPr>
              <a:spLocks noChangeArrowheads="1"/>
            </p:cNvSpPr>
            <p:nvPr/>
          </p:nvSpPr>
          <p:spPr bwMode="auto">
            <a:xfrm>
              <a:off x="827584" y="5976000"/>
              <a:ext cx="2233612" cy="502677"/>
            </a:xfrm>
            <a:prstGeom prst="rect">
              <a:avLst/>
            </a:prstGeom>
            <a:noFill/>
            <a:ln w="158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s-CL" altLang="es-CL" sz="2000" u="none"/>
                <a:t>Q </a:t>
              </a:r>
              <a:r>
                <a:rPr lang="es-CL" altLang="es-CL" sz="2000" u="none">
                  <a:sym typeface="Symbol" pitchFamily="18" charset="2"/>
                </a:rPr>
                <a:t> Q* = IR</a:t>
              </a:r>
              <a:endParaRPr lang="es-CL" altLang="es-CL" sz="2000" u="none"/>
            </a:p>
          </p:txBody>
        </p:sp>
      </p:grpSp>
    </p:spTree>
    <p:extLst>
      <p:ext uri="{BB962C8B-B14F-4D97-AF65-F5344CB8AC3E}">
        <p14:creationId xmlns:p14="http://schemas.microsoft.com/office/powerpoint/2010/main" val="157225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" grpId="0" autoUpdateAnimBg="0"/>
      <p:bldP spid="5136" grpId="0" autoUpdateAnimBg="0"/>
      <p:bldP spid="15" grpId="0" autoUpdateAnimBg="0"/>
      <p:bldP spid="1038" grpId="0" autoUpdateAnimBg="0"/>
      <p:bldP spid="17" grpId="0" autoUpdateAnimBg="0"/>
      <p:bldP spid="18" grpId="0" autoUpdateAnimBg="0"/>
      <p:bldP spid="19" grpId="0" autoUpdateAnimBg="0"/>
      <p:bldP spid="29" grpId="0" autoUpdateAnimBg="0"/>
      <p:bldP spid="6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41563" y="1136705"/>
            <a:ext cx="2590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lvl="1" eaLnBrk="1" hangingPunct="1"/>
            <a:r>
              <a:rPr lang="es-MX" altLang="es-CL" sz="2000" u="none" dirty="0" smtClean="0"/>
              <a:t>II </a:t>
            </a:r>
            <a:r>
              <a:rPr lang="es-MX" altLang="es-CL" sz="2000" u="none" dirty="0"/>
              <a:t>= </a:t>
            </a:r>
            <a:r>
              <a:rPr lang="es-MX" altLang="es-CL" sz="2000" u="none" dirty="0" smtClean="0"/>
              <a:t>{</a:t>
            </a:r>
            <a:r>
              <a:rPr lang="es-MX" altLang="es-CL" sz="2000" u="none" dirty="0">
                <a:solidFill>
                  <a:prstClr val="black"/>
                </a:solidFill>
                <a:latin typeface="Calibri"/>
                <a:cs typeface="+mn-cs"/>
              </a:rPr>
              <a:t>─ </a:t>
            </a:r>
            <a:r>
              <a:rPr lang="es-MX" altLang="es-CL" sz="2000" i="1" u="none" dirty="0" smtClean="0"/>
              <a:t>i,</a:t>
            </a:r>
            <a:r>
              <a:rPr lang="es-MX" altLang="es-CL" sz="2000" u="none" dirty="0" smtClean="0"/>
              <a:t> </a:t>
            </a:r>
            <a:r>
              <a:rPr lang="es-MX" altLang="es-CL" sz="2000" u="none" dirty="0">
                <a:solidFill>
                  <a:prstClr val="black"/>
                </a:solidFill>
                <a:latin typeface="Calibri"/>
                <a:cs typeface="+mn-cs"/>
              </a:rPr>
              <a:t>─ </a:t>
            </a:r>
            <a:r>
              <a:rPr lang="es-MX" altLang="es-CL" sz="2000" u="none" dirty="0" smtClean="0"/>
              <a:t>2</a:t>
            </a:r>
            <a:r>
              <a:rPr lang="es-MX" altLang="es-CL" sz="2000" i="1" u="none" dirty="0" smtClean="0"/>
              <a:t>i</a:t>
            </a:r>
            <a:r>
              <a:rPr lang="es-MX" altLang="es-CL" sz="2000" u="none" dirty="0" smtClean="0"/>
              <a:t>, 3</a:t>
            </a:r>
            <a:r>
              <a:rPr lang="es-MX" altLang="es-CL" sz="2000" i="1" u="none" dirty="0" smtClean="0"/>
              <a:t>i</a:t>
            </a:r>
            <a:r>
              <a:rPr lang="es-MX" altLang="es-CL" sz="2000" u="none" dirty="0" smtClean="0"/>
              <a:t>,…}</a:t>
            </a:r>
            <a:endParaRPr lang="es-MX" altLang="es-CL" sz="2000" u="none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79388" y="1100168"/>
            <a:ext cx="19383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MX" altLang="es-CL" sz="2000" b="1" u="none" dirty="0">
                <a:solidFill>
                  <a:srgbClr val="99CC00"/>
                </a:solidFill>
              </a:rPr>
              <a:t> </a:t>
            </a:r>
            <a:r>
              <a:rPr lang="es-MX" altLang="es-CL" sz="2000" b="1" u="none" dirty="0" smtClean="0">
                <a:solidFill>
                  <a:srgbClr val="99CC00"/>
                </a:solidFill>
              </a:rPr>
              <a:t>Imaginarios: </a:t>
            </a:r>
            <a:endParaRPr lang="es-MX" altLang="es-CL" sz="2000" b="1" u="none" dirty="0">
              <a:solidFill>
                <a:srgbClr val="99CC00"/>
              </a:solidFill>
            </a:endParaRP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242706" y="2314979"/>
            <a:ext cx="18117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MX" altLang="es-CL" sz="2000" b="1" u="none" dirty="0">
                <a:solidFill>
                  <a:srgbClr val="99CC00"/>
                </a:solidFill>
              </a:rPr>
              <a:t> </a:t>
            </a:r>
            <a:r>
              <a:rPr lang="es-MX" altLang="es-CL" sz="2000" b="1" u="none" dirty="0" smtClean="0">
                <a:solidFill>
                  <a:srgbClr val="99CC00"/>
                </a:solidFill>
              </a:rPr>
              <a:t>Complejos: </a:t>
            </a:r>
            <a:endParaRPr lang="es-MX" altLang="es-CL" sz="2000" b="1" u="none" dirty="0">
              <a:solidFill>
                <a:srgbClr val="99CC00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52416" y="2329291"/>
            <a:ext cx="30099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lvl="1" eaLnBrk="1" hangingPunct="1"/>
            <a:r>
              <a:rPr lang="es-MX" altLang="es-CL" sz="2000" u="none" dirty="0" smtClean="0"/>
              <a:t>C </a:t>
            </a:r>
            <a:r>
              <a:rPr lang="es-MX" altLang="es-CL" sz="2000" u="none" dirty="0"/>
              <a:t>= </a:t>
            </a:r>
            <a:r>
              <a:rPr lang="es-MX" altLang="es-CL" sz="2000" u="none" dirty="0" smtClean="0"/>
              <a:t>{</a:t>
            </a:r>
            <a:r>
              <a:rPr lang="es-MX" altLang="es-CL" sz="2000" u="none" dirty="0">
                <a:solidFill>
                  <a:prstClr val="black"/>
                </a:solidFill>
                <a:latin typeface="Calibri"/>
                <a:cs typeface="+mn-cs"/>
              </a:rPr>
              <a:t>─ </a:t>
            </a:r>
            <a:r>
              <a:rPr lang="es-MX" altLang="es-CL" sz="2000" u="none" dirty="0" smtClean="0"/>
              <a:t>3</a:t>
            </a:r>
            <a:r>
              <a:rPr lang="es-MX" altLang="es-CL" sz="2000" u="none" dirty="0">
                <a:solidFill>
                  <a:prstClr val="black"/>
                </a:solidFill>
                <a:latin typeface="Calibri"/>
                <a:cs typeface="+mn-cs"/>
              </a:rPr>
              <a:t> ─ </a:t>
            </a:r>
            <a:r>
              <a:rPr lang="es-MX" altLang="es-CL" sz="2000" i="1" u="none" dirty="0" smtClean="0"/>
              <a:t>i</a:t>
            </a:r>
            <a:r>
              <a:rPr lang="es-MX" altLang="es-CL" sz="2000" u="none" dirty="0" smtClean="0"/>
              <a:t>, </a:t>
            </a:r>
            <a:r>
              <a:rPr lang="es-MX" altLang="es-CL" sz="2000" u="none" dirty="0">
                <a:solidFill>
                  <a:prstClr val="black"/>
                </a:solidFill>
                <a:latin typeface="Calibri"/>
                <a:cs typeface="+mn-cs"/>
              </a:rPr>
              <a:t>─ </a:t>
            </a:r>
            <a:r>
              <a:rPr lang="es-MX" altLang="es-CL" sz="2000" i="1" u="none" dirty="0" smtClean="0"/>
              <a:t>i</a:t>
            </a:r>
            <a:r>
              <a:rPr lang="es-MX" altLang="es-CL" sz="2000" u="none" dirty="0" smtClean="0"/>
              <a:t>, </a:t>
            </a:r>
            <a:r>
              <a:rPr lang="es-MX" altLang="es-CL" sz="2000" i="1" u="none" dirty="0" smtClean="0"/>
              <a:t>176</a:t>
            </a:r>
            <a:r>
              <a:rPr lang="es-MX" altLang="es-CL" sz="2000" u="none" dirty="0" smtClean="0"/>
              <a:t>,…}</a:t>
            </a:r>
            <a:endParaRPr lang="es-MX" altLang="es-CL" sz="2000" u="none" dirty="0"/>
          </a:p>
        </p:txBody>
      </p: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131763" y="-100013"/>
            <a:ext cx="4732337" cy="860426"/>
            <a:chOff x="83" y="-63"/>
            <a:chExt cx="2981" cy="542"/>
          </a:xfrm>
        </p:grpSpPr>
        <p:grpSp>
          <p:nvGrpSpPr>
            <p:cNvPr id="21" name="Group 2"/>
            <p:cNvGrpSpPr>
              <a:grpSpLocks/>
            </p:cNvGrpSpPr>
            <p:nvPr/>
          </p:nvGrpSpPr>
          <p:grpSpPr bwMode="auto">
            <a:xfrm>
              <a:off x="83" y="-63"/>
              <a:ext cx="2797" cy="453"/>
              <a:chOff x="83" y="-63"/>
              <a:chExt cx="4544" cy="453"/>
            </a:xfrm>
          </p:grpSpPr>
          <p:sp>
            <p:nvSpPr>
              <p:cNvPr id="23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4544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s-CL" altLang="es-CL" u="none"/>
              </a:p>
            </p:txBody>
          </p:sp>
          <p:sp>
            <p:nvSpPr>
              <p:cNvPr id="24" name="38 CuadroTexto"/>
              <p:cNvSpPr txBox="1">
                <a:spLocks noChangeArrowheads="1"/>
              </p:cNvSpPr>
              <p:nvPr/>
            </p:nvSpPr>
            <p:spPr bwMode="auto">
              <a:xfrm>
                <a:off x="159" y="4"/>
                <a:ext cx="407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s-CL" altLang="es-CL" sz="2600" b="1" u="none">
                    <a:solidFill>
                      <a:srgbClr val="404040"/>
                    </a:solidFill>
                  </a:rPr>
                  <a:t>1. Conjuntos numéricos</a:t>
                </a:r>
              </a:p>
            </p:txBody>
          </p:sp>
        </p:grpSp>
        <p:pic>
          <p:nvPicPr>
            <p:cNvPr id="22" name="6 Imagen" descr="ico_concepto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" y="0"/>
              <a:ext cx="456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Rectangle 5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309462" y="1700808"/>
            <a:ext cx="6150969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lvl="1" eaLnBrk="1" hangingPunct="1"/>
            <a:r>
              <a:rPr lang="es-MX" altLang="es-CL" sz="2000" i="1" u="none" dirty="0" smtClean="0"/>
              <a:t>i:</a:t>
            </a:r>
            <a:r>
              <a:rPr lang="es-MX" altLang="es-CL" sz="2000" u="none" dirty="0" smtClean="0"/>
              <a:t> unidad imaginaria, cuyo valor es </a:t>
            </a:r>
            <a:endParaRPr lang="es-MX" altLang="es-CL" sz="2000" i="1" u="none" dirty="0"/>
          </a:p>
        </p:txBody>
      </p:sp>
      <p:graphicFrame>
        <p:nvGraphicFramePr>
          <p:cNvPr id="27" name="2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675168"/>
              </p:ext>
            </p:extLst>
          </p:nvPr>
        </p:nvGraphicFramePr>
        <p:xfrm>
          <a:off x="6300192" y="1595837"/>
          <a:ext cx="582326" cy="395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Ecuación" r:id="rId4" imgW="317160" imgH="215640" progId="Equation.3">
                  <p:embed/>
                </p:oleObj>
              </mc:Choice>
              <mc:Fallback>
                <p:oleObj name="Ecuación" r:id="rId4" imgW="317160" imgH="21564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1595837"/>
                        <a:ext cx="582326" cy="3959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2222387" y="2852936"/>
            <a:ext cx="6382061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lvl="1" eaLnBrk="1" hangingPunct="1"/>
            <a:r>
              <a:rPr lang="es-MX" altLang="es-CL" sz="2000" u="none" dirty="0" smtClean="0"/>
              <a:t>Conjunto universo que contiene a todos los números reales e imaginarios.</a:t>
            </a:r>
            <a:endParaRPr lang="es-MX" altLang="es-CL" sz="2000" u="none" dirty="0"/>
          </a:p>
        </p:txBody>
      </p:sp>
      <p:grpSp>
        <p:nvGrpSpPr>
          <p:cNvPr id="29" name="69 Grupo"/>
          <p:cNvGrpSpPr>
            <a:grpSpLocks/>
          </p:cNvGrpSpPr>
          <p:nvPr/>
        </p:nvGrpSpPr>
        <p:grpSpPr bwMode="auto">
          <a:xfrm>
            <a:off x="395536" y="3807120"/>
            <a:ext cx="5485917" cy="2015380"/>
            <a:chOff x="971600" y="3789040"/>
            <a:chExt cx="4607984" cy="1343584"/>
          </a:xfrm>
        </p:grpSpPr>
        <p:grpSp>
          <p:nvGrpSpPr>
            <p:cNvPr id="30" name="Group 51"/>
            <p:cNvGrpSpPr>
              <a:grpSpLocks/>
            </p:cNvGrpSpPr>
            <p:nvPr/>
          </p:nvGrpSpPr>
          <p:grpSpPr bwMode="auto">
            <a:xfrm>
              <a:off x="1532936" y="4149925"/>
              <a:ext cx="4046648" cy="982699"/>
              <a:chOff x="2661" y="3059"/>
              <a:chExt cx="2622" cy="580"/>
            </a:xfrm>
          </p:grpSpPr>
          <p:sp>
            <p:nvSpPr>
              <p:cNvPr id="32" name="2 Rectángulo redondeado"/>
              <p:cNvSpPr>
                <a:spLocks noChangeArrowheads="1"/>
              </p:cNvSpPr>
              <p:nvPr/>
            </p:nvSpPr>
            <p:spPr bwMode="auto">
              <a:xfrm>
                <a:off x="2661" y="3059"/>
                <a:ext cx="2622" cy="580"/>
              </a:xfrm>
              <a:prstGeom prst="roundRect">
                <a:avLst>
                  <a:gd name="adj" fmla="val 16667"/>
                </a:avLst>
              </a:prstGeom>
              <a:solidFill>
                <a:srgbClr val="CECEEF"/>
              </a:solidFill>
              <a:ln w="12700" algn="ctr">
                <a:solidFill>
                  <a:srgbClr val="9C9CDF"/>
                </a:solidFill>
                <a:prstDash val="sysDash"/>
                <a:round/>
                <a:headEnd/>
                <a:tailEnd/>
              </a:ln>
            </p:spPr>
            <p:txBody>
              <a:bodyPr wrap="none"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s-CL" altLang="es-CL" u="none"/>
              </a:p>
            </p:txBody>
          </p:sp>
          <p:sp>
            <p:nvSpPr>
              <p:cNvPr id="33" name="4 Rectángulo"/>
              <p:cNvSpPr>
                <a:spLocks noChangeArrowheads="1"/>
              </p:cNvSpPr>
              <p:nvPr/>
            </p:nvSpPr>
            <p:spPr bwMode="auto">
              <a:xfrm>
                <a:off x="2842" y="3135"/>
                <a:ext cx="2441" cy="4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s-MX" altLang="es-CL" u="none" dirty="0">
                    <a:solidFill>
                      <a:srgbClr val="222268"/>
                    </a:solidFill>
                  </a:rPr>
                  <a:t> </a:t>
                </a:r>
                <a:r>
                  <a:rPr lang="es-MX" altLang="es-CL" u="none" dirty="0" smtClean="0">
                    <a:solidFill>
                      <a:srgbClr val="222268"/>
                    </a:solidFill>
                  </a:rPr>
                  <a:t>Los números complejos son de la forma  </a:t>
                </a:r>
                <a:r>
                  <a:rPr lang="es-MX" altLang="es-CL" b="1" i="1" u="none" dirty="0">
                    <a:solidFill>
                      <a:srgbClr val="222268"/>
                    </a:solidFill>
                  </a:rPr>
                  <a:t>z</a:t>
                </a:r>
                <a:r>
                  <a:rPr lang="es-MX" altLang="es-CL" b="1" i="1" u="none" dirty="0" smtClean="0">
                    <a:solidFill>
                      <a:srgbClr val="222268"/>
                    </a:solidFill>
                  </a:rPr>
                  <a:t> = a + b</a:t>
                </a:r>
                <a:r>
                  <a:rPr lang="es-MX" altLang="es-CL" sz="800" b="1" i="1" u="none" dirty="0" smtClean="0">
                    <a:solidFill>
                      <a:srgbClr val="222268"/>
                    </a:solidFill>
                  </a:rPr>
                  <a:t>*</a:t>
                </a:r>
                <a:r>
                  <a:rPr lang="es-MX" altLang="es-CL" b="1" i="1" u="none" dirty="0" smtClean="0">
                    <a:solidFill>
                      <a:srgbClr val="222268"/>
                    </a:solidFill>
                  </a:rPr>
                  <a:t>i</a:t>
                </a:r>
                <a:r>
                  <a:rPr lang="es-MX" altLang="es-CL" i="1" u="none" dirty="0" smtClean="0">
                    <a:solidFill>
                      <a:srgbClr val="222268"/>
                    </a:solidFill>
                  </a:rPr>
                  <a:t>,</a:t>
                </a:r>
                <a:r>
                  <a:rPr lang="es-MX" altLang="es-CL" u="none" dirty="0" smtClean="0">
                    <a:solidFill>
                      <a:srgbClr val="222268"/>
                    </a:solidFill>
                  </a:rPr>
                  <a:t> con </a:t>
                </a:r>
                <a:r>
                  <a:rPr lang="es-MX" altLang="es-CL" b="1" i="1" u="none" dirty="0" smtClean="0">
                    <a:solidFill>
                      <a:srgbClr val="222268"/>
                    </a:solidFill>
                  </a:rPr>
                  <a:t>a</a:t>
                </a:r>
                <a:r>
                  <a:rPr lang="es-MX" altLang="es-CL" i="1" u="none" dirty="0" smtClean="0">
                    <a:solidFill>
                      <a:srgbClr val="222268"/>
                    </a:solidFill>
                  </a:rPr>
                  <a:t> </a:t>
                </a:r>
                <a:r>
                  <a:rPr lang="es-MX" altLang="es-CL" u="none" dirty="0" smtClean="0">
                    <a:solidFill>
                      <a:srgbClr val="222268"/>
                    </a:solidFill>
                  </a:rPr>
                  <a:t>y </a:t>
                </a:r>
                <a:r>
                  <a:rPr lang="es-MX" altLang="es-CL" b="1" i="1" u="none" dirty="0" smtClean="0">
                    <a:solidFill>
                      <a:srgbClr val="222268"/>
                    </a:solidFill>
                  </a:rPr>
                  <a:t>b</a:t>
                </a:r>
                <a:r>
                  <a:rPr lang="es-MX" altLang="es-CL" i="1" u="none" dirty="0" smtClean="0">
                    <a:solidFill>
                      <a:srgbClr val="222268"/>
                    </a:solidFill>
                  </a:rPr>
                  <a:t> </a:t>
                </a:r>
                <a:r>
                  <a:rPr lang="es-MX" altLang="es-CL" u="none" dirty="0" smtClean="0">
                    <a:solidFill>
                      <a:srgbClr val="222268"/>
                    </a:solidFill>
                  </a:rPr>
                  <a:t>reales.</a:t>
                </a:r>
              </a:p>
              <a:p>
                <a:pPr marL="285750" indent="-285750" eaLnBrk="1" hangingPunct="1">
                  <a:lnSpc>
                    <a:spcPct val="9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s-MX" altLang="es-CL" u="none" dirty="0" smtClean="0">
                    <a:solidFill>
                      <a:srgbClr val="222268"/>
                    </a:solidFill>
                  </a:rPr>
                  <a:t>Si </a:t>
                </a:r>
                <a:r>
                  <a:rPr lang="es-MX" altLang="es-CL" i="1" u="none" dirty="0" smtClean="0">
                    <a:solidFill>
                      <a:srgbClr val="222268"/>
                    </a:solidFill>
                  </a:rPr>
                  <a:t>a = 0 </a:t>
                </a:r>
                <a:r>
                  <a:rPr lang="es-MX" altLang="es-CL" u="none" dirty="0" smtClean="0">
                    <a:solidFill>
                      <a:srgbClr val="222268"/>
                    </a:solidFill>
                    <a:sym typeface="Symbol"/>
                  </a:rPr>
                  <a:t></a:t>
                </a:r>
                <a:r>
                  <a:rPr lang="es-MX" altLang="es-CL" i="1" u="none" dirty="0" smtClean="0">
                    <a:solidFill>
                      <a:srgbClr val="222268"/>
                    </a:solidFill>
                  </a:rPr>
                  <a:t> </a:t>
                </a:r>
                <a:r>
                  <a:rPr lang="es-MX" altLang="es-CL" b="1" i="1" u="none" dirty="0" smtClean="0">
                    <a:solidFill>
                      <a:srgbClr val="222268"/>
                    </a:solidFill>
                  </a:rPr>
                  <a:t>z </a:t>
                </a:r>
                <a:r>
                  <a:rPr lang="es-MX" altLang="es-CL" u="none" dirty="0" smtClean="0">
                    <a:solidFill>
                      <a:srgbClr val="222268"/>
                    </a:solidFill>
                  </a:rPr>
                  <a:t>es un número imaginario.</a:t>
                </a:r>
              </a:p>
              <a:p>
                <a:pPr marL="285750" indent="-285750" eaLnBrk="1" hangingPunct="1">
                  <a:lnSpc>
                    <a:spcPct val="9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s-MX" altLang="es-CL" u="none" dirty="0" smtClean="0">
                    <a:solidFill>
                      <a:srgbClr val="222268"/>
                    </a:solidFill>
                  </a:rPr>
                  <a:t>Si </a:t>
                </a:r>
                <a:r>
                  <a:rPr lang="es-MX" altLang="es-CL" i="1" u="none" dirty="0" smtClean="0">
                    <a:solidFill>
                      <a:srgbClr val="222268"/>
                    </a:solidFill>
                  </a:rPr>
                  <a:t>b = 0 </a:t>
                </a:r>
                <a:r>
                  <a:rPr lang="es-MX" altLang="es-CL" u="none" dirty="0" smtClean="0">
                    <a:solidFill>
                      <a:srgbClr val="222268"/>
                    </a:solidFill>
                    <a:sym typeface="Symbol"/>
                  </a:rPr>
                  <a:t></a:t>
                </a:r>
                <a:r>
                  <a:rPr lang="es-MX" altLang="es-CL" i="1" u="none" dirty="0" smtClean="0">
                    <a:solidFill>
                      <a:srgbClr val="222268"/>
                    </a:solidFill>
                  </a:rPr>
                  <a:t> </a:t>
                </a:r>
                <a:r>
                  <a:rPr lang="es-MX" altLang="es-CL" b="1" i="1" u="none" dirty="0" smtClean="0">
                    <a:solidFill>
                      <a:srgbClr val="222268"/>
                    </a:solidFill>
                  </a:rPr>
                  <a:t>z </a:t>
                </a:r>
                <a:r>
                  <a:rPr lang="es-MX" altLang="es-CL" u="none" dirty="0" smtClean="0">
                    <a:solidFill>
                      <a:srgbClr val="222268"/>
                    </a:solidFill>
                  </a:rPr>
                  <a:t>es un número real.</a:t>
                </a:r>
              </a:p>
            </p:txBody>
          </p:sp>
        </p:grpSp>
        <p:pic>
          <p:nvPicPr>
            <p:cNvPr id="31" name="10 Imagen" descr="ico_ojocon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3789040"/>
              <a:ext cx="889000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5" name="34 Conector recto"/>
          <p:cNvCxnSpPr/>
          <p:nvPr/>
        </p:nvCxnSpPr>
        <p:spPr>
          <a:xfrm flipV="1">
            <a:off x="2405883" y="2407022"/>
            <a:ext cx="72008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13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utoUpdateAnimBg="0"/>
      <p:bldP spid="6" grpId="0"/>
      <p:bldP spid="7" grpId="0"/>
      <p:bldP spid="26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7"/>
          <p:cNvGrpSpPr>
            <a:grpSpLocks/>
          </p:cNvGrpSpPr>
          <p:nvPr/>
        </p:nvGrpSpPr>
        <p:grpSpPr bwMode="auto">
          <a:xfrm>
            <a:off x="0" y="1700213"/>
            <a:ext cx="8243888" cy="396875"/>
            <a:chOff x="0" y="436"/>
            <a:chExt cx="5193" cy="250"/>
          </a:xfrm>
        </p:grpSpPr>
        <p:sp>
          <p:nvSpPr>
            <p:cNvPr id="19481" name="40 CuadroTexto"/>
            <p:cNvSpPr txBox="1">
              <a:spLocks noChangeArrowheads="1"/>
            </p:cNvSpPr>
            <p:nvPr/>
          </p:nvSpPr>
          <p:spPr bwMode="auto">
            <a:xfrm>
              <a:off x="22" y="436"/>
              <a:ext cx="5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s-CL" altLang="es-CL" sz="2000" b="1" u="none" dirty="0">
                  <a:solidFill>
                    <a:srgbClr val="7F7F7F"/>
                  </a:solidFill>
                </a:rPr>
                <a:t>Conmutatividad</a:t>
              </a:r>
            </a:p>
          </p:txBody>
        </p:sp>
        <p:cxnSp>
          <p:nvCxnSpPr>
            <p:cNvPr id="42" name="41 Conector recto"/>
            <p:cNvCxnSpPr/>
            <p:nvPr/>
          </p:nvCxnSpPr>
          <p:spPr bwMode="auto">
            <a:xfrm>
              <a:off x="0" y="669"/>
              <a:ext cx="1565" cy="0"/>
            </a:xfrm>
            <a:prstGeom prst="line">
              <a:avLst/>
            </a:prstGeom>
            <a:ln>
              <a:solidFill>
                <a:srgbClr val="84B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148" name="Text Box 36"/>
          <p:cNvSpPr txBox="1">
            <a:spLocks noChangeArrowheads="1"/>
          </p:cNvSpPr>
          <p:nvPr/>
        </p:nvSpPr>
        <p:spPr bwMode="auto">
          <a:xfrm>
            <a:off x="179388" y="3321050"/>
            <a:ext cx="3097212" cy="400050"/>
          </a:xfrm>
          <a:prstGeom prst="rect">
            <a:avLst/>
          </a:prstGeom>
          <a:noFill/>
          <a:ln w="9525">
            <a:solidFill>
              <a:srgbClr val="84BD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9388" lvl="1">
              <a:spcBef>
                <a:spcPct val="20000"/>
              </a:spcBef>
              <a:defRPr/>
            </a:pPr>
            <a:r>
              <a:rPr lang="es-MX" sz="2000" u="none" dirty="0">
                <a:latin typeface="+mj-lt"/>
                <a:cs typeface="Arial" pitchFamily="34" charset="0"/>
              </a:rPr>
              <a:t>a + (b + c) = (a + b) + c </a:t>
            </a:r>
            <a:endParaRPr lang="es-ES" sz="2000" u="none" dirty="0">
              <a:latin typeface="+mj-lt"/>
              <a:cs typeface="Arial" pitchFamily="34" charset="0"/>
            </a:endParaRPr>
          </a:p>
        </p:txBody>
      </p:sp>
      <p:grpSp>
        <p:nvGrpSpPr>
          <p:cNvPr id="19460" name="Group 15"/>
          <p:cNvGrpSpPr>
            <a:grpSpLocks/>
          </p:cNvGrpSpPr>
          <p:nvPr/>
        </p:nvGrpSpPr>
        <p:grpSpPr bwMode="auto">
          <a:xfrm>
            <a:off x="131763" y="-100013"/>
            <a:ext cx="4443412" cy="860426"/>
            <a:chOff x="83" y="-63"/>
            <a:chExt cx="2799" cy="542"/>
          </a:xfrm>
        </p:grpSpPr>
        <p:grpSp>
          <p:nvGrpSpPr>
            <p:cNvPr id="19477" name="Group 2"/>
            <p:cNvGrpSpPr>
              <a:grpSpLocks/>
            </p:cNvGrpSpPr>
            <p:nvPr/>
          </p:nvGrpSpPr>
          <p:grpSpPr bwMode="auto">
            <a:xfrm>
              <a:off x="83" y="-63"/>
              <a:ext cx="2615" cy="453"/>
              <a:chOff x="83" y="-63"/>
              <a:chExt cx="4249" cy="453"/>
            </a:xfrm>
          </p:grpSpPr>
          <p:sp>
            <p:nvSpPr>
              <p:cNvPr id="19479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4249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s-CL" altLang="es-CL" u="none"/>
              </a:p>
            </p:txBody>
          </p:sp>
          <p:sp>
            <p:nvSpPr>
              <p:cNvPr id="19480" name="38 CuadroTexto"/>
              <p:cNvSpPr txBox="1">
                <a:spLocks noChangeArrowheads="1"/>
              </p:cNvSpPr>
              <p:nvPr/>
            </p:nvSpPr>
            <p:spPr bwMode="auto">
              <a:xfrm>
                <a:off x="159" y="4"/>
                <a:ext cx="2621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s-CL" altLang="es-CL" sz="2600" b="1" u="none" dirty="0" smtClean="0">
                    <a:solidFill>
                      <a:srgbClr val="404040"/>
                    </a:solidFill>
                  </a:rPr>
                  <a:t>2. </a:t>
                </a:r>
                <a:r>
                  <a:rPr lang="es-CL" altLang="es-CL" sz="2600" b="1" u="none" dirty="0">
                    <a:solidFill>
                      <a:srgbClr val="404040"/>
                    </a:solidFill>
                  </a:rPr>
                  <a:t>Propiedades</a:t>
                </a:r>
              </a:p>
            </p:txBody>
          </p:sp>
        </p:grpSp>
        <p:pic>
          <p:nvPicPr>
            <p:cNvPr id="19478" name="6 Imagen" descr="ico_concepto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" y="0"/>
              <a:ext cx="456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2411413" y="2271713"/>
            <a:ext cx="1581150" cy="400050"/>
          </a:xfrm>
          <a:prstGeom prst="rect">
            <a:avLst/>
          </a:prstGeom>
          <a:noFill/>
          <a:ln w="9525">
            <a:solidFill>
              <a:srgbClr val="84BD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MX" sz="2000" u="none" dirty="0">
                <a:latin typeface="+mj-lt"/>
                <a:cs typeface="Arial" pitchFamily="34" charset="0"/>
              </a:rPr>
              <a:t>a ∙ b = b ∙ a</a:t>
            </a:r>
            <a:endParaRPr lang="es-ES" sz="2000" u="none" dirty="0">
              <a:latin typeface="+mj-lt"/>
              <a:cs typeface="Arial" pitchFamily="34" charset="0"/>
            </a:endParaRPr>
          </a:p>
        </p:txBody>
      </p:sp>
      <p:sp>
        <p:nvSpPr>
          <p:cNvPr id="21" name="Rectangle 31"/>
          <p:cNvSpPr>
            <a:spLocks noChangeArrowheads="1"/>
          </p:cNvSpPr>
          <p:nvPr/>
        </p:nvSpPr>
        <p:spPr bwMode="auto">
          <a:xfrm>
            <a:off x="179388" y="2271713"/>
            <a:ext cx="1790700" cy="400050"/>
          </a:xfrm>
          <a:prstGeom prst="rect">
            <a:avLst/>
          </a:prstGeom>
          <a:noFill/>
          <a:ln w="9525">
            <a:solidFill>
              <a:srgbClr val="84BD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MX" sz="2000" u="none" dirty="0">
                <a:latin typeface="+mj-lt"/>
                <a:cs typeface="Arial" pitchFamily="34" charset="0"/>
              </a:rPr>
              <a:t>a + b = b + a</a:t>
            </a:r>
            <a:endParaRPr lang="es-ES" sz="2000" u="none" dirty="0">
              <a:latin typeface="+mj-lt"/>
              <a:cs typeface="Arial" pitchFamily="34" charset="0"/>
            </a:endParaRPr>
          </a:p>
        </p:txBody>
      </p:sp>
      <p:grpSp>
        <p:nvGrpSpPr>
          <p:cNvPr id="19463" name="Group 7"/>
          <p:cNvGrpSpPr>
            <a:grpSpLocks/>
          </p:cNvGrpSpPr>
          <p:nvPr/>
        </p:nvGrpSpPr>
        <p:grpSpPr bwMode="auto">
          <a:xfrm>
            <a:off x="0" y="2779713"/>
            <a:ext cx="8243888" cy="396875"/>
            <a:chOff x="0" y="436"/>
            <a:chExt cx="5193" cy="250"/>
          </a:xfrm>
        </p:grpSpPr>
        <p:sp>
          <p:nvSpPr>
            <p:cNvPr id="19475" name="40 CuadroTexto"/>
            <p:cNvSpPr txBox="1">
              <a:spLocks noChangeArrowheads="1"/>
            </p:cNvSpPr>
            <p:nvPr/>
          </p:nvSpPr>
          <p:spPr bwMode="auto">
            <a:xfrm>
              <a:off x="22" y="436"/>
              <a:ext cx="5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s-CL" altLang="es-CL" sz="2000" b="1" u="none">
                  <a:solidFill>
                    <a:srgbClr val="7F7F7F"/>
                  </a:solidFill>
                </a:rPr>
                <a:t>Asociatividad</a:t>
              </a:r>
            </a:p>
          </p:txBody>
        </p:sp>
        <p:cxnSp>
          <p:nvCxnSpPr>
            <p:cNvPr id="24" name="23 Conector recto"/>
            <p:cNvCxnSpPr/>
            <p:nvPr/>
          </p:nvCxnSpPr>
          <p:spPr bwMode="auto">
            <a:xfrm>
              <a:off x="0" y="669"/>
              <a:ext cx="1565" cy="0"/>
            </a:xfrm>
            <a:prstGeom prst="line">
              <a:avLst/>
            </a:prstGeom>
            <a:ln>
              <a:solidFill>
                <a:srgbClr val="84B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3492500" y="3321050"/>
            <a:ext cx="2663825" cy="400050"/>
          </a:xfrm>
          <a:prstGeom prst="rect">
            <a:avLst/>
          </a:prstGeom>
          <a:noFill/>
          <a:ln w="9525">
            <a:solidFill>
              <a:srgbClr val="84BD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9388" lvl="1">
              <a:spcBef>
                <a:spcPct val="20000"/>
              </a:spcBef>
              <a:defRPr/>
            </a:pPr>
            <a:r>
              <a:rPr lang="es-MX" sz="2000" u="none" dirty="0">
                <a:latin typeface="+mj-lt"/>
                <a:cs typeface="Arial" pitchFamily="34" charset="0"/>
              </a:rPr>
              <a:t>a ∙ (b ∙ c) = (a ∙ b) ∙ c </a:t>
            </a:r>
            <a:endParaRPr lang="es-ES" sz="2000" u="none" dirty="0">
              <a:latin typeface="+mj-lt"/>
              <a:cs typeface="Arial" pitchFamily="34" charset="0"/>
            </a:endParaRPr>
          </a:p>
        </p:txBody>
      </p:sp>
      <p:grpSp>
        <p:nvGrpSpPr>
          <p:cNvPr id="19465" name="Group 7"/>
          <p:cNvGrpSpPr>
            <a:grpSpLocks/>
          </p:cNvGrpSpPr>
          <p:nvPr/>
        </p:nvGrpSpPr>
        <p:grpSpPr bwMode="auto">
          <a:xfrm>
            <a:off x="0" y="3895725"/>
            <a:ext cx="8243888" cy="396875"/>
            <a:chOff x="0" y="436"/>
            <a:chExt cx="5193" cy="250"/>
          </a:xfrm>
        </p:grpSpPr>
        <p:sp>
          <p:nvSpPr>
            <p:cNvPr id="19473" name="40 CuadroTexto"/>
            <p:cNvSpPr txBox="1">
              <a:spLocks noChangeArrowheads="1"/>
            </p:cNvSpPr>
            <p:nvPr/>
          </p:nvSpPr>
          <p:spPr bwMode="auto">
            <a:xfrm>
              <a:off x="22" y="436"/>
              <a:ext cx="5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s-CL" altLang="es-CL" sz="2000" b="1" u="none">
                  <a:solidFill>
                    <a:srgbClr val="7F7F7F"/>
                  </a:solidFill>
                </a:rPr>
                <a:t>Distributividad</a:t>
              </a:r>
            </a:p>
          </p:txBody>
        </p:sp>
        <p:cxnSp>
          <p:nvCxnSpPr>
            <p:cNvPr id="28" name="27 Conector recto"/>
            <p:cNvCxnSpPr/>
            <p:nvPr/>
          </p:nvCxnSpPr>
          <p:spPr bwMode="auto">
            <a:xfrm>
              <a:off x="0" y="669"/>
              <a:ext cx="1565" cy="0"/>
            </a:xfrm>
            <a:prstGeom prst="line">
              <a:avLst/>
            </a:prstGeom>
            <a:ln>
              <a:solidFill>
                <a:srgbClr val="84B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 Box 36"/>
          <p:cNvSpPr txBox="1">
            <a:spLocks noChangeArrowheads="1"/>
          </p:cNvSpPr>
          <p:nvPr/>
        </p:nvSpPr>
        <p:spPr bwMode="auto">
          <a:xfrm>
            <a:off x="179388" y="4400550"/>
            <a:ext cx="3168650" cy="400050"/>
          </a:xfrm>
          <a:prstGeom prst="rect">
            <a:avLst/>
          </a:prstGeom>
          <a:noFill/>
          <a:ln w="9525">
            <a:solidFill>
              <a:srgbClr val="84BD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9388" lvl="1">
              <a:spcBef>
                <a:spcPct val="20000"/>
              </a:spcBef>
              <a:defRPr/>
            </a:pPr>
            <a:r>
              <a:rPr lang="es-MX" sz="2000" u="none" dirty="0">
                <a:latin typeface="+mj-lt"/>
                <a:cs typeface="Arial" pitchFamily="34" charset="0"/>
              </a:rPr>
              <a:t>a ∙ (b + c) = a </a:t>
            </a:r>
            <a:r>
              <a:rPr lang="es-MX" sz="2000" u="none" dirty="0">
                <a:latin typeface="Arial" pitchFamily="34" charset="0"/>
                <a:cs typeface="Arial" pitchFamily="34" charset="0"/>
              </a:rPr>
              <a:t>∙ b</a:t>
            </a:r>
            <a:r>
              <a:rPr lang="es-MX" sz="2000" u="none" dirty="0">
                <a:latin typeface="+mj-lt"/>
                <a:cs typeface="Arial" pitchFamily="34" charset="0"/>
              </a:rPr>
              <a:t> + </a:t>
            </a:r>
            <a:r>
              <a:rPr lang="es-MX" sz="2000" u="none" dirty="0">
                <a:latin typeface="Arial" pitchFamily="34" charset="0"/>
                <a:cs typeface="Arial" pitchFamily="34" charset="0"/>
              </a:rPr>
              <a:t>a ∙ c </a:t>
            </a:r>
            <a:endParaRPr lang="es-ES" sz="2000" u="none" dirty="0">
              <a:latin typeface="+mj-lt"/>
              <a:cs typeface="Arial" pitchFamily="34" charset="0"/>
            </a:endParaRP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3635375" y="4400550"/>
            <a:ext cx="3024188" cy="400050"/>
          </a:xfrm>
          <a:prstGeom prst="rect">
            <a:avLst/>
          </a:prstGeom>
          <a:noFill/>
          <a:ln w="9525">
            <a:solidFill>
              <a:srgbClr val="84BD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9388" lvl="1">
              <a:spcBef>
                <a:spcPct val="20000"/>
              </a:spcBef>
              <a:defRPr/>
            </a:pPr>
            <a:r>
              <a:rPr lang="es-MX" sz="2000" u="none" dirty="0">
                <a:latin typeface="+mj-lt"/>
                <a:cs typeface="Arial" pitchFamily="34" charset="0"/>
              </a:rPr>
              <a:t>a ∙ (b – c) = a </a:t>
            </a:r>
            <a:r>
              <a:rPr lang="es-MX" sz="2000" u="none" dirty="0">
                <a:latin typeface="Arial" pitchFamily="34" charset="0"/>
                <a:cs typeface="Arial" pitchFamily="34" charset="0"/>
              </a:rPr>
              <a:t>∙ b</a:t>
            </a:r>
            <a:r>
              <a:rPr lang="es-MX" sz="2000" u="none" dirty="0">
                <a:latin typeface="+mj-lt"/>
                <a:cs typeface="Arial" pitchFamily="34" charset="0"/>
              </a:rPr>
              <a:t> </a:t>
            </a:r>
            <a:r>
              <a:rPr lang="es-MX" sz="2000" u="none" dirty="0">
                <a:latin typeface="Arial" pitchFamily="34" charset="0"/>
                <a:cs typeface="Arial" pitchFamily="34" charset="0"/>
              </a:rPr>
              <a:t>–</a:t>
            </a:r>
            <a:r>
              <a:rPr lang="es-MX" sz="2000" u="none" dirty="0">
                <a:latin typeface="+mj-lt"/>
                <a:cs typeface="Arial" pitchFamily="34" charset="0"/>
              </a:rPr>
              <a:t> </a:t>
            </a:r>
            <a:r>
              <a:rPr lang="es-MX" sz="2000" u="none" dirty="0">
                <a:latin typeface="Arial" pitchFamily="34" charset="0"/>
                <a:cs typeface="Arial" pitchFamily="34" charset="0"/>
              </a:rPr>
              <a:t>a ∙ c </a:t>
            </a:r>
            <a:endParaRPr lang="es-ES" sz="2000" u="none" dirty="0">
              <a:latin typeface="+mj-lt"/>
              <a:cs typeface="Arial" pitchFamily="34" charset="0"/>
            </a:endParaRPr>
          </a:p>
        </p:txBody>
      </p:sp>
      <p:grpSp>
        <p:nvGrpSpPr>
          <p:cNvPr id="19468" name="Group 7"/>
          <p:cNvGrpSpPr>
            <a:grpSpLocks/>
          </p:cNvGrpSpPr>
          <p:nvPr/>
        </p:nvGrpSpPr>
        <p:grpSpPr bwMode="auto">
          <a:xfrm>
            <a:off x="0" y="5048250"/>
            <a:ext cx="8243888" cy="396875"/>
            <a:chOff x="0" y="436"/>
            <a:chExt cx="5193" cy="250"/>
          </a:xfrm>
        </p:grpSpPr>
        <p:sp>
          <p:nvSpPr>
            <p:cNvPr id="19471" name="40 CuadroTexto"/>
            <p:cNvSpPr txBox="1">
              <a:spLocks noChangeArrowheads="1"/>
            </p:cNvSpPr>
            <p:nvPr/>
          </p:nvSpPr>
          <p:spPr bwMode="auto">
            <a:xfrm>
              <a:off x="22" y="436"/>
              <a:ext cx="5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s-CL" altLang="es-CL" sz="2000" b="1" u="none">
                  <a:solidFill>
                    <a:srgbClr val="7F7F7F"/>
                  </a:solidFill>
                </a:rPr>
                <a:t>Elemento neutro aditivo</a:t>
              </a:r>
            </a:p>
          </p:txBody>
        </p:sp>
        <p:cxnSp>
          <p:nvCxnSpPr>
            <p:cNvPr id="39" name="38 Conector recto"/>
            <p:cNvCxnSpPr/>
            <p:nvPr/>
          </p:nvCxnSpPr>
          <p:spPr bwMode="auto">
            <a:xfrm>
              <a:off x="0" y="669"/>
              <a:ext cx="1973" cy="0"/>
            </a:xfrm>
            <a:prstGeom prst="line">
              <a:avLst/>
            </a:prstGeom>
            <a:ln>
              <a:solidFill>
                <a:srgbClr val="84B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179388" y="5624513"/>
            <a:ext cx="2305050" cy="401637"/>
          </a:xfrm>
          <a:prstGeom prst="rect">
            <a:avLst/>
          </a:prstGeom>
          <a:noFill/>
          <a:ln w="9525">
            <a:solidFill>
              <a:srgbClr val="84BD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9388" lvl="1">
              <a:spcBef>
                <a:spcPct val="20000"/>
              </a:spcBef>
              <a:defRPr/>
            </a:pPr>
            <a:r>
              <a:rPr lang="es-MX" sz="2000" u="none" dirty="0">
                <a:latin typeface="+mj-lt"/>
                <a:cs typeface="Arial" pitchFamily="34" charset="0"/>
              </a:rPr>
              <a:t>a + 0 = 0 + a = a  </a:t>
            </a:r>
            <a:endParaRPr lang="es-ES" sz="2000" u="none" dirty="0">
              <a:latin typeface="+mj-lt"/>
              <a:cs typeface="Arial" pitchFamily="34" charset="0"/>
            </a:endParaRPr>
          </a:p>
        </p:txBody>
      </p:sp>
      <p:sp>
        <p:nvSpPr>
          <p:cNvPr id="19470" name="Rectangle 3"/>
          <p:cNvSpPr>
            <a:spLocks noChangeArrowheads="1"/>
          </p:cNvSpPr>
          <p:nvPr/>
        </p:nvSpPr>
        <p:spPr bwMode="auto">
          <a:xfrm>
            <a:off x="107950" y="908050"/>
            <a:ext cx="864235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MX" altLang="es-CL" sz="2000" u="none" dirty="0"/>
              <a:t>Si </a:t>
            </a:r>
            <a:r>
              <a:rPr lang="es-MX" altLang="es-CL" sz="2000" b="1" u="none" dirty="0"/>
              <a:t>a</a:t>
            </a:r>
            <a:r>
              <a:rPr lang="es-MX" altLang="es-CL" sz="2000" u="none" dirty="0"/>
              <a:t>, </a:t>
            </a:r>
            <a:r>
              <a:rPr lang="es-MX" altLang="es-CL" sz="2000" b="1" u="none" dirty="0"/>
              <a:t>b</a:t>
            </a:r>
            <a:r>
              <a:rPr lang="es-MX" altLang="es-CL" sz="2000" u="none" dirty="0"/>
              <a:t> y </a:t>
            </a:r>
            <a:r>
              <a:rPr lang="es-MX" altLang="es-CL" sz="2000" b="1" u="none" dirty="0"/>
              <a:t>c</a:t>
            </a:r>
            <a:r>
              <a:rPr lang="es-MX" altLang="es-CL" sz="2000" u="none" dirty="0"/>
              <a:t> son números reales, entonces se cumplen las siguientes propiedades:	</a:t>
            </a:r>
            <a:endParaRPr lang="es-ES" altLang="es-CL" sz="2000" u="none" dirty="0"/>
          </a:p>
        </p:txBody>
      </p:sp>
    </p:spTree>
    <p:extLst>
      <p:ext uri="{BB962C8B-B14F-4D97-AF65-F5344CB8AC3E}">
        <p14:creationId xmlns:p14="http://schemas.microsoft.com/office/powerpoint/2010/main" val="411335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48" grpId="0" animBg="1"/>
      <p:bldP spid="20" grpId="0" animBg="1"/>
      <p:bldP spid="21" grpId="0" animBg="1"/>
      <p:bldP spid="25" grpId="0" animBg="1"/>
      <p:bldP spid="29" grpId="0" animBg="1"/>
      <p:bldP spid="30" grpId="0" animBg="1"/>
      <p:bldP spid="26" grpId="0" animBg="1"/>
      <p:bldP spid="194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7"/>
          <p:cNvGrpSpPr>
            <a:grpSpLocks/>
          </p:cNvGrpSpPr>
          <p:nvPr/>
        </p:nvGrpSpPr>
        <p:grpSpPr bwMode="auto">
          <a:xfrm>
            <a:off x="0" y="728663"/>
            <a:ext cx="8243888" cy="396875"/>
            <a:chOff x="0" y="436"/>
            <a:chExt cx="5193" cy="250"/>
          </a:xfrm>
        </p:grpSpPr>
        <p:sp>
          <p:nvSpPr>
            <p:cNvPr id="20502" name="40 CuadroTexto"/>
            <p:cNvSpPr txBox="1">
              <a:spLocks noChangeArrowheads="1"/>
            </p:cNvSpPr>
            <p:nvPr/>
          </p:nvSpPr>
          <p:spPr bwMode="auto">
            <a:xfrm>
              <a:off x="22" y="436"/>
              <a:ext cx="5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s-CL" altLang="es-CL" sz="2000" b="1" u="none">
                  <a:solidFill>
                    <a:srgbClr val="7F7F7F"/>
                  </a:solidFill>
                </a:rPr>
                <a:t>Elemento neutro multiplicativo</a:t>
              </a:r>
            </a:p>
          </p:txBody>
        </p:sp>
        <p:cxnSp>
          <p:nvCxnSpPr>
            <p:cNvPr id="42" name="41 Conector recto"/>
            <p:cNvCxnSpPr/>
            <p:nvPr/>
          </p:nvCxnSpPr>
          <p:spPr bwMode="auto">
            <a:xfrm>
              <a:off x="0" y="669"/>
              <a:ext cx="2563" cy="0"/>
            </a:xfrm>
            <a:prstGeom prst="line">
              <a:avLst/>
            </a:prstGeom>
            <a:ln>
              <a:solidFill>
                <a:srgbClr val="84B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179388" y="1268413"/>
            <a:ext cx="2376487" cy="400050"/>
          </a:xfrm>
          <a:prstGeom prst="rect">
            <a:avLst/>
          </a:prstGeom>
          <a:noFill/>
          <a:ln w="9525">
            <a:solidFill>
              <a:srgbClr val="84BD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9388" lvl="1">
              <a:spcBef>
                <a:spcPct val="20000"/>
              </a:spcBef>
              <a:defRPr/>
            </a:pPr>
            <a:r>
              <a:rPr lang="es-MX" sz="2000" u="none" dirty="0">
                <a:latin typeface="+mj-lt"/>
                <a:cs typeface="Arial" pitchFamily="34" charset="0"/>
              </a:rPr>
              <a:t>a ∙ 1 = 1 ∙ a = a  </a:t>
            </a:r>
            <a:endParaRPr lang="es-ES" sz="2000" u="none" dirty="0">
              <a:latin typeface="+mj-lt"/>
              <a:cs typeface="Arial" pitchFamily="34" charset="0"/>
            </a:endParaRPr>
          </a:p>
        </p:txBody>
      </p:sp>
      <p:grpSp>
        <p:nvGrpSpPr>
          <p:cNvPr id="20484" name="Group 15"/>
          <p:cNvGrpSpPr>
            <a:grpSpLocks/>
          </p:cNvGrpSpPr>
          <p:nvPr/>
        </p:nvGrpSpPr>
        <p:grpSpPr bwMode="auto">
          <a:xfrm>
            <a:off x="131763" y="-100013"/>
            <a:ext cx="4443412" cy="860426"/>
            <a:chOff x="83" y="-63"/>
            <a:chExt cx="2799" cy="542"/>
          </a:xfrm>
        </p:grpSpPr>
        <p:grpSp>
          <p:nvGrpSpPr>
            <p:cNvPr id="20498" name="Group 2"/>
            <p:cNvGrpSpPr>
              <a:grpSpLocks/>
            </p:cNvGrpSpPr>
            <p:nvPr/>
          </p:nvGrpSpPr>
          <p:grpSpPr bwMode="auto">
            <a:xfrm>
              <a:off x="83" y="-63"/>
              <a:ext cx="2615" cy="453"/>
              <a:chOff x="83" y="-63"/>
              <a:chExt cx="4249" cy="453"/>
            </a:xfrm>
          </p:grpSpPr>
          <p:sp>
            <p:nvSpPr>
              <p:cNvPr id="20500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4249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s-CL" altLang="es-CL" u="none"/>
              </a:p>
            </p:txBody>
          </p:sp>
          <p:sp>
            <p:nvSpPr>
              <p:cNvPr id="20501" name="38 CuadroTexto"/>
              <p:cNvSpPr txBox="1">
                <a:spLocks noChangeArrowheads="1"/>
              </p:cNvSpPr>
              <p:nvPr/>
            </p:nvSpPr>
            <p:spPr bwMode="auto">
              <a:xfrm>
                <a:off x="159" y="4"/>
                <a:ext cx="2621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s-CL" altLang="es-CL" sz="2600" b="1" u="none" dirty="0" smtClean="0">
                    <a:solidFill>
                      <a:srgbClr val="404040"/>
                    </a:solidFill>
                  </a:rPr>
                  <a:t>2. </a:t>
                </a:r>
                <a:r>
                  <a:rPr lang="es-CL" altLang="es-CL" sz="2600" b="1" u="none" dirty="0">
                    <a:solidFill>
                      <a:srgbClr val="404040"/>
                    </a:solidFill>
                  </a:rPr>
                  <a:t>Propiedades</a:t>
                </a:r>
              </a:p>
            </p:txBody>
          </p:sp>
        </p:grpSp>
        <p:pic>
          <p:nvPicPr>
            <p:cNvPr id="20499" name="6 Imagen" descr="ico_concepto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" y="0"/>
              <a:ext cx="456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85" name="Group 7"/>
          <p:cNvGrpSpPr>
            <a:grpSpLocks/>
          </p:cNvGrpSpPr>
          <p:nvPr/>
        </p:nvGrpSpPr>
        <p:grpSpPr bwMode="auto">
          <a:xfrm>
            <a:off x="0" y="1989138"/>
            <a:ext cx="8243888" cy="396875"/>
            <a:chOff x="0" y="436"/>
            <a:chExt cx="5193" cy="250"/>
          </a:xfrm>
        </p:grpSpPr>
        <p:sp>
          <p:nvSpPr>
            <p:cNvPr id="20496" name="40 CuadroTexto"/>
            <p:cNvSpPr txBox="1">
              <a:spLocks noChangeArrowheads="1"/>
            </p:cNvSpPr>
            <p:nvPr/>
          </p:nvSpPr>
          <p:spPr bwMode="auto">
            <a:xfrm>
              <a:off x="22" y="436"/>
              <a:ext cx="5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s-CL" altLang="es-CL" sz="2000" b="1" u="none" dirty="0">
                  <a:solidFill>
                    <a:srgbClr val="7F7F7F"/>
                  </a:solidFill>
                </a:rPr>
                <a:t>Elemento absorbente de la multiplicación</a:t>
              </a:r>
            </a:p>
          </p:txBody>
        </p:sp>
        <p:cxnSp>
          <p:nvCxnSpPr>
            <p:cNvPr id="29" name="28 Conector recto"/>
            <p:cNvCxnSpPr/>
            <p:nvPr/>
          </p:nvCxnSpPr>
          <p:spPr bwMode="auto">
            <a:xfrm>
              <a:off x="0" y="669"/>
              <a:ext cx="3311" cy="0"/>
            </a:xfrm>
            <a:prstGeom prst="line">
              <a:avLst/>
            </a:prstGeom>
            <a:ln>
              <a:solidFill>
                <a:srgbClr val="84B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250825" y="2565400"/>
            <a:ext cx="2233613" cy="400050"/>
          </a:xfrm>
          <a:prstGeom prst="rect">
            <a:avLst/>
          </a:prstGeom>
          <a:noFill/>
          <a:ln w="9525">
            <a:solidFill>
              <a:srgbClr val="84BD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9388" lvl="1">
              <a:spcBef>
                <a:spcPct val="20000"/>
              </a:spcBef>
              <a:defRPr/>
            </a:pPr>
            <a:r>
              <a:rPr lang="es-MX" sz="2000" u="none" dirty="0">
                <a:latin typeface="+mj-lt"/>
                <a:cs typeface="Arial" pitchFamily="34" charset="0"/>
              </a:rPr>
              <a:t>a ∙ 0 = 0 ∙ a = 0  </a:t>
            </a:r>
            <a:endParaRPr lang="es-ES" sz="2000" u="none" dirty="0">
              <a:latin typeface="+mj-lt"/>
              <a:cs typeface="Arial" pitchFamily="34" charset="0"/>
            </a:endParaRPr>
          </a:p>
        </p:txBody>
      </p:sp>
      <p:grpSp>
        <p:nvGrpSpPr>
          <p:cNvPr id="20487" name="Group 7"/>
          <p:cNvGrpSpPr>
            <a:grpSpLocks/>
          </p:cNvGrpSpPr>
          <p:nvPr/>
        </p:nvGrpSpPr>
        <p:grpSpPr bwMode="auto">
          <a:xfrm>
            <a:off x="0" y="3213100"/>
            <a:ext cx="8243888" cy="396875"/>
            <a:chOff x="0" y="436"/>
            <a:chExt cx="5193" cy="250"/>
          </a:xfrm>
        </p:grpSpPr>
        <p:sp>
          <p:nvSpPr>
            <p:cNvPr id="20494" name="40 CuadroTexto"/>
            <p:cNvSpPr txBox="1">
              <a:spLocks noChangeArrowheads="1"/>
            </p:cNvSpPr>
            <p:nvPr/>
          </p:nvSpPr>
          <p:spPr bwMode="auto">
            <a:xfrm>
              <a:off x="22" y="436"/>
              <a:ext cx="5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s-CL" altLang="es-CL" sz="2000" b="1" u="none" dirty="0">
                  <a:solidFill>
                    <a:srgbClr val="7F7F7F"/>
                  </a:solidFill>
                </a:rPr>
                <a:t>Inverso aditivo (opuesto)</a:t>
              </a:r>
            </a:p>
          </p:txBody>
        </p:sp>
        <p:cxnSp>
          <p:nvCxnSpPr>
            <p:cNvPr id="33" name="32 Conector recto"/>
            <p:cNvCxnSpPr/>
            <p:nvPr/>
          </p:nvCxnSpPr>
          <p:spPr bwMode="auto">
            <a:xfrm>
              <a:off x="0" y="669"/>
              <a:ext cx="2041" cy="0"/>
            </a:xfrm>
            <a:prstGeom prst="line">
              <a:avLst/>
            </a:prstGeom>
            <a:ln>
              <a:solidFill>
                <a:srgbClr val="84B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88" name="Text Box 20"/>
          <p:cNvSpPr txBox="1">
            <a:spLocks noChangeArrowheads="1"/>
          </p:cNvSpPr>
          <p:nvPr/>
        </p:nvSpPr>
        <p:spPr bwMode="auto">
          <a:xfrm>
            <a:off x="179388" y="3716338"/>
            <a:ext cx="5184775" cy="400050"/>
          </a:xfrm>
          <a:prstGeom prst="rect">
            <a:avLst/>
          </a:prstGeom>
          <a:noFill/>
          <a:ln w="9525">
            <a:solidFill>
              <a:srgbClr val="84BD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CL" sz="2000" u="none" dirty="0"/>
              <a:t>El inverso aditivo (opuesto) de </a:t>
            </a:r>
            <a:r>
              <a:rPr lang="es-MX" altLang="es-CL" sz="2000" b="1" u="none" dirty="0"/>
              <a:t>a</a:t>
            </a:r>
            <a:r>
              <a:rPr lang="es-MX" altLang="es-CL" sz="2000" u="none" dirty="0"/>
              <a:t> es (– a)</a:t>
            </a:r>
            <a:endParaRPr lang="es-ES" altLang="es-CL" sz="2000" u="none" dirty="0"/>
          </a:p>
        </p:txBody>
      </p:sp>
      <p:grpSp>
        <p:nvGrpSpPr>
          <p:cNvPr id="20489" name="Group 7"/>
          <p:cNvGrpSpPr>
            <a:grpSpLocks/>
          </p:cNvGrpSpPr>
          <p:nvPr/>
        </p:nvGrpSpPr>
        <p:grpSpPr bwMode="auto">
          <a:xfrm>
            <a:off x="0" y="4541838"/>
            <a:ext cx="8243888" cy="396875"/>
            <a:chOff x="0" y="436"/>
            <a:chExt cx="5193" cy="250"/>
          </a:xfrm>
        </p:grpSpPr>
        <p:sp>
          <p:nvSpPr>
            <p:cNvPr id="20492" name="40 CuadroTexto"/>
            <p:cNvSpPr txBox="1">
              <a:spLocks noChangeArrowheads="1"/>
            </p:cNvSpPr>
            <p:nvPr/>
          </p:nvSpPr>
          <p:spPr bwMode="auto">
            <a:xfrm>
              <a:off x="22" y="436"/>
              <a:ext cx="5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s-CL" altLang="es-CL" sz="2000" b="1" u="none" dirty="0">
                  <a:solidFill>
                    <a:srgbClr val="7F7F7F"/>
                  </a:solidFill>
                </a:rPr>
                <a:t>Inverso multiplicativo (recíproco)</a:t>
              </a:r>
            </a:p>
          </p:txBody>
        </p:sp>
        <p:cxnSp>
          <p:nvCxnSpPr>
            <p:cNvPr id="38" name="37 Conector recto"/>
            <p:cNvCxnSpPr/>
            <p:nvPr/>
          </p:nvCxnSpPr>
          <p:spPr bwMode="auto">
            <a:xfrm>
              <a:off x="0" y="669"/>
              <a:ext cx="2676" cy="0"/>
            </a:xfrm>
            <a:prstGeom prst="line">
              <a:avLst/>
            </a:prstGeom>
            <a:ln>
              <a:solidFill>
                <a:srgbClr val="84B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490" name="Object 19"/>
          <p:cNvGraphicFramePr>
            <a:graphicFrameLocks noChangeAspect="1"/>
          </p:cNvGraphicFramePr>
          <p:nvPr/>
        </p:nvGraphicFramePr>
        <p:xfrm>
          <a:off x="6156325" y="5084763"/>
          <a:ext cx="2921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cuación" r:id="rId4" imgW="152334" imgH="393529" progId="Equation.3">
                  <p:embed/>
                </p:oleObj>
              </mc:Choice>
              <mc:Fallback>
                <p:oleObj name="Ecuación" r:id="rId4" imgW="152334" imgH="393529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5084763"/>
                        <a:ext cx="29210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40 Rectángulo"/>
          <p:cNvSpPr>
            <a:spLocks noChangeArrowheads="1"/>
          </p:cNvSpPr>
          <p:nvPr/>
        </p:nvSpPr>
        <p:spPr bwMode="auto">
          <a:xfrm>
            <a:off x="179388" y="5084763"/>
            <a:ext cx="6480175" cy="720725"/>
          </a:xfrm>
          <a:prstGeom prst="rect">
            <a:avLst/>
          </a:prstGeom>
          <a:noFill/>
          <a:ln w="9525" algn="ctr">
            <a:solidFill>
              <a:srgbClr val="84B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s-MX" altLang="es-CL" sz="2000" u="none" dirty="0"/>
          </a:p>
          <a:p>
            <a:pPr algn="ctr" eaLnBrk="1" hangingPunct="1"/>
            <a:endParaRPr lang="es-MX" altLang="es-CL" sz="2000" u="none" dirty="0"/>
          </a:p>
          <a:p>
            <a:pPr eaLnBrk="1" hangingPunct="1"/>
            <a:r>
              <a:rPr lang="es-MX" altLang="es-CL" sz="2000" u="none" dirty="0"/>
              <a:t>Si a ≠ 0, el inverso multiplicativo (recíproco) de </a:t>
            </a:r>
            <a:r>
              <a:rPr lang="es-MX" altLang="es-CL" sz="2000" b="1" u="none" dirty="0"/>
              <a:t>a</a:t>
            </a:r>
            <a:r>
              <a:rPr lang="es-MX" altLang="es-CL" sz="2000" u="none" dirty="0"/>
              <a:t> es </a:t>
            </a:r>
            <a:endParaRPr lang="es-ES" altLang="es-CL" sz="2000" u="none" dirty="0"/>
          </a:p>
          <a:p>
            <a:pPr algn="ctr" eaLnBrk="1" hangingPunct="1"/>
            <a:endParaRPr lang="es-ES" altLang="es-CL" sz="2000" dirty="0"/>
          </a:p>
          <a:p>
            <a:pPr algn="ctr" eaLnBrk="1" hangingPunct="1"/>
            <a:endParaRPr lang="es-ES" altLang="es-CL" sz="2000" dirty="0"/>
          </a:p>
        </p:txBody>
      </p:sp>
    </p:spTree>
    <p:extLst>
      <p:ext uri="{BB962C8B-B14F-4D97-AF65-F5344CB8AC3E}">
        <p14:creationId xmlns:p14="http://schemas.microsoft.com/office/powerpoint/2010/main" val="111728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0" grpId="0" animBg="1"/>
      <p:bldP spid="20488" grpId="0" animBg="1"/>
      <p:bldP spid="20491" grpId="0" animBg="1"/>
    </p:bldLst>
  </p:timing>
</p:sld>
</file>

<file path=ppt/theme/theme1.xml><?xml version="1.0" encoding="utf-8"?>
<a:theme xmlns:a="http://schemas.openxmlformats.org/drawingml/2006/main" name="Diseño predeterminado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</TotalTime>
  <Words>1601</Words>
  <Application>Microsoft Office PowerPoint</Application>
  <PresentationFormat>Presentación en pantalla (4:3)</PresentationFormat>
  <Paragraphs>347</Paragraphs>
  <Slides>21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3" baseType="lpstr">
      <vt:lpstr>Diseño predeterminado</vt:lpstr>
      <vt:lpstr>Ecuación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Claudio Muena Toledo</dc:creator>
  <cp:lastModifiedBy>Francisca Carrasco Fuenzalida</cp:lastModifiedBy>
  <cp:revision>43</cp:revision>
  <dcterms:created xsi:type="dcterms:W3CDTF">2015-03-16T13:06:51Z</dcterms:created>
  <dcterms:modified xsi:type="dcterms:W3CDTF">2015-03-27T15:14:13Z</dcterms:modified>
</cp:coreProperties>
</file>