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449" r:id="rId3"/>
    <p:sldId id="260" r:id="rId4"/>
    <p:sldId id="320" r:id="rId5"/>
    <p:sldId id="262" r:id="rId6"/>
    <p:sldId id="478" r:id="rId7"/>
    <p:sldId id="479" r:id="rId8"/>
    <p:sldId id="480" r:id="rId9"/>
    <p:sldId id="481" r:id="rId10"/>
    <p:sldId id="482" r:id="rId11"/>
    <p:sldId id="486" r:id="rId12"/>
    <p:sldId id="487" r:id="rId13"/>
    <p:sldId id="488" r:id="rId14"/>
    <p:sldId id="489" r:id="rId15"/>
    <p:sldId id="490" r:id="rId16"/>
    <p:sldId id="491" r:id="rId17"/>
    <p:sldId id="361" r:id="rId18"/>
    <p:sldId id="492" r:id="rId19"/>
    <p:sldId id="493" r:id="rId20"/>
    <p:sldId id="438" r:id="rId21"/>
    <p:sldId id="439" r:id="rId22"/>
    <p:sldId id="258" r:id="rId23"/>
  </p:sldIdLst>
  <p:sldSz cx="9144000" cy="6858000" type="screen4x3"/>
  <p:notesSz cx="7010400" cy="92964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40" userDrawn="1">
          <p15:clr>
            <a:srgbClr val="A4A3A4"/>
          </p15:clr>
        </p15:guide>
        <p15:guide id="2" pos="20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84BD00"/>
    <a:srgbClr val="FF6600"/>
    <a:srgbClr val="D60000"/>
    <a:srgbClr val="DEFF93"/>
    <a:srgbClr val="FF0066"/>
    <a:srgbClr val="FFDF79"/>
    <a:srgbClr val="FFC1C1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6" autoAdjust="0"/>
    <p:restoredTop sz="99112" autoAdjust="0"/>
  </p:normalViewPr>
  <p:slideViewPr>
    <p:cSldViewPr showGuides="1">
      <p:cViewPr>
        <p:scale>
          <a:sx n="70" d="100"/>
          <a:sy n="70" d="100"/>
        </p:scale>
        <p:origin x="-1602" y="-168"/>
      </p:cViewPr>
      <p:guideLst>
        <p:guide orient="horz" pos="3249"/>
        <p:guide pos="2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C8A63E84-17AF-4119-BEC3-21BA979EDDE1}" type="slidenum">
              <a:rPr lang="es-ES" altLang="es-CL"/>
              <a:pPr>
                <a:defRPr/>
              </a:pPr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40098588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L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CL" noProof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452061D-DCC2-4B54-9D58-EFDE212E05E2}" type="slidenum">
              <a:rPr lang="es-CL" altLang="es-CL"/>
              <a:pPr>
                <a:defRPr/>
              </a:pPr>
              <a:t>‹Nº›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7449858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L" altLang="es-CL" smtClean="0"/>
          </a:p>
        </p:txBody>
      </p:sp>
      <p:sp>
        <p:nvSpPr>
          <p:cNvPr id="61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B423E5-7DFE-4D79-BBB9-CE1E1280DAF6}" type="slidenum">
              <a:rPr lang="es-CL" altLang="es-CL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s-CL" altLang="es-CL">
              <a:latin typeface="Arial" panose="020B0604020202020204" pitchFamily="34" charset="0"/>
            </a:endParaRPr>
          </a:p>
        </p:txBody>
      </p:sp>
      <p:sp>
        <p:nvSpPr>
          <p:cNvPr id="6149" name="4 Marcador de fecha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s-CL" altLang="es-CL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91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17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254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520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7535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3228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616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810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38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26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61545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4433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 userDrawn="1"/>
        </p:nvSpPr>
        <p:spPr bwMode="auto">
          <a:xfrm>
            <a:off x="827088" y="6669088"/>
            <a:ext cx="8316912" cy="188912"/>
          </a:xfrm>
          <a:prstGeom prst="rect">
            <a:avLst/>
          </a:prstGeom>
          <a:solidFill>
            <a:srgbClr val="84B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s-CL" altLang="es-CL" smtClean="0"/>
          </a:p>
        </p:txBody>
      </p:sp>
      <p:pic>
        <p:nvPicPr>
          <p:cNvPr id="8" name="7 Imagen" descr="logo_patron2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44450"/>
            <a:ext cx="5238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7.wmf"/><Relationship Id="rId3" Type="http://schemas.openxmlformats.org/officeDocument/2006/relationships/image" Target="../media/image9.png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13.bin"/><Relationship Id="rId3" Type="http://schemas.openxmlformats.org/officeDocument/2006/relationships/image" Target="../media/image9.png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25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30.wmf"/><Relationship Id="rId3" Type="http://schemas.openxmlformats.org/officeDocument/2006/relationships/image" Target="../media/image9.png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8.wmf"/><Relationship Id="rId1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9" descr="MT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7"/>
          <p:cNvSpPr txBox="1">
            <a:spLocks noChangeArrowheads="1"/>
          </p:cNvSpPr>
          <p:nvPr/>
        </p:nvSpPr>
        <p:spPr bwMode="auto">
          <a:xfrm rot="-5400000">
            <a:off x="-1354137" y="3990101"/>
            <a:ext cx="29527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1000" u="none" dirty="0" smtClean="0">
                <a:solidFill>
                  <a:schemeClr val="bg1"/>
                </a:solidFill>
              </a:rPr>
              <a:t>PPTCES036MT21-A15V1</a:t>
            </a:r>
            <a:endParaRPr lang="es-ES" altLang="es-CL" sz="1000" u="none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1763713" y="4797425"/>
            <a:ext cx="7127875" cy="99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75000"/>
              </a:lnSpc>
              <a:spcBef>
                <a:spcPct val="50000"/>
              </a:spcBef>
            </a:pPr>
            <a:r>
              <a:rPr lang="es-ES" altLang="es-CL" sz="2000" b="1" u="none" dirty="0">
                <a:solidFill>
                  <a:schemeClr val="bg1"/>
                </a:solidFill>
                <a:latin typeface="Arial Narrow" panose="020B0606020202030204" pitchFamily="34" charset="0"/>
              </a:rPr>
              <a:t>Clase</a:t>
            </a:r>
          </a:p>
          <a:p>
            <a:pPr algn="r" eaLnBrk="1" hangingPunct="1">
              <a:lnSpc>
                <a:spcPct val="75000"/>
              </a:lnSpc>
              <a:spcBef>
                <a:spcPct val="50000"/>
              </a:spcBef>
            </a:pPr>
            <a:r>
              <a:rPr lang="es-CL" altLang="es-CL" sz="3500" u="none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Función exponencial</a:t>
            </a:r>
            <a:endParaRPr lang="es-ES" altLang="es-CL" sz="3500" u="none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125" name="Text Box 28"/>
          <p:cNvSpPr txBox="1">
            <a:spLocks noChangeArrowheads="1"/>
          </p:cNvSpPr>
          <p:nvPr/>
        </p:nvSpPr>
        <p:spPr bwMode="auto">
          <a:xfrm>
            <a:off x="8423275" y="3716338"/>
            <a:ext cx="757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CL" b="1" u="none" dirty="0" smtClean="0">
                <a:solidFill>
                  <a:srgbClr val="84BD00"/>
                </a:solidFill>
                <a:latin typeface="Arial Narrow" panose="020B0606020202030204" pitchFamily="34" charset="0"/>
              </a:rPr>
              <a:t>MT-21</a:t>
            </a:r>
            <a:endParaRPr lang="es-ES" altLang="es-CL" b="1" u="none" dirty="0">
              <a:solidFill>
                <a:srgbClr val="84BD0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834355" y="1692920"/>
            <a:ext cx="755406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s-CL" altLang="es-CL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Determine la función que representa el número de bacterias que hay en una población, después de </a:t>
            </a:r>
            <a:r>
              <a:rPr lang="es-CL" altLang="es-CL" b="1" i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es-CL" altLang="es-CL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horas, si se sabe que inicialmente había 10.000 bacterias, y que la población se triplica cada una hora.</a:t>
            </a:r>
            <a:endParaRPr lang="es-ES" altLang="es-CL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864000" y="2812926"/>
            <a:ext cx="1649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CL" sz="2000" b="1" u="none" dirty="0">
                <a:solidFill>
                  <a:srgbClr val="669900"/>
                </a:solidFill>
              </a:rPr>
              <a:t>Solución:</a:t>
            </a:r>
            <a:endParaRPr lang="es-ES" altLang="es-CL" sz="2000" b="1" u="none" dirty="0">
              <a:solidFill>
                <a:srgbClr val="669900"/>
              </a:solidFill>
            </a:endParaRPr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868759" y="3156327"/>
            <a:ext cx="27174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altLang="es-CL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Cantidad inicial = 10.000</a:t>
            </a: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889396" y="3493670"/>
            <a:ext cx="1928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altLang="es-CL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Después de:  </a:t>
            </a:r>
            <a:r>
              <a:rPr lang="es-CL" alt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endParaRPr lang="es-CL" altLang="es-CL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2555776" y="3912770"/>
            <a:ext cx="45592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altLang="es-CL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 horas = 10.000·3·3 = 10.000·3</a:t>
            </a:r>
            <a:r>
              <a:rPr lang="es-CL" altLang="es-CL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s-CL" altLang="es-CL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90.000</a:t>
            </a:r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2555776" y="4358858"/>
            <a:ext cx="50850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altLang="es-CL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 horas = 10.000·3·3·3 = 10.000·3</a:t>
            </a:r>
            <a:r>
              <a:rPr lang="es-CL" altLang="es-CL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s-CL" altLang="es-CL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270.000...</a:t>
            </a:r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755576" y="4956527"/>
            <a:ext cx="38843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altLang="es-CL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Después de  </a:t>
            </a:r>
            <a:r>
              <a:rPr lang="es-CL" altLang="es-CL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 </a:t>
            </a:r>
            <a:r>
              <a:rPr lang="es-CL" altLang="es-CL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horas = 10.000 · 3</a:t>
            </a:r>
            <a:r>
              <a:rPr lang="es-CL" altLang="es-CL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endParaRPr lang="es-CL" altLang="es-CL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37 Rectángulo redondeado"/>
          <p:cNvSpPr>
            <a:spLocks noChangeArrowheads="1"/>
          </p:cNvSpPr>
          <p:nvPr/>
        </p:nvSpPr>
        <p:spPr bwMode="auto">
          <a:xfrm>
            <a:off x="131763" y="-100013"/>
            <a:ext cx="5736277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CL" altLang="es-CL" u="none">
              <a:cs typeface="Arial" panose="020B0604020202020204" pitchFamily="34" charset="0"/>
            </a:endParaRPr>
          </a:p>
        </p:txBody>
      </p:sp>
      <p:pic>
        <p:nvPicPr>
          <p:cNvPr id="19" name="6 Imagen" descr="ico_concept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276" y="137834"/>
            <a:ext cx="7239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ángulo 27"/>
          <p:cNvSpPr/>
          <p:nvPr/>
        </p:nvSpPr>
        <p:spPr>
          <a:xfrm>
            <a:off x="467544" y="44624"/>
            <a:ext cx="50404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CL" altLang="es-CL" sz="2600" b="1" u="none" dirty="0" smtClean="0">
                <a:solidFill>
                  <a:srgbClr val="404040"/>
                </a:solidFill>
                <a:cs typeface="Arial" panose="020B0604020202020204" pitchFamily="34" charset="0"/>
              </a:rPr>
              <a:t>1. Función exponencial</a:t>
            </a:r>
            <a:endParaRPr lang="es-CL" altLang="es-CL" sz="2600" b="1" u="none" dirty="0">
              <a:solidFill>
                <a:srgbClr val="404040"/>
              </a:solidFill>
              <a:cs typeface="Arial" panose="020B0604020202020204" pitchFamily="34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864000" y="1300758"/>
            <a:ext cx="16494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MX" sz="2000" b="1" u="none" dirty="0" smtClean="0">
                <a:solidFill>
                  <a:srgbClr val="669900"/>
                </a:solidFill>
                <a:latin typeface="+mj-lt"/>
              </a:rPr>
              <a:t>Ejemplo:</a:t>
            </a:r>
            <a:endParaRPr lang="es-ES" sz="2000" b="1" u="none" dirty="0">
              <a:solidFill>
                <a:srgbClr val="669900"/>
              </a:solidFill>
              <a:latin typeface="+mj-lt"/>
            </a:endParaRPr>
          </a:p>
        </p:txBody>
      </p:sp>
      <p:sp>
        <p:nvSpPr>
          <p:cNvPr id="22" name="40 CuadroTexto"/>
          <p:cNvSpPr txBox="1">
            <a:spLocks noChangeArrowheads="1"/>
          </p:cNvSpPr>
          <p:nvPr/>
        </p:nvSpPr>
        <p:spPr bwMode="auto">
          <a:xfrm>
            <a:off x="862505" y="785813"/>
            <a:ext cx="820896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CL" sz="2000" b="1" u="none" dirty="0" smtClean="0">
                <a:solidFill>
                  <a:srgbClr val="7F7F7F"/>
                </a:solidFill>
              </a:rPr>
              <a:t>Aplicación</a:t>
            </a:r>
            <a:endParaRPr lang="es-ES" altLang="es-CL" sz="2000" b="1" u="none" dirty="0">
              <a:solidFill>
                <a:srgbClr val="7F7F7F"/>
              </a:solidFill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>
            <a:off x="-36020" y="1190625"/>
            <a:ext cx="6840541" cy="0"/>
          </a:xfrm>
          <a:prstGeom prst="line">
            <a:avLst/>
          </a:prstGeom>
          <a:noFill/>
          <a:ln w="9525">
            <a:solidFill>
              <a:srgbClr val="84B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2" name="1 Rectángulo"/>
          <p:cNvSpPr/>
          <p:nvPr/>
        </p:nvSpPr>
        <p:spPr>
          <a:xfrm>
            <a:off x="2555776" y="3525659"/>
            <a:ext cx="5112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/>
            <a:r>
              <a:rPr lang="es-CL" altLang="es-CL" u="none" dirty="0">
                <a:solidFill>
                  <a:srgbClr val="000000">
                    <a:lumMod val="85000"/>
                    <a:lumOff val="15000"/>
                  </a:srgbClr>
                </a:solidFill>
              </a:rPr>
              <a:t>1 hora = 10.000·3 = 10.000·3</a:t>
            </a:r>
            <a:r>
              <a:rPr lang="es-CL" altLang="es-CL" u="none" baseline="30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1</a:t>
            </a:r>
            <a:r>
              <a:rPr lang="es-CL" altLang="es-CL" u="none" dirty="0">
                <a:solidFill>
                  <a:srgbClr val="000000">
                    <a:lumMod val="85000"/>
                    <a:lumOff val="15000"/>
                  </a:srgbClr>
                </a:solidFill>
              </a:rPr>
              <a:t> = 30.000</a:t>
            </a:r>
          </a:p>
        </p:txBody>
      </p:sp>
    </p:spTree>
    <p:extLst>
      <p:ext uri="{BB962C8B-B14F-4D97-AF65-F5344CB8AC3E}">
        <p14:creationId xmlns:p14="http://schemas.microsoft.com/office/powerpoint/2010/main" val="28909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/>
      <p:bldP spid="32" grpId="0"/>
      <p:bldP spid="33" grpId="0"/>
      <p:bldP spid="34" grpId="0"/>
      <p:bldP spid="35" grpId="0"/>
      <p:bldP spid="21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879203" y="1484784"/>
            <a:ext cx="71491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altLang="es-CL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Por lo tanto, la función que representa el número de bacterias después de </a:t>
            </a:r>
            <a:r>
              <a:rPr lang="es-CL" altLang="es-CL" b="1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x</a:t>
            </a:r>
            <a:r>
              <a:rPr lang="es-CL" altLang="es-CL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 horas es: </a:t>
            </a:r>
          </a:p>
        </p:txBody>
      </p:sp>
      <p:sp>
        <p:nvSpPr>
          <p:cNvPr id="36" name="Rectangle 20"/>
          <p:cNvSpPr>
            <a:spLocks noChangeArrowheads="1"/>
          </p:cNvSpPr>
          <p:nvPr/>
        </p:nvSpPr>
        <p:spPr bwMode="auto">
          <a:xfrm>
            <a:off x="3131840" y="2276872"/>
            <a:ext cx="2066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f(x)= 10.000 · 3</a:t>
            </a:r>
            <a:r>
              <a:rPr lang="es-CL" altLang="es-CL" sz="2000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</a:p>
        </p:txBody>
      </p:sp>
      <p:sp>
        <p:nvSpPr>
          <p:cNvPr id="18" name="37 Rectángulo redondeado"/>
          <p:cNvSpPr>
            <a:spLocks noChangeArrowheads="1"/>
          </p:cNvSpPr>
          <p:nvPr/>
        </p:nvSpPr>
        <p:spPr bwMode="auto">
          <a:xfrm>
            <a:off x="131763" y="-100013"/>
            <a:ext cx="5736277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CL" altLang="es-CL" u="none">
              <a:cs typeface="Arial" panose="020B0604020202020204" pitchFamily="34" charset="0"/>
            </a:endParaRPr>
          </a:p>
        </p:txBody>
      </p:sp>
      <p:pic>
        <p:nvPicPr>
          <p:cNvPr id="19" name="6 Imagen" descr="ico_concept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276" y="137834"/>
            <a:ext cx="7239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ángulo 27"/>
          <p:cNvSpPr/>
          <p:nvPr/>
        </p:nvSpPr>
        <p:spPr>
          <a:xfrm>
            <a:off x="467544" y="44624"/>
            <a:ext cx="50404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CL" altLang="es-CL" sz="2600" b="1" u="none" dirty="0" smtClean="0">
                <a:solidFill>
                  <a:srgbClr val="404040"/>
                </a:solidFill>
                <a:cs typeface="Arial" panose="020B0604020202020204" pitchFamily="34" charset="0"/>
              </a:rPr>
              <a:t>1. Función exponencial</a:t>
            </a:r>
            <a:endParaRPr lang="es-CL" altLang="es-CL" sz="2600" b="1" u="none" dirty="0">
              <a:solidFill>
                <a:srgbClr val="404040"/>
              </a:solidFill>
              <a:cs typeface="Arial" panose="020B0604020202020204" pitchFamily="34" charset="0"/>
            </a:endParaRPr>
          </a:p>
        </p:txBody>
      </p:sp>
      <p:sp>
        <p:nvSpPr>
          <p:cNvPr id="22" name="40 CuadroTexto"/>
          <p:cNvSpPr txBox="1">
            <a:spLocks noChangeArrowheads="1"/>
          </p:cNvSpPr>
          <p:nvPr/>
        </p:nvSpPr>
        <p:spPr bwMode="auto">
          <a:xfrm>
            <a:off x="862505" y="785813"/>
            <a:ext cx="820896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CL" sz="2000" b="1" u="none" dirty="0" smtClean="0">
                <a:solidFill>
                  <a:srgbClr val="7F7F7F"/>
                </a:solidFill>
              </a:rPr>
              <a:t>Aplicación</a:t>
            </a:r>
            <a:endParaRPr lang="es-ES" altLang="es-CL" sz="2000" b="1" u="none" dirty="0">
              <a:solidFill>
                <a:srgbClr val="7F7F7F"/>
              </a:solidFill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>
            <a:off x="-36020" y="1190625"/>
            <a:ext cx="6840541" cy="0"/>
          </a:xfrm>
          <a:prstGeom prst="line">
            <a:avLst/>
          </a:prstGeom>
          <a:noFill/>
          <a:ln w="9525">
            <a:solidFill>
              <a:srgbClr val="84B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711626" y="4135245"/>
            <a:ext cx="4487140" cy="1323439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714375" indent="-714375" eaLnBrk="1" hangingPunct="1"/>
            <a:r>
              <a:rPr lang="es-MX" altLang="es-CL" b="1" u="none" dirty="0" smtClean="0">
                <a:solidFill>
                  <a:srgbClr val="7030A0"/>
                </a:solidFill>
              </a:rPr>
              <a:t>Nota</a:t>
            </a:r>
            <a:r>
              <a:rPr lang="es-MX" altLang="es-CL" u="none" dirty="0" smtClean="0">
                <a:solidFill>
                  <a:srgbClr val="7030A0"/>
                </a:solidFill>
              </a:rPr>
              <a:t>: </a:t>
            </a:r>
            <a:r>
              <a:rPr lang="es-MX" altLang="es-CL" u="none" dirty="0" smtClean="0">
                <a:solidFill>
                  <a:srgbClr val="9900CC"/>
                </a:solidFill>
              </a:rPr>
              <a:t>	</a:t>
            </a:r>
            <a:r>
              <a:rPr lang="es-CL" altLang="es-CL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 general, </a:t>
            </a:r>
            <a:r>
              <a:rPr lang="es-CL" altLang="es-CL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f(x) = c · </a:t>
            </a:r>
            <a:r>
              <a:rPr lang="es-CL" altLang="es-CL" b="1" u="non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es-CL" altLang="es-CL" b="1" u="none" baseline="30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es-CL" altLang="es-CL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CL" altLang="es-CL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s-CL" alt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donde</a:t>
            </a:r>
          </a:p>
          <a:p>
            <a:pPr marL="714375" indent="-714375" eaLnBrk="1" hangingPunct="1"/>
            <a:endParaRPr lang="es-CL" altLang="es-CL" sz="800" u="none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14375" indent="-714375" eaLnBrk="1" hangingPunct="1"/>
            <a:r>
              <a:rPr lang="es-CL" altLang="es-CL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s-CL" altLang="es-CL" b="1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s-CL" alt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CL" altLang="es-CL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cantidad </a:t>
            </a:r>
            <a:r>
              <a:rPr lang="es-CL" alt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inicial </a:t>
            </a:r>
          </a:p>
          <a:p>
            <a:pPr marL="714375" indent="-714375" eaLnBrk="1" hangingPunct="1"/>
            <a:r>
              <a:rPr lang="es-CL" altLang="es-CL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s-CL" altLang="es-CL" b="1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es-CL" alt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CL" altLang="es-CL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s-CL" alt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variación </a:t>
            </a:r>
            <a:endParaRPr lang="es-CL" altLang="es-CL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14375" indent="-714375" eaLnBrk="1" hangingPunct="1"/>
            <a:r>
              <a:rPr lang="es-CL" alt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s-CL" altLang="es-CL" b="1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es-CL" alt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CL" altLang="es-CL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s-CL" alt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tiempo</a:t>
            </a:r>
            <a:endParaRPr lang="es-CL" altLang="es-CL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5" name="Picture 2" descr="C:\Users\milena.jaraquemada\AppData\Local\Microsoft\Windows\Temporary Internet Files\Content.IE5\WOP4Q44L\Pencil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28861">
            <a:off x="360183" y="3686703"/>
            <a:ext cx="504503" cy="50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1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6" grpId="0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7 Rectángulo redondeado"/>
          <p:cNvSpPr>
            <a:spLocks noChangeArrowheads="1"/>
          </p:cNvSpPr>
          <p:nvPr/>
        </p:nvSpPr>
        <p:spPr bwMode="auto">
          <a:xfrm>
            <a:off x="131763" y="-100013"/>
            <a:ext cx="5736277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CL" altLang="es-CL" u="none">
              <a:cs typeface="Arial" panose="020B0604020202020204" pitchFamily="34" charset="0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827906" y="1268760"/>
            <a:ext cx="741650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Son aquellas ecuaciones en las que la incógnita se encuentra en el exponente.</a:t>
            </a: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862505" y="3100898"/>
            <a:ext cx="7523213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    a</a:t>
            </a:r>
            <a:r>
              <a:rPr lang="es-CL" altLang="es-CL" sz="2000" b="1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</a:t>
            </a:r>
            <a:r>
              <a:rPr lang="es-CL" altLang="es-CL" sz="2000" u="non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s-CL" altLang="es-CL" sz="2000" b="1" u="none" baseline="30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 entonces  </a:t>
            </a:r>
            <a:r>
              <a:rPr lang="es-CL" alt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</a:t>
            </a:r>
            <a:r>
              <a:rPr lang="es-CL" altLang="es-CL" sz="2000" b="1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   </a:t>
            </a:r>
            <a:r>
              <a:rPr lang="es-CL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s-CL" altLang="es-CL" sz="2000" i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para todo </a:t>
            </a:r>
            <a:r>
              <a:rPr lang="es-CL" altLang="es-CL" sz="2000" b="1" i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</a:t>
            </a:r>
            <a:r>
              <a:rPr lang="es-CL" altLang="es-CL" sz="2000" i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positivo distinto de 1</a:t>
            </a:r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).</a:t>
            </a:r>
            <a:endParaRPr lang="es-ES" altLang="es-CL" sz="2000" u="none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hangingPunct="1"/>
            <a:endParaRPr lang="es-ES" altLang="es-CL" sz="2000" b="1" u="none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827584" y="2020838"/>
            <a:ext cx="25395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CL" sz="2000" b="1" u="none" dirty="0" smtClean="0">
                <a:solidFill>
                  <a:srgbClr val="669900"/>
                </a:solidFill>
              </a:rPr>
              <a:t>Ejemplo:  </a:t>
            </a:r>
            <a:r>
              <a:rPr lang="es-CL" altLang="es-CL" sz="2000" u="none" dirty="0" smtClean="0"/>
              <a:t>3</a:t>
            </a:r>
            <a:r>
              <a:rPr lang="es-CL" altLang="es-CL" sz="2000" u="none" baseline="30000" dirty="0" smtClean="0"/>
              <a:t>x</a:t>
            </a:r>
            <a:r>
              <a:rPr lang="es-CL" altLang="es-CL" sz="2000" u="none" dirty="0" smtClean="0"/>
              <a:t> </a:t>
            </a:r>
            <a:r>
              <a:rPr lang="es-CL" altLang="es-CL" sz="2000" u="none" dirty="0"/>
              <a:t>= </a:t>
            </a:r>
            <a:r>
              <a:rPr lang="es-CL" altLang="es-CL" sz="2000" u="none" dirty="0" smtClean="0"/>
              <a:t>81</a:t>
            </a:r>
            <a:endParaRPr lang="es-ES" altLang="es-CL" sz="2000" b="1" u="none" dirty="0">
              <a:solidFill>
                <a:srgbClr val="669900"/>
              </a:solidFill>
            </a:endParaRPr>
          </a:p>
        </p:txBody>
      </p:sp>
      <p:pic>
        <p:nvPicPr>
          <p:cNvPr id="21" name="6 Imagen" descr="ico_concept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276" y="210463"/>
            <a:ext cx="7239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ángulo 27"/>
          <p:cNvSpPr/>
          <p:nvPr/>
        </p:nvSpPr>
        <p:spPr>
          <a:xfrm>
            <a:off x="467544" y="44624"/>
            <a:ext cx="50404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CL" altLang="es-CL" sz="2600" b="1" u="none" dirty="0" smtClean="0">
                <a:solidFill>
                  <a:srgbClr val="404040"/>
                </a:solidFill>
                <a:cs typeface="Arial" panose="020B0604020202020204" pitchFamily="34" charset="0"/>
              </a:rPr>
              <a:t>2. Ecuación exponencial</a:t>
            </a:r>
            <a:endParaRPr lang="es-CL" altLang="es-CL" sz="2600" b="1" u="none" dirty="0">
              <a:solidFill>
                <a:srgbClr val="404040"/>
              </a:solidFill>
              <a:cs typeface="Arial" panose="020B0604020202020204" pitchFamily="34" charset="0"/>
            </a:endParaRPr>
          </a:p>
        </p:txBody>
      </p:sp>
      <p:sp>
        <p:nvSpPr>
          <p:cNvPr id="23" name="40 CuadroTexto"/>
          <p:cNvSpPr txBox="1">
            <a:spLocks noChangeArrowheads="1"/>
          </p:cNvSpPr>
          <p:nvPr/>
        </p:nvSpPr>
        <p:spPr bwMode="auto">
          <a:xfrm>
            <a:off x="862505" y="858442"/>
            <a:ext cx="820896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CL" sz="2000" b="1" u="none" dirty="0" smtClean="0">
                <a:solidFill>
                  <a:srgbClr val="7F7F7F"/>
                </a:solidFill>
              </a:rPr>
              <a:t>Definición</a:t>
            </a:r>
            <a:endParaRPr lang="es-ES" altLang="es-CL" sz="2000" b="1" u="none" dirty="0">
              <a:solidFill>
                <a:srgbClr val="7F7F7F"/>
              </a:solidFill>
            </a:endParaRPr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-36020" y="1263254"/>
            <a:ext cx="6840541" cy="0"/>
          </a:xfrm>
          <a:prstGeom prst="line">
            <a:avLst/>
          </a:prstGeom>
          <a:noFill/>
          <a:ln w="9525">
            <a:solidFill>
              <a:srgbClr val="84B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2" name="1 Rectángulo"/>
          <p:cNvSpPr/>
          <p:nvPr/>
        </p:nvSpPr>
        <p:spPr>
          <a:xfrm>
            <a:off x="827584" y="2564904"/>
            <a:ext cx="72765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Para 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resolver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una ecuación exponencial </a:t>
            </a:r>
            <a:r>
              <a:rPr 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consideraremos que:</a:t>
            </a:r>
            <a:endParaRPr lang="es-CL" sz="2000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827584" y="3645024"/>
            <a:ext cx="73415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Luego, realizaremos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las operaciones </a:t>
            </a:r>
            <a:r>
              <a:rPr 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necesarias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para que en los miembros tengamos la misma base, de modo que </a:t>
            </a:r>
            <a:r>
              <a:rPr 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podamos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igualar l</a:t>
            </a:r>
            <a:r>
              <a:rPr 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os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exponentes.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267744" y="4829150"/>
            <a:ext cx="1428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altLang="es-CL" sz="2000" u="none" dirty="0"/>
              <a:t>Si   3</a:t>
            </a:r>
            <a:r>
              <a:rPr lang="es-CL" altLang="es-CL" sz="2000" u="none" baseline="30000" dirty="0"/>
              <a:t>x</a:t>
            </a:r>
            <a:r>
              <a:rPr lang="es-CL" altLang="es-CL" sz="2000" u="none" dirty="0"/>
              <a:t> = 81</a:t>
            </a:r>
            <a:endParaRPr lang="es-ES" altLang="es-CL" sz="2000" u="none" dirty="0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3779912" y="4829150"/>
            <a:ext cx="438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CL" sz="2000" u="none" dirty="0">
                <a:sym typeface="Symbol" pitchFamily="18" charset="2"/>
              </a:rPr>
              <a:t></a:t>
            </a: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4299744" y="4829150"/>
            <a:ext cx="939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altLang="es-CL" sz="2000" u="none" dirty="0"/>
              <a:t>3</a:t>
            </a:r>
            <a:r>
              <a:rPr lang="es-CL" altLang="es-CL" sz="2000" u="none" baseline="30000" dirty="0"/>
              <a:t>x</a:t>
            </a:r>
            <a:r>
              <a:rPr lang="es-CL" altLang="es-CL" sz="2000" u="none" dirty="0"/>
              <a:t> = 3</a:t>
            </a:r>
            <a:r>
              <a:rPr lang="es-CL" altLang="es-CL" sz="2000" u="none" baseline="30000" dirty="0"/>
              <a:t>4</a:t>
            </a:r>
            <a:endParaRPr lang="es-ES" altLang="es-CL" sz="2000" u="none" baseline="30000" dirty="0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5790977" y="4829150"/>
            <a:ext cx="744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altLang="es-CL" sz="2000" u="none" dirty="0"/>
              <a:t>x = 4</a:t>
            </a:r>
            <a:endParaRPr lang="es-ES" altLang="es-CL" sz="2000" u="none" dirty="0"/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5357019" y="4829150"/>
            <a:ext cx="438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CL" sz="2000" u="none" dirty="0">
                <a:sym typeface="Symbol" pitchFamily="18" charset="2"/>
              </a:rPr>
              <a:t></a:t>
            </a:r>
          </a:p>
        </p:txBody>
      </p:sp>
      <p:sp>
        <p:nvSpPr>
          <p:cNvPr id="4" name="3 Rectángulo"/>
          <p:cNvSpPr/>
          <p:nvPr/>
        </p:nvSpPr>
        <p:spPr>
          <a:xfrm>
            <a:off x="827584" y="4820722"/>
            <a:ext cx="11817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 decir: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103117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8" grpId="0"/>
      <p:bldP spid="2" grpId="0"/>
      <p:bldP spid="3" grpId="0"/>
      <p:bldP spid="18" grpId="0"/>
      <p:bldP spid="19" grpId="0"/>
      <p:bldP spid="20" grpId="0"/>
      <p:bldP spid="25" grpId="0"/>
      <p:bldP spid="3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7 Rectángulo redondeado"/>
          <p:cNvSpPr>
            <a:spLocks noChangeArrowheads="1"/>
          </p:cNvSpPr>
          <p:nvPr/>
        </p:nvSpPr>
        <p:spPr bwMode="auto">
          <a:xfrm>
            <a:off x="131763" y="-100013"/>
            <a:ext cx="5736277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CL" altLang="es-CL" u="none">
              <a:cs typeface="Arial" panose="020B0604020202020204" pitchFamily="34" charset="0"/>
            </a:endParaRP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827584" y="908720"/>
            <a:ext cx="31683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CL" sz="2000" b="1" u="none" dirty="0" smtClean="0">
                <a:solidFill>
                  <a:srgbClr val="669900"/>
                </a:solidFill>
              </a:rPr>
              <a:t>Ejemplo 2:   </a:t>
            </a:r>
            <a:r>
              <a:rPr lang="es-CL" altLang="es-CL" sz="2000" u="none" dirty="0" smtClean="0"/>
              <a:t>5</a:t>
            </a:r>
            <a:r>
              <a:rPr lang="es-CL" altLang="es-CL" sz="2000" u="none" baseline="30000" dirty="0" smtClean="0"/>
              <a:t>3x–1 </a:t>
            </a:r>
            <a:r>
              <a:rPr lang="es-CL" altLang="es-CL" sz="2000" u="none" dirty="0" smtClean="0"/>
              <a:t> </a:t>
            </a:r>
            <a:r>
              <a:rPr lang="es-CL" altLang="es-CL" sz="2000" u="none" dirty="0"/>
              <a:t>= </a:t>
            </a:r>
            <a:r>
              <a:rPr lang="es-CL" altLang="es-CL" sz="2000" u="none" dirty="0" smtClean="0"/>
              <a:t>25</a:t>
            </a:r>
            <a:endParaRPr lang="es-ES" altLang="es-CL" sz="2000" b="1" u="none" dirty="0">
              <a:solidFill>
                <a:srgbClr val="669900"/>
              </a:solidFill>
            </a:endParaRPr>
          </a:p>
        </p:txBody>
      </p:sp>
      <p:pic>
        <p:nvPicPr>
          <p:cNvPr id="21" name="6 Imagen" descr="ico_concept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276" y="210463"/>
            <a:ext cx="7239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ángulo 27"/>
          <p:cNvSpPr/>
          <p:nvPr/>
        </p:nvSpPr>
        <p:spPr>
          <a:xfrm>
            <a:off x="467544" y="44624"/>
            <a:ext cx="50404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CL" altLang="es-CL" sz="2600" b="1" u="none" dirty="0" smtClean="0">
                <a:solidFill>
                  <a:srgbClr val="404040"/>
                </a:solidFill>
                <a:cs typeface="Arial" panose="020B0604020202020204" pitchFamily="34" charset="0"/>
              </a:rPr>
              <a:t>2. Ecuación exponencial</a:t>
            </a:r>
            <a:endParaRPr lang="es-CL" altLang="es-CL" sz="2600" b="1" u="none" dirty="0">
              <a:solidFill>
                <a:srgbClr val="404040"/>
              </a:solidFill>
              <a:cs typeface="Arial" panose="020B0604020202020204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339752" y="1484784"/>
            <a:ext cx="1223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CL" altLang="es-CL" sz="2000" u="none" dirty="0" smtClean="0"/>
              <a:t>5</a:t>
            </a:r>
            <a:r>
              <a:rPr lang="es-CL" altLang="es-CL" sz="2000" u="none" baseline="30000" dirty="0"/>
              <a:t>3x–1</a:t>
            </a:r>
            <a:r>
              <a:rPr lang="es-CL" altLang="es-CL" sz="2000" u="none" dirty="0" smtClean="0"/>
              <a:t> </a:t>
            </a:r>
            <a:r>
              <a:rPr lang="es-CL" altLang="es-CL" sz="2000" u="none" dirty="0"/>
              <a:t>= </a:t>
            </a:r>
            <a:r>
              <a:rPr lang="es-CL" altLang="es-CL" sz="2000" u="none" dirty="0" smtClean="0"/>
              <a:t>5</a:t>
            </a:r>
            <a:r>
              <a:rPr lang="es-CL" altLang="es-CL" sz="2000" u="none" baseline="30000" dirty="0"/>
              <a:t>2</a:t>
            </a:r>
            <a:endParaRPr lang="es-ES" altLang="es-CL" sz="2000" b="1" u="none" dirty="0">
              <a:solidFill>
                <a:srgbClr val="669900"/>
              </a:solidFill>
            </a:endParaRPr>
          </a:p>
        </p:txBody>
      </p:sp>
      <p:grpSp>
        <p:nvGrpSpPr>
          <p:cNvPr id="30" name="17 Grupo"/>
          <p:cNvGrpSpPr/>
          <p:nvPr/>
        </p:nvGrpSpPr>
        <p:grpSpPr>
          <a:xfrm>
            <a:off x="3511178" y="543293"/>
            <a:ext cx="1609616" cy="855166"/>
            <a:chOff x="5092332" y="4222258"/>
            <a:chExt cx="414033" cy="220222"/>
          </a:xfrm>
        </p:grpSpPr>
        <p:sp>
          <p:nvSpPr>
            <p:cNvPr id="33" name="14 Llamada rectangular redondeada"/>
            <p:cNvSpPr/>
            <p:nvPr/>
          </p:nvSpPr>
          <p:spPr bwMode="auto">
            <a:xfrm>
              <a:off x="5092332" y="4222258"/>
              <a:ext cx="414033" cy="220222"/>
            </a:xfrm>
            <a:prstGeom prst="wedgeRoundRectCallout">
              <a:avLst>
                <a:gd name="adj1" fmla="val -48487"/>
                <a:gd name="adj2" fmla="val 81159"/>
                <a:gd name="adj3" fmla="val 16667"/>
              </a:avLst>
            </a:prstGeom>
            <a:solidFill>
              <a:schemeClr val="bg1"/>
            </a:solidFill>
            <a:ln w="19050" cap="flat" cmpd="sng" algn="ctr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135 Rectángulo"/>
            <p:cNvSpPr/>
            <p:nvPr/>
          </p:nvSpPr>
          <p:spPr>
            <a:xfrm>
              <a:off x="5093108" y="4228482"/>
              <a:ext cx="407572" cy="21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CL" sz="16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 puede dejar cada potencia con base 5</a:t>
              </a:r>
              <a:endParaRPr lang="es-CL" sz="1600" u="none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5" name="34 Rectángulo"/>
          <p:cNvSpPr/>
          <p:nvPr/>
        </p:nvSpPr>
        <p:spPr>
          <a:xfrm>
            <a:off x="2123728" y="2020778"/>
            <a:ext cx="1314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CL" altLang="es-CL" sz="2000" u="none" dirty="0" smtClean="0"/>
              <a:t>3x – 1 = 2</a:t>
            </a:r>
            <a:endParaRPr lang="es-ES" altLang="es-CL" sz="2000" b="1" u="none" dirty="0">
              <a:solidFill>
                <a:srgbClr val="669900"/>
              </a:solidFill>
            </a:endParaRPr>
          </a:p>
        </p:txBody>
      </p:sp>
      <p:grpSp>
        <p:nvGrpSpPr>
          <p:cNvPr id="36" name="17 Grupo"/>
          <p:cNvGrpSpPr/>
          <p:nvPr/>
        </p:nvGrpSpPr>
        <p:grpSpPr>
          <a:xfrm>
            <a:off x="3514195" y="1146299"/>
            <a:ext cx="1609616" cy="855166"/>
            <a:chOff x="5092332" y="4222258"/>
            <a:chExt cx="414033" cy="220222"/>
          </a:xfrm>
        </p:grpSpPr>
        <p:sp>
          <p:nvSpPr>
            <p:cNvPr id="37" name="14 Llamada rectangular redondeada"/>
            <p:cNvSpPr/>
            <p:nvPr/>
          </p:nvSpPr>
          <p:spPr bwMode="auto">
            <a:xfrm>
              <a:off x="5092332" y="4222258"/>
              <a:ext cx="414033" cy="220222"/>
            </a:xfrm>
            <a:prstGeom prst="wedgeRoundRectCallout">
              <a:avLst>
                <a:gd name="adj1" fmla="val -48487"/>
                <a:gd name="adj2" fmla="val 81159"/>
                <a:gd name="adj3" fmla="val 16667"/>
              </a:avLst>
            </a:prstGeom>
            <a:solidFill>
              <a:schemeClr val="bg1"/>
            </a:solidFill>
            <a:ln w="19050" cap="flat" cmpd="sng" algn="ctr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135 Rectángulo"/>
            <p:cNvSpPr/>
            <p:nvPr/>
          </p:nvSpPr>
          <p:spPr>
            <a:xfrm>
              <a:off x="5093108" y="4228482"/>
              <a:ext cx="407572" cy="21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CL" sz="16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Al igualar los exponentes resulta…</a:t>
              </a:r>
              <a:endParaRPr lang="es-CL" sz="1600" u="none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9" name="38 Rectángulo"/>
          <p:cNvSpPr/>
          <p:nvPr/>
        </p:nvSpPr>
        <p:spPr>
          <a:xfrm>
            <a:off x="2555776" y="2596842"/>
            <a:ext cx="15121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CL" altLang="es-CL" sz="2000" u="none" dirty="0" smtClean="0"/>
              <a:t>3x = 2 + 1</a:t>
            </a:r>
            <a:endParaRPr lang="es-ES" altLang="es-CL" sz="2000" b="1" u="none" dirty="0">
              <a:solidFill>
                <a:srgbClr val="669900"/>
              </a:solidFill>
            </a:endParaRPr>
          </a:p>
        </p:txBody>
      </p:sp>
      <p:sp>
        <p:nvSpPr>
          <p:cNvPr id="40" name="39 Rectángulo"/>
          <p:cNvSpPr/>
          <p:nvPr/>
        </p:nvSpPr>
        <p:spPr>
          <a:xfrm>
            <a:off x="2555776" y="3140968"/>
            <a:ext cx="936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CL" altLang="es-CL" sz="2000" u="none" dirty="0" smtClean="0"/>
              <a:t>3x = 3</a:t>
            </a:r>
            <a:endParaRPr lang="es-ES" altLang="es-CL" sz="2000" b="1" u="none" dirty="0">
              <a:solidFill>
                <a:srgbClr val="669900"/>
              </a:solidFill>
            </a:endParaRPr>
          </a:p>
        </p:txBody>
      </p:sp>
      <p:sp>
        <p:nvSpPr>
          <p:cNvPr id="41" name="40 Rectángulo"/>
          <p:cNvSpPr/>
          <p:nvPr/>
        </p:nvSpPr>
        <p:spPr>
          <a:xfrm>
            <a:off x="2699792" y="3676962"/>
            <a:ext cx="936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CL" altLang="es-CL" sz="2000" u="none" dirty="0" smtClean="0"/>
              <a:t>x = 1</a:t>
            </a:r>
            <a:endParaRPr lang="es-ES" altLang="es-CL" sz="2000" b="1" u="none" dirty="0">
              <a:solidFill>
                <a:srgbClr val="66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63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5" grpId="0"/>
      <p:bldP spid="35" grpId="0"/>
      <p:bldP spid="39" grpId="0"/>
      <p:bldP spid="40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7 Rectángulo redondeado"/>
          <p:cNvSpPr>
            <a:spLocks noChangeArrowheads="1"/>
          </p:cNvSpPr>
          <p:nvPr/>
        </p:nvSpPr>
        <p:spPr bwMode="auto">
          <a:xfrm>
            <a:off x="131763" y="-100013"/>
            <a:ext cx="5736277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CL" altLang="es-CL" u="none">
              <a:cs typeface="Arial" panose="020B0604020202020204" pitchFamily="34" charset="0"/>
            </a:endParaRP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827584" y="908720"/>
            <a:ext cx="31683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CL" sz="2000" b="1" u="none" dirty="0" smtClean="0">
                <a:solidFill>
                  <a:srgbClr val="669900"/>
                </a:solidFill>
              </a:rPr>
              <a:t>Ejemplo 3:</a:t>
            </a:r>
            <a:endParaRPr lang="es-ES" altLang="es-CL" sz="2000" b="1" u="none" dirty="0">
              <a:solidFill>
                <a:srgbClr val="669900"/>
              </a:solidFill>
            </a:endParaRPr>
          </a:p>
        </p:txBody>
      </p:sp>
      <p:pic>
        <p:nvPicPr>
          <p:cNvPr id="21" name="6 Imagen" descr="ico_concept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276" y="210463"/>
            <a:ext cx="7239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ángulo 27"/>
          <p:cNvSpPr/>
          <p:nvPr/>
        </p:nvSpPr>
        <p:spPr>
          <a:xfrm>
            <a:off x="467544" y="44624"/>
            <a:ext cx="50404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CL" altLang="es-CL" sz="2600" b="1" u="none" dirty="0" smtClean="0">
                <a:solidFill>
                  <a:srgbClr val="404040"/>
                </a:solidFill>
                <a:cs typeface="Arial" panose="020B0604020202020204" pitchFamily="34" charset="0"/>
              </a:rPr>
              <a:t>2. Ecuación exponencial</a:t>
            </a:r>
            <a:endParaRPr lang="es-CL" altLang="es-CL" sz="2600" b="1" u="none" dirty="0">
              <a:solidFill>
                <a:srgbClr val="404040"/>
              </a:solidFill>
              <a:cs typeface="Arial" panose="020B0604020202020204" pitchFamily="34" charset="0"/>
            </a:endParaRPr>
          </a:p>
        </p:txBody>
      </p:sp>
      <p:grpSp>
        <p:nvGrpSpPr>
          <p:cNvPr id="30" name="17 Grupo"/>
          <p:cNvGrpSpPr/>
          <p:nvPr/>
        </p:nvGrpSpPr>
        <p:grpSpPr>
          <a:xfrm>
            <a:off x="3489077" y="462073"/>
            <a:ext cx="1609616" cy="855166"/>
            <a:chOff x="5092332" y="4222258"/>
            <a:chExt cx="414033" cy="220222"/>
          </a:xfrm>
        </p:grpSpPr>
        <p:sp>
          <p:nvSpPr>
            <p:cNvPr id="33" name="14 Llamada rectangular redondeada"/>
            <p:cNvSpPr/>
            <p:nvPr/>
          </p:nvSpPr>
          <p:spPr bwMode="auto">
            <a:xfrm>
              <a:off x="5092332" y="4222258"/>
              <a:ext cx="414033" cy="220222"/>
            </a:xfrm>
            <a:prstGeom prst="wedgeRoundRectCallout">
              <a:avLst>
                <a:gd name="adj1" fmla="val -48487"/>
                <a:gd name="adj2" fmla="val 81159"/>
                <a:gd name="adj3" fmla="val 16667"/>
              </a:avLst>
            </a:prstGeom>
            <a:solidFill>
              <a:schemeClr val="bg1"/>
            </a:solidFill>
            <a:ln w="19050" cap="flat" cmpd="sng" algn="ctr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135 Rectángulo"/>
            <p:cNvSpPr/>
            <p:nvPr/>
          </p:nvSpPr>
          <p:spPr>
            <a:xfrm>
              <a:off x="5093108" y="4228482"/>
              <a:ext cx="407572" cy="21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CL" sz="16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 puede expresar con base 3</a:t>
              </a:r>
              <a:endParaRPr lang="es-CL" sz="1600" u="none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6" name="17 Grupo"/>
          <p:cNvGrpSpPr/>
          <p:nvPr/>
        </p:nvGrpSpPr>
        <p:grpSpPr>
          <a:xfrm>
            <a:off x="3566359" y="2165435"/>
            <a:ext cx="1609616" cy="855166"/>
            <a:chOff x="5092332" y="4222258"/>
            <a:chExt cx="414033" cy="220222"/>
          </a:xfrm>
        </p:grpSpPr>
        <p:sp>
          <p:nvSpPr>
            <p:cNvPr id="37" name="14 Llamada rectangular redondeada"/>
            <p:cNvSpPr/>
            <p:nvPr/>
          </p:nvSpPr>
          <p:spPr bwMode="auto">
            <a:xfrm>
              <a:off x="5092332" y="4222258"/>
              <a:ext cx="414033" cy="220222"/>
            </a:xfrm>
            <a:prstGeom prst="wedgeRoundRectCallout">
              <a:avLst>
                <a:gd name="adj1" fmla="val -48487"/>
                <a:gd name="adj2" fmla="val 81159"/>
                <a:gd name="adj3" fmla="val 16667"/>
              </a:avLst>
            </a:prstGeom>
            <a:solidFill>
              <a:schemeClr val="bg1"/>
            </a:solidFill>
            <a:ln w="19050" cap="flat" cmpd="sng" algn="ctr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135 Rectángulo"/>
            <p:cNvSpPr/>
            <p:nvPr/>
          </p:nvSpPr>
          <p:spPr>
            <a:xfrm>
              <a:off x="5093108" y="4228482"/>
              <a:ext cx="407572" cy="21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CL" sz="16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Al igualar los exponentes resulta…</a:t>
              </a:r>
              <a:endParaRPr lang="es-CL" sz="1600" u="none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635429"/>
              </p:ext>
            </p:extLst>
          </p:nvPr>
        </p:nvGraphicFramePr>
        <p:xfrm>
          <a:off x="2357007" y="1303210"/>
          <a:ext cx="109728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8" name="Ecuación" r:id="rId4" imgW="685800" imgH="253800" progId="Equation.3">
                  <p:embed/>
                </p:oleObj>
              </mc:Choice>
              <mc:Fallback>
                <p:oleObj name="Ecuación" r:id="rId4" imgW="68580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57007" y="1303210"/>
                        <a:ext cx="1097280" cy="40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192383"/>
              </p:ext>
            </p:extLst>
          </p:nvPr>
        </p:nvGraphicFramePr>
        <p:xfrm>
          <a:off x="2483768" y="1888956"/>
          <a:ext cx="87471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9" name="Ecuación" r:id="rId6" imgW="545760" imgH="304560" progId="Equation.3">
                  <p:embed/>
                </p:oleObj>
              </mc:Choice>
              <mc:Fallback>
                <p:oleObj name="Ecuación" r:id="rId6" imgW="545760" imgH="304560" progId="Equation.3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888956"/>
                        <a:ext cx="874713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539442"/>
              </p:ext>
            </p:extLst>
          </p:nvPr>
        </p:nvGraphicFramePr>
        <p:xfrm>
          <a:off x="2494385" y="2641600"/>
          <a:ext cx="85407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0" name="Ecuación" r:id="rId8" imgW="533160" imgH="203040" progId="Equation.3">
                  <p:embed/>
                </p:oleObj>
              </mc:Choice>
              <mc:Fallback>
                <p:oleObj name="Ecuación" r:id="rId8" imgW="533160" imgH="203040" progId="Equation.3">
                  <p:embed/>
                  <p:pic>
                    <p:nvPicPr>
                      <p:cNvPr id="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4385" y="2641600"/>
                        <a:ext cx="854075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32501"/>
              </p:ext>
            </p:extLst>
          </p:nvPr>
        </p:nvGraphicFramePr>
        <p:xfrm>
          <a:off x="2563069" y="3140968"/>
          <a:ext cx="712787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1" name="Ecuación" r:id="rId10" imgW="444240" imgH="177480" progId="Equation.3">
                  <p:embed/>
                </p:oleObj>
              </mc:Choice>
              <mc:Fallback>
                <p:oleObj name="Ecuación" r:id="rId10" imgW="444240" imgH="177480" progId="Equation.3">
                  <p:embed/>
                  <p:pic>
                    <p:nvPicPr>
                      <p:cNvPr id="0" name="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069" y="3140968"/>
                        <a:ext cx="712787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356922"/>
              </p:ext>
            </p:extLst>
          </p:nvPr>
        </p:nvGraphicFramePr>
        <p:xfrm>
          <a:off x="2716039" y="3573016"/>
          <a:ext cx="63182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2" name="Ecuación" r:id="rId12" imgW="393480" imgH="393480" progId="Equation.3">
                  <p:embed/>
                </p:oleObj>
              </mc:Choice>
              <mc:Fallback>
                <p:oleObj name="Ecuación" r:id="rId12" imgW="393480" imgH="393480" progId="Equation.3">
                  <p:embed/>
                  <p:pic>
                    <p:nvPicPr>
                      <p:cNvPr id="0" name="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039" y="3573016"/>
                        <a:ext cx="631825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134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7 Rectángulo redondeado"/>
          <p:cNvSpPr>
            <a:spLocks noChangeArrowheads="1"/>
          </p:cNvSpPr>
          <p:nvPr/>
        </p:nvSpPr>
        <p:spPr bwMode="auto">
          <a:xfrm>
            <a:off x="131763" y="-100013"/>
            <a:ext cx="5736277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CL" altLang="es-CL" u="none">
              <a:cs typeface="Arial" panose="020B0604020202020204" pitchFamily="34" charset="0"/>
            </a:endParaRP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827584" y="940658"/>
            <a:ext cx="31683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CL" sz="2000" b="1" u="none" dirty="0" smtClean="0">
                <a:solidFill>
                  <a:srgbClr val="669900"/>
                </a:solidFill>
              </a:rPr>
              <a:t>Ejemplo 4:</a:t>
            </a:r>
            <a:endParaRPr lang="es-ES" altLang="es-CL" sz="2000" b="1" u="none" dirty="0">
              <a:solidFill>
                <a:srgbClr val="669900"/>
              </a:solidFill>
            </a:endParaRPr>
          </a:p>
        </p:txBody>
      </p:sp>
      <p:pic>
        <p:nvPicPr>
          <p:cNvPr id="21" name="6 Imagen" descr="ico_concept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276" y="210463"/>
            <a:ext cx="7239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ángulo 27"/>
          <p:cNvSpPr/>
          <p:nvPr/>
        </p:nvSpPr>
        <p:spPr>
          <a:xfrm>
            <a:off x="467544" y="44624"/>
            <a:ext cx="50404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CL" altLang="es-CL" sz="2600" b="1" u="none" dirty="0" smtClean="0">
                <a:solidFill>
                  <a:srgbClr val="404040"/>
                </a:solidFill>
                <a:cs typeface="Arial" panose="020B0604020202020204" pitchFamily="34" charset="0"/>
              </a:rPr>
              <a:t>2. Ecuación exponencial</a:t>
            </a:r>
            <a:endParaRPr lang="es-CL" altLang="es-CL" sz="2600" b="1" u="none" dirty="0">
              <a:solidFill>
                <a:srgbClr val="404040"/>
              </a:solidFill>
              <a:cs typeface="Arial" panose="020B0604020202020204" pitchFamily="34" charset="0"/>
            </a:endParaRPr>
          </a:p>
        </p:txBody>
      </p:sp>
      <p:grpSp>
        <p:nvGrpSpPr>
          <p:cNvPr id="30" name="17 Grupo"/>
          <p:cNvGrpSpPr/>
          <p:nvPr/>
        </p:nvGrpSpPr>
        <p:grpSpPr>
          <a:xfrm>
            <a:off x="1018168" y="2789858"/>
            <a:ext cx="1609616" cy="855166"/>
            <a:chOff x="5092332" y="4198143"/>
            <a:chExt cx="414033" cy="220222"/>
          </a:xfrm>
        </p:grpSpPr>
        <p:sp>
          <p:nvSpPr>
            <p:cNvPr id="33" name="14 Llamada rectangular redondeada"/>
            <p:cNvSpPr/>
            <p:nvPr/>
          </p:nvSpPr>
          <p:spPr bwMode="auto">
            <a:xfrm>
              <a:off x="5092332" y="4198143"/>
              <a:ext cx="414033" cy="220222"/>
            </a:xfrm>
            <a:prstGeom prst="wedgeRoundRectCallout">
              <a:avLst>
                <a:gd name="adj1" fmla="val 74599"/>
                <a:gd name="adj2" fmla="val 10988"/>
                <a:gd name="adj3" fmla="val 16667"/>
              </a:avLst>
            </a:prstGeom>
            <a:solidFill>
              <a:schemeClr val="bg1"/>
            </a:solidFill>
            <a:ln w="19050" cap="flat" cmpd="sng" algn="ctr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135 Rectángulo"/>
            <p:cNvSpPr/>
            <p:nvPr/>
          </p:nvSpPr>
          <p:spPr>
            <a:xfrm>
              <a:off x="5093108" y="4198143"/>
              <a:ext cx="407572" cy="21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CL" sz="16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 puede expresar con base 2</a:t>
              </a:r>
              <a:endParaRPr lang="es-CL" sz="1600" u="none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6" name="17 Grupo"/>
          <p:cNvGrpSpPr/>
          <p:nvPr/>
        </p:nvGrpSpPr>
        <p:grpSpPr>
          <a:xfrm>
            <a:off x="4186520" y="2636912"/>
            <a:ext cx="1609616" cy="855166"/>
            <a:chOff x="5092332" y="4222258"/>
            <a:chExt cx="414033" cy="220222"/>
          </a:xfrm>
        </p:grpSpPr>
        <p:sp>
          <p:nvSpPr>
            <p:cNvPr id="37" name="14 Llamada rectangular redondeada"/>
            <p:cNvSpPr/>
            <p:nvPr/>
          </p:nvSpPr>
          <p:spPr bwMode="auto">
            <a:xfrm>
              <a:off x="5092332" y="4222258"/>
              <a:ext cx="414033" cy="220222"/>
            </a:xfrm>
            <a:prstGeom prst="wedgeRoundRectCallout">
              <a:avLst>
                <a:gd name="adj1" fmla="val -48487"/>
                <a:gd name="adj2" fmla="val 81159"/>
                <a:gd name="adj3" fmla="val 16667"/>
              </a:avLst>
            </a:prstGeom>
            <a:solidFill>
              <a:schemeClr val="bg1"/>
            </a:solidFill>
            <a:ln w="19050" cap="flat" cmpd="sng" algn="ctr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135 Rectángulo"/>
            <p:cNvSpPr/>
            <p:nvPr/>
          </p:nvSpPr>
          <p:spPr>
            <a:xfrm>
              <a:off x="5093108" y="4228482"/>
              <a:ext cx="407572" cy="21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CL" sz="16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Al igualar los exponentes resulta…</a:t>
              </a:r>
              <a:endParaRPr lang="es-CL" sz="1600" u="none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882744"/>
              </p:ext>
            </p:extLst>
          </p:nvPr>
        </p:nvGraphicFramePr>
        <p:xfrm>
          <a:off x="2554486" y="983392"/>
          <a:ext cx="144145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3" name="Ecuación" r:id="rId4" imgW="901440" imgH="203040" progId="Equation.3">
                  <p:embed/>
                </p:oleObj>
              </mc:Choice>
              <mc:Fallback>
                <p:oleObj name="Ecuación" r:id="rId4" imgW="9014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54486" y="983392"/>
                        <a:ext cx="1441450" cy="325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158436"/>
              </p:ext>
            </p:extLst>
          </p:nvPr>
        </p:nvGraphicFramePr>
        <p:xfrm>
          <a:off x="2371924" y="1412776"/>
          <a:ext cx="1624012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4" name="Ecuación" r:id="rId6" imgW="1015920" imgH="203040" progId="Equation.3">
                  <p:embed/>
                </p:oleObj>
              </mc:Choice>
              <mc:Fallback>
                <p:oleObj name="Ecuación" r:id="rId6" imgW="1015920" imgH="203040" progId="Equation.3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924" y="1412776"/>
                        <a:ext cx="1624012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240623"/>
              </p:ext>
            </p:extLst>
          </p:nvPr>
        </p:nvGraphicFramePr>
        <p:xfrm>
          <a:off x="2371924" y="1844824"/>
          <a:ext cx="162401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5" name="Ecuación" r:id="rId8" imgW="1015920" imgH="228600" progId="Equation.3">
                  <p:embed/>
                </p:oleObj>
              </mc:Choice>
              <mc:Fallback>
                <p:oleObj name="Ecuación" r:id="rId8" imgW="1015920" imgH="228600" progId="Equation.3">
                  <p:embed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924" y="1844824"/>
                        <a:ext cx="1624012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743064"/>
              </p:ext>
            </p:extLst>
          </p:nvPr>
        </p:nvGraphicFramePr>
        <p:xfrm>
          <a:off x="2814582" y="2270200"/>
          <a:ext cx="12160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6" name="Ecuación" r:id="rId10" imgW="761760" imgH="228600" progId="Equation.3">
                  <p:embed/>
                </p:oleObj>
              </mc:Choice>
              <mc:Fallback>
                <p:oleObj name="Ecuación" r:id="rId10" imgW="761760" imgH="228600" progId="Equation.3">
                  <p:embed/>
                  <p:pic>
                    <p:nvPicPr>
                      <p:cNvPr id="0" name="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582" y="2270200"/>
                        <a:ext cx="121602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9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992055"/>
              </p:ext>
            </p:extLst>
          </p:nvPr>
        </p:nvGraphicFramePr>
        <p:xfrm>
          <a:off x="3186529" y="2699995"/>
          <a:ext cx="6889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7" name="Ecuación" r:id="rId12" imgW="431640" imgH="190440" progId="Equation.3">
                  <p:embed/>
                </p:oleObj>
              </mc:Choice>
              <mc:Fallback>
                <p:oleObj name="Ecuación" r:id="rId12" imgW="431640" imgH="190440" progId="Equation.3">
                  <p:embed/>
                  <p:pic>
                    <p:nvPicPr>
                      <p:cNvPr id="0" name="8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529" y="2699995"/>
                        <a:ext cx="68897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10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871912"/>
              </p:ext>
            </p:extLst>
          </p:nvPr>
        </p:nvGraphicFramePr>
        <p:xfrm>
          <a:off x="3131840" y="3140968"/>
          <a:ext cx="8302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8" name="Ecuación" r:id="rId14" imgW="520560" imgH="190440" progId="Equation.3">
                  <p:embed/>
                </p:oleObj>
              </mc:Choice>
              <mc:Fallback>
                <p:oleObj name="Ecuación" r:id="rId14" imgW="520560" imgH="190440" progId="Equation.3">
                  <p:embed/>
                  <p:pic>
                    <p:nvPicPr>
                      <p:cNvPr id="0" name="9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140968"/>
                        <a:ext cx="83026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1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501676"/>
              </p:ext>
            </p:extLst>
          </p:nvPr>
        </p:nvGraphicFramePr>
        <p:xfrm>
          <a:off x="3192531" y="3607619"/>
          <a:ext cx="668338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9" name="Ecuación" r:id="rId16" imgW="419040" imgH="203040" progId="Equation.3">
                  <p:embed/>
                </p:oleObj>
              </mc:Choice>
              <mc:Fallback>
                <p:oleObj name="Ecuación" r:id="rId16" imgW="419040" imgH="203040" progId="Equation.3">
                  <p:embed/>
                  <p:pic>
                    <p:nvPicPr>
                      <p:cNvPr id="0" name="10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531" y="3607619"/>
                        <a:ext cx="668338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1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922221"/>
              </p:ext>
            </p:extLst>
          </p:nvPr>
        </p:nvGraphicFramePr>
        <p:xfrm>
          <a:off x="3335041" y="4005064"/>
          <a:ext cx="627062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0" name="Ecuación" r:id="rId18" imgW="393480" imgH="393480" progId="Equation.3">
                  <p:embed/>
                </p:oleObj>
              </mc:Choice>
              <mc:Fallback>
                <p:oleObj name="Ecuación" r:id="rId18" imgW="393480" imgH="393480" progId="Equation.3">
                  <p:embed/>
                  <p:pic>
                    <p:nvPicPr>
                      <p:cNvPr id="0" name="1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041" y="4005064"/>
                        <a:ext cx="627062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721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7 Rectángulo redondeado"/>
          <p:cNvSpPr>
            <a:spLocks noChangeArrowheads="1"/>
          </p:cNvSpPr>
          <p:nvPr/>
        </p:nvSpPr>
        <p:spPr bwMode="auto">
          <a:xfrm>
            <a:off x="131763" y="-100013"/>
            <a:ext cx="5736277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CL" altLang="es-CL" u="none">
              <a:cs typeface="Arial" panose="020B0604020202020204" pitchFamily="34" charset="0"/>
            </a:endParaRPr>
          </a:p>
        </p:txBody>
      </p:sp>
      <p:pic>
        <p:nvPicPr>
          <p:cNvPr id="21" name="6 Imagen" descr="ico_concept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276" y="210463"/>
            <a:ext cx="7239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ángulo 27"/>
          <p:cNvSpPr/>
          <p:nvPr/>
        </p:nvSpPr>
        <p:spPr>
          <a:xfrm>
            <a:off x="467544" y="44624"/>
            <a:ext cx="50404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CL" altLang="es-CL" sz="2600" b="1" u="none" dirty="0" smtClean="0">
                <a:solidFill>
                  <a:srgbClr val="404040"/>
                </a:solidFill>
                <a:cs typeface="Arial" panose="020B0604020202020204" pitchFamily="34" charset="0"/>
              </a:rPr>
              <a:t>2. Ecuación exponencial</a:t>
            </a:r>
            <a:endParaRPr lang="es-CL" altLang="es-CL" sz="2600" b="1" u="none" dirty="0">
              <a:solidFill>
                <a:srgbClr val="404040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862504" y="980728"/>
            <a:ext cx="77419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  </a:t>
            </a:r>
            <a:r>
              <a:rPr lang="es-CL" altLang="es-CL" sz="2000" b="1" u="non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s-CL" altLang="es-CL" sz="2000" b="1" u="none" baseline="30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es-CL" altLang="es-CL" sz="2000" b="1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CL" alt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s-CL" altLang="es-CL" sz="2000" b="1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s-CL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para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despejar </a:t>
            </a:r>
            <a:r>
              <a:rPr 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 incógnita,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 </a:t>
            </a:r>
            <a:r>
              <a:rPr 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puede </a:t>
            </a:r>
            <a:r>
              <a:rPr lang="es-CL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aplicar </a:t>
            </a:r>
            <a:r>
              <a:rPr 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logaritmo,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cuya </a:t>
            </a:r>
            <a:r>
              <a:rPr 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base,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 la base de la potencia</a:t>
            </a:r>
            <a:r>
              <a:rPr 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es-CL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s-ES" altLang="es-CL" sz="2000" b="1" u="none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27584" y="1988840"/>
            <a:ext cx="11817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 decir:</a:t>
            </a:r>
          </a:p>
        </p:txBody>
      </p:sp>
      <p:graphicFrame>
        <p:nvGraphicFramePr>
          <p:cNvPr id="7" name="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669092"/>
              </p:ext>
            </p:extLst>
          </p:nvPr>
        </p:nvGraphicFramePr>
        <p:xfrm>
          <a:off x="2771800" y="1988840"/>
          <a:ext cx="68897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2" name="Ecuación" r:id="rId4" imgW="431640" imgH="203040" progId="Equation.3">
                  <p:embed/>
                </p:oleObj>
              </mc:Choice>
              <mc:Fallback>
                <p:oleObj name="Ecuación" r:id="rId4" imgW="431640" imgH="203040" progId="Equation.3">
                  <p:embed/>
                  <p:pic>
                    <p:nvPicPr>
                      <p:cNvPr id="0" name="8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988840"/>
                        <a:ext cx="68897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1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983378"/>
              </p:ext>
            </p:extLst>
          </p:nvPr>
        </p:nvGraphicFramePr>
        <p:xfrm>
          <a:off x="2771800" y="2406487"/>
          <a:ext cx="17018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3" name="Ecuación" r:id="rId6" imgW="1066680" imgH="241200" progId="Equation.3">
                  <p:embed/>
                </p:oleObj>
              </mc:Choice>
              <mc:Fallback>
                <p:oleObj name="Ecuación" r:id="rId6" imgW="1066680" imgH="241200" progId="Equation.3">
                  <p:embed/>
                  <p:pic>
                    <p:nvPicPr>
                      <p:cNvPr id="0" name="6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406487"/>
                        <a:ext cx="17018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1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141345"/>
              </p:ext>
            </p:extLst>
          </p:nvPr>
        </p:nvGraphicFramePr>
        <p:xfrm>
          <a:off x="2377827" y="2852936"/>
          <a:ext cx="17621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4" name="Ecuación" r:id="rId8" imgW="1104840" imgH="241200" progId="Equation.3">
                  <p:embed/>
                </p:oleObj>
              </mc:Choice>
              <mc:Fallback>
                <p:oleObj name="Ecuación" r:id="rId8" imgW="1104840" imgH="241200" progId="Equation.3">
                  <p:embed/>
                  <p:pic>
                    <p:nvPicPr>
                      <p:cNvPr id="0" name="1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7827" y="2852936"/>
                        <a:ext cx="17621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1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59891"/>
              </p:ext>
            </p:extLst>
          </p:nvPr>
        </p:nvGraphicFramePr>
        <p:xfrm>
          <a:off x="2123728" y="3401690"/>
          <a:ext cx="200501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5" name="Ecuación" r:id="rId10" imgW="1257120" imgH="241200" progId="Equation.3">
                  <p:embed/>
                </p:oleObj>
              </mc:Choice>
              <mc:Fallback>
                <p:oleObj name="Ecuación" r:id="rId10" imgW="1257120" imgH="241200" progId="Equation.3">
                  <p:embed/>
                  <p:pic>
                    <p:nvPicPr>
                      <p:cNvPr id="0" name="1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401690"/>
                        <a:ext cx="2005012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1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953498"/>
              </p:ext>
            </p:extLst>
          </p:nvPr>
        </p:nvGraphicFramePr>
        <p:xfrm>
          <a:off x="2882652" y="3933056"/>
          <a:ext cx="1257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6" name="Ecuación" r:id="rId12" imgW="787320" imgH="228600" progId="Equation.3">
                  <p:embed/>
                </p:oleObj>
              </mc:Choice>
              <mc:Fallback>
                <p:oleObj name="Ecuación" r:id="rId12" imgW="787320" imgH="228600" progId="Equation.3">
                  <p:embed/>
                  <p:pic>
                    <p:nvPicPr>
                      <p:cNvPr id="0" name="1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652" y="3933056"/>
                        <a:ext cx="1257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711625" y="5575404"/>
            <a:ext cx="7892823" cy="369332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808038" indent="-808038" eaLnBrk="1" hangingPunct="1">
              <a:spcBef>
                <a:spcPts val="0"/>
              </a:spcBef>
              <a:defRPr/>
            </a:pPr>
            <a:r>
              <a:rPr lang="es-MX" altLang="es-CL" b="1" u="none" dirty="0" smtClean="0">
                <a:solidFill>
                  <a:srgbClr val="7030A0"/>
                </a:solidFill>
              </a:rPr>
              <a:t>Nota</a:t>
            </a:r>
            <a:r>
              <a:rPr lang="es-MX" altLang="es-CL" u="none" dirty="0" smtClean="0">
                <a:solidFill>
                  <a:srgbClr val="7030A0"/>
                </a:solidFill>
              </a:rPr>
              <a:t>: </a:t>
            </a:r>
            <a:r>
              <a:rPr lang="es-MX" altLang="es-CL" u="none" dirty="0" smtClean="0">
                <a:solidFill>
                  <a:srgbClr val="9900CC"/>
                </a:solidFill>
              </a:rPr>
              <a:t>	</a:t>
            </a: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Este caso lo profundizaremos en la próxima clase.</a:t>
            </a:r>
            <a:endParaRPr lang="es-CL" altLang="es-CL" sz="1400" b="1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2" name="Picture 2" descr="C:\Users\milena.jaraquemada\AppData\Local\Microsoft\Windows\Temporary Internet Files\Content.IE5\WOP4Q44L\Pencil[1]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28861">
            <a:off x="360183" y="5126862"/>
            <a:ext cx="504503" cy="50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11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" grpId="0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2" name="Group 8"/>
          <p:cNvGrpSpPr>
            <a:grpSpLocks/>
          </p:cNvGrpSpPr>
          <p:nvPr/>
        </p:nvGrpSpPr>
        <p:grpSpPr bwMode="auto">
          <a:xfrm>
            <a:off x="131763" y="-100013"/>
            <a:ext cx="4872037" cy="719138"/>
            <a:chOff x="83" y="-63"/>
            <a:chExt cx="3069" cy="453"/>
          </a:xfrm>
        </p:grpSpPr>
        <p:sp>
          <p:nvSpPr>
            <p:cNvPr id="17422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069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CL" altLang="es-CL" u="none">
                <a:cs typeface="Arial" panose="020B0604020202020204" pitchFamily="34" charset="0"/>
              </a:endParaRPr>
            </a:p>
          </p:txBody>
        </p:sp>
        <p:sp>
          <p:nvSpPr>
            <p:cNvPr id="17423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234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CL" altLang="es-CL" sz="2800" b="1" u="none">
                  <a:solidFill>
                    <a:srgbClr val="404040"/>
                  </a:solidFill>
                  <a:cs typeface="Arial" panose="020B0604020202020204" pitchFamily="34" charset="0"/>
                </a:rPr>
                <a:t>Pregunta oficial PSU</a:t>
              </a:r>
            </a:p>
          </p:txBody>
        </p:sp>
      </p:grpSp>
      <p:pic>
        <p:nvPicPr>
          <p:cNvPr id="17413" name="10 Imagen" descr="ico_PS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0"/>
            <a:ext cx="884238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19 Grupo"/>
          <p:cNvGrpSpPr>
            <a:grpSpLocks/>
          </p:cNvGrpSpPr>
          <p:nvPr/>
        </p:nvGrpSpPr>
        <p:grpSpPr bwMode="auto">
          <a:xfrm>
            <a:off x="6804248" y="4490410"/>
            <a:ext cx="1511300" cy="1223962"/>
            <a:chOff x="251520" y="5805264"/>
            <a:chExt cx="1512168" cy="1224136"/>
          </a:xfrm>
        </p:grpSpPr>
        <p:sp>
          <p:nvSpPr>
            <p:cNvPr id="21" name="11 Rectángulo redondeado"/>
            <p:cNvSpPr>
              <a:spLocks noChangeArrowheads="1"/>
            </p:cNvSpPr>
            <p:nvPr/>
          </p:nvSpPr>
          <p:spPr bwMode="auto">
            <a:xfrm>
              <a:off x="251520" y="5805264"/>
              <a:ext cx="1477223" cy="1224136"/>
            </a:xfrm>
            <a:prstGeom prst="roundRect">
              <a:avLst>
                <a:gd name="adj" fmla="val 16667"/>
              </a:avLst>
            </a:prstGeom>
            <a:solidFill>
              <a:srgbClr val="CCDDEA">
                <a:lumMod val="60000"/>
                <a:lumOff val="4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CL" u="none" kern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251520" y="5862422"/>
              <a:ext cx="1512168" cy="109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 cmpd="tri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_tradnl" altLang="es-CL" sz="1400" b="1" u="none" kern="0" dirty="0">
                  <a:solidFill>
                    <a:srgbClr val="465E9C"/>
                  </a:solidFill>
                </a:rPr>
                <a:t>ALTERNATIVA </a:t>
              </a:r>
            </a:p>
            <a:p>
              <a:pPr algn="ctr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_tradnl" altLang="es-CL" sz="1400" b="1" u="none" kern="0" dirty="0">
                  <a:solidFill>
                    <a:srgbClr val="465E9C"/>
                  </a:solidFill>
                </a:rPr>
                <a:t>CORRECTA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_tradnl" altLang="es-CL" sz="4000" b="1" u="none" kern="0" dirty="0" smtClean="0">
                  <a:solidFill>
                    <a:srgbClr val="465E9C"/>
                  </a:solidFill>
                </a:rPr>
                <a:t>B</a:t>
              </a:r>
              <a:endParaRPr lang="es-ES_tradnl" altLang="es-CL" sz="4000" u="none" kern="0" dirty="0">
                <a:solidFill>
                  <a:srgbClr val="465E9C"/>
                </a:solidFill>
              </a:endParaRPr>
            </a:p>
          </p:txBody>
        </p:sp>
      </p:grpSp>
      <p:sp>
        <p:nvSpPr>
          <p:cNvPr id="11" name="10 Rectángulo"/>
          <p:cNvSpPr/>
          <p:nvPr/>
        </p:nvSpPr>
        <p:spPr>
          <a:xfrm>
            <a:off x="611560" y="1124744"/>
            <a:ext cx="79208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 algn="just"/>
            <a:r>
              <a:rPr lang="es-CL" b="1" u="none" dirty="0" smtClean="0"/>
              <a:t>36.	</a:t>
            </a:r>
            <a:r>
              <a:rPr lang="es-CL" u="none" dirty="0" smtClean="0"/>
              <a:t>En </a:t>
            </a:r>
            <a:r>
              <a:rPr lang="es-CL" u="none" dirty="0"/>
              <a:t>una red social mundial de Internet, por cada semana que pasa, la cantidad </a:t>
            </a:r>
            <a:r>
              <a:rPr lang="es-CL" u="none" dirty="0" smtClean="0"/>
              <a:t>de personas </a:t>
            </a:r>
            <a:r>
              <a:rPr lang="es-CL" u="none" dirty="0"/>
              <a:t>asociadas a esa red se duplica. Si inicialmente había doscientas </a:t>
            </a:r>
            <a:r>
              <a:rPr lang="es-CL" u="none" dirty="0" smtClean="0"/>
              <a:t>personas en </a:t>
            </a:r>
            <a:r>
              <a:rPr lang="es-CL" u="none" dirty="0"/>
              <a:t>esa red, ¿cuál de las siguientes funciones describe la cantidad de </a:t>
            </a:r>
            <a:r>
              <a:rPr lang="es-CL" u="none" dirty="0" smtClean="0"/>
              <a:t>personas asociadas </a:t>
            </a:r>
            <a:r>
              <a:rPr lang="es-CL" u="none" dirty="0"/>
              <a:t>a esa red, al final de t semanas</a:t>
            </a:r>
            <a:r>
              <a:rPr lang="es-CL" u="none" dirty="0" smtClean="0"/>
              <a:t>?</a:t>
            </a:r>
          </a:p>
          <a:p>
            <a:endParaRPr lang="es-CL" u="none" dirty="0"/>
          </a:p>
          <a:p>
            <a:pPr marL="361950"/>
            <a:r>
              <a:rPr lang="es-CL" u="none" dirty="0"/>
              <a:t>A) f(t) = 200(t + 1)</a:t>
            </a:r>
          </a:p>
          <a:p>
            <a:pPr marL="361950"/>
            <a:r>
              <a:rPr lang="es-CL" u="none" dirty="0"/>
              <a:t>B) g(t) = 200 · 2</a:t>
            </a:r>
            <a:r>
              <a:rPr lang="es-CL" u="none" baseline="30000" dirty="0"/>
              <a:t>t</a:t>
            </a:r>
          </a:p>
          <a:p>
            <a:pPr marL="361950"/>
            <a:r>
              <a:rPr lang="es-CL" u="none" dirty="0"/>
              <a:t>C) h(t) = 100 · 2</a:t>
            </a:r>
            <a:r>
              <a:rPr lang="es-CL" u="none" baseline="30000" dirty="0"/>
              <a:t>t</a:t>
            </a:r>
          </a:p>
          <a:p>
            <a:pPr marL="361950"/>
            <a:r>
              <a:rPr lang="es-CL" u="none" dirty="0"/>
              <a:t>D) m(t) = 200t</a:t>
            </a:r>
          </a:p>
          <a:p>
            <a:pPr marL="361950"/>
            <a:r>
              <a:rPr lang="es-CL" u="none" dirty="0"/>
              <a:t>E) p(t) = </a:t>
            </a:r>
            <a:r>
              <a:rPr lang="es-CL" u="none" dirty="0" smtClean="0"/>
              <a:t>200</a:t>
            </a:r>
            <a:r>
              <a:rPr lang="es-CL" u="none" baseline="30000" dirty="0" smtClean="0"/>
              <a:t>t </a:t>
            </a:r>
            <a:r>
              <a:rPr lang="es-CL" u="none" baseline="30000" dirty="0"/>
              <a:t>+ 1</a:t>
            </a:r>
            <a:endParaRPr lang="es-CL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131763" y="-100013"/>
            <a:ext cx="4368800" cy="719138"/>
            <a:chOff x="83" y="-63"/>
            <a:chExt cx="3069" cy="453"/>
          </a:xfrm>
        </p:grpSpPr>
        <p:sp>
          <p:nvSpPr>
            <p:cNvPr id="18508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069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CL" altLang="es-CL" u="none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509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22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CL" altLang="es-CL" sz="2800" b="1" u="none">
                  <a:solidFill>
                    <a:srgbClr val="404040"/>
                  </a:solidFill>
                  <a:cs typeface="Arial" panose="020B0604020202020204" pitchFamily="34" charset="0"/>
                </a:rPr>
                <a:t>Tabla de corrección</a:t>
              </a:r>
            </a:p>
          </p:txBody>
        </p:sp>
      </p:grpSp>
      <p:pic>
        <p:nvPicPr>
          <p:cNvPr id="18435" name="6 Imagen" descr="ico_revisionPS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-26988"/>
            <a:ext cx="889000" cy="101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721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310126"/>
              </p:ext>
            </p:extLst>
          </p:nvPr>
        </p:nvGraphicFramePr>
        <p:xfrm>
          <a:off x="241374" y="1124744"/>
          <a:ext cx="8651106" cy="4758532"/>
        </p:xfrm>
        <a:graphic>
          <a:graphicData uri="http://schemas.openxmlformats.org/drawingml/2006/table">
            <a:tbl>
              <a:tblPr/>
              <a:tblGrid>
                <a:gridCol w="658218"/>
                <a:gridCol w="864096"/>
                <a:gridCol w="5256584"/>
                <a:gridCol w="1872208"/>
              </a:tblGrid>
              <a:tr h="36582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Nº 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Clave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Unidad temática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Habilidad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</a:tr>
              <a:tr h="36677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E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2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C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2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C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2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4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D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smtClean="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2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5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C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smtClean="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7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6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C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smtClean="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2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7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D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2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8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E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7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9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D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Comprensión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2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10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A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2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C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2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B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Comprensión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41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131763" y="-100013"/>
            <a:ext cx="4368800" cy="719138"/>
            <a:chOff x="83" y="-63"/>
            <a:chExt cx="3069" cy="453"/>
          </a:xfrm>
        </p:grpSpPr>
        <p:sp>
          <p:nvSpPr>
            <p:cNvPr id="19537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069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CL" altLang="es-CL" u="none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538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22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CL" altLang="es-CL" sz="2800" b="1" u="none">
                  <a:solidFill>
                    <a:srgbClr val="404040"/>
                  </a:solidFill>
                  <a:cs typeface="Arial" panose="020B0604020202020204" pitchFamily="34" charset="0"/>
                </a:rPr>
                <a:t>Tabla de corrección</a:t>
              </a:r>
            </a:p>
          </p:txBody>
        </p:sp>
      </p:grpSp>
      <p:pic>
        <p:nvPicPr>
          <p:cNvPr id="19459" name="6 Imagen" descr="ico_revisionPS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-26988"/>
            <a:ext cx="889000" cy="101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749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106142"/>
              </p:ext>
            </p:extLst>
          </p:nvPr>
        </p:nvGraphicFramePr>
        <p:xfrm>
          <a:off x="241374" y="1124744"/>
          <a:ext cx="8579097" cy="5122105"/>
        </p:xfrm>
        <a:graphic>
          <a:graphicData uri="http://schemas.openxmlformats.org/drawingml/2006/table">
            <a:tbl>
              <a:tblPr/>
              <a:tblGrid>
                <a:gridCol w="658218"/>
                <a:gridCol w="936104"/>
                <a:gridCol w="5328592"/>
                <a:gridCol w="1656183"/>
              </a:tblGrid>
              <a:tr h="365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Nº 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Clave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Unidad temática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Habilidad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</a:tr>
              <a:tr h="36669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13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s-CL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Aplicación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14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CL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Comprensión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15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s-CL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smtClean="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16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s-CL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smtClean="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17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s-CL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smtClean="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s-CL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smtClean="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s-CL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smtClean="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CL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smtClean="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CL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smtClean="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s-CL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smtClean="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s-CL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s-CL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s-CL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11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5 Grupo"/>
          <p:cNvGrpSpPr>
            <a:grpSpLocks/>
          </p:cNvGrpSpPr>
          <p:nvPr/>
        </p:nvGrpSpPr>
        <p:grpSpPr bwMode="auto">
          <a:xfrm>
            <a:off x="131763" y="-100013"/>
            <a:ext cx="6456362" cy="1008063"/>
            <a:chOff x="131763" y="-100013"/>
            <a:chExt cx="6456362" cy="1008063"/>
          </a:xfrm>
        </p:grpSpPr>
        <p:grpSp>
          <p:nvGrpSpPr>
            <p:cNvPr id="7171" name="Group 35"/>
            <p:cNvGrpSpPr>
              <a:grpSpLocks/>
            </p:cNvGrpSpPr>
            <p:nvPr/>
          </p:nvGrpSpPr>
          <p:grpSpPr bwMode="auto">
            <a:xfrm>
              <a:off x="131763" y="-100013"/>
              <a:ext cx="6456362" cy="719138"/>
              <a:chOff x="-144" y="28"/>
              <a:chExt cx="4067" cy="453"/>
            </a:xfrm>
          </p:grpSpPr>
          <p:sp>
            <p:nvSpPr>
              <p:cNvPr id="7173" name="37 Rectángulo redondeado"/>
              <p:cNvSpPr>
                <a:spLocks noChangeArrowheads="1"/>
              </p:cNvSpPr>
              <p:nvPr/>
            </p:nvSpPr>
            <p:spPr bwMode="auto">
              <a:xfrm>
                <a:off x="-144" y="28"/>
                <a:ext cx="4067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CL" altLang="es-CL" u="none">
                  <a:cs typeface="Arial" panose="020B0604020202020204" pitchFamily="34" charset="0"/>
                </a:endParaRPr>
              </a:p>
            </p:txBody>
          </p:sp>
          <p:sp>
            <p:nvSpPr>
              <p:cNvPr id="7174" name="38 CuadroTexto"/>
              <p:cNvSpPr txBox="1">
                <a:spLocks noChangeArrowheads="1"/>
              </p:cNvSpPr>
              <p:nvPr/>
            </p:nvSpPr>
            <p:spPr bwMode="auto">
              <a:xfrm>
                <a:off x="114" y="95"/>
                <a:ext cx="32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CL" altLang="es-CL" sz="2800" b="1" u="none">
                    <a:solidFill>
                      <a:srgbClr val="404040"/>
                    </a:solidFill>
                    <a:cs typeface="Arial" panose="020B0604020202020204" pitchFamily="34" charset="0"/>
                  </a:rPr>
                  <a:t>Resumen de la clase anterior</a:t>
                </a:r>
              </a:p>
            </p:txBody>
          </p:sp>
        </p:grpSp>
        <p:pic>
          <p:nvPicPr>
            <p:cNvPr id="7172" name="6 Imagen" descr="ico_mapa conceptual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525" y="44450"/>
              <a:ext cx="822325" cy="86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4" name="34 Conector recto"/>
          <p:cNvCxnSpPr>
            <a:cxnSpLocks noChangeShapeType="1"/>
          </p:cNvCxnSpPr>
          <p:nvPr/>
        </p:nvCxnSpPr>
        <p:spPr bwMode="auto">
          <a:xfrm>
            <a:off x="2532063" y="1595585"/>
            <a:ext cx="0" cy="1476000"/>
          </a:xfrm>
          <a:prstGeom prst="line">
            <a:avLst/>
          </a:prstGeom>
          <a:noFill/>
          <a:ln w="38100" algn="ctr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34 Conector recto"/>
          <p:cNvCxnSpPr>
            <a:cxnSpLocks noChangeShapeType="1"/>
          </p:cNvCxnSpPr>
          <p:nvPr/>
        </p:nvCxnSpPr>
        <p:spPr bwMode="auto">
          <a:xfrm>
            <a:off x="6213038" y="1595585"/>
            <a:ext cx="0" cy="2196000"/>
          </a:xfrm>
          <a:prstGeom prst="line">
            <a:avLst/>
          </a:prstGeom>
          <a:noFill/>
          <a:ln w="38100" algn="ctr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1263576" y="1893217"/>
            <a:ext cx="2536974" cy="694702"/>
          </a:xfrm>
          <a:prstGeom prst="flowChartAlternateProcess">
            <a:avLst/>
          </a:prstGeom>
          <a:solidFill>
            <a:srgbClr val="92D050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CL" sz="3200" u="none" dirty="0"/>
          </a:p>
          <a:p>
            <a:pPr algn="ctr" eaLnBrk="1" hangingPunct="1"/>
            <a:r>
              <a:rPr lang="es-ES" altLang="es-CL" sz="2400" b="1" u="none" dirty="0" smtClean="0"/>
              <a:t>Función afín</a:t>
            </a:r>
            <a:endParaRPr lang="es-ES" altLang="es-CL" sz="2400" b="1" u="none" dirty="0"/>
          </a:p>
          <a:p>
            <a:pPr algn="ctr" eaLnBrk="1" hangingPunct="1"/>
            <a:endParaRPr lang="es-ES" altLang="es-CL" sz="3200" b="1" u="none" dirty="0">
              <a:sym typeface="Symbol" panose="05050102010706020507" pitchFamily="18" charset="2"/>
            </a:endParaRPr>
          </a:p>
        </p:txBody>
      </p:sp>
      <p:sp>
        <p:nvSpPr>
          <p:cNvPr id="17" name="AutoShape 29"/>
          <p:cNvSpPr>
            <a:spLocks noChangeArrowheads="1"/>
          </p:cNvSpPr>
          <p:nvPr/>
        </p:nvSpPr>
        <p:spPr bwMode="auto">
          <a:xfrm>
            <a:off x="1437236" y="2867567"/>
            <a:ext cx="2189654" cy="936104"/>
          </a:xfrm>
          <a:prstGeom prst="flowChartAlternateProcess">
            <a:avLst/>
          </a:prstGeom>
          <a:solidFill>
            <a:srgbClr val="92D050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54013" indent="-354013" algn="ctr" eaLnBrk="1" hangingPunct="1"/>
            <a:endParaRPr lang="es-ES" altLang="es-CL" u="none" dirty="0" smtClean="0"/>
          </a:p>
          <a:p>
            <a:pPr algn="ctr" eaLnBrk="1" hangingPunct="1">
              <a:lnSpc>
                <a:spcPct val="120000"/>
              </a:lnSpc>
              <a:defRPr/>
            </a:pPr>
            <a:r>
              <a:rPr lang="es-CL" altLang="es-CL" sz="2000" b="1" u="none" dirty="0"/>
              <a:t>f(x) = mx + n, </a:t>
            </a:r>
            <a:endParaRPr lang="es-CL" altLang="es-CL" sz="2000" b="1" u="none" dirty="0" smtClean="0"/>
          </a:p>
          <a:p>
            <a:pPr algn="ctr" eaLnBrk="1" hangingPunct="1">
              <a:lnSpc>
                <a:spcPct val="120000"/>
              </a:lnSpc>
              <a:defRPr/>
            </a:pPr>
            <a:r>
              <a:rPr lang="es-CL" altLang="es-CL" u="none" dirty="0" smtClean="0"/>
              <a:t>con </a:t>
            </a:r>
            <a:r>
              <a:rPr lang="es-CL" altLang="es-CL" u="none" dirty="0"/>
              <a:t>m ≠ 0 y n ≠ 0</a:t>
            </a:r>
          </a:p>
          <a:p>
            <a:pPr marL="354013" indent="-354013" algn="ctr" eaLnBrk="1" hangingPunct="1"/>
            <a:endParaRPr lang="es-ES" altLang="es-CL" u="none" dirty="0"/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4944551" y="1893217"/>
            <a:ext cx="2536974" cy="694702"/>
          </a:xfrm>
          <a:prstGeom prst="flowChartAlternateProcess">
            <a:avLst/>
          </a:prstGeom>
          <a:solidFill>
            <a:srgbClr val="92D050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CL" sz="3200" u="none" dirty="0"/>
          </a:p>
          <a:p>
            <a:pPr algn="ctr" eaLnBrk="1" hangingPunct="1"/>
            <a:r>
              <a:rPr lang="es-ES" altLang="es-CL" sz="2400" b="1" u="none" dirty="0" smtClean="0"/>
              <a:t>Función lineal</a:t>
            </a:r>
            <a:endParaRPr lang="es-ES" altLang="es-CL" sz="2400" b="1" u="none" dirty="0"/>
          </a:p>
          <a:p>
            <a:pPr algn="ctr" eaLnBrk="1" hangingPunct="1"/>
            <a:endParaRPr lang="es-ES" altLang="es-CL" sz="3200" b="1" u="none" dirty="0">
              <a:sym typeface="Symbol" panose="05050102010706020507" pitchFamily="18" charset="2"/>
            </a:endParaRPr>
          </a:p>
        </p:txBody>
      </p:sp>
      <p:sp>
        <p:nvSpPr>
          <p:cNvPr id="19" name="AutoShape 29"/>
          <p:cNvSpPr>
            <a:spLocks noChangeArrowheads="1"/>
          </p:cNvSpPr>
          <p:nvPr/>
        </p:nvSpPr>
        <p:spPr bwMode="auto">
          <a:xfrm>
            <a:off x="5118211" y="2883345"/>
            <a:ext cx="2189654" cy="936104"/>
          </a:xfrm>
          <a:prstGeom prst="flowChartAlternateProcess">
            <a:avLst/>
          </a:prstGeom>
          <a:solidFill>
            <a:srgbClr val="92D050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r>
              <a:rPr lang="es-CL" altLang="es-CL" sz="2000" b="1" u="none" dirty="0" smtClean="0"/>
              <a:t>f(x</a:t>
            </a:r>
            <a:r>
              <a:rPr lang="es-CL" altLang="es-CL" sz="2000" b="1" u="none" dirty="0"/>
              <a:t>) = </a:t>
            </a:r>
            <a:r>
              <a:rPr lang="es-CL" altLang="es-CL" sz="2000" b="1" u="none" dirty="0" smtClean="0"/>
              <a:t>mx, </a:t>
            </a:r>
          </a:p>
          <a:p>
            <a:pPr algn="ctr" eaLnBrk="1" hangingPunct="1">
              <a:lnSpc>
                <a:spcPct val="120000"/>
              </a:lnSpc>
              <a:defRPr/>
            </a:pPr>
            <a:r>
              <a:rPr lang="es-CL" altLang="es-CL" u="none" dirty="0" smtClean="0"/>
              <a:t>con </a:t>
            </a:r>
            <a:r>
              <a:rPr lang="es-CL" altLang="es-CL" u="none" dirty="0"/>
              <a:t>m ≠ </a:t>
            </a:r>
            <a:r>
              <a:rPr lang="es-CL" altLang="es-CL" u="none" dirty="0" smtClean="0"/>
              <a:t>0</a:t>
            </a:r>
            <a:endParaRPr lang="es-ES" altLang="es-CL" u="none" dirty="0"/>
          </a:p>
        </p:txBody>
      </p:sp>
      <p:grpSp>
        <p:nvGrpSpPr>
          <p:cNvPr id="20" name="19 Grupo"/>
          <p:cNvGrpSpPr/>
          <p:nvPr/>
        </p:nvGrpSpPr>
        <p:grpSpPr>
          <a:xfrm>
            <a:off x="1691680" y="908720"/>
            <a:ext cx="5400600" cy="694702"/>
            <a:chOff x="1691680" y="4365104"/>
            <a:chExt cx="5400600" cy="694702"/>
          </a:xfrm>
        </p:grpSpPr>
        <p:sp>
          <p:nvSpPr>
            <p:cNvPr id="21" name="AutoShape 5"/>
            <p:cNvSpPr>
              <a:spLocks noChangeArrowheads="1"/>
            </p:cNvSpPr>
            <p:nvPr/>
          </p:nvSpPr>
          <p:spPr bwMode="auto">
            <a:xfrm>
              <a:off x="1691680" y="4365104"/>
              <a:ext cx="5400600" cy="694702"/>
            </a:xfrm>
            <a:prstGeom prst="flowChartAlternateProcess">
              <a:avLst/>
            </a:prstGeom>
            <a:solidFill>
              <a:srgbClr val="92D050"/>
            </a:solidFill>
            <a:ln w="38100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s-CL" sz="3200" u="none" dirty="0"/>
            </a:p>
            <a:p>
              <a:pPr algn="ctr" eaLnBrk="1" hangingPunct="1"/>
              <a:endParaRPr lang="es-ES" altLang="es-CL" sz="3200" b="1" u="none" dirty="0">
                <a:sym typeface="Symbol" panose="05050102010706020507" pitchFamily="18" charset="2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1979712" y="4527789"/>
              <a:ext cx="47997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  <a:buNone/>
              </a:pPr>
              <a:r>
                <a:rPr lang="es-MX" altLang="es-CL" sz="2000" b="1" u="none" dirty="0"/>
                <a:t>Funciones con comportamiento lineal</a:t>
              </a:r>
              <a:endParaRPr lang="es-ES" altLang="es-CL" sz="2000" b="1" u="none" dirty="0"/>
            </a:p>
          </p:txBody>
        </p:sp>
      </p:grpSp>
      <p:grpSp>
        <p:nvGrpSpPr>
          <p:cNvPr id="23" name="22 Grupo"/>
          <p:cNvGrpSpPr/>
          <p:nvPr/>
        </p:nvGrpSpPr>
        <p:grpSpPr>
          <a:xfrm>
            <a:off x="1980000" y="4293096"/>
            <a:ext cx="2303968" cy="2160240"/>
            <a:chOff x="1343648" y="3963465"/>
            <a:chExt cx="2303968" cy="2160240"/>
          </a:xfrm>
        </p:grpSpPr>
        <p:grpSp>
          <p:nvGrpSpPr>
            <p:cNvPr id="24" name="23 Grupo"/>
            <p:cNvGrpSpPr/>
            <p:nvPr/>
          </p:nvGrpSpPr>
          <p:grpSpPr>
            <a:xfrm>
              <a:off x="1343648" y="3963465"/>
              <a:ext cx="2303968" cy="2160240"/>
              <a:chOff x="1343648" y="5031844"/>
              <a:chExt cx="2303968" cy="1944216"/>
            </a:xfrm>
          </p:grpSpPr>
          <p:sp>
            <p:nvSpPr>
              <p:cNvPr id="26" name="AutoShape 5"/>
              <p:cNvSpPr>
                <a:spLocks noChangeArrowheads="1"/>
              </p:cNvSpPr>
              <p:nvPr/>
            </p:nvSpPr>
            <p:spPr bwMode="auto">
              <a:xfrm>
                <a:off x="1343648" y="5031844"/>
                <a:ext cx="2303968" cy="1944216"/>
              </a:xfrm>
              <a:prstGeom prst="flowChartAlternateProcess">
                <a:avLst/>
              </a:prstGeom>
              <a:solidFill>
                <a:srgbClr val="92D050"/>
              </a:solidFill>
              <a:ln w="38100">
                <a:solidFill>
                  <a:srgbClr val="66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s-CL" sz="3200" u="none" dirty="0"/>
              </a:p>
              <a:p>
                <a:pPr algn="ctr" eaLnBrk="1" hangingPunct="1"/>
                <a:endParaRPr lang="es-ES" altLang="es-CL" sz="3200" b="1" u="none" dirty="0">
                  <a:sym typeface="Symbol" panose="05050102010706020507" pitchFamily="18" charset="2"/>
                </a:endParaRPr>
              </a:p>
            </p:txBody>
          </p:sp>
          <p:sp>
            <p:nvSpPr>
              <p:cNvPr id="27" name="26 Rectángulo"/>
              <p:cNvSpPr/>
              <p:nvPr/>
            </p:nvSpPr>
            <p:spPr>
              <a:xfrm>
                <a:off x="1437236" y="5113186"/>
                <a:ext cx="215956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ts val="0"/>
                  </a:spcBef>
                  <a:buNone/>
                </a:pPr>
                <a:r>
                  <a:rPr lang="es-MX" altLang="es-CL" b="1" u="none" dirty="0"/>
                  <a:t>Función </a:t>
                </a:r>
                <a:r>
                  <a:rPr lang="es-MX" altLang="es-CL" b="1" u="none" dirty="0" smtClean="0"/>
                  <a:t>creciente</a:t>
                </a:r>
              </a:p>
              <a:p>
                <a:pPr algn="ctr" eaLnBrk="1" hangingPunct="1">
                  <a:spcBef>
                    <a:spcPts val="0"/>
                  </a:spcBef>
                  <a:buNone/>
                </a:pPr>
                <a:r>
                  <a:rPr lang="es-MX" altLang="es-CL" sz="1600" b="1" u="none" dirty="0"/>
                  <a:t>(</a:t>
                </a:r>
                <a:r>
                  <a:rPr lang="es-MX" altLang="es-CL" sz="1600" b="1" u="none" dirty="0" smtClean="0"/>
                  <a:t>m &gt; 0)</a:t>
                </a:r>
                <a:endParaRPr lang="es-ES" altLang="es-CL" sz="1600" b="1" u="none" dirty="0"/>
              </a:p>
            </p:txBody>
          </p:sp>
        </p:grpSp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4710795"/>
              <a:ext cx="1651833" cy="1285625"/>
            </a:xfrm>
            <a:prstGeom prst="rect">
              <a:avLst/>
            </a:prstGeom>
            <a:noFill/>
            <a:ln w="19050">
              <a:solidFill>
                <a:srgbClr val="84BD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grpSp>
        <p:nvGrpSpPr>
          <p:cNvPr id="28" name="27 Grupo"/>
          <p:cNvGrpSpPr/>
          <p:nvPr/>
        </p:nvGrpSpPr>
        <p:grpSpPr>
          <a:xfrm>
            <a:off x="4562128" y="4293096"/>
            <a:ext cx="2458144" cy="2160240"/>
            <a:chOff x="5066184" y="4022664"/>
            <a:chExt cx="2458144" cy="2066203"/>
          </a:xfrm>
        </p:grpSpPr>
        <p:grpSp>
          <p:nvGrpSpPr>
            <p:cNvPr id="29" name="28 Grupo"/>
            <p:cNvGrpSpPr/>
            <p:nvPr/>
          </p:nvGrpSpPr>
          <p:grpSpPr>
            <a:xfrm>
              <a:off x="5066184" y="4022664"/>
              <a:ext cx="2458144" cy="2066203"/>
              <a:chOff x="5177557" y="5119788"/>
              <a:chExt cx="2458144" cy="2066203"/>
            </a:xfrm>
          </p:grpSpPr>
          <p:sp>
            <p:nvSpPr>
              <p:cNvPr id="31" name="AutoShape 5"/>
              <p:cNvSpPr>
                <a:spLocks noChangeArrowheads="1"/>
              </p:cNvSpPr>
              <p:nvPr/>
            </p:nvSpPr>
            <p:spPr bwMode="auto">
              <a:xfrm>
                <a:off x="5177557" y="5119788"/>
                <a:ext cx="2458144" cy="2066203"/>
              </a:xfrm>
              <a:prstGeom prst="flowChartAlternateProcess">
                <a:avLst/>
              </a:prstGeom>
              <a:solidFill>
                <a:srgbClr val="92D050"/>
              </a:solidFill>
              <a:ln w="38100">
                <a:solidFill>
                  <a:srgbClr val="66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s-CL" sz="3200" u="none" dirty="0"/>
              </a:p>
              <a:p>
                <a:pPr algn="ctr" eaLnBrk="1" hangingPunct="1"/>
                <a:endParaRPr lang="es-ES" altLang="es-CL" sz="3200" b="1" u="none" dirty="0">
                  <a:sym typeface="Symbol" panose="05050102010706020507" pitchFamily="18" charset="2"/>
                </a:endParaRPr>
              </a:p>
            </p:txBody>
          </p:sp>
          <p:sp>
            <p:nvSpPr>
              <p:cNvPr id="32" name="31 Rectángulo"/>
              <p:cNvSpPr/>
              <p:nvPr/>
            </p:nvSpPr>
            <p:spPr>
              <a:xfrm>
                <a:off x="5206831" y="5194529"/>
                <a:ext cx="2428870" cy="588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ts val="0"/>
                  </a:spcBef>
                  <a:buNone/>
                </a:pPr>
                <a:r>
                  <a:rPr lang="es-MX" altLang="es-CL" b="1" u="none" dirty="0"/>
                  <a:t>Función </a:t>
                </a:r>
                <a:r>
                  <a:rPr lang="es-MX" altLang="es-CL" b="1" u="none" dirty="0" smtClean="0"/>
                  <a:t>decreciente</a:t>
                </a:r>
              </a:p>
              <a:p>
                <a:pPr algn="ctr" eaLnBrk="1" hangingPunct="1">
                  <a:spcBef>
                    <a:spcPts val="0"/>
                  </a:spcBef>
                  <a:buNone/>
                </a:pPr>
                <a:r>
                  <a:rPr lang="es-MX" altLang="es-CL" sz="1600" b="1" u="none" dirty="0" smtClean="0"/>
                  <a:t>(m &lt; 0)</a:t>
                </a:r>
                <a:endParaRPr lang="es-ES" altLang="es-CL" sz="1600" b="1" u="none" dirty="0"/>
              </a:p>
            </p:txBody>
          </p:sp>
        </p:grpSp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703790"/>
              <a:ext cx="1651833" cy="1275899"/>
            </a:xfrm>
            <a:prstGeom prst="rect">
              <a:avLst/>
            </a:prstGeom>
            <a:noFill/>
            <a:ln w="19050">
              <a:solidFill>
                <a:srgbClr val="84BD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6 Conector recto"/>
          <p:cNvCxnSpPr/>
          <p:nvPr/>
        </p:nvCxnSpPr>
        <p:spPr bwMode="auto">
          <a:xfrm rot="16200000">
            <a:off x="6246045" y="1247564"/>
            <a:ext cx="0" cy="5040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66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0482" name="Group 91"/>
          <p:cNvGrpSpPr>
            <a:grpSpLocks/>
          </p:cNvGrpSpPr>
          <p:nvPr/>
        </p:nvGrpSpPr>
        <p:grpSpPr bwMode="auto">
          <a:xfrm>
            <a:off x="131763" y="-100013"/>
            <a:ext cx="5191125" cy="963613"/>
            <a:chOff x="83" y="-63"/>
            <a:chExt cx="3270" cy="607"/>
          </a:xfrm>
        </p:grpSpPr>
        <p:grpSp>
          <p:nvGrpSpPr>
            <p:cNvPr id="20483" name="Group 6"/>
            <p:cNvGrpSpPr>
              <a:grpSpLocks/>
            </p:cNvGrpSpPr>
            <p:nvPr/>
          </p:nvGrpSpPr>
          <p:grpSpPr bwMode="auto">
            <a:xfrm>
              <a:off x="83" y="-63"/>
              <a:ext cx="3024" cy="453"/>
              <a:chOff x="83" y="-63"/>
              <a:chExt cx="3024" cy="453"/>
            </a:xfrm>
          </p:grpSpPr>
          <p:sp>
            <p:nvSpPr>
              <p:cNvPr id="20485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3024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CL" altLang="es-CL" u="none">
                  <a:cs typeface="Arial" panose="020B0604020202020204" pitchFamily="34" charset="0"/>
                </a:endParaRPr>
              </a:p>
            </p:txBody>
          </p:sp>
          <p:sp>
            <p:nvSpPr>
              <p:cNvPr id="20486" name="38 CuadroTexto"/>
              <p:cNvSpPr txBox="1">
                <a:spLocks noChangeArrowheads="1"/>
              </p:cNvSpPr>
              <p:nvPr/>
            </p:nvSpPr>
            <p:spPr bwMode="auto">
              <a:xfrm>
                <a:off x="249" y="4"/>
                <a:ext cx="217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CL" altLang="es-CL" sz="2800" b="1" u="none">
                    <a:solidFill>
                      <a:srgbClr val="404040"/>
                    </a:solidFill>
                    <a:cs typeface="Arial" panose="020B0604020202020204" pitchFamily="34" charset="0"/>
                  </a:rPr>
                  <a:t>Síntesis de la clase</a:t>
                </a:r>
              </a:p>
            </p:txBody>
          </p:sp>
        </p:grpSp>
        <p:pic>
          <p:nvPicPr>
            <p:cNvPr id="20484" name="5 Imagen" descr="ico_mapa conceptual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" y="0"/>
              <a:ext cx="518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" name="27 Grupo"/>
          <p:cNvGrpSpPr/>
          <p:nvPr/>
        </p:nvGrpSpPr>
        <p:grpSpPr>
          <a:xfrm>
            <a:off x="2987825" y="908720"/>
            <a:ext cx="3312367" cy="1167828"/>
            <a:chOff x="1691682" y="4365104"/>
            <a:chExt cx="5520060" cy="890564"/>
          </a:xfrm>
        </p:grpSpPr>
        <p:sp>
          <p:nvSpPr>
            <p:cNvPr id="29" name="AutoShape 5"/>
            <p:cNvSpPr>
              <a:spLocks noChangeArrowheads="1"/>
            </p:cNvSpPr>
            <p:nvPr/>
          </p:nvSpPr>
          <p:spPr bwMode="auto">
            <a:xfrm>
              <a:off x="1691682" y="4365104"/>
              <a:ext cx="5040055" cy="890564"/>
            </a:xfrm>
            <a:prstGeom prst="flowChartAlternateProcess">
              <a:avLst/>
            </a:prstGeom>
            <a:solidFill>
              <a:srgbClr val="92D050"/>
            </a:solidFill>
            <a:ln w="38100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s-CL" sz="3200" u="none" dirty="0"/>
            </a:p>
            <a:p>
              <a:pPr algn="ctr" eaLnBrk="1" hangingPunct="1"/>
              <a:endParaRPr lang="es-ES" altLang="es-CL" sz="3200" b="1" u="none" dirty="0">
                <a:sym typeface="Symbol" panose="05050102010706020507" pitchFamily="18" charset="2"/>
              </a:endParaRPr>
            </a:p>
          </p:txBody>
        </p:sp>
        <p:sp>
          <p:nvSpPr>
            <p:cNvPr id="30" name="29 Rectángulo"/>
            <p:cNvSpPr/>
            <p:nvPr/>
          </p:nvSpPr>
          <p:spPr>
            <a:xfrm>
              <a:off x="1811143" y="4393893"/>
              <a:ext cx="5400599" cy="3051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buNone/>
              </a:pPr>
              <a:r>
                <a:rPr lang="es-MX" altLang="es-CL" sz="2000" b="1" u="none" dirty="0" smtClean="0"/>
                <a:t>Función exponencial</a:t>
              </a:r>
              <a:endParaRPr lang="es-ES" altLang="es-CL" sz="2000" b="1" u="none" dirty="0"/>
            </a:p>
          </p:txBody>
        </p:sp>
      </p:grpSp>
      <p:sp>
        <p:nvSpPr>
          <p:cNvPr id="33" name="Rectangle 47"/>
          <p:cNvSpPr>
            <a:spLocks noChangeArrowheads="1"/>
          </p:cNvSpPr>
          <p:nvPr/>
        </p:nvSpPr>
        <p:spPr bwMode="auto">
          <a:xfrm>
            <a:off x="3275856" y="1669798"/>
            <a:ext cx="2581646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CL" altLang="es-CL" sz="1600" u="none" dirty="0"/>
              <a:t> </a:t>
            </a:r>
            <a:r>
              <a:rPr lang="es-CL" altLang="es-CL" sz="1600" u="none" dirty="0" smtClean="0"/>
              <a:t>con a &gt; 0,  a ≠ 1 y  x</a:t>
            </a:r>
            <a:r>
              <a:rPr lang="ru-RU" altLang="es-CL" sz="1600" u="none" dirty="0" smtClean="0">
                <a:sym typeface="Symbol" pitchFamily="18" charset="2"/>
              </a:rPr>
              <a:t></a:t>
            </a:r>
            <a:r>
              <a:rPr lang="es-CL" altLang="es-CL" sz="1600" u="none" dirty="0" smtClean="0"/>
              <a:t>IR</a:t>
            </a:r>
            <a:endParaRPr lang="ru-RU" altLang="es-CL" sz="1600" u="none" dirty="0"/>
          </a:p>
        </p:txBody>
      </p:sp>
      <p:sp>
        <p:nvSpPr>
          <p:cNvPr id="4" name="3 Rectángulo"/>
          <p:cNvSpPr/>
          <p:nvPr/>
        </p:nvSpPr>
        <p:spPr>
          <a:xfrm>
            <a:off x="3851920" y="1268760"/>
            <a:ext cx="12522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s-CL" altLang="es-CL" sz="2400" u="none" dirty="0"/>
              <a:t>f(x) = </a:t>
            </a:r>
            <a:r>
              <a:rPr lang="es-CL" altLang="es-CL" sz="2400" u="none" dirty="0" err="1"/>
              <a:t>a</a:t>
            </a:r>
            <a:r>
              <a:rPr lang="es-CL" altLang="es-CL" sz="2400" u="none" baseline="30000" dirty="0" err="1"/>
              <a:t>x</a:t>
            </a:r>
            <a:endParaRPr lang="es-CL" altLang="es-CL" sz="2400" u="none" baseline="30000" dirty="0"/>
          </a:p>
        </p:txBody>
      </p:sp>
      <p:grpSp>
        <p:nvGrpSpPr>
          <p:cNvPr id="13" name="12 Grupo"/>
          <p:cNvGrpSpPr/>
          <p:nvPr/>
        </p:nvGrpSpPr>
        <p:grpSpPr>
          <a:xfrm>
            <a:off x="643245" y="2420888"/>
            <a:ext cx="3131421" cy="2844155"/>
            <a:chOff x="683568" y="2931418"/>
            <a:chExt cx="3131421" cy="2844155"/>
          </a:xfrm>
        </p:grpSpPr>
        <p:sp>
          <p:nvSpPr>
            <p:cNvPr id="66" name="AutoShape 5"/>
            <p:cNvSpPr>
              <a:spLocks noChangeArrowheads="1"/>
            </p:cNvSpPr>
            <p:nvPr/>
          </p:nvSpPr>
          <p:spPr bwMode="auto">
            <a:xfrm>
              <a:off x="683568" y="2931418"/>
              <a:ext cx="3131421" cy="2844155"/>
            </a:xfrm>
            <a:prstGeom prst="flowChartAlternateProcess">
              <a:avLst/>
            </a:prstGeom>
            <a:solidFill>
              <a:schemeClr val="bg1"/>
            </a:solidFill>
            <a:ln w="38100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s-CL" sz="3200" u="none" dirty="0"/>
            </a:p>
            <a:p>
              <a:pPr algn="ctr" eaLnBrk="1" hangingPunct="1"/>
              <a:endParaRPr lang="es-ES" altLang="es-CL" sz="3200" b="1" u="none" dirty="0">
                <a:sym typeface="Symbol" panose="05050102010706020507" pitchFamily="18" charset="2"/>
              </a:endParaRPr>
            </a:p>
          </p:txBody>
        </p:sp>
        <p:pic>
          <p:nvPicPr>
            <p:cNvPr id="2560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025" y="3501008"/>
              <a:ext cx="2709863" cy="212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Rectangle 9"/>
            <p:cNvSpPr>
              <a:spLocks noChangeArrowheads="1"/>
            </p:cNvSpPr>
            <p:nvPr/>
          </p:nvSpPr>
          <p:spPr bwMode="auto">
            <a:xfrm>
              <a:off x="877119" y="2996952"/>
              <a:ext cx="2470745" cy="683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s-CL" sz="1600" u="none" dirty="0" smtClean="0">
                  <a:latin typeface="+mj-lt"/>
                </a:rPr>
                <a:t>Si </a:t>
              </a:r>
              <a:r>
                <a:rPr lang="es-CL" sz="1600" b="1" u="none" dirty="0">
                  <a:latin typeface="+mj-lt"/>
                </a:rPr>
                <a:t>a &gt; 1</a:t>
              </a:r>
              <a:r>
                <a:rPr lang="es-CL" sz="1600" u="none" dirty="0">
                  <a:latin typeface="+mj-lt"/>
                </a:rPr>
                <a:t>, </a:t>
              </a:r>
              <a:r>
                <a:rPr lang="es-CL" sz="1600" b="1" u="none" dirty="0" smtClean="0">
                  <a:latin typeface="+mj-lt"/>
                </a:rPr>
                <a:t>f(x</a:t>
              </a:r>
              <a:r>
                <a:rPr lang="es-CL" sz="1600" b="1" u="none" dirty="0">
                  <a:latin typeface="+mj-lt"/>
                </a:rPr>
                <a:t>)= </a:t>
              </a:r>
              <a:r>
                <a:rPr lang="es-CL" sz="1600" b="1" u="none" dirty="0" err="1">
                  <a:latin typeface="+mj-lt"/>
                </a:rPr>
                <a:t>a</a:t>
              </a:r>
              <a:r>
                <a:rPr lang="es-CL" sz="1600" b="1" u="none" baseline="30000" dirty="0" err="1">
                  <a:latin typeface="+mj-lt"/>
                </a:rPr>
                <a:t>x</a:t>
              </a:r>
              <a:r>
                <a:rPr lang="es-CL" sz="1600" u="none" dirty="0">
                  <a:latin typeface="+mj-lt"/>
                </a:rPr>
                <a:t>   </a:t>
              </a:r>
              <a:endParaRPr lang="es-CL" sz="1600" u="none" dirty="0" smtClean="0">
                <a:latin typeface="+mj-lt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s-CL" sz="1600" u="none" dirty="0" smtClean="0">
                  <a:latin typeface="+mj-lt"/>
                </a:rPr>
                <a:t>es </a:t>
              </a:r>
              <a:r>
                <a:rPr lang="es-CL" sz="1600" u="none" dirty="0">
                  <a:latin typeface="+mj-lt"/>
                </a:rPr>
                <a:t>creciente en todo </a:t>
              </a:r>
              <a:r>
                <a:rPr lang="es-CL" sz="1600" u="none" dirty="0" smtClean="0">
                  <a:latin typeface="+mj-lt"/>
                </a:rPr>
                <a:t>IR</a:t>
              </a:r>
              <a:endParaRPr lang="es-CL" sz="1600" u="none" dirty="0">
                <a:latin typeface="+mj-lt"/>
              </a:endParaRPr>
            </a:p>
          </p:txBody>
        </p:sp>
      </p:grpSp>
      <p:grpSp>
        <p:nvGrpSpPr>
          <p:cNvPr id="14" name="13 Grupo"/>
          <p:cNvGrpSpPr/>
          <p:nvPr/>
        </p:nvGrpSpPr>
        <p:grpSpPr>
          <a:xfrm>
            <a:off x="4932363" y="2436595"/>
            <a:ext cx="3131421" cy="2844155"/>
            <a:chOff x="4905005" y="2924944"/>
            <a:chExt cx="3131421" cy="2844155"/>
          </a:xfrm>
        </p:grpSpPr>
        <p:sp>
          <p:nvSpPr>
            <p:cNvPr id="65" name="AutoShape 5"/>
            <p:cNvSpPr>
              <a:spLocks noChangeArrowheads="1"/>
            </p:cNvSpPr>
            <p:nvPr/>
          </p:nvSpPr>
          <p:spPr bwMode="auto">
            <a:xfrm>
              <a:off x="4905005" y="2924944"/>
              <a:ext cx="3131421" cy="2844155"/>
            </a:xfrm>
            <a:prstGeom prst="flowChartAlternateProcess">
              <a:avLst/>
            </a:prstGeom>
            <a:solidFill>
              <a:schemeClr val="bg1"/>
            </a:solidFill>
            <a:ln w="38100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s-CL" sz="3200" u="none" dirty="0"/>
            </a:p>
            <a:p>
              <a:pPr algn="ctr" eaLnBrk="1" hangingPunct="1"/>
              <a:endParaRPr lang="es-ES" altLang="es-CL" sz="3200" b="1" u="none" dirty="0">
                <a:sym typeface="Symbol" panose="05050102010706020507" pitchFamily="18" charset="2"/>
              </a:endParaRPr>
            </a:p>
          </p:txBody>
        </p:sp>
        <p:pic>
          <p:nvPicPr>
            <p:cNvPr id="2560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8568" y="3573016"/>
              <a:ext cx="2519363" cy="1995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Rectangle 9"/>
            <p:cNvSpPr>
              <a:spLocks noChangeArrowheads="1"/>
            </p:cNvSpPr>
            <p:nvPr/>
          </p:nvSpPr>
          <p:spPr bwMode="auto">
            <a:xfrm>
              <a:off x="5198133" y="2996952"/>
              <a:ext cx="2592288" cy="683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s-CL" sz="1600" u="none" dirty="0" smtClean="0">
                  <a:latin typeface="+mj-lt"/>
                </a:rPr>
                <a:t>Si </a:t>
              </a:r>
              <a:r>
                <a:rPr lang="es-CL" sz="1600" b="1" u="none" dirty="0" smtClean="0">
                  <a:latin typeface="+mj-lt"/>
                </a:rPr>
                <a:t>0 &lt; a &lt; </a:t>
              </a:r>
              <a:r>
                <a:rPr lang="es-CL" sz="1600" b="1" u="none" dirty="0">
                  <a:latin typeface="+mj-lt"/>
                </a:rPr>
                <a:t>1</a:t>
              </a:r>
              <a:r>
                <a:rPr lang="es-CL" sz="1600" u="none" dirty="0">
                  <a:latin typeface="+mj-lt"/>
                </a:rPr>
                <a:t>, </a:t>
              </a:r>
              <a:r>
                <a:rPr lang="es-CL" sz="1600" b="1" u="none" dirty="0" smtClean="0">
                  <a:latin typeface="+mj-lt"/>
                </a:rPr>
                <a:t>f(x</a:t>
              </a:r>
              <a:r>
                <a:rPr lang="es-CL" sz="1600" b="1" u="none" dirty="0">
                  <a:latin typeface="+mj-lt"/>
                </a:rPr>
                <a:t>)= </a:t>
              </a:r>
              <a:r>
                <a:rPr lang="es-CL" sz="1600" b="1" u="none" dirty="0" err="1">
                  <a:latin typeface="+mj-lt"/>
                </a:rPr>
                <a:t>a</a:t>
              </a:r>
              <a:r>
                <a:rPr lang="es-CL" sz="1600" b="1" u="none" baseline="30000" dirty="0" err="1">
                  <a:latin typeface="+mj-lt"/>
                </a:rPr>
                <a:t>x</a:t>
              </a:r>
              <a:r>
                <a:rPr lang="es-CL" sz="1600" u="none" dirty="0">
                  <a:latin typeface="+mj-lt"/>
                </a:rPr>
                <a:t> </a:t>
              </a:r>
              <a:endParaRPr lang="es-CL" sz="1600" u="none" dirty="0" smtClean="0">
                <a:latin typeface="+mj-lt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s-CL" sz="1600" u="none" dirty="0" smtClean="0">
                  <a:latin typeface="+mj-lt"/>
                </a:rPr>
                <a:t>es decreciente </a:t>
              </a:r>
              <a:r>
                <a:rPr lang="es-CL" sz="1600" u="none" dirty="0">
                  <a:latin typeface="+mj-lt"/>
                </a:rPr>
                <a:t>en todo </a:t>
              </a:r>
              <a:r>
                <a:rPr lang="es-CL" sz="1600" u="none" dirty="0" smtClean="0">
                  <a:latin typeface="+mj-lt"/>
                </a:rPr>
                <a:t>IR</a:t>
              </a:r>
              <a:endParaRPr lang="es-CL" sz="1600" u="none" dirty="0">
                <a:latin typeface="+mj-lt"/>
              </a:endParaRPr>
            </a:p>
          </p:txBody>
        </p:sp>
      </p:grpSp>
      <p:grpSp>
        <p:nvGrpSpPr>
          <p:cNvPr id="22" name="21 Grupo"/>
          <p:cNvGrpSpPr/>
          <p:nvPr/>
        </p:nvGrpSpPr>
        <p:grpSpPr>
          <a:xfrm>
            <a:off x="1115617" y="5402475"/>
            <a:ext cx="3312367" cy="857191"/>
            <a:chOff x="813702" y="5402475"/>
            <a:chExt cx="3312367" cy="857191"/>
          </a:xfrm>
        </p:grpSpPr>
        <p:grpSp>
          <p:nvGrpSpPr>
            <p:cNvPr id="70" name="69 Grupo"/>
            <p:cNvGrpSpPr/>
            <p:nvPr/>
          </p:nvGrpSpPr>
          <p:grpSpPr>
            <a:xfrm>
              <a:off x="813702" y="5402475"/>
              <a:ext cx="3312367" cy="857191"/>
              <a:chOff x="1691682" y="4365104"/>
              <a:chExt cx="5520060" cy="363580"/>
            </a:xfrm>
          </p:grpSpPr>
          <p:sp>
            <p:nvSpPr>
              <p:cNvPr id="71" name="AutoShape 5"/>
              <p:cNvSpPr>
                <a:spLocks noChangeArrowheads="1"/>
              </p:cNvSpPr>
              <p:nvPr/>
            </p:nvSpPr>
            <p:spPr bwMode="auto">
              <a:xfrm>
                <a:off x="1691682" y="4365104"/>
                <a:ext cx="5048924" cy="363580"/>
              </a:xfrm>
              <a:prstGeom prst="flowChartAlternateProcess">
                <a:avLst/>
              </a:prstGeom>
              <a:solidFill>
                <a:srgbClr val="92D050"/>
              </a:solidFill>
              <a:ln w="38100">
                <a:solidFill>
                  <a:srgbClr val="66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s-CL" sz="3200" u="none" dirty="0"/>
              </a:p>
              <a:p>
                <a:pPr algn="ctr" eaLnBrk="1" hangingPunct="1"/>
                <a:endParaRPr lang="es-ES" altLang="es-CL" sz="3200" b="1" u="none" dirty="0">
                  <a:sym typeface="Symbol" panose="05050102010706020507" pitchFamily="18" charset="2"/>
                </a:endParaRPr>
              </a:p>
            </p:txBody>
          </p:sp>
          <p:sp>
            <p:nvSpPr>
              <p:cNvPr id="72" name="71 Rectángulo"/>
              <p:cNvSpPr/>
              <p:nvPr/>
            </p:nvSpPr>
            <p:spPr>
              <a:xfrm>
                <a:off x="1811143" y="4393893"/>
                <a:ext cx="5400599" cy="3051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es-MX" altLang="es-CL" sz="2000" b="1" u="none" dirty="0" smtClean="0"/>
                  <a:t>Ecuación exponencial</a:t>
                </a:r>
                <a:endParaRPr lang="es-ES" altLang="es-CL" sz="2000" b="1" u="none" dirty="0"/>
              </a:p>
            </p:txBody>
          </p:sp>
        </p:grpSp>
        <p:sp>
          <p:nvSpPr>
            <p:cNvPr id="73" name="72 Rectángulo"/>
            <p:cNvSpPr/>
            <p:nvPr/>
          </p:nvSpPr>
          <p:spPr>
            <a:xfrm>
              <a:off x="1838652" y="5798001"/>
              <a:ext cx="9797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CL" altLang="es-CL" sz="2400" u="none" dirty="0" err="1" smtClean="0"/>
                <a:t>a</a:t>
              </a:r>
              <a:r>
                <a:rPr lang="es-CL" altLang="es-CL" sz="2400" u="none" baseline="30000" dirty="0" err="1" smtClean="0"/>
                <a:t>x</a:t>
              </a:r>
              <a:r>
                <a:rPr lang="es-CL" altLang="es-CL" sz="2400" u="none" dirty="0" smtClean="0"/>
                <a:t> </a:t>
              </a:r>
              <a:r>
                <a:rPr lang="es-CL" altLang="es-CL" sz="2400" u="none" dirty="0"/>
                <a:t>= </a:t>
              </a:r>
              <a:r>
                <a:rPr lang="es-CL" altLang="es-CL" sz="2400" u="none" dirty="0" smtClean="0"/>
                <a:t>b</a:t>
              </a:r>
              <a:endParaRPr lang="es-ES" altLang="es-CL" sz="2400" b="1" u="none" dirty="0">
                <a:solidFill>
                  <a:srgbClr val="669900"/>
                </a:solidFill>
              </a:endParaRPr>
            </a:p>
          </p:txBody>
        </p:sp>
      </p:grpSp>
      <p:cxnSp>
        <p:nvCxnSpPr>
          <p:cNvPr id="75" name="74 Conector recto"/>
          <p:cNvCxnSpPr/>
          <p:nvPr/>
        </p:nvCxnSpPr>
        <p:spPr bwMode="auto">
          <a:xfrm rot="16200000">
            <a:off x="2735797" y="1251731"/>
            <a:ext cx="0" cy="5040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66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75 Conector recto"/>
          <p:cNvCxnSpPr/>
          <p:nvPr/>
        </p:nvCxnSpPr>
        <p:spPr bwMode="auto">
          <a:xfrm>
            <a:off x="6498073" y="1478397"/>
            <a:ext cx="0" cy="936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66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76 Conector recto"/>
          <p:cNvCxnSpPr/>
          <p:nvPr/>
        </p:nvCxnSpPr>
        <p:spPr bwMode="auto">
          <a:xfrm>
            <a:off x="2495317" y="1499592"/>
            <a:ext cx="0" cy="936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66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4" name="33 Grupo"/>
          <p:cNvGrpSpPr/>
          <p:nvPr/>
        </p:nvGrpSpPr>
        <p:grpSpPr>
          <a:xfrm>
            <a:off x="4578773" y="5452129"/>
            <a:ext cx="3377603" cy="857191"/>
            <a:chOff x="4506765" y="5402475"/>
            <a:chExt cx="3377603" cy="857191"/>
          </a:xfrm>
        </p:grpSpPr>
        <p:sp>
          <p:nvSpPr>
            <p:cNvPr id="80" name="AutoShape 5"/>
            <p:cNvSpPr>
              <a:spLocks noChangeArrowheads="1"/>
            </p:cNvSpPr>
            <p:nvPr/>
          </p:nvSpPr>
          <p:spPr bwMode="auto">
            <a:xfrm>
              <a:off x="4506765" y="5402475"/>
              <a:ext cx="3305595" cy="857191"/>
            </a:xfrm>
            <a:prstGeom prst="flowChartAlternateProcess">
              <a:avLst/>
            </a:prstGeom>
            <a:solidFill>
              <a:srgbClr val="92D050"/>
            </a:solidFill>
            <a:ln w="38100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s-CL" sz="3200" u="none" dirty="0"/>
            </a:p>
            <a:p>
              <a:pPr algn="ctr" eaLnBrk="1" hangingPunct="1"/>
              <a:endParaRPr lang="es-ES" altLang="es-CL" sz="3200" b="1" u="none" dirty="0">
                <a:sym typeface="Symbol" panose="05050102010706020507" pitchFamily="18" charset="2"/>
              </a:endParaRPr>
            </a:p>
          </p:txBody>
        </p:sp>
        <p:grpSp>
          <p:nvGrpSpPr>
            <p:cNvPr id="24" name="23 Grupo"/>
            <p:cNvGrpSpPr/>
            <p:nvPr/>
          </p:nvGrpSpPr>
          <p:grpSpPr>
            <a:xfrm>
              <a:off x="4549801" y="5517232"/>
              <a:ext cx="3334567" cy="610197"/>
              <a:chOff x="3901729" y="5517232"/>
              <a:chExt cx="3334567" cy="610197"/>
            </a:xfrm>
          </p:grpSpPr>
          <p:sp>
            <p:nvSpPr>
              <p:cNvPr id="78" name="Rectangle 11"/>
              <p:cNvSpPr>
                <a:spLocks noChangeArrowheads="1"/>
              </p:cNvSpPr>
              <p:nvPr/>
            </p:nvSpPr>
            <p:spPr bwMode="auto">
              <a:xfrm>
                <a:off x="3933206" y="5517232"/>
                <a:ext cx="269817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CL" altLang="es-CL" sz="1600" u="none" dirty="0"/>
                  <a:t>Si  </a:t>
                </a:r>
                <a:r>
                  <a:rPr lang="es-CL" altLang="es-CL" sz="1600" u="none" dirty="0" smtClean="0"/>
                  <a:t>a</a:t>
                </a:r>
                <a:r>
                  <a:rPr lang="es-CL" altLang="es-CL" sz="1600" b="1" u="none" baseline="30000" dirty="0" smtClean="0"/>
                  <a:t>b</a:t>
                </a:r>
                <a:r>
                  <a:rPr lang="es-CL" altLang="es-CL" sz="1600" u="none" dirty="0" smtClean="0"/>
                  <a:t> </a:t>
                </a:r>
                <a:r>
                  <a:rPr lang="es-CL" altLang="es-CL" sz="1600" u="none" dirty="0"/>
                  <a:t>= </a:t>
                </a:r>
                <a:r>
                  <a:rPr lang="es-CL" altLang="es-CL" sz="1600" u="none" dirty="0" err="1"/>
                  <a:t>a</a:t>
                </a:r>
                <a:r>
                  <a:rPr lang="es-CL" altLang="es-CL" sz="1600" b="1" u="none" baseline="30000" dirty="0" err="1"/>
                  <a:t>c</a:t>
                </a:r>
                <a:r>
                  <a:rPr lang="es-CL" altLang="es-CL" sz="1600" u="none" dirty="0"/>
                  <a:t>,  entonces  </a:t>
                </a:r>
                <a:r>
                  <a:rPr lang="es-CL" altLang="es-CL" sz="1600" b="1" u="none" dirty="0"/>
                  <a:t>b</a:t>
                </a:r>
                <a:r>
                  <a:rPr lang="es-CL" altLang="es-CL" sz="1600" u="none" dirty="0"/>
                  <a:t> = </a:t>
                </a:r>
                <a:r>
                  <a:rPr lang="es-CL" altLang="es-CL" sz="1600" b="1" u="none" dirty="0"/>
                  <a:t>c</a:t>
                </a:r>
                <a:endParaRPr lang="es-ES" altLang="es-CL" sz="1600" b="1" u="none" baseline="30000" dirty="0"/>
              </a:p>
            </p:txBody>
          </p:sp>
          <p:sp>
            <p:nvSpPr>
              <p:cNvPr id="79" name="Rectangle 12"/>
              <p:cNvSpPr>
                <a:spLocks noChangeArrowheads="1"/>
              </p:cNvSpPr>
              <p:nvPr/>
            </p:nvSpPr>
            <p:spPr bwMode="auto">
              <a:xfrm>
                <a:off x="3901729" y="5788875"/>
                <a:ext cx="333456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CL" altLang="es-CL" sz="1600" u="none" dirty="0"/>
                  <a:t>(</a:t>
                </a:r>
                <a:r>
                  <a:rPr lang="es-CL" altLang="es-CL" sz="1600" i="1" u="none" dirty="0"/>
                  <a:t>para todo </a:t>
                </a:r>
                <a:r>
                  <a:rPr lang="es-CL" altLang="es-CL" sz="1600" b="1" i="1" u="none" dirty="0" smtClean="0"/>
                  <a:t>a </a:t>
                </a:r>
                <a:r>
                  <a:rPr lang="es-CL" altLang="es-CL" sz="1600" i="1" u="none" dirty="0" smtClean="0"/>
                  <a:t>positivo </a:t>
                </a:r>
                <a:r>
                  <a:rPr lang="es-CL" altLang="es-CL" sz="1600" i="1" u="none" dirty="0"/>
                  <a:t>distinto de 1</a:t>
                </a:r>
                <a:r>
                  <a:rPr lang="es-CL" altLang="es-CL" sz="1600" u="none" dirty="0"/>
                  <a:t>).</a:t>
                </a:r>
                <a:endParaRPr lang="es-ES" altLang="es-CL" sz="1600" u="none" baseline="30000" dirty="0"/>
              </a:p>
            </p:txBody>
          </p:sp>
        </p:grpSp>
      </p:grpSp>
      <p:cxnSp>
        <p:nvCxnSpPr>
          <p:cNvPr id="81" name="80 Conector recto"/>
          <p:cNvCxnSpPr/>
          <p:nvPr/>
        </p:nvCxnSpPr>
        <p:spPr bwMode="auto">
          <a:xfrm rot="16200000">
            <a:off x="4355952" y="5639786"/>
            <a:ext cx="0" cy="432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66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0"/>
          <p:cNvGrpSpPr>
            <a:grpSpLocks/>
          </p:cNvGrpSpPr>
          <p:nvPr/>
        </p:nvGrpSpPr>
        <p:grpSpPr bwMode="auto">
          <a:xfrm>
            <a:off x="131763" y="-100013"/>
            <a:ext cx="5160962" cy="719138"/>
            <a:chOff x="83" y="-63"/>
            <a:chExt cx="3251" cy="453"/>
          </a:xfrm>
        </p:grpSpPr>
        <p:sp>
          <p:nvSpPr>
            <p:cNvPr id="21511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251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CL" altLang="es-CL" u="none">
                <a:cs typeface="Arial" panose="020B0604020202020204" pitchFamily="34" charset="0"/>
              </a:endParaRPr>
            </a:p>
          </p:txBody>
        </p:sp>
        <p:sp>
          <p:nvSpPr>
            <p:cNvPr id="21512" name="38 CuadroTexto"/>
            <p:cNvSpPr txBox="1">
              <a:spLocks noChangeArrowheads="1"/>
            </p:cNvSpPr>
            <p:nvPr/>
          </p:nvSpPr>
          <p:spPr bwMode="auto">
            <a:xfrm>
              <a:off x="142" y="4"/>
              <a:ext cx="27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CL" altLang="es-CL" sz="2800" b="1" u="none">
                  <a:solidFill>
                    <a:srgbClr val="404040"/>
                  </a:solidFill>
                  <a:cs typeface="Arial" panose="020B0604020202020204" pitchFamily="34" charset="0"/>
                </a:rPr>
                <a:t>Prepara tu próxima clase</a:t>
              </a:r>
            </a:p>
          </p:txBody>
        </p:sp>
      </p:grpSp>
      <p:grpSp>
        <p:nvGrpSpPr>
          <p:cNvPr id="21507" name="Group 13"/>
          <p:cNvGrpSpPr>
            <a:grpSpLocks/>
          </p:cNvGrpSpPr>
          <p:nvPr/>
        </p:nvGrpSpPr>
        <p:grpSpPr bwMode="auto">
          <a:xfrm>
            <a:off x="2124075" y="2420938"/>
            <a:ext cx="4968875" cy="1295400"/>
            <a:chOff x="1335" y="1525"/>
            <a:chExt cx="3130" cy="816"/>
          </a:xfrm>
        </p:grpSpPr>
        <p:sp>
          <p:nvSpPr>
            <p:cNvPr id="21508" name="2 Rectángulo redondeado"/>
            <p:cNvSpPr>
              <a:spLocks noChangeArrowheads="1"/>
            </p:cNvSpPr>
            <p:nvPr/>
          </p:nvSpPr>
          <p:spPr bwMode="auto">
            <a:xfrm>
              <a:off x="1746" y="1661"/>
              <a:ext cx="2719" cy="680"/>
            </a:xfrm>
            <a:prstGeom prst="roundRect">
              <a:avLst>
                <a:gd name="adj" fmla="val 16667"/>
              </a:avLst>
            </a:prstGeom>
            <a:solidFill>
              <a:srgbClr val="CECEEF"/>
            </a:solidFill>
            <a:ln w="12700" algn="ctr">
              <a:solidFill>
                <a:srgbClr val="9C9CDF"/>
              </a:solidFill>
              <a:prstDash val="sysDash"/>
              <a:round/>
              <a:headEnd/>
              <a:tailEnd/>
            </a:ln>
          </p:spPr>
          <p:txBody>
            <a:bodyPr wrap="none"/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CL" altLang="es-CL" u="none">
                <a:cs typeface="Arial" panose="020B0604020202020204" pitchFamily="34" charset="0"/>
              </a:endParaRPr>
            </a:p>
          </p:txBody>
        </p:sp>
        <p:pic>
          <p:nvPicPr>
            <p:cNvPr id="21509" name="10 Imagen" descr="ico_ojoc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5" y="1525"/>
              <a:ext cx="591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6" name="4 Rectángulo"/>
            <p:cNvSpPr>
              <a:spLocks noChangeArrowheads="1"/>
            </p:cNvSpPr>
            <p:nvPr/>
          </p:nvSpPr>
          <p:spPr bwMode="auto">
            <a:xfrm>
              <a:off x="1746" y="1750"/>
              <a:ext cx="262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s-CL" u="none" dirty="0" smtClean="0">
                  <a:solidFill>
                    <a:srgbClr val="222268"/>
                  </a:solidFill>
                </a:rPr>
                <a:t>En la próxima sesión estudiaremos</a:t>
              </a:r>
              <a:endParaRPr lang="es-CL" altLang="es-CL" u="none" dirty="0" smtClean="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3745957" y="3059668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s-CL" b="1" u="none" dirty="0" smtClean="0">
                <a:solidFill>
                  <a:schemeClr val="accent2">
                    <a:lumMod val="75000"/>
                  </a:schemeClr>
                </a:solidFill>
              </a:rPr>
              <a:t>Función logarítmica</a:t>
            </a:r>
            <a:endParaRPr lang="es-CL" altLang="es-CL" u="none" dirty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4BD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22531" name="Text Box 6"/>
          <p:cNvSpPr txBox="1">
            <a:spLocks noChangeArrowheads="1"/>
          </p:cNvSpPr>
          <p:nvPr/>
        </p:nvSpPr>
        <p:spPr bwMode="auto">
          <a:xfrm>
            <a:off x="6516688" y="6381750"/>
            <a:ext cx="23764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60000"/>
              </a:lnSpc>
            </a:pPr>
            <a:r>
              <a:rPr lang="es-CL" altLang="es-CL" sz="1000" u="none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Propiedad Intelectual Cpech RDA: 186414</a:t>
            </a:r>
            <a:endParaRPr lang="es-ES" altLang="es-CL" sz="1000" u="none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50888" name="Rectangle 8"/>
          <p:cNvSpPr>
            <a:spLocks noChangeArrowheads="1"/>
          </p:cNvSpPr>
          <p:nvPr/>
        </p:nvSpPr>
        <p:spPr bwMode="auto">
          <a:xfrm>
            <a:off x="1871663" y="2605088"/>
            <a:ext cx="6156325" cy="719137"/>
          </a:xfrm>
          <a:prstGeom prst="rect">
            <a:avLst/>
          </a:prstGeom>
          <a:solidFill>
            <a:schemeClr val="bg1">
              <a:alpha val="1490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CL" altLang="es-CL" u="none"/>
          </a:p>
        </p:txBody>
      </p:sp>
      <p:sp>
        <p:nvSpPr>
          <p:cNvPr id="250889" name="Rectangle 9"/>
          <p:cNvSpPr>
            <a:spLocks noChangeArrowheads="1"/>
          </p:cNvSpPr>
          <p:nvPr/>
        </p:nvSpPr>
        <p:spPr bwMode="auto">
          <a:xfrm>
            <a:off x="1871663" y="2605088"/>
            <a:ext cx="1979612" cy="719137"/>
          </a:xfrm>
          <a:prstGeom prst="rect">
            <a:avLst/>
          </a:prstGeom>
          <a:solidFill>
            <a:schemeClr val="bg1">
              <a:alpha val="1490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CL" altLang="es-CL" u="none"/>
          </a:p>
        </p:txBody>
      </p:sp>
      <p:sp>
        <p:nvSpPr>
          <p:cNvPr id="112657" name="Text Box 17"/>
          <p:cNvSpPr txBox="1">
            <a:spLocks noChangeArrowheads="1"/>
          </p:cNvSpPr>
          <p:nvPr/>
        </p:nvSpPr>
        <p:spPr bwMode="auto">
          <a:xfrm>
            <a:off x="2124075" y="3789363"/>
            <a:ext cx="5400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s-CL" altLang="es-CL" sz="1500" u="none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ESTE MATERIAL SE ENCUENTRA PROTEGIDO POR EL REGISTRO DE PROPIEDAD INTELECTUAL.</a:t>
            </a:r>
            <a:endParaRPr lang="es-ES" altLang="es-CL" sz="1500" u="none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17"/>
          <p:cNvSpPr txBox="1">
            <a:spLocks noChangeArrowheads="1"/>
          </p:cNvSpPr>
          <p:nvPr/>
        </p:nvSpPr>
        <p:spPr bwMode="auto">
          <a:xfrm>
            <a:off x="2016125" y="2781300"/>
            <a:ext cx="5724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01800" indent="-17018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s-CL" altLang="es-CL" sz="1600" b="1" u="none">
                <a:solidFill>
                  <a:schemeClr val="bg1"/>
                </a:solidFill>
                <a:cs typeface="Arial" panose="020B0604020202020204" pitchFamily="34" charset="0"/>
              </a:rPr>
              <a:t>Equipo Editorial        Matemática</a:t>
            </a:r>
            <a:endParaRPr lang="es-ES" altLang="es-CL" sz="1600" b="1" u="none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2536" name="11 Rectángulo redondeado"/>
          <p:cNvSpPr>
            <a:spLocks noChangeArrowheads="1"/>
          </p:cNvSpPr>
          <p:nvPr/>
        </p:nvSpPr>
        <p:spPr bwMode="auto">
          <a:xfrm>
            <a:off x="7885113" y="2420938"/>
            <a:ext cx="1511300" cy="1079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pic>
        <p:nvPicPr>
          <p:cNvPr id="22537" name="10 Imagen" descr="logo_patron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2565400"/>
            <a:ext cx="86518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5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25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8" grpId="0" animBg="1"/>
      <p:bldP spid="250889" grpId="0" animBg="1"/>
      <p:bldP spid="112657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1"/>
          <p:cNvGrpSpPr>
            <a:grpSpLocks/>
          </p:cNvGrpSpPr>
          <p:nvPr/>
        </p:nvGrpSpPr>
        <p:grpSpPr bwMode="auto">
          <a:xfrm>
            <a:off x="131763" y="-100013"/>
            <a:ext cx="5448300" cy="719138"/>
            <a:chOff x="-144" y="-63"/>
            <a:chExt cx="3432" cy="453"/>
          </a:xfrm>
        </p:grpSpPr>
        <p:sp>
          <p:nvSpPr>
            <p:cNvPr id="8197" name="37 Rectángulo redondeado"/>
            <p:cNvSpPr>
              <a:spLocks noChangeArrowheads="1"/>
            </p:cNvSpPr>
            <p:nvPr/>
          </p:nvSpPr>
          <p:spPr bwMode="auto">
            <a:xfrm>
              <a:off x="-144" y="-63"/>
              <a:ext cx="3432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CL" altLang="es-CL" u="none">
                <a:cs typeface="Arial" panose="020B0604020202020204" pitchFamily="34" charset="0"/>
              </a:endParaRPr>
            </a:p>
          </p:txBody>
        </p:sp>
        <p:sp>
          <p:nvSpPr>
            <p:cNvPr id="8198" name="38 CuadroTexto"/>
            <p:cNvSpPr txBox="1">
              <a:spLocks noChangeArrowheads="1"/>
            </p:cNvSpPr>
            <p:nvPr/>
          </p:nvSpPr>
          <p:spPr bwMode="auto">
            <a:xfrm>
              <a:off x="68" y="4"/>
              <a:ext cx="26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CL" altLang="es-CL" sz="2800" b="1" u="none">
                  <a:solidFill>
                    <a:srgbClr val="404040"/>
                  </a:solidFill>
                  <a:cs typeface="Arial" panose="020B0604020202020204" pitchFamily="34" charset="0"/>
                </a:rPr>
                <a:t>Aprendizajes esperados</a:t>
              </a:r>
            </a:p>
          </p:txBody>
        </p:sp>
      </p:grpSp>
      <p:pic>
        <p:nvPicPr>
          <p:cNvPr id="8195" name="Picture 10" descr="ico_aprendizaj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13" y="-41275"/>
            <a:ext cx="950912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565694" y="1124744"/>
            <a:ext cx="77507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u="none" dirty="0"/>
              <a:t>• Identificar la función exponencial</a:t>
            </a:r>
            <a:r>
              <a:rPr lang="es-CL" u="none" dirty="0" smtClean="0"/>
              <a:t>.</a:t>
            </a:r>
          </a:p>
          <a:p>
            <a:endParaRPr lang="es-CL" u="none" dirty="0"/>
          </a:p>
          <a:p>
            <a:pPr marL="180975" indent="-180975"/>
            <a:r>
              <a:rPr lang="es-CL" u="none" dirty="0"/>
              <a:t>• </a:t>
            </a:r>
            <a:r>
              <a:rPr lang="es-CL" u="none" dirty="0" smtClean="0"/>
              <a:t>	Analizar </a:t>
            </a:r>
            <a:r>
              <a:rPr lang="es-CL" u="none" dirty="0"/>
              <a:t>la función exponencial, estudiando las variaciones que </a:t>
            </a:r>
            <a:r>
              <a:rPr lang="es-CL" u="none" dirty="0" smtClean="0"/>
              <a:t>se producen </a:t>
            </a:r>
            <a:r>
              <a:rPr lang="es-CL" u="none" dirty="0"/>
              <a:t>por </a:t>
            </a:r>
            <a:r>
              <a:rPr lang="es-CL" u="none" dirty="0" smtClean="0"/>
              <a:t>la modificación </a:t>
            </a:r>
            <a:r>
              <a:rPr lang="es-CL" u="none" dirty="0"/>
              <a:t>de sus parámetros y determinar el dominio y recorrido de la función</a:t>
            </a:r>
            <a:r>
              <a:rPr lang="es-CL" u="none" dirty="0" smtClean="0"/>
              <a:t>.</a:t>
            </a:r>
          </a:p>
          <a:p>
            <a:endParaRPr lang="es-CL" u="none" dirty="0"/>
          </a:p>
          <a:p>
            <a:r>
              <a:rPr lang="es-CL" u="none" dirty="0"/>
              <a:t>• Analizar las distintas representaciones de la función exponencial</a:t>
            </a:r>
            <a:r>
              <a:rPr lang="es-CL" u="none" dirty="0" smtClean="0"/>
              <a:t>.</a:t>
            </a:r>
          </a:p>
          <a:p>
            <a:endParaRPr lang="es-CL" u="none" dirty="0"/>
          </a:p>
          <a:p>
            <a:pPr marL="180975" indent="-180975"/>
            <a:r>
              <a:rPr lang="es-CL" u="none" dirty="0"/>
              <a:t>• </a:t>
            </a:r>
            <a:r>
              <a:rPr lang="es-CL" u="none" dirty="0" smtClean="0"/>
              <a:t>	Utilizar </a:t>
            </a:r>
            <a:r>
              <a:rPr lang="es-CL" u="none" dirty="0"/>
              <a:t>la función exponencial para modelar situaciones o fenómenos en </a:t>
            </a:r>
            <a:r>
              <a:rPr lang="es-CL" u="none" dirty="0" smtClean="0"/>
              <a:t>contextos significativos</a:t>
            </a:r>
            <a:r>
              <a:rPr lang="es-CL" u="none" dirty="0"/>
              <a:t>, y representarlos gráficamente</a:t>
            </a:r>
            <a:r>
              <a:rPr lang="es-CL" u="none" dirty="0" smtClean="0"/>
              <a:t>.</a:t>
            </a:r>
          </a:p>
          <a:p>
            <a:endParaRPr lang="es-CL" u="none" dirty="0"/>
          </a:p>
          <a:p>
            <a:r>
              <a:rPr lang="es-CL" u="none" dirty="0"/>
              <a:t>• Resolver ecuaciones exponenciales.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8"/>
          <p:cNvGrpSpPr>
            <a:grpSpLocks/>
          </p:cNvGrpSpPr>
          <p:nvPr/>
        </p:nvGrpSpPr>
        <p:grpSpPr bwMode="auto">
          <a:xfrm>
            <a:off x="131763" y="-100013"/>
            <a:ext cx="4872037" cy="719138"/>
            <a:chOff x="83" y="-63"/>
            <a:chExt cx="3069" cy="453"/>
          </a:xfrm>
        </p:grpSpPr>
        <p:sp>
          <p:nvSpPr>
            <p:cNvPr id="9227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069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CL" altLang="es-CL" u="none">
                <a:cs typeface="Arial" panose="020B0604020202020204" pitchFamily="34" charset="0"/>
              </a:endParaRPr>
            </a:p>
          </p:txBody>
        </p:sp>
        <p:sp>
          <p:nvSpPr>
            <p:cNvPr id="9228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234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CL" altLang="es-CL" sz="2800" b="1" u="none">
                  <a:solidFill>
                    <a:srgbClr val="404040"/>
                  </a:solidFill>
                  <a:cs typeface="Arial" panose="020B0604020202020204" pitchFamily="34" charset="0"/>
                </a:rPr>
                <a:t>Pregunta oficial PSU</a:t>
              </a:r>
            </a:p>
          </p:txBody>
        </p:sp>
      </p:grpSp>
      <p:pic>
        <p:nvPicPr>
          <p:cNvPr id="9219" name="10 Imagen" descr="ico_PS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0"/>
            <a:ext cx="884238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2555776" y="5688698"/>
            <a:ext cx="71359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es-ES_tradnl" altLang="es-CL" sz="1600" i="1" u="none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Fuente : </a:t>
            </a:r>
            <a:r>
              <a:rPr lang="es-ES_tradnl" altLang="es-CL" sz="1600" b="1" i="1" u="none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DEMRE - U. DE CHILE</a:t>
            </a:r>
            <a:r>
              <a:rPr lang="es-ES_tradnl" altLang="es-CL" sz="1600" i="1" u="none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, Proceso de admisión </a:t>
            </a:r>
            <a:r>
              <a:rPr lang="es-ES_tradnl" altLang="es-CL" sz="1600" i="1" u="none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2014.</a:t>
            </a:r>
            <a:endParaRPr lang="es-ES_tradnl" altLang="es-CL" sz="1600" i="1" u="none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611560" y="1124744"/>
            <a:ext cx="79208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 algn="just"/>
            <a:r>
              <a:rPr lang="es-CL" b="1" u="none" dirty="0" smtClean="0"/>
              <a:t>36.	</a:t>
            </a:r>
            <a:r>
              <a:rPr lang="es-CL" u="none" dirty="0" smtClean="0"/>
              <a:t>En </a:t>
            </a:r>
            <a:r>
              <a:rPr lang="es-CL" u="none" dirty="0"/>
              <a:t>una red social mundial de Internet, por cada semana que pasa, la cantidad </a:t>
            </a:r>
            <a:r>
              <a:rPr lang="es-CL" u="none" dirty="0" smtClean="0"/>
              <a:t>de personas </a:t>
            </a:r>
            <a:r>
              <a:rPr lang="es-CL" u="none" dirty="0"/>
              <a:t>asociadas a esa red se duplica. Si inicialmente había doscientas </a:t>
            </a:r>
            <a:r>
              <a:rPr lang="es-CL" u="none" dirty="0" smtClean="0"/>
              <a:t>personas en </a:t>
            </a:r>
            <a:r>
              <a:rPr lang="es-CL" u="none" dirty="0"/>
              <a:t>esa red, ¿cuál de las siguientes funciones describe la cantidad de </a:t>
            </a:r>
            <a:r>
              <a:rPr lang="es-CL" u="none" dirty="0" smtClean="0"/>
              <a:t>personas asociadas </a:t>
            </a:r>
            <a:r>
              <a:rPr lang="es-CL" u="none" dirty="0"/>
              <a:t>a esa red, al final de t semanas</a:t>
            </a:r>
            <a:r>
              <a:rPr lang="es-CL" u="none" dirty="0" smtClean="0"/>
              <a:t>?</a:t>
            </a:r>
          </a:p>
          <a:p>
            <a:endParaRPr lang="es-CL" u="none" dirty="0"/>
          </a:p>
          <a:p>
            <a:pPr marL="361950"/>
            <a:r>
              <a:rPr lang="es-CL" u="none" dirty="0"/>
              <a:t>A) f(t) = 200(t + 1)</a:t>
            </a:r>
          </a:p>
          <a:p>
            <a:pPr marL="361950"/>
            <a:r>
              <a:rPr lang="es-CL" u="none" dirty="0"/>
              <a:t>B) g(t) = 200 · 2</a:t>
            </a:r>
            <a:r>
              <a:rPr lang="es-CL" u="none" baseline="30000" dirty="0"/>
              <a:t>t</a:t>
            </a:r>
          </a:p>
          <a:p>
            <a:pPr marL="361950"/>
            <a:r>
              <a:rPr lang="es-CL" u="none" dirty="0"/>
              <a:t>C) h(t) = 100 · 2</a:t>
            </a:r>
            <a:r>
              <a:rPr lang="es-CL" u="none" baseline="30000" dirty="0"/>
              <a:t>t</a:t>
            </a:r>
          </a:p>
          <a:p>
            <a:pPr marL="361950"/>
            <a:r>
              <a:rPr lang="es-CL" u="none" dirty="0"/>
              <a:t>D) m(t) = 200t</a:t>
            </a:r>
          </a:p>
          <a:p>
            <a:pPr marL="361950"/>
            <a:r>
              <a:rPr lang="es-CL" u="none" dirty="0"/>
              <a:t>E) p(t) = </a:t>
            </a:r>
            <a:r>
              <a:rPr lang="es-CL" u="none" dirty="0" smtClean="0"/>
              <a:t>200</a:t>
            </a:r>
            <a:r>
              <a:rPr lang="es-CL" u="none" baseline="30000" dirty="0" smtClean="0"/>
              <a:t>t </a:t>
            </a:r>
            <a:r>
              <a:rPr lang="es-CL" u="none" baseline="30000" dirty="0"/>
              <a:t>+ 1</a:t>
            </a:r>
            <a:endParaRPr lang="es-CL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 descr="collage-MT_para-PPT_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3" name="Group 9"/>
          <p:cNvGrpSpPr>
            <a:grpSpLocks/>
          </p:cNvGrpSpPr>
          <p:nvPr/>
        </p:nvGrpSpPr>
        <p:grpSpPr bwMode="auto">
          <a:xfrm>
            <a:off x="3698875" y="4437065"/>
            <a:ext cx="5800725" cy="2114551"/>
            <a:chOff x="2674" y="2874"/>
            <a:chExt cx="3654" cy="1332"/>
          </a:xfrm>
        </p:grpSpPr>
        <p:sp>
          <p:nvSpPr>
            <p:cNvPr id="10244" name="37 Rectángulo redondeado"/>
            <p:cNvSpPr>
              <a:spLocks noChangeArrowheads="1"/>
            </p:cNvSpPr>
            <p:nvPr/>
          </p:nvSpPr>
          <p:spPr bwMode="auto">
            <a:xfrm>
              <a:off x="2744" y="2874"/>
              <a:ext cx="3584" cy="1260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CL" altLang="es-CL" u="none">
                <a:cs typeface="Arial" panose="020B0604020202020204" pitchFamily="34" charset="0"/>
              </a:endParaRPr>
            </a:p>
          </p:txBody>
        </p:sp>
        <p:sp>
          <p:nvSpPr>
            <p:cNvPr id="19461" name="38 CuadroTexto"/>
            <p:cNvSpPr txBox="1">
              <a:spLocks noChangeArrowheads="1"/>
            </p:cNvSpPr>
            <p:nvPr/>
          </p:nvSpPr>
          <p:spPr bwMode="auto">
            <a:xfrm>
              <a:off x="3179" y="3101"/>
              <a:ext cx="2880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 eaLnBrk="1" hangingPunct="1">
                <a:lnSpc>
                  <a:spcPct val="150000"/>
                </a:lnSpc>
                <a:buAutoNum type="arabicPeriod"/>
                <a:defRPr/>
              </a:pPr>
              <a:r>
                <a:rPr lang="es-CL" sz="2400" u="none" dirty="0" smtClean="0">
                  <a:latin typeface="Arial" charset="0"/>
                </a:rPr>
                <a:t>Función exponencial</a:t>
              </a:r>
            </a:p>
            <a:p>
              <a:pPr marL="457200" indent="-457200" eaLnBrk="1" hangingPunct="1">
                <a:lnSpc>
                  <a:spcPct val="150000"/>
                </a:lnSpc>
                <a:buAutoNum type="arabicPeriod"/>
                <a:defRPr/>
              </a:pPr>
              <a:r>
                <a:rPr lang="es-CL" sz="2400" u="none" dirty="0" smtClean="0">
                  <a:latin typeface="Arial" charset="0"/>
                </a:rPr>
                <a:t>Ecuación exponencial</a:t>
              </a:r>
              <a:endParaRPr lang="es-CL" sz="2400" u="none" dirty="0">
                <a:latin typeface="Arial" charset="0"/>
              </a:endParaRPr>
            </a:p>
            <a:p>
              <a:pPr marL="342900" indent="-342900" eaLnBrk="1" hangingPunct="1">
                <a:lnSpc>
                  <a:spcPct val="150000"/>
                </a:lnSpc>
                <a:defRPr/>
              </a:pPr>
              <a:endParaRPr lang="es-ES_tradnl" sz="2400" u="none" dirty="0">
                <a:latin typeface="Arial" charset="0"/>
              </a:endParaRPr>
            </a:p>
          </p:txBody>
        </p:sp>
        <p:pic>
          <p:nvPicPr>
            <p:cNvPr id="10246" name="7 Imagen" descr="ico_concepto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4" y="3615"/>
              <a:ext cx="503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9" name="40 CuadroTexto"/>
          <p:cNvSpPr txBox="1">
            <a:spLocks noChangeArrowheads="1"/>
          </p:cNvSpPr>
          <p:nvPr/>
        </p:nvSpPr>
        <p:spPr bwMode="auto">
          <a:xfrm>
            <a:off x="755576" y="785814"/>
            <a:ext cx="1617869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CL" sz="2000" b="1" u="none" dirty="0">
                <a:solidFill>
                  <a:srgbClr val="7F7F7F"/>
                </a:solidFill>
              </a:rPr>
              <a:t> </a:t>
            </a:r>
            <a:r>
              <a:rPr lang="es-ES" altLang="es-CL" sz="2000" b="1" u="none" dirty="0" smtClean="0">
                <a:solidFill>
                  <a:srgbClr val="7F7F7F"/>
                </a:solidFill>
              </a:rPr>
              <a:t>Definición</a:t>
            </a:r>
            <a:endParaRPr lang="es-ES" altLang="es-CL" sz="2000" b="1" u="none" dirty="0">
              <a:solidFill>
                <a:srgbClr val="7F7F7F"/>
              </a:solidFill>
            </a:endParaRP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827584" y="1285875"/>
            <a:ext cx="1949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 de la forma: </a:t>
            </a:r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3071813" y="1357313"/>
            <a:ext cx="1381125" cy="427037"/>
          </a:xfrm>
          <a:prstGeom prst="rect">
            <a:avLst/>
          </a:prstGeom>
          <a:solidFill>
            <a:schemeClr val="bg1"/>
          </a:solidFill>
          <a:ln w="28575">
            <a:solidFill>
              <a:srgbClr val="6699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>
            <a:lvl1pPr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s-CL" altLang="es-CL" sz="2000" u="none"/>
              <a:t>f(x) = a</a:t>
            </a:r>
            <a:r>
              <a:rPr lang="es-CL" altLang="es-CL" sz="2000" u="none" baseline="30000"/>
              <a:t>x</a:t>
            </a:r>
          </a:p>
        </p:txBody>
      </p:sp>
      <p:sp>
        <p:nvSpPr>
          <p:cNvPr id="21" name="Rectangle 47"/>
          <p:cNvSpPr>
            <a:spLocks noChangeArrowheads="1"/>
          </p:cNvSpPr>
          <p:nvPr/>
        </p:nvSpPr>
        <p:spPr bwMode="auto">
          <a:xfrm>
            <a:off x="4716016" y="1307829"/>
            <a:ext cx="3444875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con </a:t>
            </a:r>
            <a:r>
              <a:rPr lang="es-CL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</a:t>
            </a:r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0,  </a:t>
            </a:r>
            <a:r>
              <a:rPr lang="es-CL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</a:t>
            </a:r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≠ 1  y  </a:t>
            </a:r>
            <a:r>
              <a:rPr lang="es-CL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ru-RU" altLang="es-CL" sz="24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Symbol" pitchFamily="18" charset="2"/>
              </a:rPr>
              <a:t></a:t>
            </a:r>
            <a:r>
              <a:rPr lang="es-CL" altLang="es-CL" sz="24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Symbol" pitchFamily="18" charset="2"/>
              </a:rPr>
              <a:t> </a:t>
            </a:r>
            <a:r>
              <a:rPr lang="es-CL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IR</a:t>
            </a:r>
            <a:endParaRPr lang="ru-RU" altLang="es-CL" sz="2000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 Box 54"/>
          <p:cNvSpPr txBox="1">
            <a:spLocks noChangeArrowheads="1"/>
          </p:cNvSpPr>
          <p:nvPr/>
        </p:nvSpPr>
        <p:spPr bwMode="auto">
          <a:xfrm>
            <a:off x="827584" y="2001895"/>
            <a:ext cx="1649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CL" sz="2000" b="1" u="none" dirty="0">
                <a:solidFill>
                  <a:srgbClr val="669900"/>
                </a:solidFill>
              </a:rPr>
              <a:t>Ejemplo 1:</a:t>
            </a:r>
            <a:endParaRPr lang="es-ES" altLang="es-CL" sz="2000" b="1" u="none" dirty="0">
              <a:solidFill>
                <a:srgbClr val="669900"/>
              </a:solidFill>
            </a:endParaRPr>
          </a:p>
        </p:txBody>
      </p:sp>
      <p:sp>
        <p:nvSpPr>
          <p:cNvPr id="26" name="Rectangle 57"/>
          <p:cNvSpPr>
            <a:spLocks noChangeArrowheads="1"/>
          </p:cNvSpPr>
          <p:nvPr/>
        </p:nvSpPr>
        <p:spPr bwMode="auto">
          <a:xfrm>
            <a:off x="6228085" y="2420888"/>
            <a:ext cx="166528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f(0) = 2</a:t>
            </a:r>
            <a:r>
              <a:rPr lang="es-CL" altLang="es-CL" sz="2000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 </a:t>
            </a:r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1</a:t>
            </a:r>
          </a:p>
        </p:txBody>
      </p:sp>
      <p:sp>
        <p:nvSpPr>
          <p:cNvPr id="27" name="Rectangle 58"/>
          <p:cNvSpPr>
            <a:spLocks noChangeArrowheads="1"/>
          </p:cNvSpPr>
          <p:nvPr/>
        </p:nvSpPr>
        <p:spPr bwMode="auto">
          <a:xfrm>
            <a:off x="6228085" y="2924944"/>
            <a:ext cx="1665287" cy="42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f(1) = 2</a:t>
            </a:r>
            <a:r>
              <a:rPr lang="es-CL" altLang="es-CL" sz="2000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 </a:t>
            </a:r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2</a:t>
            </a:r>
          </a:p>
        </p:txBody>
      </p:sp>
      <p:sp>
        <p:nvSpPr>
          <p:cNvPr id="28" name="Rectangle 59"/>
          <p:cNvSpPr>
            <a:spLocks noChangeArrowheads="1"/>
          </p:cNvSpPr>
          <p:nvPr/>
        </p:nvSpPr>
        <p:spPr bwMode="auto">
          <a:xfrm>
            <a:off x="6228085" y="3429000"/>
            <a:ext cx="1665287" cy="42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f(2) = 2</a:t>
            </a:r>
            <a:r>
              <a:rPr lang="es-CL" altLang="es-CL" sz="2000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 </a:t>
            </a:r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4</a:t>
            </a:r>
          </a:p>
        </p:txBody>
      </p:sp>
      <p:sp>
        <p:nvSpPr>
          <p:cNvPr id="40" name="Rectangle 60"/>
          <p:cNvSpPr>
            <a:spLocks noChangeArrowheads="1"/>
          </p:cNvSpPr>
          <p:nvPr/>
        </p:nvSpPr>
        <p:spPr bwMode="auto">
          <a:xfrm>
            <a:off x="6228085" y="3933056"/>
            <a:ext cx="1665287" cy="42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f(3) = 2</a:t>
            </a:r>
            <a:r>
              <a:rPr lang="es-CL" altLang="es-CL" sz="2000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 </a:t>
            </a:r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8</a:t>
            </a:r>
          </a:p>
        </p:txBody>
      </p:sp>
      <p:sp>
        <p:nvSpPr>
          <p:cNvPr id="41" name="Rectangle 61"/>
          <p:cNvSpPr>
            <a:spLocks noChangeArrowheads="1"/>
          </p:cNvSpPr>
          <p:nvPr/>
        </p:nvSpPr>
        <p:spPr bwMode="auto">
          <a:xfrm>
            <a:off x="6228085" y="4441414"/>
            <a:ext cx="2447925" cy="42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f(– 1) = 2</a:t>
            </a:r>
            <a:r>
              <a:rPr lang="es-CL" altLang="es-CL" sz="2000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1 </a:t>
            </a:r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0,5</a:t>
            </a:r>
          </a:p>
        </p:txBody>
      </p:sp>
      <p:sp>
        <p:nvSpPr>
          <p:cNvPr id="42" name="Rectangle 62"/>
          <p:cNvSpPr>
            <a:spLocks noChangeArrowheads="1"/>
          </p:cNvSpPr>
          <p:nvPr/>
        </p:nvSpPr>
        <p:spPr bwMode="auto">
          <a:xfrm>
            <a:off x="6228085" y="4945470"/>
            <a:ext cx="2592387" cy="42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f(– 2) = 2</a:t>
            </a:r>
            <a:r>
              <a:rPr lang="es-CL" altLang="es-CL" sz="2000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2 </a:t>
            </a:r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0,25…</a:t>
            </a:r>
          </a:p>
        </p:txBody>
      </p:sp>
      <p:grpSp>
        <p:nvGrpSpPr>
          <p:cNvPr id="5" name="49 Grupo"/>
          <p:cNvGrpSpPr>
            <a:grpSpLocks/>
          </p:cNvGrpSpPr>
          <p:nvPr/>
        </p:nvGrpSpPr>
        <p:grpSpPr bwMode="auto">
          <a:xfrm>
            <a:off x="976263" y="2564904"/>
            <a:ext cx="4531841" cy="3658692"/>
            <a:chOff x="683568" y="2636912"/>
            <a:chExt cx="4671243" cy="3843766"/>
          </a:xfrm>
        </p:grpSpPr>
        <p:sp>
          <p:nvSpPr>
            <p:cNvPr id="7184" name="Rectangle 56"/>
            <p:cNvSpPr>
              <a:spLocks noChangeArrowheads="1"/>
            </p:cNvSpPr>
            <p:nvPr/>
          </p:nvSpPr>
          <p:spPr bwMode="auto">
            <a:xfrm>
              <a:off x="3275856" y="3140968"/>
              <a:ext cx="1455738" cy="427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defTabSz="12573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12573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12573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12573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12573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12573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12573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12573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12573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s-CL" altLang="es-CL" sz="2000" u="none"/>
                <a:t> f(x) = 2</a:t>
              </a:r>
              <a:r>
                <a:rPr lang="es-CL" altLang="es-CL" sz="2000" u="none" baseline="30000"/>
                <a:t>x</a:t>
              </a:r>
              <a:endParaRPr lang="es-CL" altLang="es-CL" sz="2000" u="none"/>
            </a:p>
          </p:txBody>
        </p:sp>
        <p:grpSp>
          <p:nvGrpSpPr>
            <p:cNvPr id="7185" name="48 Grupo"/>
            <p:cNvGrpSpPr>
              <a:grpSpLocks/>
            </p:cNvGrpSpPr>
            <p:nvPr/>
          </p:nvGrpSpPr>
          <p:grpSpPr bwMode="auto">
            <a:xfrm>
              <a:off x="683568" y="2636912"/>
              <a:ext cx="4671243" cy="3843766"/>
              <a:chOff x="683568" y="2636912"/>
              <a:chExt cx="4671243" cy="3843766"/>
            </a:xfrm>
          </p:grpSpPr>
          <p:pic>
            <p:nvPicPr>
              <p:cNvPr id="7186" name="Picture 2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-40000" contras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568" y="2636912"/>
                <a:ext cx="4671243" cy="3843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87" name="46 Rectángulo"/>
              <p:cNvSpPr>
                <a:spLocks noChangeArrowheads="1"/>
              </p:cNvSpPr>
              <p:nvPr/>
            </p:nvSpPr>
            <p:spPr bwMode="auto">
              <a:xfrm>
                <a:off x="4546302" y="5949280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CL" altLang="es-CL" u="none"/>
                  <a:t>x</a:t>
                </a:r>
                <a:endParaRPr lang="es-ES" altLang="es-CL"/>
              </a:p>
            </p:txBody>
          </p:sp>
          <p:sp>
            <p:nvSpPr>
              <p:cNvPr id="7188" name="47 Rectángulo"/>
              <p:cNvSpPr>
                <a:spLocks noChangeArrowheads="1"/>
              </p:cNvSpPr>
              <p:nvPr/>
            </p:nvSpPr>
            <p:spPr bwMode="auto">
              <a:xfrm>
                <a:off x="2123728" y="2636912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CL" altLang="es-CL" u="none"/>
                  <a:t>y</a:t>
                </a:r>
                <a:endParaRPr lang="es-ES" altLang="es-CL"/>
              </a:p>
            </p:txBody>
          </p:sp>
        </p:grpSp>
      </p:grpSp>
      <p:sp>
        <p:nvSpPr>
          <p:cNvPr id="43" name="Rectangle 63"/>
          <p:cNvSpPr>
            <a:spLocks noChangeArrowheads="1"/>
          </p:cNvSpPr>
          <p:nvPr/>
        </p:nvSpPr>
        <p:spPr bwMode="auto">
          <a:xfrm>
            <a:off x="2221409" y="1988840"/>
            <a:ext cx="3444875" cy="42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gráfica de f(x) = 2</a:t>
            </a:r>
            <a:r>
              <a:rPr lang="es-CL" altLang="es-CL" sz="2000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es:</a:t>
            </a:r>
            <a:endParaRPr lang="ru-RU" altLang="es-CL" sz="2000" u="none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37 Rectángulo redondeado"/>
          <p:cNvSpPr>
            <a:spLocks noChangeArrowheads="1"/>
          </p:cNvSpPr>
          <p:nvPr/>
        </p:nvSpPr>
        <p:spPr bwMode="auto">
          <a:xfrm>
            <a:off x="131763" y="-100013"/>
            <a:ext cx="5736277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CL" altLang="es-CL" u="none">
              <a:cs typeface="Arial" panose="020B0604020202020204" pitchFamily="34" charset="0"/>
            </a:endParaRPr>
          </a:p>
        </p:txBody>
      </p:sp>
      <p:pic>
        <p:nvPicPr>
          <p:cNvPr id="32" name="6 Imagen" descr="ico_concept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276" y="137834"/>
            <a:ext cx="7239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41 Conector recto"/>
          <p:cNvCxnSpPr/>
          <p:nvPr/>
        </p:nvCxnSpPr>
        <p:spPr bwMode="auto">
          <a:xfrm>
            <a:off x="31750" y="1196752"/>
            <a:ext cx="4536000" cy="0"/>
          </a:xfrm>
          <a:prstGeom prst="line">
            <a:avLst/>
          </a:prstGeom>
          <a:ln>
            <a:solidFill>
              <a:srgbClr val="84B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27"/>
          <p:cNvSpPr/>
          <p:nvPr/>
        </p:nvSpPr>
        <p:spPr>
          <a:xfrm>
            <a:off x="467544" y="44624"/>
            <a:ext cx="50404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CL" altLang="es-CL" sz="2600" b="1" u="none" dirty="0" smtClean="0">
                <a:solidFill>
                  <a:srgbClr val="404040"/>
                </a:solidFill>
                <a:cs typeface="Arial" panose="020B0604020202020204" pitchFamily="34" charset="0"/>
              </a:rPr>
              <a:t>1. Función exponencial</a:t>
            </a:r>
            <a:endParaRPr lang="es-CL" altLang="es-CL" sz="2600" b="1" u="none" dirty="0">
              <a:solidFill>
                <a:srgbClr val="404040"/>
              </a:solidFill>
              <a:cs typeface="Arial" panose="020B0604020202020204" pitchFamily="34" charset="0"/>
            </a:endParaRP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827584" y="2674802"/>
            <a:ext cx="1512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s-ES" sz="2000" u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Dom</a:t>
            </a:r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(f) = IR</a:t>
            </a:r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846634" y="3106850"/>
            <a:ext cx="17176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s-ES" sz="2000" u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Rec</a:t>
            </a:r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(f)  = IR</a:t>
            </a:r>
            <a:r>
              <a:rPr lang="es-ES" sz="2000" u="none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+ </a:t>
            </a:r>
            <a:endParaRPr lang="es-ES" sz="2000" u="non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033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1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21" grpId="0"/>
      <p:bldP spid="23" grpId="0"/>
      <p:bldP spid="26" grpId="0"/>
      <p:bldP spid="27" grpId="0"/>
      <p:bldP spid="28" grpId="0"/>
      <p:bldP spid="40" grpId="0"/>
      <p:bldP spid="41" grpId="0"/>
      <p:bldP spid="42" grpId="0"/>
      <p:bldP spid="43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2" name="Line 10"/>
          <p:cNvSpPr>
            <a:spLocks noChangeShapeType="1"/>
          </p:cNvSpPr>
          <p:nvPr/>
        </p:nvSpPr>
        <p:spPr bwMode="auto">
          <a:xfrm>
            <a:off x="0" y="94355"/>
            <a:ext cx="4356100" cy="0"/>
          </a:xfrm>
          <a:prstGeom prst="line">
            <a:avLst/>
          </a:prstGeom>
          <a:noFill/>
          <a:ln w="9525">
            <a:solidFill>
              <a:srgbClr val="84B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834355" y="1287463"/>
            <a:ext cx="16494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MX" sz="2000" b="1" u="none" dirty="0">
                <a:solidFill>
                  <a:srgbClr val="669900"/>
                </a:solidFill>
                <a:latin typeface="+mj-lt"/>
              </a:rPr>
              <a:t>Ejemplo 2:</a:t>
            </a:r>
            <a:endParaRPr lang="es-ES" sz="2000" b="1" u="none" dirty="0">
              <a:solidFill>
                <a:srgbClr val="669900"/>
              </a:solidFill>
              <a:latin typeface="+mj-lt"/>
            </a:endParaRPr>
          </a:p>
        </p:txBody>
      </p:sp>
      <p:grpSp>
        <p:nvGrpSpPr>
          <p:cNvPr id="5" name="55 Grupo"/>
          <p:cNvGrpSpPr>
            <a:grpSpLocks/>
          </p:cNvGrpSpPr>
          <p:nvPr/>
        </p:nvGrpSpPr>
        <p:grpSpPr bwMode="auto">
          <a:xfrm>
            <a:off x="2298700" y="1108075"/>
            <a:ext cx="3905250" cy="717550"/>
            <a:chOff x="2971800" y="1080032"/>
            <a:chExt cx="3904456" cy="719020"/>
          </a:xfrm>
        </p:grpSpPr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2971800" y="1266590"/>
              <a:ext cx="3904456" cy="428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defTabSz="1257300">
                <a:lnSpc>
                  <a:spcPct val="120000"/>
                </a:lnSpc>
                <a:defRPr/>
              </a:pPr>
              <a:r>
                <a:rPr lang="es-CL" sz="2000" u="non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 La gráfica de f(x) =            es:</a:t>
              </a:r>
              <a:endParaRPr lang="ru-RU" sz="2000" u="none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grpSp>
          <p:nvGrpSpPr>
            <p:cNvPr id="8255" name="54 Grupo"/>
            <p:cNvGrpSpPr>
              <a:grpSpLocks/>
            </p:cNvGrpSpPr>
            <p:nvPr/>
          </p:nvGrpSpPr>
          <p:grpSpPr bwMode="auto">
            <a:xfrm>
              <a:off x="5391384" y="1080032"/>
              <a:ext cx="660730" cy="719020"/>
              <a:chOff x="7898016" y="985370"/>
              <a:chExt cx="660730" cy="719020"/>
            </a:xfrm>
          </p:grpSpPr>
          <p:grpSp>
            <p:nvGrpSpPr>
              <p:cNvPr id="8256" name="51 Grupo"/>
              <p:cNvGrpSpPr>
                <a:grpSpLocks/>
              </p:cNvGrpSpPr>
              <p:nvPr/>
            </p:nvGrpSpPr>
            <p:grpSpPr bwMode="auto">
              <a:xfrm>
                <a:off x="7956376" y="1124744"/>
                <a:ext cx="327334" cy="579646"/>
                <a:chOff x="4415547" y="3244334"/>
                <a:chExt cx="327334" cy="579646"/>
              </a:xfrm>
            </p:grpSpPr>
            <p:sp>
              <p:nvSpPr>
                <p:cNvPr id="8259" name="48 Rectángulo"/>
                <p:cNvSpPr>
                  <a:spLocks noChangeArrowheads="1"/>
                </p:cNvSpPr>
                <p:nvPr/>
              </p:nvSpPr>
              <p:spPr bwMode="auto">
                <a:xfrm>
                  <a:off x="4415547" y="3244334"/>
                  <a:ext cx="327334" cy="5796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lnSpc>
                      <a:spcPts val="1900"/>
                    </a:lnSpc>
                  </a:pPr>
                  <a:r>
                    <a:rPr lang="es-CL" altLang="es-CL" sz="2000" u="none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1</a:t>
                  </a:r>
                </a:p>
                <a:p>
                  <a:pPr eaLnBrk="1" hangingPunct="1">
                    <a:lnSpc>
                      <a:spcPts val="1900"/>
                    </a:lnSpc>
                  </a:pPr>
                  <a:r>
                    <a:rPr lang="es-CL" altLang="es-CL" sz="2000" u="none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2</a:t>
                  </a:r>
                  <a:endParaRPr lang="es-ES" altLang="es-CL" sz="200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cxnSp>
              <p:nvCxnSpPr>
                <p:cNvPr id="8260" name="50 Conector recto"/>
                <p:cNvCxnSpPr>
                  <a:cxnSpLocks noChangeShapeType="1"/>
                </p:cNvCxnSpPr>
                <p:nvPr/>
              </p:nvCxnSpPr>
              <p:spPr bwMode="auto">
                <a:xfrm>
                  <a:off x="4442843" y="3493213"/>
                  <a:ext cx="252000" cy="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8257" name="52 Corchetes"/>
              <p:cNvSpPr>
                <a:spLocks noChangeArrowheads="1"/>
              </p:cNvSpPr>
              <p:nvPr/>
            </p:nvSpPr>
            <p:spPr bwMode="auto">
              <a:xfrm>
                <a:off x="7898016" y="1111096"/>
                <a:ext cx="432048" cy="576064"/>
              </a:xfrm>
              <a:prstGeom prst="bracketPai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s-CL" altLang="es-CL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58" name="53 Rectángulo"/>
              <p:cNvSpPr>
                <a:spLocks noChangeArrowheads="1"/>
              </p:cNvSpPr>
              <p:nvPr/>
            </p:nvSpPr>
            <p:spPr bwMode="auto">
              <a:xfrm>
                <a:off x="8289120" y="985370"/>
                <a:ext cx="26962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CL" altLang="es-CL" sz="2000" u="none" baseline="30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x</a:t>
                </a:r>
                <a:endParaRPr lang="es-ES" altLang="es-CL" sz="20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8" name="66 Grupo"/>
          <p:cNvGrpSpPr>
            <a:grpSpLocks/>
          </p:cNvGrpSpPr>
          <p:nvPr/>
        </p:nvGrpSpPr>
        <p:grpSpPr bwMode="auto">
          <a:xfrm>
            <a:off x="834355" y="1992217"/>
            <a:ext cx="5116513" cy="3630613"/>
            <a:chOff x="251520" y="1670332"/>
            <a:chExt cx="5116275" cy="3630876"/>
          </a:xfrm>
        </p:grpSpPr>
        <p:grpSp>
          <p:nvGrpSpPr>
            <p:cNvPr id="8243" name="56 Grupo"/>
            <p:cNvGrpSpPr>
              <a:grpSpLocks/>
            </p:cNvGrpSpPr>
            <p:nvPr/>
          </p:nvGrpSpPr>
          <p:grpSpPr bwMode="auto">
            <a:xfrm>
              <a:off x="251520" y="2060848"/>
              <a:ext cx="2339866" cy="719020"/>
              <a:chOff x="4536504" y="1080032"/>
              <a:chExt cx="2339866" cy="719020"/>
            </a:xfrm>
          </p:grpSpPr>
          <p:sp>
            <p:nvSpPr>
              <p:cNvPr id="58" name="Rectangle 14"/>
              <p:cNvSpPr>
                <a:spLocks noChangeArrowheads="1"/>
              </p:cNvSpPr>
              <p:nvPr/>
            </p:nvSpPr>
            <p:spPr bwMode="auto">
              <a:xfrm>
                <a:off x="4536504" y="1267054"/>
                <a:ext cx="2339866" cy="42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defTabSz="1257300">
                  <a:lnSpc>
                    <a:spcPct val="120000"/>
                  </a:lnSpc>
                  <a:defRPr/>
                </a:pPr>
                <a:r>
                  <a:rPr lang="es-CL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 f(x) =    </a:t>
                </a:r>
                <a:endParaRPr lang="ru-RU" sz="2000" u="none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endParaRPr>
              </a:p>
            </p:txBody>
          </p:sp>
          <p:grpSp>
            <p:nvGrpSpPr>
              <p:cNvPr id="8248" name="54 Grupo"/>
              <p:cNvGrpSpPr>
                <a:grpSpLocks/>
              </p:cNvGrpSpPr>
              <p:nvPr/>
            </p:nvGrpSpPr>
            <p:grpSpPr bwMode="auto">
              <a:xfrm>
                <a:off x="5391384" y="1080032"/>
                <a:ext cx="657288" cy="719020"/>
                <a:chOff x="7898016" y="985370"/>
                <a:chExt cx="657288" cy="719020"/>
              </a:xfrm>
            </p:grpSpPr>
            <p:grpSp>
              <p:nvGrpSpPr>
                <p:cNvPr id="8249" name="51 Grupo"/>
                <p:cNvGrpSpPr>
                  <a:grpSpLocks/>
                </p:cNvGrpSpPr>
                <p:nvPr/>
              </p:nvGrpSpPr>
              <p:grpSpPr bwMode="auto">
                <a:xfrm>
                  <a:off x="7952934" y="1124744"/>
                  <a:ext cx="327334" cy="579646"/>
                  <a:chOff x="4412105" y="3244334"/>
                  <a:chExt cx="327334" cy="579646"/>
                </a:xfrm>
              </p:grpSpPr>
              <p:sp>
                <p:nvSpPr>
                  <p:cNvPr id="8252" name="62 Rectángulo"/>
                  <p:cNvSpPr>
                    <a:spLocks noChangeArrowheads="1"/>
                  </p:cNvSpPr>
                  <p:nvPr/>
                </p:nvSpPr>
                <p:spPr bwMode="auto">
                  <a:xfrm>
                    <a:off x="4412105" y="3244334"/>
                    <a:ext cx="327334" cy="5796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lnSpc>
                        <a:spcPts val="1900"/>
                      </a:lnSpc>
                    </a:pPr>
                    <a:r>
                      <a:rPr lang="es-CL" altLang="es-CL" sz="2000" u="none"/>
                      <a:t>1</a:t>
                    </a:r>
                  </a:p>
                  <a:p>
                    <a:pPr eaLnBrk="1" hangingPunct="1">
                      <a:lnSpc>
                        <a:spcPts val="1900"/>
                      </a:lnSpc>
                    </a:pPr>
                    <a:r>
                      <a:rPr lang="es-CL" altLang="es-CL" sz="2000" u="none"/>
                      <a:t>2</a:t>
                    </a:r>
                    <a:endParaRPr lang="es-ES" altLang="es-CL" sz="2000"/>
                  </a:p>
                </p:txBody>
              </p:sp>
              <p:cxnSp>
                <p:nvCxnSpPr>
                  <p:cNvPr id="8253" name="63 Conector recto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442843" y="3493213"/>
                    <a:ext cx="252000" cy="0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8250" name="60 Corchetes"/>
                <p:cNvSpPr>
                  <a:spLocks noChangeArrowheads="1"/>
                </p:cNvSpPr>
                <p:nvPr/>
              </p:nvSpPr>
              <p:spPr bwMode="auto">
                <a:xfrm>
                  <a:off x="7898016" y="1111096"/>
                  <a:ext cx="432048" cy="576064"/>
                </a:xfrm>
                <a:prstGeom prst="bracketPair">
                  <a:avLst>
                    <a:gd name="adj" fmla="val 16667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s-CL" altLang="es-CL"/>
                </a:p>
              </p:txBody>
            </p:sp>
            <p:sp>
              <p:nvSpPr>
                <p:cNvPr id="8251" name="61 Rectángulo"/>
                <p:cNvSpPr>
                  <a:spLocks noChangeArrowheads="1"/>
                </p:cNvSpPr>
                <p:nvPr/>
              </p:nvSpPr>
              <p:spPr bwMode="auto">
                <a:xfrm>
                  <a:off x="8285678" y="985370"/>
                  <a:ext cx="26962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s-CL" altLang="es-CL" sz="2000" u="none" baseline="30000"/>
                    <a:t>x</a:t>
                  </a:r>
                  <a:endParaRPr lang="es-ES" altLang="es-CL" sz="2000"/>
                </a:p>
              </p:txBody>
            </p:sp>
          </p:grpSp>
        </p:grpSp>
        <p:pic>
          <p:nvPicPr>
            <p:cNvPr id="8244" name="Picture 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 contras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1772816"/>
              <a:ext cx="4540211" cy="3528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45" name="64 Rectángulo"/>
            <p:cNvSpPr>
              <a:spLocks noChangeArrowheads="1"/>
            </p:cNvSpPr>
            <p:nvPr/>
          </p:nvSpPr>
          <p:spPr bwMode="auto">
            <a:xfrm>
              <a:off x="4427984" y="4869160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altLang="es-CL" u="none"/>
                <a:t>x</a:t>
              </a:r>
              <a:endParaRPr lang="es-ES" altLang="es-CL"/>
            </a:p>
          </p:txBody>
        </p:sp>
        <p:sp>
          <p:nvSpPr>
            <p:cNvPr id="8246" name="65 Rectángulo"/>
            <p:cNvSpPr>
              <a:spLocks noChangeArrowheads="1"/>
            </p:cNvSpPr>
            <p:nvPr/>
          </p:nvSpPr>
          <p:spPr bwMode="auto">
            <a:xfrm>
              <a:off x="2123728" y="1670332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altLang="es-CL" u="none"/>
                <a:t>y</a:t>
              </a:r>
              <a:endParaRPr lang="es-ES" altLang="es-CL"/>
            </a:p>
          </p:txBody>
        </p:sp>
      </p:grpSp>
      <p:grpSp>
        <p:nvGrpSpPr>
          <p:cNvPr id="12" name="75 Grupo"/>
          <p:cNvGrpSpPr>
            <a:grpSpLocks/>
          </p:cNvGrpSpPr>
          <p:nvPr/>
        </p:nvGrpSpPr>
        <p:grpSpPr bwMode="auto">
          <a:xfrm>
            <a:off x="6308477" y="1556792"/>
            <a:ext cx="2116137" cy="719137"/>
            <a:chOff x="5516563" y="1872120"/>
            <a:chExt cx="2116137" cy="719020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5516563" y="2054298"/>
              <a:ext cx="2116137" cy="427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defTabSz="1257300">
                <a:lnSpc>
                  <a:spcPct val="120000"/>
                </a:lnSpc>
                <a:defRPr/>
              </a:pPr>
              <a:r>
                <a:rPr lang="es-CL" sz="2000" u="non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 f(0) =       </a:t>
              </a:r>
              <a:r>
                <a:rPr lang="es-CL" sz="2000" u="none" baseline="-25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   </a:t>
              </a:r>
              <a:r>
                <a:rPr lang="es-CL" sz="2000" u="non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= 1</a:t>
              </a:r>
            </a:p>
          </p:txBody>
        </p:sp>
        <p:grpSp>
          <p:nvGrpSpPr>
            <p:cNvPr id="8238" name="74 Grupo"/>
            <p:cNvGrpSpPr>
              <a:grpSpLocks/>
            </p:cNvGrpSpPr>
            <p:nvPr/>
          </p:nvGrpSpPr>
          <p:grpSpPr bwMode="auto">
            <a:xfrm>
              <a:off x="6291564" y="1872120"/>
              <a:ext cx="670348" cy="719020"/>
              <a:chOff x="8483270" y="1412776"/>
              <a:chExt cx="670348" cy="719020"/>
            </a:xfrm>
          </p:grpSpPr>
          <p:sp>
            <p:nvSpPr>
              <p:cNvPr id="8239" name="70 Rectángulo"/>
              <p:cNvSpPr>
                <a:spLocks noChangeArrowheads="1"/>
              </p:cNvSpPr>
              <p:nvPr/>
            </p:nvSpPr>
            <p:spPr bwMode="auto">
              <a:xfrm>
                <a:off x="8541630" y="1552150"/>
                <a:ext cx="327334" cy="579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ts val="1900"/>
                  </a:lnSpc>
                </a:pPr>
                <a:r>
                  <a:rPr lang="es-CL" altLang="es-CL" sz="2000" u="none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</a:t>
                </a:r>
              </a:p>
              <a:p>
                <a:pPr eaLnBrk="1" hangingPunct="1">
                  <a:lnSpc>
                    <a:spcPts val="1900"/>
                  </a:lnSpc>
                </a:pPr>
                <a:r>
                  <a:rPr lang="es-CL" altLang="es-CL" sz="2000" u="none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</a:t>
                </a:r>
                <a:endParaRPr lang="es-ES" altLang="es-CL" sz="20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40" name="71 Corchetes"/>
              <p:cNvSpPr>
                <a:spLocks noChangeArrowheads="1"/>
              </p:cNvSpPr>
              <p:nvPr/>
            </p:nvSpPr>
            <p:spPr bwMode="auto">
              <a:xfrm>
                <a:off x="8483270" y="1538502"/>
                <a:ext cx="432048" cy="576064"/>
              </a:xfrm>
              <a:prstGeom prst="bracketPai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s-CL" altLang="es-CL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41" name="72 Rectángulo"/>
              <p:cNvSpPr>
                <a:spLocks noChangeArrowheads="1"/>
              </p:cNvSpPr>
              <p:nvPr/>
            </p:nvSpPr>
            <p:spPr bwMode="auto">
              <a:xfrm>
                <a:off x="8874374" y="1412776"/>
                <a:ext cx="27924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CL" altLang="es-CL" sz="2000" u="none" baseline="30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0</a:t>
                </a:r>
                <a:endParaRPr lang="es-ES" altLang="es-CL" sz="20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8242" name="73 Conector recto"/>
              <p:cNvCxnSpPr>
                <a:cxnSpLocks noChangeShapeType="1"/>
              </p:cNvCxnSpPr>
              <p:nvPr/>
            </p:nvCxnSpPr>
            <p:spPr bwMode="auto">
              <a:xfrm>
                <a:off x="8590800" y="1800112"/>
                <a:ext cx="2520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4" name="85 Grupo"/>
          <p:cNvGrpSpPr>
            <a:grpSpLocks/>
          </p:cNvGrpSpPr>
          <p:nvPr/>
        </p:nvGrpSpPr>
        <p:grpSpPr bwMode="auto">
          <a:xfrm>
            <a:off x="6300539" y="2250529"/>
            <a:ext cx="2116138" cy="723900"/>
            <a:chOff x="5508104" y="2565964"/>
            <a:chExt cx="2116137" cy="722602"/>
          </a:xfrm>
        </p:grpSpPr>
        <p:grpSp>
          <p:nvGrpSpPr>
            <p:cNvPr id="8228" name="76 Grupo"/>
            <p:cNvGrpSpPr>
              <a:grpSpLocks/>
            </p:cNvGrpSpPr>
            <p:nvPr/>
          </p:nvGrpSpPr>
          <p:grpSpPr bwMode="auto">
            <a:xfrm>
              <a:off x="5508104" y="2565964"/>
              <a:ext cx="2116137" cy="719020"/>
              <a:chOff x="5516563" y="1872120"/>
              <a:chExt cx="2116137" cy="719020"/>
            </a:xfrm>
          </p:grpSpPr>
          <p:sp>
            <p:nvSpPr>
              <p:cNvPr id="78" name="Rectangle 8"/>
              <p:cNvSpPr>
                <a:spLocks noChangeArrowheads="1"/>
              </p:cNvSpPr>
              <p:nvPr/>
            </p:nvSpPr>
            <p:spPr bwMode="auto">
              <a:xfrm>
                <a:off x="5516563" y="2054001"/>
                <a:ext cx="2116137" cy="426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defTabSz="1257300">
                  <a:lnSpc>
                    <a:spcPct val="120000"/>
                  </a:lnSpc>
                  <a:defRPr/>
                </a:pPr>
                <a:r>
                  <a:rPr lang="es-CL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 f(1) =       </a:t>
                </a:r>
                <a:r>
                  <a:rPr lang="es-CL" sz="2000" u="none" baseline="-25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   </a:t>
                </a:r>
                <a:r>
                  <a:rPr lang="es-CL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= </a:t>
                </a:r>
              </a:p>
            </p:txBody>
          </p:sp>
          <p:grpSp>
            <p:nvGrpSpPr>
              <p:cNvPr id="8232" name="74 Grupo"/>
              <p:cNvGrpSpPr>
                <a:grpSpLocks/>
              </p:cNvGrpSpPr>
              <p:nvPr/>
            </p:nvGrpSpPr>
            <p:grpSpPr bwMode="auto">
              <a:xfrm>
                <a:off x="6291564" y="1872120"/>
                <a:ext cx="670348" cy="719020"/>
                <a:chOff x="8483270" y="1412776"/>
                <a:chExt cx="670348" cy="719020"/>
              </a:xfrm>
            </p:grpSpPr>
            <p:sp>
              <p:nvSpPr>
                <p:cNvPr id="8233" name="79 Rectángulo"/>
                <p:cNvSpPr>
                  <a:spLocks noChangeArrowheads="1"/>
                </p:cNvSpPr>
                <p:nvPr/>
              </p:nvSpPr>
              <p:spPr bwMode="auto">
                <a:xfrm>
                  <a:off x="8541630" y="1552150"/>
                  <a:ext cx="327334" cy="5796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lnSpc>
                      <a:spcPts val="1900"/>
                    </a:lnSpc>
                  </a:pPr>
                  <a:r>
                    <a:rPr lang="es-CL" altLang="es-CL" sz="2000" u="none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1</a:t>
                  </a:r>
                </a:p>
                <a:p>
                  <a:pPr eaLnBrk="1" hangingPunct="1">
                    <a:lnSpc>
                      <a:spcPts val="1900"/>
                    </a:lnSpc>
                  </a:pPr>
                  <a:r>
                    <a:rPr lang="es-CL" altLang="es-CL" sz="2000" u="none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2</a:t>
                  </a:r>
                  <a:endParaRPr lang="es-ES" altLang="es-CL" sz="200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8234" name="80 Corchetes"/>
                <p:cNvSpPr>
                  <a:spLocks noChangeArrowheads="1"/>
                </p:cNvSpPr>
                <p:nvPr/>
              </p:nvSpPr>
              <p:spPr bwMode="auto">
                <a:xfrm>
                  <a:off x="8483270" y="1538502"/>
                  <a:ext cx="432048" cy="576064"/>
                </a:xfrm>
                <a:prstGeom prst="bracketPair">
                  <a:avLst>
                    <a:gd name="adj" fmla="val 16667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s-CL" altLang="es-CL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8235" name="81 Rectángulo"/>
                <p:cNvSpPr>
                  <a:spLocks noChangeArrowheads="1"/>
                </p:cNvSpPr>
                <p:nvPr/>
              </p:nvSpPr>
              <p:spPr bwMode="auto">
                <a:xfrm>
                  <a:off x="8874374" y="1412776"/>
                  <a:ext cx="279244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s-CL" altLang="es-CL" sz="2000" u="none" baseline="300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1</a:t>
                  </a:r>
                  <a:endParaRPr lang="es-ES" altLang="es-CL" sz="200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cxnSp>
              <p:nvCxnSpPr>
                <p:cNvPr id="8236" name="82 Conector recto"/>
                <p:cNvCxnSpPr>
                  <a:cxnSpLocks noChangeShapeType="1"/>
                </p:cNvCxnSpPr>
                <p:nvPr/>
              </p:nvCxnSpPr>
              <p:spPr bwMode="auto">
                <a:xfrm>
                  <a:off x="8590800" y="1800112"/>
                  <a:ext cx="252000" cy="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8229" name="83 Rectángulo"/>
            <p:cNvSpPr>
              <a:spLocks noChangeArrowheads="1"/>
            </p:cNvSpPr>
            <p:nvPr/>
          </p:nvSpPr>
          <p:spPr bwMode="auto">
            <a:xfrm>
              <a:off x="7092280" y="2708920"/>
              <a:ext cx="327334" cy="579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ts val="1900"/>
                </a:lnSpc>
              </a:pPr>
              <a:r>
                <a:rPr lang="es-CL" altLang="es-CL" sz="2000" u="none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  <a:p>
              <a:pPr eaLnBrk="1" hangingPunct="1">
                <a:lnSpc>
                  <a:spcPts val="1900"/>
                </a:lnSpc>
              </a:pPr>
              <a:r>
                <a:rPr lang="es-CL" altLang="es-CL" sz="2000" u="none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endParaRPr lang="es-ES" altLang="es-CL" sz="20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8230" name="84 Conector recto"/>
            <p:cNvCxnSpPr>
              <a:cxnSpLocks noChangeShapeType="1"/>
            </p:cNvCxnSpPr>
            <p:nvPr/>
          </p:nvCxnSpPr>
          <p:spPr bwMode="auto">
            <a:xfrm>
              <a:off x="7141450" y="2956882"/>
              <a:ext cx="252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" name="96 Grupo"/>
          <p:cNvGrpSpPr>
            <a:grpSpLocks/>
          </p:cNvGrpSpPr>
          <p:nvPr/>
        </p:nvGrpSpPr>
        <p:grpSpPr bwMode="auto">
          <a:xfrm>
            <a:off x="6300539" y="2936329"/>
            <a:ext cx="2116138" cy="722313"/>
            <a:chOff x="5508104" y="2565964"/>
            <a:chExt cx="2116137" cy="722602"/>
          </a:xfrm>
        </p:grpSpPr>
        <p:grpSp>
          <p:nvGrpSpPr>
            <p:cNvPr id="8219" name="76 Grupo"/>
            <p:cNvGrpSpPr>
              <a:grpSpLocks/>
            </p:cNvGrpSpPr>
            <p:nvPr/>
          </p:nvGrpSpPr>
          <p:grpSpPr bwMode="auto">
            <a:xfrm>
              <a:off x="5508104" y="2565964"/>
              <a:ext cx="2116137" cy="719020"/>
              <a:chOff x="5516563" y="1872120"/>
              <a:chExt cx="2116137" cy="719020"/>
            </a:xfrm>
          </p:grpSpPr>
          <p:sp>
            <p:nvSpPr>
              <p:cNvPr id="101" name="Rectangle 8"/>
              <p:cNvSpPr>
                <a:spLocks noChangeArrowheads="1"/>
              </p:cNvSpPr>
              <p:nvPr/>
            </p:nvSpPr>
            <p:spPr bwMode="auto">
              <a:xfrm>
                <a:off x="5516563" y="2054401"/>
                <a:ext cx="2116137" cy="427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defTabSz="1257300">
                  <a:lnSpc>
                    <a:spcPct val="120000"/>
                  </a:lnSpc>
                  <a:defRPr/>
                </a:pPr>
                <a:r>
                  <a:rPr lang="es-CL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 f(2) =       </a:t>
                </a:r>
                <a:r>
                  <a:rPr lang="es-CL" sz="2000" u="none" baseline="-25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   </a:t>
                </a:r>
                <a:r>
                  <a:rPr lang="es-CL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= </a:t>
                </a:r>
              </a:p>
            </p:txBody>
          </p:sp>
          <p:grpSp>
            <p:nvGrpSpPr>
              <p:cNvPr id="8223" name="74 Grupo"/>
              <p:cNvGrpSpPr>
                <a:grpSpLocks/>
              </p:cNvGrpSpPr>
              <p:nvPr/>
            </p:nvGrpSpPr>
            <p:grpSpPr bwMode="auto">
              <a:xfrm>
                <a:off x="6291564" y="1872120"/>
                <a:ext cx="670348" cy="719020"/>
                <a:chOff x="8483270" y="1412776"/>
                <a:chExt cx="670348" cy="719020"/>
              </a:xfrm>
            </p:grpSpPr>
            <p:sp>
              <p:nvSpPr>
                <p:cNvPr id="8224" name="102 Rectángulo"/>
                <p:cNvSpPr>
                  <a:spLocks noChangeArrowheads="1"/>
                </p:cNvSpPr>
                <p:nvPr/>
              </p:nvSpPr>
              <p:spPr bwMode="auto">
                <a:xfrm>
                  <a:off x="8541630" y="1552150"/>
                  <a:ext cx="327334" cy="5796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lnSpc>
                      <a:spcPts val="1900"/>
                    </a:lnSpc>
                  </a:pPr>
                  <a:r>
                    <a:rPr lang="es-CL" altLang="es-CL" sz="2000" u="none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1</a:t>
                  </a:r>
                </a:p>
                <a:p>
                  <a:pPr eaLnBrk="1" hangingPunct="1">
                    <a:lnSpc>
                      <a:spcPts val="1900"/>
                    </a:lnSpc>
                  </a:pPr>
                  <a:r>
                    <a:rPr lang="es-CL" altLang="es-CL" sz="2000" u="none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2</a:t>
                  </a:r>
                  <a:endParaRPr lang="es-ES" altLang="es-CL" sz="200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8225" name="103 Corchetes"/>
                <p:cNvSpPr>
                  <a:spLocks noChangeArrowheads="1"/>
                </p:cNvSpPr>
                <p:nvPr/>
              </p:nvSpPr>
              <p:spPr bwMode="auto">
                <a:xfrm>
                  <a:off x="8483270" y="1538502"/>
                  <a:ext cx="432048" cy="576064"/>
                </a:xfrm>
                <a:prstGeom prst="bracketPair">
                  <a:avLst>
                    <a:gd name="adj" fmla="val 16667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s-CL" altLang="es-CL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8226" name="104 Rectángulo"/>
                <p:cNvSpPr>
                  <a:spLocks noChangeArrowheads="1"/>
                </p:cNvSpPr>
                <p:nvPr/>
              </p:nvSpPr>
              <p:spPr bwMode="auto">
                <a:xfrm>
                  <a:off x="8874374" y="1412776"/>
                  <a:ext cx="279244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s-CL" altLang="es-CL" sz="2000" u="none" baseline="300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2</a:t>
                  </a:r>
                  <a:endParaRPr lang="es-ES" altLang="es-CL" sz="200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cxnSp>
              <p:nvCxnSpPr>
                <p:cNvPr id="8227" name="105 Conector recto"/>
                <p:cNvCxnSpPr>
                  <a:cxnSpLocks noChangeShapeType="1"/>
                </p:cNvCxnSpPr>
                <p:nvPr/>
              </p:nvCxnSpPr>
              <p:spPr bwMode="auto">
                <a:xfrm>
                  <a:off x="8590800" y="1800112"/>
                  <a:ext cx="252000" cy="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8220" name="98 Rectángulo"/>
            <p:cNvSpPr>
              <a:spLocks noChangeArrowheads="1"/>
            </p:cNvSpPr>
            <p:nvPr/>
          </p:nvSpPr>
          <p:spPr bwMode="auto">
            <a:xfrm>
              <a:off x="7092280" y="2708920"/>
              <a:ext cx="327334" cy="579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ts val="1900"/>
                </a:lnSpc>
              </a:pPr>
              <a:r>
                <a:rPr lang="es-CL" altLang="es-CL" sz="2000" u="none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  <a:p>
              <a:pPr eaLnBrk="1" hangingPunct="1">
                <a:lnSpc>
                  <a:spcPts val="1900"/>
                </a:lnSpc>
              </a:pPr>
              <a:r>
                <a:rPr lang="es-CL" altLang="es-CL" sz="2000" u="none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  <a:endParaRPr lang="es-ES" altLang="es-CL" sz="20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8221" name="99 Conector recto"/>
            <p:cNvCxnSpPr>
              <a:cxnSpLocks noChangeShapeType="1"/>
            </p:cNvCxnSpPr>
            <p:nvPr/>
          </p:nvCxnSpPr>
          <p:spPr bwMode="auto">
            <a:xfrm>
              <a:off x="7141450" y="2956882"/>
              <a:ext cx="252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" name="116 Grupo"/>
          <p:cNvGrpSpPr>
            <a:grpSpLocks/>
          </p:cNvGrpSpPr>
          <p:nvPr/>
        </p:nvGrpSpPr>
        <p:grpSpPr bwMode="auto">
          <a:xfrm>
            <a:off x="6300539" y="3677692"/>
            <a:ext cx="2303463" cy="692150"/>
            <a:chOff x="5516563" y="1899416"/>
            <a:chExt cx="2304256" cy="691724"/>
          </a:xfrm>
        </p:grpSpPr>
        <p:sp>
          <p:nvSpPr>
            <p:cNvPr id="118" name="Rectangle 8"/>
            <p:cNvSpPr>
              <a:spLocks noChangeArrowheads="1"/>
            </p:cNvSpPr>
            <p:nvPr/>
          </p:nvSpPr>
          <p:spPr bwMode="auto">
            <a:xfrm>
              <a:off x="5516563" y="2054540"/>
              <a:ext cx="2304256" cy="427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defTabSz="1257300">
                <a:lnSpc>
                  <a:spcPct val="120000"/>
                </a:lnSpc>
                <a:defRPr/>
              </a:pPr>
              <a:r>
                <a:rPr lang="es-CL" sz="2000" u="non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 f(– 1) =       </a:t>
              </a:r>
              <a:r>
                <a:rPr lang="es-CL" sz="2000" u="none" baseline="-25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      </a:t>
              </a:r>
              <a:r>
                <a:rPr lang="es-CL" sz="2000" u="non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= 2</a:t>
              </a:r>
            </a:p>
          </p:txBody>
        </p:sp>
        <p:grpSp>
          <p:nvGrpSpPr>
            <p:cNvPr id="8214" name="74 Grupo"/>
            <p:cNvGrpSpPr>
              <a:grpSpLocks/>
            </p:cNvGrpSpPr>
            <p:nvPr/>
          </p:nvGrpSpPr>
          <p:grpSpPr bwMode="auto">
            <a:xfrm>
              <a:off x="6543343" y="1899416"/>
              <a:ext cx="758422" cy="691724"/>
              <a:chOff x="8735049" y="1440072"/>
              <a:chExt cx="758422" cy="691724"/>
            </a:xfrm>
          </p:grpSpPr>
          <p:sp>
            <p:nvSpPr>
              <p:cNvPr id="8215" name="119 Rectángulo"/>
              <p:cNvSpPr>
                <a:spLocks noChangeArrowheads="1"/>
              </p:cNvSpPr>
              <p:nvPr/>
            </p:nvSpPr>
            <p:spPr bwMode="auto">
              <a:xfrm>
                <a:off x="8793409" y="1552150"/>
                <a:ext cx="327334" cy="579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ts val="1900"/>
                  </a:lnSpc>
                </a:pPr>
                <a:r>
                  <a:rPr lang="es-CL" altLang="es-CL" sz="2000" u="none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</a:t>
                </a:r>
              </a:p>
              <a:p>
                <a:pPr eaLnBrk="1" hangingPunct="1">
                  <a:lnSpc>
                    <a:spcPts val="1900"/>
                  </a:lnSpc>
                </a:pPr>
                <a:r>
                  <a:rPr lang="es-CL" altLang="es-CL" sz="2000" u="none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</a:t>
                </a:r>
                <a:endParaRPr lang="es-ES" altLang="es-CL" sz="20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16" name="120 Corchetes"/>
              <p:cNvSpPr>
                <a:spLocks noChangeArrowheads="1"/>
              </p:cNvSpPr>
              <p:nvPr/>
            </p:nvSpPr>
            <p:spPr bwMode="auto">
              <a:xfrm>
                <a:off x="8735049" y="1538502"/>
                <a:ext cx="432048" cy="576064"/>
              </a:xfrm>
              <a:prstGeom prst="bracketPai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s-CL" altLang="es-CL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17" name="121 Rectángulo"/>
              <p:cNvSpPr>
                <a:spLocks noChangeArrowheads="1"/>
              </p:cNvSpPr>
              <p:nvPr/>
            </p:nvSpPr>
            <p:spPr bwMode="auto">
              <a:xfrm>
                <a:off x="9071561" y="1440072"/>
                <a:ext cx="421910" cy="297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CL" altLang="es-CL" sz="2000" u="none" baseline="30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– 1</a:t>
                </a:r>
                <a:endParaRPr lang="es-ES" altLang="es-CL" sz="2000" baseline="300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8218" name="122 Conector recto"/>
              <p:cNvCxnSpPr>
                <a:cxnSpLocks noChangeShapeType="1"/>
              </p:cNvCxnSpPr>
              <p:nvPr/>
            </p:nvCxnSpPr>
            <p:spPr bwMode="auto">
              <a:xfrm>
                <a:off x="8842579" y="1800112"/>
                <a:ext cx="2520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2" name="123 Grupo"/>
          <p:cNvGrpSpPr>
            <a:grpSpLocks/>
          </p:cNvGrpSpPr>
          <p:nvPr/>
        </p:nvGrpSpPr>
        <p:grpSpPr bwMode="auto">
          <a:xfrm>
            <a:off x="6300539" y="4366667"/>
            <a:ext cx="2447925" cy="692150"/>
            <a:chOff x="5516563" y="1899416"/>
            <a:chExt cx="2448272" cy="691724"/>
          </a:xfrm>
        </p:grpSpPr>
        <p:sp>
          <p:nvSpPr>
            <p:cNvPr id="125" name="Rectangle 8"/>
            <p:cNvSpPr>
              <a:spLocks noChangeArrowheads="1"/>
            </p:cNvSpPr>
            <p:nvPr/>
          </p:nvSpPr>
          <p:spPr bwMode="auto">
            <a:xfrm>
              <a:off x="5516563" y="2054540"/>
              <a:ext cx="2448272" cy="427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defTabSz="1257300">
                <a:lnSpc>
                  <a:spcPct val="120000"/>
                </a:lnSpc>
                <a:defRPr/>
              </a:pPr>
              <a:r>
                <a:rPr lang="es-CL" sz="2000" u="non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 f(– 2) =       </a:t>
              </a:r>
              <a:r>
                <a:rPr lang="es-CL" sz="2000" u="none" baseline="-25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      </a:t>
              </a:r>
              <a:r>
                <a:rPr lang="es-CL" sz="2000" u="non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= 4</a:t>
              </a:r>
            </a:p>
          </p:txBody>
        </p:sp>
        <p:grpSp>
          <p:nvGrpSpPr>
            <p:cNvPr id="8208" name="74 Grupo"/>
            <p:cNvGrpSpPr>
              <a:grpSpLocks/>
            </p:cNvGrpSpPr>
            <p:nvPr/>
          </p:nvGrpSpPr>
          <p:grpSpPr bwMode="auto">
            <a:xfrm>
              <a:off x="6543343" y="1899416"/>
              <a:ext cx="758422" cy="691724"/>
              <a:chOff x="8735049" y="1440072"/>
              <a:chExt cx="758422" cy="691724"/>
            </a:xfrm>
          </p:grpSpPr>
          <p:sp>
            <p:nvSpPr>
              <p:cNvPr id="8209" name="126 Rectángulo"/>
              <p:cNvSpPr>
                <a:spLocks noChangeArrowheads="1"/>
              </p:cNvSpPr>
              <p:nvPr/>
            </p:nvSpPr>
            <p:spPr bwMode="auto">
              <a:xfrm>
                <a:off x="8793409" y="1552150"/>
                <a:ext cx="327334" cy="579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ts val="1900"/>
                  </a:lnSpc>
                </a:pPr>
                <a:r>
                  <a:rPr lang="es-CL" altLang="es-CL" sz="2000" u="none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</a:t>
                </a:r>
              </a:p>
              <a:p>
                <a:pPr eaLnBrk="1" hangingPunct="1">
                  <a:lnSpc>
                    <a:spcPts val="1900"/>
                  </a:lnSpc>
                </a:pPr>
                <a:r>
                  <a:rPr lang="es-CL" altLang="es-CL" sz="2000" u="none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</a:t>
                </a:r>
                <a:endParaRPr lang="es-ES" altLang="es-CL" sz="20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10" name="127 Corchetes"/>
              <p:cNvSpPr>
                <a:spLocks noChangeArrowheads="1"/>
              </p:cNvSpPr>
              <p:nvPr/>
            </p:nvSpPr>
            <p:spPr bwMode="auto">
              <a:xfrm>
                <a:off x="8735049" y="1538502"/>
                <a:ext cx="432048" cy="576064"/>
              </a:xfrm>
              <a:prstGeom prst="bracketPai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s-CL" altLang="es-CL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11" name="128 Rectángulo"/>
              <p:cNvSpPr>
                <a:spLocks noChangeArrowheads="1"/>
              </p:cNvSpPr>
              <p:nvPr/>
            </p:nvSpPr>
            <p:spPr bwMode="auto">
              <a:xfrm>
                <a:off x="9071561" y="1440072"/>
                <a:ext cx="421910" cy="297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CL" altLang="es-CL" sz="2000" u="none" baseline="30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– 2</a:t>
                </a:r>
                <a:endParaRPr lang="es-ES" altLang="es-CL" sz="2000" baseline="300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8212" name="129 Conector recto"/>
              <p:cNvCxnSpPr>
                <a:cxnSpLocks noChangeShapeType="1"/>
              </p:cNvCxnSpPr>
              <p:nvPr/>
            </p:nvCxnSpPr>
            <p:spPr bwMode="auto">
              <a:xfrm>
                <a:off x="8842579" y="1800112"/>
                <a:ext cx="2520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75" name="40 CuadroTexto"/>
          <p:cNvSpPr txBox="1">
            <a:spLocks noChangeArrowheads="1"/>
          </p:cNvSpPr>
          <p:nvPr/>
        </p:nvSpPr>
        <p:spPr bwMode="auto">
          <a:xfrm>
            <a:off x="755576" y="785814"/>
            <a:ext cx="3528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CL" sz="2000" b="1" u="none" dirty="0">
                <a:solidFill>
                  <a:srgbClr val="7F7F7F"/>
                </a:solidFill>
              </a:rPr>
              <a:t> </a:t>
            </a:r>
            <a:r>
              <a:rPr lang="es-ES" altLang="es-CL" sz="2000" b="1" u="none" dirty="0" smtClean="0">
                <a:solidFill>
                  <a:srgbClr val="7F7F7F"/>
                </a:solidFill>
              </a:rPr>
              <a:t>Definición</a:t>
            </a:r>
            <a:endParaRPr lang="es-ES" altLang="es-CL" sz="2000" b="1" u="none" dirty="0">
              <a:solidFill>
                <a:srgbClr val="7F7F7F"/>
              </a:solidFill>
            </a:endParaRPr>
          </a:p>
        </p:txBody>
      </p:sp>
      <p:sp>
        <p:nvSpPr>
          <p:cNvPr id="76" name="37 Rectángulo redondeado"/>
          <p:cNvSpPr>
            <a:spLocks noChangeArrowheads="1"/>
          </p:cNvSpPr>
          <p:nvPr/>
        </p:nvSpPr>
        <p:spPr bwMode="auto">
          <a:xfrm>
            <a:off x="131763" y="-100013"/>
            <a:ext cx="5736277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CL" altLang="es-CL" u="none">
              <a:cs typeface="Arial" panose="020B0604020202020204" pitchFamily="34" charset="0"/>
            </a:endParaRPr>
          </a:p>
        </p:txBody>
      </p:sp>
      <p:pic>
        <p:nvPicPr>
          <p:cNvPr id="77" name="6 Imagen" descr="ico_concept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276" y="137834"/>
            <a:ext cx="7239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9" name="41 Conector recto"/>
          <p:cNvCxnSpPr/>
          <p:nvPr/>
        </p:nvCxnSpPr>
        <p:spPr bwMode="auto">
          <a:xfrm>
            <a:off x="31750" y="1196752"/>
            <a:ext cx="4536000" cy="0"/>
          </a:xfrm>
          <a:prstGeom prst="line">
            <a:avLst/>
          </a:prstGeom>
          <a:ln>
            <a:solidFill>
              <a:srgbClr val="84B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ángulo 27"/>
          <p:cNvSpPr/>
          <p:nvPr/>
        </p:nvSpPr>
        <p:spPr>
          <a:xfrm>
            <a:off x="467544" y="44624"/>
            <a:ext cx="50404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CL" altLang="es-CL" sz="2600" b="1" u="none" dirty="0" smtClean="0">
                <a:solidFill>
                  <a:srgbClr val="404040"/>
                </a:solidFill>
                <a:cs typeface="Arial" panose="020B0604020202020204" pitchFamily="34" charset="0"/>
              </a:rPr>
              <a:t>1. Función exponencial</a:t>
            </a:r>
            <a:endParaRPr lang="es-CL" altLang="es-CL" sz="2600" b="1" u="none" dirty="0">
              <a:solidFill>
                <a:srgbClr val="404040"/>
              </a:solidFill>
              <a:cs typeface="Arial" panose="020B0604020202020204" pitchFamily="34" charset="0"/>
            </a:endParaRPr>
          </a:p>
        </p:txBody>
      </p:sp>
      <p:sp>
        <p:nvSpPr>
          <p:cNvPr id="81" name="Rectangle 12"/>
          <p:cNvSpPr>
            <a:spLocks noChangeArrowheads="1"/>
          </p:cNvSpPr>
          <p:nvPr/>
        </p:nvSpPr>
        <p:spPr bwMode="auto">
          <a:xfrm>
            <a:off x="3740765" y="2619163"/>
            <a:ext cx="1512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s-ES" sz="2000" u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Dom</a:t>
            </a:r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(f) = IR</a:t>
            </a:r>
          </a:p>
        </p:txBody>
      </p:sp>
      <p:sp>
        <p:nvSpPr>
          <p:cNvPr id="82" name="Rectangle 13"/>
          <p:cNvSpPr>
            <a:spLocks noChangeArrowheads="1"/>
          </p:cNvSpPr>
          <p:nvPr/>
        </p:nvSpPr>
        <p:spPr bwMode="auto">
          <a:xfrm>
            <a:off x="3759815" y="3051211"/>
            <a:ext cx="17176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s-ES" sz="2000" u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Rec</a:t>
            </a:r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(f)  = IR</a:t>
            </a:r>
            <a:r>
              <a:rPr lang="es-ES" sz="2000" u="none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+ </a:t>
            </a:r>
            <a:endParaRPr lang="es-ES" sz="2000" u="non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4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81" grpId="0"/>
      <p:bldP spid="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" name="Group 8"/>
          <p:cNvGrpSpPr>
            <a:grpSpLocks/>
          </p:cNvGrpSpPr>
          <p:nvPr/>
        </p:nvGrpSpPr>
        <p:grpSpPr bwMode="auto">
          <a:xfrm>
            <a:off x="-36020" y="785813"/>
            <a:ext cx="9107492" cy="404812"/>
            <a:chOff x="-544" y="436"/>
            <a:chExt cx="5737" cy="255"/>
          </a:xfrm>
        </p:grpSpPr>
        <p:sp>
          <p:nvSpPr>
            <p:cNvPr id="9232" name="40 CuadroTexto"/>
            <p:cNvSpPr txBox="1">
              <a:spLocks noChangeArrowheads="1"/>
            </p:cNvSpPr>
            <p:nvPr/>
          </p:nvSpPr>
          <p:spPr bwMode="auto">
            <a:xfrm>
              <a:off x="22" y="436"/>
              <a:ext cx="51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" altLang="es-CL" sz="2000" b="1" u="none" dirty="0" smtClean="0">
                  <a:solidFill>
                    <a:srgbClr val="7F7F7F"/>
                  </a:solidFill>
                </a:rPr>
                <a:t>Ley </a:t>
              </a:r>
              <a:r>
                <a:rPr lang="es-ES" altLang="es-CL" sz="2000" b="1" u="none" dirty="0">
                  <a:solidFill>
                    <a:srgbClr val="7F7F7F"/>
                  </a:solidFill>
                </a:rPr>
                <a:t>de crecimiento y decrecimiento exponencial</a:t>
              </a:r>
            </a:p>
          </p:txBody>
        </p:sp>
        <p:sp>
          <p:nvSpPr>
            <p:cNvPr id="9233" name="Line 10"/>
            <p:cNvSpPr>
              <a:spLocks noChangeShapeType="1"/>
            </p:cNvSpPr>
            <p:nvPr/>
          </p:nvSpPr>
          <p:spPr bwMode="auto">
            <a:xfrm>
              <a:off x="-544" y="691"/>
              <a:ext cx="4309" cy="0"/>
            </a:xfrm>
            <a:prstGeom prst="line">
              <a:avLst/>
            </a:prstGeom>
            <a:noFill/>
            <a:ln w="9525">
              <a:solidFill>
                <a:srgbClr val="84BD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855897" y="1412875"/>
            <a:ext cx="7244495" cy="427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s-CL" sz="2000" b="1" u="none" dirty="0">
                <a:solidFill>
                  <a:srgbClr val="FF6600"/>
                </a:solidFill>
                <a:latin typeface="+mj-lt"/>
              </a:rPr>
              <a:t>a)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Si</a:t>
            </a:r>
            <a:r>
              <a:rPr lang="es-CL" sz="2000" u="none" dirty="0">
                <a:solidFill>
                  <a:srgbClr val="4B5D59"/>
                </a:solidFill>
                <a:latin typeface="+mj-lt"/>
              </a:rPr>
              <a:t> 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 &gt; 1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</a:t>
            </a:r>
            <a:r>
              <a:rPr lang="es-CL" sz="2000" u="none" dirty="0">
                <a:solidFill>
                  <a:srgbClr val="FF6600"/>
                </a:solidFill>
                <a:latin typeface="+mj-lt"/>
              </a:rPr>
              <a:t> </a:t>
            </a:r>
            <a:r>
              <a:rPr lang="es-CL" sz="2000" b="1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f(x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)= </a:t>
            </a:r>
            <a:r>
              <a:rPr lang="es-CL" sz="2000" b="1" u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</a:t>
            </a:r>
            <a:r>
              <a:rPr lang="es-CL" sz="2000" b="1" u="none" baseline="30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 es creciente en todo </a:t>
            </a:r>
            <a:r>
              <a:rPr 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IR</a:t>
            </a:r>
            <a:endParaRPr lang="es-CL" sz="2000" u="non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pSp>
        <p:nvGrpSpPr>
          <p:cNvPr id="5" name="101 Grupo"/>
          <p:cNvGrpSpPr>
            <a:grpSpLocks/>
          </p:cNvGrpSpPr>
          <p:nvPr/>
        </p:nvGrpSpPr>
        <p:grpSpPr bwMode="auto">
          <a:xfrm>
            <a:off x="468313" y="1557338"/>
            <a:ext cx="6191250" cy="3563937"/>
            <a:chOff x="2267744" y="1484784"/>
            <a:chExt cx="6192688" cy="3564104"/>
          </a:xfrm>
        </p:grpSpPr>
        <p:sp>
          <p:nvSpPr>
            <p:cNvPr id="92" name="91 Arco"/>
            <p:cNvSpPr/>
            <p:nvPr/>
          </p:nvSpPr>
          <p:spPr bwMode="auto">
            <a:xfrm>
              <a:off x="2267744" y="1484784"/>
              <a:ext cx="4465087" cy="2592508"/>
            </a:xfrm>
            <a:prstGeom prst="arc">
              <a:avLst>
                <a:gd name="adj1" fmla="val 350259"/>
                <a:gd name="adj2" fmla="val 4306977"/>
              </a:avLst>
            </a:prstGeom>
            <a:noFill/>
            <a:ln w="28575" cap="flat" cmpd="sng" algn="ctr">
              <a:solidFill>
                <a:srgbClr val="84BD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grpSp>
          <p:nvGrpSpPr>
            <p:cNvPr id="9224" name="97 Grupo"/>
            <p:cNvGrpSpPr>
              <a:grpSpLocks/>
            </p:cNvGrpSpPr>
            <p:nvPr/>
          </p:nvGrpSpPr>
          <p:grpSpPr bwMode="auto">
            <a:xfrm>
              <a:off x="4414336" y="2348880"/>
              <a:ext cx="4046096" cy="2700008"/>
              <a:chOff x="4427984" y="2348880"/>
              <a:chExt cx="4046096" cy="2700008"/>
            </a:xfrm>
          </p:grpSpPr>
          <p:cxnSp>
            <p:nvCxnSpPr>
              <p:cNvPr id="9225" name="88 Conector recto de flecha"/>
              <p:cNvCxnSpPr>
                <a:cxnSpLocks noChangeShapeType="1"/>
              </p:cNvCxnSpPr>
              <p:nvPr/>
            </p:nvCxnSpPr>
            <p:spPr bwMode="auto">
              <a:xfrm>
                <a:off x="4427984" y="4293096"/>
                <a:ext cx="3672408" cy="0"/>
              </a:xfrm>
              <a:prstGeom prst="straightConnector1">
                <a:avLst/>
              </a:prstGeom>
              <a:noFill/>
              <a:ln w="28575" algn="ctr">
                <a:solidFill>
                  <a:schemeClr val="accent1">
                    <a:lumMod val="25000"/>
                  </a:schemeClr>
                </a:solidFill>
                <a:round/>
                <a:headEnd/>
                <a:tailEnd type="arrow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26" name="89 Conector recto de flecha"/>
              <p:cNvCxnSpPr>
                <a:cxnSpLocks noChangeShapeType="1"/>
              </p:cNvCxnSpPr>
              <p:nvPr/>
            </p:nvCxnSpPr>
            <p:spPr bwMode="auto">
              <a:xfrm flipH="1" flipV="1">
                <a:off x="5940152" y="2420888"/>
                <a:ext cx="0" cy="2628000"/>
              </a:xfrm>
              <a:prstGeom prst="straightConnector1">
                <a:avLst/>
              </a:prstGeom>
              <a:noFill/>
              <a:ln w="28575" algn="ctr">
                <a:solidFill>
                  <a:schemeClr val="accent1">
                    <a:lumMod val="25000"/>
                  </a:schemeClr>
                </a:solidFill>
                <a:round/>
                <a:headEnd/>
                <a:tailEnd type="arrow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27" name="92 Rectángulo"/>
              <p:cNvSpPr>
                <a:spLocks noChangeArrowheads="1"/>
              </p:cNvSpPr>
              <p:nvPr/>
            </p:nvSpPr>
            <p:spPr bwMode="auto">
              <a:xfrm>
                <a:off x="5940152" y="3604954"/>
                <a:ext cx="32733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CL" altLang="es-CL" sz="2000" u="none"/>
                  <a:t>1</a:t>
                </a:r>
                <a:endParaRPr lang="es-ES" altLang="es-CL" sz="2000"/>
              </a:p>
            </p:txBody>
          </p:sp>
          <p:sp>
            <p:nvSpPr>
              <p:cNvPr id="9228" name="93 Rectángulo"/>
              <p:cNvSpPr>
                <a:spLocks noChangeArrowheads="1"/>
              </p:cNvSpPr>
              <p:nvPr/>
            </p:nvSpPr>
            <p:spPr bwMode="auto">
              <a:xfrm>
                <a:off x="6300192" y="2492896"/>
                <a:ext cx="94975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CL" altLang="es-CL" sz="2000" u="none" dirty="0"/>
                  <a:t>a &gt; 1</a:t>
                </a:r>
                <a:endParaRPr lang="es-ES" altLang="es-CL" sz="2000" dirty="0"/>
              </a:p>
            </p:txBody>
          </p:sp>
          <p:sp>
            <p:nvSpPr>
              <p:cNvPr id="9229" name="94 Rectángulo"/>
              <p:cNvSpPr>
                <a:spLocks noChangeArrowheads="1"/>
              </p:cNvSpPr>
              <p:nvPr/>
            </p:nvSpPr>
            <p:spPr bwMode="auto">
              <a:xfrm>
                <a:off x="7754000" y="4293970"/>
                <a:ext cx="72008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CL" altLang="es-CL" sz="2000" u="none"/>
                  <a:t>x</a:t>
                </a:r>
                <a:endParaRPr lang="es-ES" altLang="es-CL" sz="2000"/>
              </a:p>
            </p:txBody>
          </p:sp>
          <p:sp>
            <p:nvSpPr>
              <p:cNvPr id="9230" name="95 Rectángulo"/>
              <p:cNvSpPr>
                <a:spLocks noChangeArrowheads="1"/>
              </p:cNvSpPr>
              <p:nvPr/>
            </p:nvSpPr>
            <p:spPr bwMode="auto">
              <a:xfrm>
                <a:off x="5508104" y="2348880"/>
                <a:ext cx="72008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CL" altLang="es-CL" sz="2000" u="none"/>
                  <a:t>y</a:t>
                </a:r>
                <a:endParaRPr lang="es-ES" altLang="es-CL" sz="2000"/>
              </a:p>
            </p:txBody>
          </p:sp>
          <p:sp>
            <p:nvSpPr>
              <p:cNvPr id="9231" name="96 Elipse"/>
              <p:cNvSpPr>
                <a:spLocks noChangeArrowheads="1"/>
              </p:cNvSpPr>
              <p:nvPr/>
            </p:nvSpPr>
            <p:spPr bwMode="auto">
              <a:xfrm>
                <a:off x="5876864" y="3713264"/>
                <a:ext cx="108000" cy="108000"/>
              </a:xfrm>
              <a:prstGeom prst="ellipse">
                <a:avLst/>
              </a:prstGeom>
              <a:solidFill>
                <a:srgbClr val="FF6600"/>
              </a:solidFill>
              <a:ln w="9525" algn="ctr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s-CL" altLang="es-CL"/>
              </a:p>
            </p:txBody>
          </p:sp>
        </p:grpSp>
      </p:grpSp>
      <p:sp>
        <p:nvSpPr>
          <p:cNvPr id="22" name="37 Rectángulo redondeado"/>
          <p:cNvSpPr>
            <a:spLocks noChangeArrowheads="1"/>
          </p:cNvSpPr>
          <p:nvPr/>
        </p:nvSpPr>
        <p:spPr bwMode="auto">
          <a:xfrm>
            <a:off x="131763" y="-100013"/>
            <a:ext cx="5736277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CL" altLang="es-CL" u="none">
              <a:cs typeface="Arial" panose="020B0604020202020204" pitchFamily="34" charset="0"/>
            </a:endParaRPr>
          </a:p>
        </p:txBody>
      </p:sp>
      <p:pic>
        <p:nvPicPr>
          <p:cNvPr id="23" name="6 Imagen" descr="ico_concept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276" y="137834"/>
            <a:ext cx="7239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ángulo 27"/>
          <p:cNvSpPr/>
          <p:nvPr/>
        </p:nvSpPr>
        <p:spPr>
          <a:xfrm>
            <a:off x="467544" y="44624"/>
            <a:ext cx="50404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CL" altLang="es-CL" sz="2600" b="1" u="none" dirty="0" smtClean="0">
                <a:solidFill>
                  <a:srgbClr val="404040"/>
                </a:solidFill>
                <a:cs typeface="Arial" panose="020B0604020202020204" pitchFamily="34" charset="0"/>
              </a:rPr>
              <a:t>1. Función exponencial</a:t>
            </a:r>
            <a:endParaRPr lang="es-CL" altLang="es-CL" sz="2600" b="1" u="none" dirty="0">
              <a:solidFill>
                <a:srgbClr val="40404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87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101 Grupo"/>
          <p:cNvGrpSpPr>
            <a:grpSpLocks/>
          </p:cNvGrpSpPr>
          <p:nvPr/>
        </p:nvGrpSpPr>
        <p:grpSpPr bwMode="auto">
          <a:xfrm>
            <a:off x="2614613" y="1528763"/>
            <a:ext cx="5300662" cy="3592512"/>
            <a:chOff x="4414336" y="1457488"/>
            <a:chExt cx="5301296" cy="3591400"/>
          </a:xfrm>
        </p:grpSpPr>
        <p:sp>
          <p:nvSpPr>
            <p:cNvPr id="92" name="91 Arco"/>
            <p:cNvSpPr/>
            <p:nvPr/>
          </p:nvSpPr>
          <p:spPr bwMode="auto">
            <a:xfrm flipH="1">
              <a:off x="5035122" y="1457488"/>
              <a:ext cx="4680510" cy="2591585"/>
            </a:xfrm>
            <a:prstGeom prst="arc">
              <a:avLst>
                <a:gd name="adj1" fmla="val 350259"/>
                <a:gd name="adj2" fmla="val 4306977"/>
              </a:avLst>
            </a:prstGeom>
            <a:noFill/>
            <a:ln w="28575" cap="flat" cmpd="sng" algn="ctr">
              <a:solidFill>
                <a:srgbClr val="84BD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grpSp>
          <p:nvGrpSpPr>
            <p:cNvPr id="10252" name="97 Grupo"/>
            <p:cNvGrpSpPr>
              <a:grpSpLocks/>
            </p:cNvGrpSpPr>
            <p:nvPr/>
          </p:nvGrpSpPr>
          <p:grpSpPr bwMode="auto">
            <a:xfrm>
              <a:off x="4414336" y="2348880"/>
              <a:ext cx="4046096" cy="2700008"/>
              <a:chOff x="4427984" y="2348880"/>
              <a:chExt cx="4046096" cy="2700008"/>
            </a:xfrm>
          </p:grpSpPr>
          <p:cxnSp>
            <p:nvCxnSpPr>
              <p:cNvPr id="10253" name="88 Conector recto de flecha"/>
              <p:cNvCxnSpPr>
                <a:cxnSpLocks noChangeShapeType="1"/>
              </p:cNvCxnSpPr>
              <p:nvPr/>
            </p:nvCxnSpPr>
            <p:spPr bwMode="auto">
              <a:xfrm>
                <a:off x="4427984" y="4293096"/>
                <a:ext cx="3672408" cy="0"/>
              </a:xfrm>
              <a:prstGeom prst="straightConnector1">
                <a:avLst/>
              </a:prstGeom>
              <a:noFill/>
              <a:ln w="28575" algn="ctr">
                <a:solidFill>
                  <a:schemeClr val="accent1">
                    <a:lumMod val="25000"/>
                  </a:schemeClr>
                </a:solidFill>
                <a:round/>
                <a:headEnd/>
                <a:tailEnd type="arrow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54" name="89 Conector recto de flecha"/>
              <p:cNvCxnSpPr>
                <a:cxnSpLocks noChangeShapeType="1"/>
              </p:cNvCxnSpPr>
              <p:nvPr/>
            </p:nvCxnSpPr>
            <p:spPr bwMode="auto">
              <a:xfrm flipH="1" flipV="1">
                <a:off x="5940152" y="2420888"/>
                <a:ext cx="0" cy="2628000"/>
              </a:xfrm>
              <a:prstGeom prst="straightConnector1">
                <a:avLst/>
              </a:prstGeom>
              <a:noFill/>
              <a:ln w="28575" algn="ctr">
                <a:solidFill>
                  <a:schemeClr val="accent1">
                    <a:lumMod val="25000"/>
                  </a:schemeClr>
                </a:solidFill>
                <a:round/>
                <a:headEnd/>
                <a:tailEnd type="arrow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255" name="92 Rectángulo"/>
              <p:cNvSpPr>
                <a:spLocks noChangeArrowheads="1"/>
              </p:cNvSpPr>
              <p:nvPr/>
            </p:nvSpPr>
            <p:spPr bwMode="auto">
              <a:xfrm>
                <a:off x="5581754" y="3618602"/>
                <a:ext cx="32733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CL" altLang="es-CL" sz="2000" u="none"/>
                  <a:t>1</a:t>
                </a:r>
                <a:endParaRPr lang="es-ES" altLang="es-CL" sz="2000"/>
              </a:p>
            </p:txBody>
          </p:sp>
          <p:sp>
            <p:nvSpPr>
              <p:cNvPr id="10256" name="93 Rectángulo"/>
              <p:cNvSpPr>
                <a:spLocks noChangeArrowheads="1"/>
              </p:cNvSpPr>
              <p:nvPr/>
            </p:nvSpPr>
            <p:spPr bwMode="auto">
              <a:xfrm>
                <a:off x="6300192" y="2492896"/>
                <a:ext cx="145380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CL" altLang="es-CL" sz="2000" u="none" dirty="0"/>
                  <a:t>0 &lt; a &lt; 1</a:t>
                </a:r>
                <a:endParaRPr lang="es-ES" altLang="es-CL" sz="2000" dirty="0"/>
              </a:p>
            </p:txBody>
          </p:sp>
          <p:sp>
            <p:nvSpPr>
              <p:cNvPr id="10257" name="94 Rectángulo"/>
              <p:cNvSpPr>
                <a:spLocks noChangeArrowheads="1"/>
              </p:cNvSpPr>
              <p:nvPr/>
            </p:nvSpPr>
            <p:spPr bwMode="auto">
              <a:xfrm>
                <a:off x="7754000" y="4293970"/>
                <a:ext cx="72008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CL" altLang="es-CL" sz="2000" u="none"/>
                  <a:t>x</a:t>
                </a:r>
                <a:endParaRPr lang="es-ES" altLang="es-CL" sz="2000"/>
              </a:p>
            </p:txBody>
          </p:sp>
          <p:sp>
            <p:nvSpPr>
              <p:cNvPr id="10258" name="95 Rectángulo"/>
              <p:cNvSpPr>
                <a:spLocks noChangeArrowheads="1"/>
              </p:cNvSpPr>
              <p:nvPr/>
            </p:nvSpPr>
            <p:spPr bwMode="auto">
              <a:xfrm>
                <a:off x="5508104" y="2348880"/>
                <a:ext cx="72008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CL" altLang="es-CL" sz="2000" u="none"/>
                  <a:t>y</a:t>
                </a:r>
                <a:endParaRPr lang="es-ES" altLang="es-CL" sz="2000"/>
              </a:p>
            </p:txBody>
          </p:sp>
          <p:sp>
            <p:nvSpPr>
              <p:cNvPr id="10259" name="96 Elipse"/>
              <p:cNvSpPr>
                <a:spLocks noChangeArrowheads="1"/>
              </p:cNvSpPr>
              <p:nvPr/>
            </p:nvSpPr>
            <p:spPr bwMode="auto">
              <a:xfrm>
                <a:off x="5876864" y="3713264"/>
                <a:ext cx="108000" cy="108000"/>
              </a:xfrm>
              <a:prstGeom prst="ellipse">
                <a:avLst/>
              </a:prstGeom>
              <a:solidFill>
                <a:srgbClr val="FF6600"/>
              </a:solidFill>
              <a:ln w="9525" algn="ctr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s-CL" altLang="es-CL"/>
              </a:p>
            </p:txBody>
          </p:sp>
        </p:grpSp>
      </p:grpSp>
      <p:sp>
        <p:nvSpPr>
          <p:cNvPr id="26" name="37 Rectángulo redondeado"/>
          <p:cNvSpPr>
            <a:spLocks noChangeArrowheads="1"/>
          </p:cNvSpPr>
          <p:nvPr/>
        </p:nvSpPr>
        <p:spPr bwMode="auto">
          <a:xfrm>
            <a:off x="131763" y="-100013"/>
            <a:ext cx="5736277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CL" altLang="es-CL" u="none">
              <a:cs typeface="Arial" panose="020B0604020202020204" pitchFamily="34" charset="0"/>
            </a:endParaRPr>
          </a:p>
        </p:txBody>
      </p:sp>
      <p:pic>
        <p:nvPicPr>
          <p:cNvPr id="27" name="6 Imagen" descr="ico_concept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276" y="137834"/>
            <a:ext cx="7239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ángulo 27"/>
          <p:cNvSpPr/>
          <p:nvPr/>
        </p:nvSpPr>
        <p:spPr>
          <a:xfrm>
            <a:off x="467544" y="44624"/>
            <a:ext cx="50404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CL" altLang="es-CL" sz="2600" b="1" u="none" dirty="0" smtClean="0">
                <a:solidFill>
                  <a:srgbClr val="404040"/>
                </a:solidFill>
                <a:cs typeface="Arial" panose="020B0604020202020204" pitchFamily="34" charset="0"/>
              </a:rPr>
              <a:t>1. Función exponencial</a:t>
            </a:r>
            <a:endParaRPr lang="es-CL" altLang="es-CL" sz="2600" b="1" u="none" dirty="0">
              <a:solidFill>
                <a:srgbClr val="404040"/>
              </a:solidFill>
              <a:cs typeface="Arial" panose="020B0604020202020204" pitchFamily="34" charset="0"/>
            </a:endParaRPr>
          </a:p>
        </p:txBody>
      </p:sp>
      <p:sp>
        <p:nvSpPr>
          <p:cNvPr id="29" name="40 CuadroTexto"/>
          <p:cNvSpPr txBox="1">
            <a:spLocks noChangeArrowheads="1"/>
          </p:cNvSpPr>
          <p:nvPr/>
        </p:nvSpPr>
        <p:spPr bwMode="auto">
          <a:xfrm>
            <a:off x="862505" y="785813"/>
            <a:ext cx="820896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CL" sz="2000" b="1" u="none" dirty="0" smtClean="0">
                <a:solidFill>
                  <a:srgbClr val="7F7F7F"/>
                </a:solidFill>
              </a:rPr>
              <a:t>Ley </a:t>
            </a:r>
            <a:r>
              <a:rPr lang="es-ES" altLang="es-CL" sz="2000" b="1" u="none" dirty="0">
                <a:solidFill>
                  <a:srgbClr val="7F7F7F"/>
                </a:solidFill>
              </a:rPr>
              <a:t>de crecimiento y decrecimiento exponencial</a:t>
            </a:r>
          </a:p>
        </p:txBody>
      </p:sp>
      <p:sp>
        <p:nvSpPr>
          <p:cNvPr id="30" name="Line 10"/>
          <p:cNvSpPr>
            <a:spLocks noChangeShapeType="1"/>
          </p:cNvSpPr>
          <p:nvPr/>
        </p:nvSpPr>
        <p:spPr bwMode="auto">
          <a:xfrm>
            <a:off x="-36020" y="1190625"/>
            <a:ext cx="6840541" cy="0"/>
          </a:xfrm>
          <a:prstGeom prst="line">
            <a:avLst/>
          </a:prstGeom>
          <a:noFill/>
          <a:ln w="9525">
            <a:solidFill>
              <a:srgbClr val="84B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855897" y="1412776"/>
            <a:ext cx="72444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s-CL" sz="2000" b="1" u="none" dirty="0" smtClean="0">
                <a:solidFill>
                  <a:srgbClr val="FF6600"/>
                </a:solidFill>
                <a:latin typeface="+mj-lt"/>
              </a:rPr>
              <a:t>b)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Si</a:t>
            </a:r>
            <a:r>
              <a:rPr lang="es-CL" sz="2000" u="none" dirty="0">
                <a:solidFill>
                  <a:srgbClr val="4B5D59"/>
                </a:solidFill>
                <a:latin typeface="+mj-lt"/>
              </a:rPr>
              <a:t> </a:t>
            </a:r>
            <a:r>
              <a:rPr lang="es-CL" sz="2000" b="1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0 &lt; a &lt; 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</a:t>
            </a:r>
            <a:r>
              <a:rPr lang="es-CL" sz="2000" u="none" dirty="0">
                <a:solidFill>
                  <a:srgbClr val="FF6600"/>
                </a:solidFill>
                <a:latin typeface="+mj-lt"/>
              </a:rPr>
              <a:t> </a:t>
            </a:r>
            <a:r>
              <a:rPr lang="es-CL" sz="2000" b="1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f(x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)= </a:t>
            </a:r>
            <a:r>
              <a:rPr lang="es-CL" sz="2000" b="1" u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</a:t>
            </a:r>
            <a:r>
              <a:rPr lang="es-CL" sz="2000" b="1" u="none" baseline="30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 es </a:t>
            </a:r>
            <a:r>
              <a:rPr 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decreciente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en todo </a:t>
            </a:r>
            <a:r>
              <a:rPr 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IR</a:t>
            </a:r>
            <a:endParaRPr lang="es-CL" sz="2000" u="non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711625" y="5575404"/>
            <a:ext cx="7892823" cy="369332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808038" indent="-808038" eaLnBrk="1" hangingPunct="1">
              <a:spcBef>
                <a:spcPts val="0"/>
              </a:spcBef>
              <a:defRPr/>
            </a:pPr>
            <a:r>
              <a:rPr lang="es-MX" altLang="es-CL" b="1" u="none" dirty="0" smtClean="0">
                <a:solidFill>
                  <a:srgbClr val="7030A0"/>
                </a:solidFill>
              </a:rPr>
              <a:t>Nota</a:t>
            </a:r>
            <a:r>
              <a:rPr lang="es-MX" altLang="es-CL" u="none" dirty="0" smtClean="0">
                <a:solidFill>
                  <a:srgbClr val="7030A0"/>
                </a:solidFill>
              </a:rPr>
              <a:t>: </a:t>
            </a:r>
            <a:r>
              <a:rPr lang="es-MX" altLang="es-CL" u="none" dirty="0" smtClean="0">
                <a:solidFill>
                  <a:srgbClr val="9900CC"/>
                </a:solidFill>
              </a:rPr>
              <a:t>	</a:t>
            </a: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La gráfica de </a:t>
            </a:r>
            <a:r>
              <a:rPr lang="es-CL" b="1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f(x) =</a:t>
            </a:r>
            <a:r>
              <a:rPr lang="es-CL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CL" b="1" u="non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s-CL" b="1" u="none" baseline="30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es-CL" b="1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 </a:t>
            </a: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pasa por (0,1) y también por el punto (1, a).</a:t>
            </a:r>
            <a:endParaRPr lang="es-CL" altLang="es-CL" sz="1400" b="1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3" name="Picture 2" descr="C:\Users\milena.jaraquemada\AppData\Local\Microsoft\Windows\Temporary Internet Files\Content.IE5\WOP4Q44L\Pencil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28861">
            <a:off x="360183" y="5126862"/>
            <a:ext cx="504503" cy="50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74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4839</TotalTime>
  <Words>1064</Words>
  <Application>Microsoft Office PowerPoint</Application>
  <PresentationFormat>Presentación en pantalla (4:3)</PresentationFormat>
  <Paragraphs>306</Paragraphs>
  <Slides>22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4" baseType="lpstr">
      <vt:lpstr>Diseño predeterminado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particular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Pamela Martínez</dc:creator>
  <cp:lastModifiedBy>Francisca Carrasco Fuenzalida</cp:lastModifiedBy>
  <cp:revision>486</cp:revision>
  <cp:lastPrinted>2015-05-06T14:59:24Z</cp:lastPrinted>
  <dcterms:created xsi:type="dcterms:W3CDTF">2012-03-18T03:33:47Z</dcterms:created>
  <dcterms:modified xsi:type="dcterms:W3CDTF">2015-08-14T18:50:50Z</dcterms:modified>
</cp:coreProperties>
</file>