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08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256" r:id="rId10"/>
    <p:sldId id="449" r:id="rId11"/>
    <p:sldId id="260" r:id="rId12"/>
    <p:sldId id="320" r:id="rId13"/>
    <p:sldId id="262" r:id="rId14"/>
    <p:sldId id="494" r:id="rId15"/>
    <p:sldId id="495" r:id="rId16"/>
    <p:sldId id="502" r:id="rId17"/>
    <p:sldId id="496" r:id="rId18"/>
    <p:sldId id="503" r:id="rId19"/>
    <p:sldId id="506" r:id="rId20"/>
    <p:sldId id="507" r:id="rId21"/>
    <p:sldId id="497" r:id="rId22"/>
    <p:sldId id="499" r:id="rId23"/>
    <p:sldId id="504" r:id="rId24"/>
    <p:sldId id="505" r:id="rId25"/>
    <p:sldId id="361" r:id="rId26"/>
    <p:sldId id="492" r:id="rId27"/>
    <p:sldId id="493" r:id="rId28"/>
    <p:sldId id="438" r:id="rId29"/>
    <p:sldId id="439" r:id="rId30"/>
    <p:sldId id="258" r:id="rId31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 userDrawn="1">
          <p15:clr>
            <a:srgbClr val="A4A3A4"/>
          </p15:clr>
        </p15:guide>
        <p15:guide id="2" pos="2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4BD00"/>
    <a:srgbClr val="FF6600"/>
    <a:srgbClr val="D60000"/>
    <a:srgbClr val="DEFF93"/>
    <a:srgbClr val="FF0066"/>
    <a:srgbClr val="FFDF79"/>
    <a:srgbClr val="FFC1C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 autoAdjust="0"/>
    <p:restoredTop sz="99112" autoAdjust="0"/>
  </p:normalViewPr>
  <p:slideViewPr>
    <p:cSldViewPr showGuides="1">
      <p:cViewPr>
        <p:scale>
          <a:sx n="90" d="100"/>
          <a:sy n="90" d="100"/>
        </p:scale>
        <p:origin x="-1032" y="-72"/>
      </p:cViewPr>
      <p:guideLst>
        <p:guide orient="horz" pos="2523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8A63E84-17AF-4119-BEC3-21BA979EDDE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0098588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52061D-DCC2-4B54-9D58-EFDE212E05E2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7449858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docente debe identificar</a:t>
            </a:r>
            <a:r>
              <a:rPr lang="es-CL" baseline="0" dirty="0" smtClean="0"/>
              <a:t> cómo se clasifica el grupo curso, levantando la mano, por ejemplo. Luego consensuar con los alumnos los beneficios de estar en uno u otro grupo.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A55878-89FE-44DB-B520-1015CDB54A0C}" type="slidenum">
              <a:rPr lang="es-CL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8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lámina se sugiere al docente hacer la bajada de la información de forma concreta.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A55878-89FE-44DB-B520-1015CDB54A0C}" type="slidenum">
              <a:rPr lang="es-CL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8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dirty="0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B423E5-7DFE-4D79-BBB9-CE1E1280DAF6}" type="slidenum">
              <a:rPr lang="es-CL" altLang="es-C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CL" altLang="es-CL" dirty="0">
              <a:latin typeface="Arial" panose="020B0604020202020204" pitchFamily="34" charset="0"/>
            </a:endParaRPr>
          </a:p>
        </p:txBody>
      </p:sp>
      <p:sp>
        <p:nvSpPr>
          <p:cNvPr id="6149" name="4 Marcador de fecha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CL" altLang="es-CL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25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2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5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228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1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1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2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15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433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CL" altLang="es-CL" smtClean="0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0.wmf"/><Relationship Id="rId3" Type="http://schemas.openxmlformats.org/officeDocument/2006/relationships/image" Target="../media/image22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426170"/>
          </a:xfrm>
        </p:spPr>
        <p:txBody>
          <a:bodyPr/>
          <a:lstStyle/>
          <a:p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¿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ómo reviso mis resultados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</p:txBody>
      </p:sp>
      <p:sp>
        <p:nvSpPr>
          <p:cNvPr id="8" name="7 Llamada rectangular redondeada"/>
          <p:cNvSpPr/>
          <p:nvPr/>
        </p:nvSpPr>
        <p:spPr bwMode="auto">
          <a:xfrm>
            <a:off x="395536" y="2132856"/>
            <a:ext cx="2088232" cy="2134337"/>
          </a:xfrm>
          <a:prstGeom prst="wedgeRoundRectCallout">
            <a:avLst>
              <a:gd name="adj1" fmla="val 38942"/>
              <a:gd name="adj2" fmla="val 738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u="none" dirty="0" smtClean="0">
                <a:solidFill>
                  <a:srgbClr val="2D2D8A"/>
                </a:solidFill>
                <a:latin typeface="Arial" charset="0"/>
              </a:rPr>
              <a:t>Atiendo al resultado, comparo mi puntaje con el ensayo anterior.</a:t>
            </a:r>
          </a:p>
        </p:txBody>
      </p:sp>
      <p:sp>
        <p:nvSpPr>
          <p:cNvPr id="9" name="8 Llamada ovalada"/>
          <p:cNvSpPr/>
          <p:nvPr/>
        </p:nvSpPr>
        <p:spPr bwMode="auto">
          <a:xfrm>
            <a:off x="2740217" y="1988840"/>
            <a:ext cx="2664296" cy="2486393"/>
          </a:xfrm>
          <a:prstGeom prst="wedgeEllipseCallout">
            <a:avLst>
              <a:gd name="adj1" fmla="val -855"/>
              <a:gd name="adj2" fmla="val 65793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u="none" dirty="0" smtClean="0">
                <a:solidFill>
                  <a:srgbClr val="2D2D8A"/>
                </a:solidFill>
                <a:latin typeface="Arial" charset="0"/>
              </a:rPr>
              <a:t>Reviso mi puntaje, veo cuánto he avanzado y me comparo con el curso.</a:t>
            </a:r>
          </a:p>
        </p:txBody>
      </p:sp>
      <p:sp>
        <p:nvSpPr>
          <p:cNvPr id="11" name="10 Llamada ovalada"/>
          <p:cNvSpPr/>
          <p:nvPr/>
        </p:nvSpPr>
        <p:spPr bwMode="auto">
          <a:xfrm>
            <a:off x="5724128" y="1988841"/>
            <a:ext cx="2736304" cy="2312704"/>
          </a:xfrm>
          <a:prstGeom prst="wedgeEllipseCallout">
            <a:avLst>
              <a:gd name="adj1" fmla="val -27317"/>
              <a:gd name="adj2" fmla="val 67811"/>
            </a:avLst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u="none" dirty="0" smtClean="0">
                <a:solidFill>
                  <a:srgbClr val="2D2D8A"/>
                </a:solidFill>
                <a:latin typeface="Arial" charset="0"/>
              </a:rPr>
              <a:t>O soy el que además, identifico los contenidos que tengo que reforzar.</a:t>
            </a: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57200" y="274638"/>
            <a:ext cx="8229600" cy="658336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L" sz="2000" b="1" u="none" kern="0" dirty="0" smtClean="0">
                <a:solidFill>
                  <a:srgbClr val="000000"/>
                </a:solidFill>
              </a:rPr>
              <a:t>INFORME ACADÉMICO RESULTADOS POR ALUMNO</a:t>
            </a:r>
            <a:endParaRPr lang="es-CL" sz="2000" b="1" u="none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06" y="5202677"/>
            <a:ext cx="1144166" cy="13675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7" y="5332897"/>
            <a:ext cx="1127918" cy="12044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76" y="5196144"/>
            <a:ext cx="1449387" cy="13287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5 Grupo"/>
          <p:cNvGrpSpPr>
            <a:grpSpLocks/>
          </p:cNvGrpSpPr>
          <p:nvPr/>
        </p:nvGrpSpPr>
        <p:grpSpPr bwMode="auto">
          <a:xfrm>
            <a:off x="131763" y="-100013"/>
            <a:ext cx="6456362" cy="1008063"/>
            <a:chOff x="131763" y="-100013"/>
            <a:chExt cx="6456362" cy="1008063"/>
          </a:xfrm>
        </p:grpSpPr>
        <p:grpSp>
          <p:nvGrpSpPr>
            <p:cNvPr id="7171" name="Group 35"/>
            <p:cNvGrpSpPr>
              <a:grpSpLocks/>
            </p:cNvGrpSpPr>
            <p:nvPr/>
          </p:nvGrpSpPr>
          <p:grpSpPr bwMode="auto">
            <a:xfrm>
              <a:off x="131763" y="-100013"/>
              <a:ext cx="6456362" cy="719138"/>
              <a:chOff x="-144" y="28"/>
              <a:chExt cx="4067" cy="453"/>
            </a:xfrm>
          </p:grpSpPr>
          <p:sp>
            <p:nvSpPr>
              <p:cNvPr id="7173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28"/>
                <a:ext cx="406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 dirty="0">
                  <a:cs typeface="Arial" panose="020B0604020202020204" pitchFamily="34" charset="0"/>
                </a:endParaRPr>
              </a:p>
            </p:txBody>
          </p:sp>
          <p:sp>
            <p:nvSpPr>
              <p:cNvPr id="7174" name="38 CuadroTexto"/>
              <p:cNvSpPr txBox="1">
                <a:spLocks noChangeArrowheads="1"/>
              </p:cNvSpPr>
              <p:nvPr/>
            </p:nvSpPr>
            <p:spPr bwMode="auto">
              <a:xfrm>
                <a:off x="114" y="95"/>
                <a:ext cx="32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Resumen de la clase anterior</a:t>
                </a:r>
              </a:p>
            </p:txBody>
          </p:sp>
        </p:grpSp>
        <p:pic>
          <p:nvPicPr>
            <p:cNvPr id="7172" name="6 Imagen" descr="ico_mapa conceptu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44450"/>
              <a:ext cx="82232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32 Conector recto"/>
          <p:cNvCxnSpPr/>
          <p:nvPr/>
        </p:nvCxnSpPr>
        <p:spPr bwMode="auto">
          <a:xfrm rot="16200000">
            <a:off x="6246045" y="1247564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33 Grupo"/>
          <p:cNvGrpSpPr/>
          <p:nvPr/>
        </p:nvGrpSpPr>
        <p:grpSpPr>
          <a:xfrm>
            <a:off x="2987825" y="908720"/>
            <a:ext cx="3312367" cy="1167828"/>
            <a:chOff x="1691682" y="4365104"/>
            <a:chExt cx="5520060" cy="890564"/>
          </a:xfrm>
        </p:grpSpPr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>
              <a:off x="1691682" y="4365104"/>
              <a:ext cx="5040055" cy="890564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811143" y="4393893"/>
              <a:ext cx="5400599" cy="30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 smtClean="0"/>
                <a:t>Función exponencial</a:t>
              </a:r>
              <a:endParaRPr lang="es-ES" altLang="es-CL" sz="2000" b="1" u="none" dirty="0"/>
            </a:p>
          </p:txBody>
        </p:sp>
      </p:grp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3275856" y="1669798"/>
            <a:ext cx="258164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u="none" dirty="0"/>
              <a:t> </a:t>
            </a:r>
            <a:r>
              <a:rPr lang="es-CL" altLang="es-CL" sz="1600" u="none" dirty="0" smtClean="0"/>
              <a:t>con a &gt; 0,  a ≠ 1 y  x</a:t>
            </a:r>
            <a:r>
              <a:rPr lang="ru-RU" altLang="es-CL" sz="1600" u="none" dirty="0" smtClean="0">
                <a:sym typeface="Symbol" pitchFamily="18" charset="2"/>
              </a:rPr>
              <a:t></a:t>
            </a:r>
            <a:r>
              <a:rPr lang="es-CL" altLang="es-CL" sz="1600" u="none" dirty="0" smtClean="0"/>
              <a:t>IR</a:t>
            </a:r>
            <a:endParaRPr lang="ru-RU" altLang="es-CL" sz="1600" u="none" dirty="0"/>
          </a:p>
        </p:txBody>
      </p:sp>
      <p:sp>
        <p:nvSpPr>
          <p:cNvPr id="38" name="37 Rectángulo"/>
          <p:cNvSpPr/>
          <p:nvPr/>
        </p:nvSpPr>
        <p:spPr>
          <a:xfrm>
            <a:off x="3851920" y="1268760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s-CL" altLang="es-CL" sz="2400" u="none" dirty="0"/>
              <a:t>f(x) = </a:t>
            </a:r>
            <a:r>
              <a:rPr lang="es-CL" altLang="es-CL" sz="2400" u="none" dirty="0" err="1"/>
              <a:t>a</a:t>
            </a:r>
            <a:r>
              <a:rPr lang="es-CL" altLang="es-CL" sz="2400" u="none" baseline="30000" dirty="0" err="1"/>
              <a:t>x</a:t>
            </a:r>
            <a:endParaRPr lang="es-CL" altLang="es-CL" sz="2400" u="none" baseline="30000" dirty="0"/>
          </a:p>
        </p:txBody>
      </p:sp>
      <p:grpSp>
        <p:nvGrpSpPr>
          <p:cNvPr id="39" name="38 Grupo"/>
          <p:cNvGrpSpPr/>
          <p:nvPr/>
        </p:nvGrpSpPr>
        <p:grpSpPr>
          <a:xfrm>
            <a:off x="643245" y="2420888"/>
            <a:ext cx="3131421" cy="2844155"/>
            <a:chOff x="683568" y="2931418"/>
            <a:chExt cx="3131421" cy="2844155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683568" y="2931418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25" y="3501008"/>
              <a:ext cx="2709863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877119" y="2996952"/>
              <a:ext cx="2470745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>
                  <a:latin typeface="+mj-lt"/>
                </a:rPr>
                <a:t>a &gt; 1</a:t>
              </a:r>
              <a:r>
                <a:rPr lang="es-CL" sz="1600" u="none" dirty="0">
                  <a:latin typeface="+mj-lt"/>
                </a:rPr>
                <a:t>, </a:t>
              </a:r>
              <a:r>
                <a:rPr lang="es-CL" sz="1600" b="1" u="none" dirty="0" smtClean="0">
                  <a:latin typeface="+mj-lt"/>
                </a:rPr>
                <a:t>f(x</a:t>
              </a:r>
              <a:r>
                <a:rPr lang="es-CL" sz="1600" b="1" u="none" dirty="0">
                  <a:latin typeface="+mj-lt"/>
                </a:rPr>
                <a:t>)= </a:t>
              </a:r>
              <a:r>
                <a:rPr lang="es-CL" sz="1600" b="1" u="none" dirty="0" err="1">
                  <a:latin typeface="+mj-lt"/>
                </a:rPr>
                <a:t>a</a:t>
              </a:r>
              <a:r>
                <a:rPr lang="es-CL" sz="1600" b="1" u="none" baseline="30000" dirty="0" err="1">
                  <a:latin typeface="+mj-lt"/>
                </a:rPr>
                <a:t>x</a:t>
              </a:r>
              <a:r>
                <a:rPr lang="es-CL" sz="1600" u="none" dirty="0">
                  <a:latin typeface="+mj-lt"/>
                </a:rPr>
                <a:t>   </a:t>
              </a:r>
              <a:endParaRPr lang="es-CL" sz="1600" u="none" dirty="0" smtClean="0">
                <a:latin typeface="+mj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es </a:t>
              </a:r>
              <a:r>
                <a:rPr lang="es-CL" sz="1600" u="none" dirty="0">
                  <a:latin typeface="+mj-lt"/>
                </a:rPr>
                <a:t>creciente en todo </a:t>
              </a:r>
              <a:r>
                <a:rPr lang="es-CL" sz="1600" u="none" dirty="0" smtClean="0">
                  <a:latin typeface="+mj-lt"/>
                </a:rPr>
                <a:t>IR</a:t>
              </a:r>
              <a:endParaRPr lang="es-CL" sz="1600" u="none" dirty="0">
                <a:latin typeface="+mj-lt"/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4932363" y="2436595"/>
            <a:ext cx="3131421" cy="2844155"/>
            <a:chOff x="4905005" y="2924944"/>
            <a:chExt cx="3131421" cy="2844155"/>
          </a:xfrm>
        </p:grpSpPr>
        <p:sp>
          <p:nvSpPr>
            <p:cNvPr id="44" name="AutoShape 5"/>
            <p:cNvSpPr>
              <a:spLocks noChangeArrowheads="1"/>
            </p:cNvSpPr>
            <p:nvPr/>
          </p:nvSpPr>
          <p:spPr bwMode="auto">
            <a:xfrm>
              <a:off x="4905005" y="2924944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68" y="3573016"/>
              <a:ext cx="2519363" cy="199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5198133" y="2996952"/>
              <a:ext cx="2592288" cy="68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 smtClean="0">
                  <a:latin typeface="+mj-lt"/>
                </a:rPr>
                <a:t>0 &lt; a &lt; </a:t>
              </a:r>
              <a:r>
                <a:rPr lang="es-CL" sz="1600" b="1" u="none" dirty="0">
                  <a:latin typeface="+mj-lt"/>
                </a:rPr>
                <a:t>1</a:t>
              </a:r>
              <a:r>
                <a:rPr lang="es-CL" sz="1600" u="none" dirty="0">
                  <a:latin typeface="+mj-lt"/>
                </a:rPr>
                <a:t>, </a:t>
              </a:r>
              <a:r>
                <a:rPr lang="es-CL" sz="1600" b="1" u="none" dirty="0" smtClean="0">
                  <a:latin typeface="+mj-lt"/>
                </a:rPr>
                <a:t>f(x</a:t>
              </a:r>
              <a:r>
                <a:rPr lang="es-CL" sz="1600" b="1" u="none" dirty="0">
                  <a:latin typeface="+mj-lt"/>
                </a:rPr>
                <a:t>)= </a:t>
              </a:r>
              <a:r>
                <a:rPr lang="es-CL" sz="1600" b="1" u="none" dirty="0" err="1">
                  <a:latin typeface="+mj-lt"/>
                </a:rPr>
                <a:t>a</a:t>
              </a:r>
              <a:r>
                <a:rPr lang="es-CL" sz="1600" b="1" u="none" baseline="30000" dirty="0" err="1">
                  <a:latin typeface="+mj-lt"/>
                </a:rPr>
                <a:t>x</a:t>
              </a:r>
              <a:r>
                <a:rPr lang="es-CL" sz="1600" u="none" dirty="0">
                  <a:latin typeface="+mj-lt"/>
                </a:rPr>
                <a:t> </a:t>
              </a:r>
              <a:endParaRPr lang="es-CL" sz="1600" u="none" dirty="0" smtClean="0">
                <a:latin typeface="+mj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es decreciente </a:t>
              </a:r>
              <a:r>
                <a:rPr lang="es-CL" sz="1600" u="none" dirty="0">
                  <a:latin typeface="+mj-lt"/>
                </a:rPr>
                <a:t>en todo </a:t>
              </a:r>
              <a:r>
                <a:rPr lang="es-CL" sz="1600" u="none" dirty="0" smtClean="0">
                  <a:latin typeface="+mj-lt"/>
                </a:rPr>
                <a:t>IR</a:t>
              </a:r>
              <a:endParaRPr lang="es-CL" sz="1600" u="none" dirty="0">
                <a:latin typeface="+mj-lt"/>
              </a:endParaRPr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1115617" y="5402475"/>
            <a:ext cx="3312367" cy="857191"/>
            <a:chOff x="813702" y="5402475"/>
            <a:chExt cx="3312367" cy="857191"/>
          </a:xfrm>
        </p:grpSpPr>
        <p:grpSp>
          <p:nvGrpSpPr>
            <p:cNvPr id="48" name="47 Grupo"/>
            <p:cNvGrpSpPr/>
            <p:nvPr/>
          </p:nvGrpSpPr>
          <p:grpSpPr>
            <a:xfrm>
              <a:off x="813702" y="5402475"/>
              <a:ext cx="3312367" cy="857191"/>
              <a:chOff x="1691682" y="4365104"/>
              <a:chExt cx="5520060" cy="363580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auto">
              <a:xfrm>
                <a:off x="1691682" y="4365104"/>
                <a:ext cx="5048924" cy="363580"/>
              </a:xfrm>
              <a:prstGeom prst="flowChartAlternateProcess">
                <a:avLst/>
              </a:prstGeom>
              <a:solidFill>
                <a:srgbClr val="92D050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s-CL" sz="3200" u="none" dirty="0"/>
              </a:p>
              <a:p>
                <a:pPr algn="ctr" eaLnBrk="1" hangingPunct="1"/>
                <a:endParaRPr lang="es-ES" altLang="es-CL" sz="3200" b="1" u="none" dirty="0">
                  <a:sym typeface="Symbol" panose="05050102010706020507" pitchFamily="18" charset="2"/>
                </a:endParaRPr>
              </a:p>
            </p:txBody>
          </p:sp>
          <p:sp>
            <p:nvSpPr>
              <p:cNvPr id="51" name="50 Rectángulo"/>
              <p:cNvSpPr/>
              <p:nvPr/>
            </p:nvSpPr>
            <p:spPr>
              <a:xfrm>
                <a:off x="1811143" y="4393893"/>
                <a:ext cx="5400599" cy="30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s-MX" altLang="es-CL" sz="2000" b="1" u="none" dirty="0" smtClean="0"/>
                  <a:t>Ecuación exponencial</a:t>
                </a:r>
                <a:endParaRPr lang="es-ES" altLang="es-CL" sz="2000" b="1" u="none" dirty="0"/>
              </a:p>
            </p:txBody>
          </p:sp>
        </p:grpSp>
        <p:sp>
          <p:nvSpPr>
            <p:cNvPr id="49" name="48 Rectángulo"/>
            <p:cNvSpPr/>
            <p:nvPr/>
          </p:nvSpPr>
          <p:spPr>
            <a:xfrm>
              <a:off x="1838652" y="5798001"/>
              <a:ext cx="979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CL" altLang="es-CL" sz="2400" u="none" dirty="0" err="1" smtClean="0"/>
                <a:t>a</a:t>
              </a:r>
              <a:r>
                <a:rPr lang="es-CL" altLang="es-CL" sz="2400" u="none" baseline="30000" dirty="0" err="1" smtClean="0"/>
                <a:t>x</a:t>
              </a:r>
              <a:r>
                <a:rPr lang="es-CL" altLang="es-CL" sz="2400" u="none" dirty="0" smtClean="0"/>
                <a:t> </a:t>
              </a:r>
              <a:r>
                <a:rPr lang="es-CL" altLang="es-CL" sz="2400" u="none" dirty="0"/>
                <a:t>= </a:t>
              </a:r>
              <a:r>
                <a:rPr lang="es-CL" altLang="es-CL" sz="2400" u="none" dirty="0" smtClean="0"/>
                <a:t>b</a:t>
              </a:r>
              <a:endParaRPr lang="es-ES" altLang="es-CL" sz="2400" b="1" u="none" dirty="0">
                <a:solidFill>
                  <a:srgbClr val="669900"/>
                </a:solidFill>
              </a:endParaRPr>
            </a:p>
          </p:txBody>
        </p:sp>
      </p:grpSp>
      <p:cxnSp>
        <p:nvCxnSpPr>
          <p:cNvPr id="52" name="51 Conector recto"/>
          <p:cNvCxnSpPr/>
          <p:nvPr/>
        </p:nvCxnSpPr>
        <p:spPr bwMode="auto">
          <a:xfrm rot="16200000">
            <a:off x="2735797" y="1251731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>
            <a:off x="6498073" y="1478397"/>
            <a:ext cx="0" cy="9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>
            <a:off x="2495317" y="1499592"/>
            <a:ext cx="0" cy="9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54 Grupo"/>
          <p:cNvGrpSpPr/>
          <p:nvPr/>
        </p:nvGrpSpPr>
        <p:grpSpPr>
          <a:xfrm>
            <a:off x="4578773" y="5452129"/>
            <a:ext cx="3377603" cy="857191"/>
            <a:chOff x="4506765" y="5402475"/>
            <a:chExt cx="3377603" cy="857191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4506765" y="5402475"/>
              <a:ext cx="3305595" cy="857191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grpSp>
          <p:nvGrpSpPr>
            <p:cNvPr id="57" name="56 Grupo"/>
            <p:cNvGrpSpPr/>
            <p:nvPr/>
          </p:nvGrpSpPr>
          <p:grpSpPr>
            <a:xfrm>
              <a:off x="4549801" y="5517232"/>
              <a:ext cx="3334567" cy="610197"/>
              <a:chOff x="3901729" y="5517232"/>
              <a:chExt cx="3334567" cy="610197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3933206" y="5517232"/>
                <a:ext cx="26981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1600" u="none" dirty="0"/>
                  <a:t>Si  </a:t>
                </a:r>
                <a:r>
                  <a:rPr lang="es-CL" altLang="es-CL" sz="1600" u="none" dirty="0" smtClean="0"/>
                  <a:t>a</a:t>
                </a:r>
                <a:r>
                  <a:rPr lang="es-CL" altLang="es-CL" sz="1600" b="1" u="none" baseline="30000" dirty="0" smtClean="0"/>
                  <a:t>b</a:t>
                </a:r>
                <a:r>
                  <a:rPr lang="es-CL" altLang="es-CL" sz="1600" u="none" dirty="0" smtClean="0"/>
                  <a:t> </a:t>
                </a:r>
                <a:r>
                  <a:rPr lang="es-CL" altLang="es-CL" sz="1600" u="none" dirty="0"/>
                  <a:t>= </a:t>
                </a:r>
                <a:r>
                  <a:rPr lang="es-CL" altLang="es-CL" sz="1600" u="none" dirty="0" err="1"/>
                  <a:t>a</a:t>
                </a:r>
                <a:r>
                  <a:rPr lang="es-CL" altLang="es-CL" sz="1600" b="1" u="none" baseline="30000" dirty="0" err="1"/>
                  <a:t>c</a:t>
                </a:r>
                <a:r>
                  <a:rPr lang="es-CL" altLang="es-CL" sz="1600" u="none" dirty="0"/>
                  <a:t>,  entonces  </a:t>
                </a:r>
                <a:r>
                  <a:rPr lang="es-CL" altLang="es-CL" sz="1600" b="1" u="none" dirty="0"/>
                  <a:t>b</a:t>
                </a:r>
                <a:r>
                  <a:rPr lang="es-CL" altLang="es-CL" sz="1600" u="none" dirty="0"/>
                  <a:t> = </a:t>
                </a:r>
                <a:r>
                  <a:rPr lang="es-CL" altLang="es-CL" sz="1600" b="1" u="none" dirty="0"/>
                  <a:t>c</a:t>
                </a:r>
                <a:endParaRPr lang="es-ES" altLang="es-CL" sz="1600" b="1" u="none" baseline="30000" dirty="0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3901729" y="5788875"/>
                <a:ext cx="333456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1600" u="none" dirty="0"/>
                  <a:t>(</a:t>
                </a:r>
                <a:r>
                  <a:rPr lang="es-CL" altLang="es-CL" sz="1600" i="1" u="none" dirty="0"/>
                  <a:t>para todo </a:t>
                </a:r>
                <a:r>
                  <a:rPr lang="es-CL" altLang="es-CL" sz="1600" b="1" i="1" u="none" dirty="0" smtClean="0"/>
                  <a:t>a </a:t>
                </a:r>
                <a:r>
                  <a:rPr lang="es-CL" altLang="es-CL" sz="1600" i="1" u="none" dirty="0" smtClean="0"/>
                  <a:t>positivo </a:t>
                </a:r>
                <a:r>
                  <a:rPr lang="es-CL" altLang="es-CL" sz="1600" i="1" u="none" dirty="0"/>
                  <a:t>distinto de 1</a:t>
                </a:r>
                <a:r>
                  <a:rPr lang="es-CL" altLang="es-CL" sz="1600" u="none" dirty="0"/>
                  <a:t>).</a:t>
                </a:r>
                <a:endParaRPr lang="es-ES" altLang="es-CL" sz="1600" u="none" baseline="30000" dirty="0"/>
              </a:p>
            </p:txBody>
          </p:sp>
        </p:grpSp>
      </p:grpSp>
      <p:cxnSp>
        <p:nvCxnSpPr>
          <p:cNvPr id="60" name="59 Conector recto"/>
          <p:cNvCxnSpPr/>
          <p:nvPr/>
        </p:nvCxnSpPr>
        <p:spPr bwMode="auto">
          <a:xfrm rot="16200000">
            <a:off x="4355952" y="5639786"/>
            <a:ext cx="0" cy="4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819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819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Aprendizajes esperados</a:t>
              </a:r>
            </a:p>
          </p:txBody>
        </p:sp>
      </p:grpSp>
      <p:pic>
        <p:nvPicPr>
          <p:cNvPr id="8195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11560" y="1028343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es-CL" u="none" dirty="0"/>
              <a:t>Identificar la función logarítmica</a:t>
            </a:r>
            <a:r>
              <a:rPr lang="es-CL" u="none" dirty="0" smtClean="0"/>
              <a:t>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endParaRPr lang="es-CL" u="none" dirty="0"/>
          </a:p>
          <a:p>
            <a:pPr marL="266700" indent="-266700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 relación entre la función logarítmica y la función exponencial</a:t>
            </a:r>
            <a:r>
              <a:rPr lang="es-CL" u="none" dirty="0" smtClean="0"/>
              <a:t>.</a:t>
            </a:r>
          </a:p>
          <a:p>
            <a:pPr marL="266700" indent="-266700"/>
            <a:endParaRPr lang="es-CL" u="none" dirty="0"/>
          </a:p>
          <a:p>
            <a:pPr marL="266700" indent="-266700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 función logarítmica, estudiando las variaciones que se producen por </a:t>
            </a:r>
            <a:r>
              <a:rPr lang="es-CL" u="none" dirty="0" smtClean="0"/>
              <a:t>la modificación </a:t>
            </a:r>
            <a:r>
              <a:rPr lang="es-CL" u="none" dirty="0"/>
              <a:t>de sus parámetros y determinar el dominio y recorrido de la función</a:t>
            </a:r>
            <a:r>
              <a:rPr lang="es-CL" u="none" dirty="0" smtClean="0"/>
              <a:t>.</a:t>
            </a:r>
          </a:p>
          <a:p>
            <a:pPr marL="266700" indent="-266700"/>
            <a:endParaRPr lang="es-CL" u="none" dirty="0"/>
          </a:p>
          <a:p>
            <a:pPr marL="266700" indent="-266700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las distintas representaciones de la función logarítmica</a:t>
            </a:r>
            <a:r>
              <a:rPr lang="es-CL" u="none" dirty="0" smtClean="0"/>
              <a:t>.</a:t>
            </a:r>
          </a:p>
          <a:p>
            <a:pPr marL="266700" indent="-266700"/>
            <a:endParaRPr lang="es-CL" u="none" dirty="0"/>
          </a:p>
          <a:p>
            <a:pPr marL="266700" indent="-266700"/>
            <a:r>
              <a:rPr lang="es-CL" u="none" dirty="0"/>
              <a:t>• </a:t>
            </a:r>
            <a:r>
              <a:rPr lang="es-CL" u="none" dirty="0" smtClean="0"/>
              <a:t>	Utilizar </a:t>
            </a:r>
            <a:r>
              <a:rPr lang="es-CL" u="none" dirty="0"/>
              <a:t>la función logarítmica para modelar situaciones o fenómenos en </a:t>
            </a:r>
            <a:r>
              <a:rPr lang="es-CL" u="none" dirty="0" smtClean="0"/>
              <a:t>contextos significativos</a:t>
            </a:r>
            <a:r>
              <a:rPr lang="es-CL" u="none" dirty="0"/>
              <a:t>, y representarlos gráficamente</a:t>
            </a:r>
            <a:r>
              <a:rPr lang="es-CL" u="none" dirty="0" smtClean="0"/>
              <a:t>.</a:t>
            </a:r>
          </a:p>
          <a:p>
            <a:pPr marL="266700" indent="-266700"/>
            <a:endParaRPr lang="es-CL" u="none" dirty="0"/>
          </a:p>
          <a:p>
            <a:pPr marL="266700" indent="-266700"/>
            <a:r>
              <a:rPr lang="es-CL" u="none" dirty="0"/>
              <a:t>• </a:t>
            </a:r>
            <a:r>
              <a:rPr lang="es-CL" u="none" dirty="0" smtClean="0"/>
              <a:t>	Resolver </a:t>
            </a:r>
            <a:r>
              <a:rPr lang="es-CL" u="none" dirty="0"/>
              <a:t>ecuaciones logarítmicas.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922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922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9219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55776" y="5688698"/>
            <a:ext cx="7135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Fuente : </a:t>
            </a:r>
            <a:r>
              <a:rPr lang="es-ES_tradnl" altLang="es-CL" sz="1600" b="1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DEMRE - U. DE CHILE</a:t>
            </a: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Proceso de admisión </a:t>
            </a:r>
            <a:r>
              <a:rPr lang="es-ES_tradnl" altLang="es-CL" sz="16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2010.</a:t>
            </a:r>
            <a:endParaRPr lang="es-ES_tradnl" altLang="es-CL" sz="1600" i="1" u="none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268760"/>
            <a:ext cx="640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u="none" dirty="0"/>
              <a:t>31. </a:t>
            </a:r>
            <a:r>
              <a:rPr lang="es-CL" sz="2000" u="none" dirty="0"/>
              <a:t>Si f(x) = log</a:t>
            </a:r>
            <a:r>
              <a:rPr lang="es-CL" sz="2000" u="none" baseline="-25000" dirty="0"/>
              <a:t>2</a:t>
            </a:r>
            <a:r>
              <a:rPr lang="es-CL" sz="2000" u="none" dirty="0"/>
              <a:t> x, entonces f(16</a:t>
            </a:r>
            <a:r>
              <a:rPr lang="es-CL" sz="2000" u="none" dirty="0" smtClean="0"/>
              <a:t>) – f(8</a:t>
            </a:r>
            <a:r>
              <a:rPr lang="es-CL" sz="2000" u="none" dirty="0"/>
              <a:t>) </a:t>
            </a:r>
            <a:r>
              <a:rPr lang="es-CL" sz="2000" u="none" dirty="0" smtClean="0"/>
              <a:t>es</a:t>
            </a:r>
          </a:p>
          <a:p>
            <a:endParaRPr lang="es-CL" sz="2000" u="none" dirty="0"/>
          </a:p>
          <a:p>
            <a:pPr marL="449263"/>
            <a:r>
              <a:rPr lang="es-CL" sz="2000" u="none" dirty="0"/>
              <a:t>A) 1</a:t>
            </a:r>
          </a:p>
          <a:p>
            <a:pPr marL="449263"/>
            <a:r>
              <a:rPr lang="es-CL" sz="2000" u="none" dirty="0"/>
              <a:t>B) 2</a:t>
            </a:r>
          </a:p>
          <a:p>
            <a:pPr marL="449263"/>
            <a:r>
              <a:rPr lang="es-CL" sz="2000" u="none" dirty="0"/>
              <a:t>C) 3</a:t>
            </a:r>
          </a:p>
          <a:p>
            <a:pPr marL="449263"/>
            <a:r>
              <a:rPr lang="es-CL" sz="2000" u="none" dirty="0"/>
              <a:t>D) 4</a:t>
            </a:r>
          </a:p>
          <a:p>
            <a:pPr marL="449263"/>
            <a:r>
              <a:rPr lang="es-CL" sz="2000" u="none" dirty="0"/>
              <a:t>E) 7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oup 9"/>
          <p:cNvGrpSpPr>
            <a:grpSpLocks/>
          </p:cNvGrpSpPr>
          <p:nvPr/>
        </p:nvGrpSpPr>
        <p:grpSpPr bwMode="auto">
          <a:xfrm>
            <a:off x="3698875" y="4437065"/>
            <a:ext cx="5800725" cy="2114551"/>
            <a:chOff x="2674" y="2874"/>
            <a:chExt cx="3654" cy="1332"/>
          </a:xfrm>
        </p:grpSpPr>
        <p:sp>
          <p:nvSpPr>
            <p:cNvPr id="10244" name="37 Rectángulo redondeado"/>
            <p:cNvSpPr>
              <a:spLocks noChangeArrowheads="1"/>
            </p:cNvSpPr>
            <p:nvPr/>
          </p:nvSpPr>
          <p:spPr bwMode="auto">
            <a:xfrm>
              <a:off x="2744" y="2874"/>
              <a:ext cx="3584" cy="126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9461" name="38 CuadroTexto"/>
            <p:cNvSpPr txBox="1">
              <a:spLocks noChangeArrowheads="1"/>
            </p:cNvSpPr>
            <p:nvPr/>
          </p:nvSpPr>
          <p:spPr bwMode="auto">
            <a:xfrm>
              <a:off x="3179" y="3101"/>
              <a:ext cx="2880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150000"/>
                </a:lnSpc>
                <a:buAutoNum type="arabicPeriod"/>
                <a:defRPr/>
              </a:pPr>
              <a:r>
                <a:rPr lang="es-CL" sz="2400" u="none" dirty="0" smtClean="0">
                  <a:latin typeface="Arial" charset="0"/>
                </a:rPr>
                <a:t>Función logarítmica</a:t>
              </a:r>
            </a:p>
            <a:p>
              <a:pPr marL="457200" indent="-457200" eaLnBrk="1" hangingPunct="1">
                <a:lnSpc>
                  <a:spcPct val="150000"/>
                </a:lnSpc>
                <a:buAutoNum type="arabicPeriod"/>
                <a:defRPr/>
              </a:pPr>
              <a:r>
                <a:rPr lang="es-CL" sz="2400" u="none" dirty="0" smtClean="0">
                  <a:latin typeface="Arial" charset="0"/>
                </a:rPr>
                <a:t>Ecuación logarítmica</a:t>
              </a:r>
              <a:endParaRPr lang="es-CL" sz="2400" u="none" dirty="0">
                <a:latin typeface="Arial" charset="0"/>
              </a:endParaRPr>
            </a:p>
            <a:p>
              <a:pPr marL="342900" indent="-342900" eaLnBrk="1" hangingPunct="1">
                <a:lnSpc>
                  <a:spcPct val="150000"/>
                </a:lnSpc>
                <a:defRPr/>
              </a:pPr>
              <a:endParaRPr lang="es-ES_tradnl" sz="2400" u="none" dirty="0">
                <a:latin typeface="Arial" charset="0"/>
              </a:endParaRPr>
            </a:p>
          </p:txBody>
        </p:sp>
        <p:pic>
          <p:nvPicPr>
            <p:cNvPr id="10246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" y="3615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40 CuadroTexto"/>
          <p:cNvSpPr txBox="1">
            <a:spLocks noChangeArrowheads="1"/>
          </p:cNvSpPr>
          <p:nvPr/>
        </p:nvSpPr>
        <p:spPr bwMode="auto">
          <a:xfrm>
            <a:off x="827584" y="868710"/>
            <a:ext cx="223305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Definición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46782" y="1268760"/>
            <a:ext cx="70375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La inversa de una función exponencial de base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, se llama función logarítmica de base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y se representa por: 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771800" y="2372268"/>
            <a:ext cx="349565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</a:t>
            </a:r>
            <a:r>
              <a:rPr lang="es-CL" altLang="es-CL" sz="2000" u="none" dirty="0" smtClean="0"/>
              <a:t>f(x) </a:t>
            </a:r>
            <a:r>
              <a:rPr lang="es-CL" altLang="es-CL" sz="2000" u="none" dirty="0"/>
              <a:t>= 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</a:t>
            </a:r>
            <a:r>
              <a:rPr lang="es-CL" altLang="es-CL" sz="2000" u="none" dirty="0" smtClean="0"/>
              <a:t>x) = y  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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s-CL" altLang="es-CL" sz="2000" u="none" dirty="0"/>
              <a:t> </a:t>
            </a:r>
            <a:r>
              <a:rPr lang="es-CL" altLang="es-CL" sz="2000" u="none" dirty="0" smtClean="0"/>
              <a:t>a</a:t>
            </a:r>
            <a:r>
              <a:rPr lang="es-CL" altLang="es-CL" sz="2000" u="none" baseline="30000" dirty="0" smtClean="0"/>
              <a:t>y</a:t>
            </a:r>
            <a:r>
              <a:rPr lang="es-CL" altLang="es-CL" sz="2000" u="none" dirty="0" smtClean="0"/>
              <a:t> </a:t>
            </a:r>
            <a:r>
              <a:rPr lang="es-CL" altLang="es-CL" sz="2000" u="none" dirty="0"/>
              <a:t>= x 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267457" y="2518559"/>
            <a:ext cx="2048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(con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&gt; 0, a 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 1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es-ES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pic>
        <p:nvPicPr>
          <p:cNvPr id="17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-36020" y="1228750"/>
            <a:ext cx="460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827584" y="4293096"/>
            <a:ext cx="7598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Los puntos (1, 0) y (a, 1) pertenecen a la gráfica de la función.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7584" y="3717032"/>
            <a:ext cx="3552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=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y  </a:t>
            </a:r>
            <a:r>
              <a:rPr lang="es-ES" sz="2000" u="none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Rec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</a:t>
            </a:r>
            <a:r>
              <a:rPr lang="es-ES" sz="2000" u="none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(f)  =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2382926" y="3398209"/>
            <a:ext cx="1776016" cy="648000"/>
            <a:chOff x="2412366" y="3474259"/>
            <a:chExt cx="1776016" cy="648000"/>
          </a:xfrm>
        </p:grpSpPr>
        <p:sp>
          <p:nvSpPr>
            <p:cNvPr id="15" name="14 Llamada rectangular redondeada"/>
            <p:cNvSpPr/>
            <p:nvPr/>
          </p:nvSpPr>
          <p:spPr bwMode="auto">
            <a:xfrm>
              <a:off x="2412366" y="3474259"/>
              <a:ext cx="1776016" cy="648000"/>
            </a:xfrm>
            <a:prstGeom prst="wedgeRoundRectCallout">
              <a:avLst>
                <a:gd name="adj1" fmla="val -36579"/>
                <a:gd name="adj2" fmla="val 86841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s-C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2441805" y="3628982"/>
              <a:ext cx="1717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s-CL" altLang="es-CL" sz="1600" u="none" dirty="0">
                  <a:solidFill>
                    <a:srgbClr val="000000"/>
                  </a:solidFill>
                </a:rPr>
                <a:t>f(1) = log</a:t>
              </a:r>
              <a:r>
                <a:rPr lang="es-CL" altLang="es-CL" sz="1600" u="none" baseline="-25000" dirty="0">
                  <a:solidFill>
                    <a:srgbClr val="000000"/>
                  </a:solidFill>
                </a:rPr>
                <a:t>a </a:t>
              </a:r>
              <a:r>
                <a:rPr lang="es-CL" altLang="es-CL" sz="1600" u="none" dirty="0">
                  <a:solidFill>
                    <a:srgbClr val="000000"/>
                  </a:solidFill>
                </a:rPr>
                <a:t>(1) = 0</a:t>
              </a:r>
              <a:endParaRPr lang="es-CL" sz="1600" u="none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3156024" y="3414145"/>
            <a:ext cx="1776016" cy="648000"/>
            <a:chOff x="2412366" y="3474259"/>
            <a:chExt cx="1776016" cy="648000"/>
          </a:xfrm>
        </p:grpSpPr>
        <p:sp>
          <p:nvSpPr>
            <p:cNvPr id="28" name="27 Llamada rectangular redondeada"/>
            <p:cNvSpPr/>
            <p:nvPr/>
          </p:nvSpPr>
          <p:spPr bwMode="auto">
            <a:xfrm>
              <a:off x="2412366" y="3474259"/>
              <a:ext cx="1776016" cy="648000"/>
            </a:xfrm>
            <a:prstGeom prst="wedgeRoundRectCallout">
              <a:avLst>
                <a:gd name="adj1" fmla="val -36579"/>
                <a:gd name="adj2" fmla="val 86841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s-C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2441805" y="3628982"/>
              <a:ext cx="1717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s-CL" altLang="es-CL" sz="1600" u="none" dirty="0" smtClean="0">
                  <a:solidFill>
                    <a:srgbClr val="000000"/>
                  </a:solidFill>
                </a:rPr>
                <a:t>f(a) </a:t>
              </a:r>
              <a:r>
                <a:rPr lang="es-CL" altLang="es-CL" sz="1600" u="none" dirty="0">
                  <a:solidFill>
                    <a:srgbClr val="000000"/>
                  </a:solidFill>
                </a:rPr>
                <a:t>= log</a:t>
              </a:r>
              <a:r>
                <a:rPr lang="es-CL" altLang="es-CL" sz="1600" u="none" baseline="-25000" dirty="0">
                  <a:solidFill>
                    <a:srgbClr val="000000"/>
                  </a:solidFill>
                </a:rPr>
                <a:t>a </a:t>
              </a:r>
              <a:r>
                <a:rPr lang="es-CL" altLang="es-CL" sz="1600" u="none" dirty="0" smtClean="0">
                  <a:solidFill>
                    <a:srgbClr val="000000"/>
                  </a:solidFill>
                </a:rPr>
                <a:t>(a) </a:t>
              </a:r>
              <a:r>
                <a:rPr lang="es-CL" altLang="es-CL" sz="1600" u="none" dirty="0">
                  <a:solidFill>
                    <a:srgbClr val="000000"/>
                  </a:solidFill>
                </a:rPr>
                <a:t>= </a:t>
              </a:r>
              <a:r>
                <a:rPr lang="es-CL" altLang="es-CL" sz="1600" u="none" dirty="0" smtClean="0">
                  <a:solidFill>
                    <a:srgbClr val="000000"/>
                  </a:solidFill>
                </a:rPr>
                <a:t>1</a:t>
              </a:r>
              <a:endParaRPr lang="es-CL" sz="1600" u="none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2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3" grpId="0"/>
      <p:bldP spid="2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4676" y="1444526"/>
            <a:ext cx="1710725" cy="4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2000" b="1" u="none" dirty="0">
                <a:solidFill>
                  <a:srgbClr val="FF6600"/>
                </a:solidFill>
                <a:latin typeface="+mj-lt"/>
              </a:rPr>
              <a:t>a)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  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&gt; 1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 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568539" y="1444526"/>
            <a:ext cx="4948791" cy="4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f(x) = log</a:t>
            </a:r>
            <a:r>
              <a:rPr lang="es-CL" sz="2000" b="1" u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(x)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 creciente para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todo x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0</a:t>
            </a:r>
          </a:p>
        </p:txBody>
      </p:sp>
      <p:sp>
        <p:nvSpPr>
          <p:cNvPr id="24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Ley de crecimiento y decrecimiento logarítmico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5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0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2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2757363" y="2276500"/>
            <a:ext cx="6207125" cy="3960812"/>
            <a:chOff x="1893888" y="2636838"/>
            <a:chExt cx="6207125" cy="3960812"/>
          </a:xfrm>
        </p:grpSpPr>
        <p:grpSp>
          <p:nvGrpSpPr>
            <p:cNvPr id="5" name="38 Grupo"/>
            <p:cNvGrpSpPr>
              <a:grpSpLocks/>
            </p:cNvGrpSpPr>
            <p:nvPr/>
          </p:nvGrpSpPr>
          <p:grpSpPr bwMode="auto">
            <a:xfrm>
              <a:off x="1893888" y="2636838"/>
              <a:ext cx="6207125" cy="3960812"/>
              <a:chOff x="1894056" y="2636912"/>
              <a:chExt cx="6206336" cy="3960440"/>
            </a:xfrm>
          </p:grpSpPr>
          <p:grpSp>
            <p:nvGrpSpPr>
              <p:cNvPr id="21513" name="27 Grupo"/>
              <p:cNvGrpSpPr>
                <a:grpSpLocks/>
              </p:cNvGrpSpPr>
              <p:nvPr/>
            </p:nvGrpSpPr>
            <p:grpSpPr bwMode="auto">
              <a:xfrm>
                <a:off x="1894056" y="2636912"/>
                <a:ext cx="6206336" cy="3960440"/>
                <a:chOff x="4414336" y="2348880"/>
                <a:chExt cx="6206336" cy="3960440"/>
              </a:xfrm>
            </p:grpSpPr>
            <p:sp>
              <p:nvSpPr>
                <p:cNvPr id="29" name="28 Arco"/>
                <p:cNvSpPr/>
                <p:nvPr/>
              </p:nvSpPr>
              <p:spPr bwMode="auto">
                <a:xfrm>
                  <a:off x="6155602" y="3717176"/>
                  <a:ext cx="4465070" cy="2592144"/>
                </a:xfrm>
                <a:prstGeom prst="arc">
                  <a:avLst>
                    <a:gd name="adj1" fmla="val 11045991"/>
                    <a:gd name="adj2" fmla="val 15012025"/>
                  </a:avLst>
                </a:prstGeom>
                <a:noFill/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s-ES"/>
                </a:p>
              </p:txBody>
            </p:sp>
            <p:grpSp>
              <p:nvGrpSpPr>
                <p:cNvPr id="21516" name="97 Grupo"/>
                <p:cNvGrpSpPr>
                  <a:grpSpLocks/>
                </p:cNvGrpSpPr>
                <p:nvPr/>
              </p:nvGrpSpPr>
              <p:grpSpPr bwMode="auto">
                <a:xfrm>
                  <a:off x="4414336" y="2348880"/>
                  <a:ext cx="4046096" cy="2700008"/>
                  <a:chOff x="4427984" y="2348880"/>
                  <a:chExt cx="4046096" cy="2700008"/>
                </a:xfrm>
              </p:grpSpPr>
              <p:cxnSp>
                <p:nvCxnSpPr>
                  <p:cNvPr id="21517" name="30 Conector recto de flecha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27984" y="4293096"/>
                    <a:ext cx="3672408" cy="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accent1">
                        <a:lumMod val="25000"/>
                      </a:schemeClr>
                    </a:solidFill>
                    <a:round/>
                    <a:headEnd/>
                    <a:tailEnd type="arrow" w="lg" len="lg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18" name="31 Conector recto de flecha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940152" y="2420888"/>
                    <a:ext cx="0" cy="262800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accent1">
                        <a:lumMod val="25000"/>
                      </a:schemeClr>
                    </a:solidFill>
                    <a:round/>
                    <a:headEnd/>
                    <a:tailEnd type="arrow" w="lg" len="lg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1519" name="33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2492896"/>
                    <a:ext cx="94975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a</a:t>
                    </a:r>
                    <a:r>
                      <a:rPr lang="es-CL" altLang="es-CL" sz="20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 </a:t>
                    </a:r>
                    <a:r>
                      <a:rPr lang="es-CL" altLang="es-CL" sz="20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&gt; </a:t>
                    </a:r>
                    <a:r>
                      <a:rPr lang="es-CL" altLang="es-CL" sz="20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1</a:t>
                    </a:r>
                    <a:endParaRPr lang="es-ES" altLang="es-CL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1520" name="34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7754000" y="4293970"/>
                    <a:ext cx="7200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x</a:t>
                    </a:r>
                    <a:endParaRPr lang="es-ES" altLang="es-CL" sz="2000"/>
                  </a:p>
                </p:txBody>
              </p:sp>
              <p:sp>
                <p:nvSpPr>
                  <p:cNvPr id="21521" name="35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5508104" y="2348880"/>
                    <a:ext cx="7200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y</a:t>
                    </a:r>
                    <a:endParaRPr lang="es-ES" altLang="es-CL" sz="2000"/>
                  </a:p>
                </p:txBody>
              </p:sp>
            </p:grpSp>
          </p:grpSp>
          <p:sp>
            <p:nvSpPr>
              <p:cNvPr id="21514" name="37 Rectángulo"/>
              <p:cNvSpPr>
                <a:spLocks noChangeArrowheads="1"/>
              </p:cNvSpPr>
              <p:nvPr/>
            </p:nvSpPr>
            <p:spPr bwMode="auto">
              <a:xfrm>
                <a:off x="3923928" y="4581128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1</a:t>
                </a:r>
                <a:endParaRPr lang="es-ES" altLang="es-CL" sz="2000"/>
              </a:p>
            </p:txBody>
          </p:sp>
        </p:grpSp>
        <p:sp>
          <p:nvSpPr>
            <p:cNvPr id="33" name="96 Elipse"/>
            <p:cNvSpPr>
              <a:spLocks noChangeArrowheads="1"/>
            </p:cNvSpPr>
            <p:nvPr/>
          </p:nvSpPr>
          <p:spPr bwMode="auto">
            <a:xfrm>
              <a:off x="3965738" y="4528113"/>
              <a:ext cx="107975" cy="107995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</p:grp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163440" y="5579948"/>
            <a:ext cx="3552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=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y  </a:t>
            </a:r>
            <a:r>
              <a:rPr lang="es-ES" sz="2000" u="none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Rec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</a:t>
            </a:r>
            <a:r>
              <a:rPr lang="es-ES" sz="2000" u="none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(f)  =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7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255809" y="5517232"/>
            <a:ext cx="3552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=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y  </a:t>
            </a:r>
            <a:r>
              <a:rPr lang="es-ES" sz="2000" u="none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Rec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</a:t>
            </a:r>
            <a:r>
              <a:rPr lang="es-ES" sz="2000" u="none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(f)  =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4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Ley de crecimiento y decrecimiento logarítmico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5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0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2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834356" y="1340768"/>
            <a:ext cx="280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= log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(x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865440" y="1661144"/>
            <a:ext cx="194692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f(8)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(8) = 3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5868144" y="2139279"/>
            <a:ext cx="194692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f(4)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(4) = 2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868144" y="2602742"/>
            <a:ext cx="194692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f(2)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(2) = 1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5868144" y="3068960"/>
            <a:ext cx="194692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(1) = 0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68144" y="3573016"/>
            <a:ext cx="255746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f(1/2)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(1/2) = – 1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868144" y="4077072"/>
            <a:ext cx="255746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f(1/4)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(1/4) 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5868144" y="4581128"/>
            <a:ext cx="2762672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f(1/8)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(1/8) 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52867" y="2085876"/>
            <a:ext cx="3711215" cy="2916904"/>
            <a:chOff x="1652867" y="2085876"/>
            <a:chExt cx="3711215" cy="2916904"/>
          </a:xfrm>
        </p:grpSpPr>
        <p:grpSp>
          <p:nvGrpSpPr>
            <p:cNvPr id="7" name="6 Grupo"/>
            <p:cNvGrpSpPr/>
            <p:nvPr/>
          </p:nvGrpSpPr>
          <p:grpSpPr>
            <a:xfrm>
              <a:off x="1652867" y="2085876"/>
              <a:ext cx="3711215" cy="2916904"/>
              <a:chOff x="2214710" y="2085876"/>
              <a:chExt cx="3711215" cy="2916904"/>
            </a:xfrm>
          </p:grpSpPr>
          <p:grpSp>
            <p:nvGrpSpPr>
              <p:cNvPr id="41" name="40 Grupo"/>
              <p:cNvGrpSpPr/>
              <p:nvPr/>
            </p:nvGrpSpPr>
            <p:grpSpPr>
              <a:xfrm>
                <a:off x="2214710" y="2085876"/>
                <a:ext cx="3711215" cy="2916904"/>
                <a:chOff x="5869013" y="1936263"/>
                <a:chExt cx="3711215" cy="2916904"/>
              </a:xfrm>
            </p:grpSpPr>
            <p:cxnSp>
              <p:nvCxnSpPr>
                <p:cNvPr id="42" name="41 Conector recto"/>
                <p:cNvCxnSpPr/>
                <p:nvPr/>
              </p:nvCxnSpPr>
              <p:spPr bwMode="auto">
                <a:xfrm>
                  <a:off x="6375124" y="3207379"/>
                  <a:ext cx="612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</p:spPr>
            </p:cxnSp>
            <p:grpSp>
              <p:nvGrpSpPr>
                <p:cNvPr id="45" name="44 Grupo"/>
                <p:cNvGrpSpPr/>
                <p:nvPr/>
              </p:nvGrpSpPr>
              <p:grpSpPr>
                <a:xfrm>
                  <a:off x="5869013" y="1936263"/>
                  <a:ext cx="3711215" cy="2916904"/>
                  <a:chOff x="4125013" y="2295188"/>
                  <a:chExt cx="3359184" cy="2956530"/>
                </a:xfrm>
              </p:grpSpPr>
              <p:sp>
                <p:nvSpPr>
                  <p:cNvPr id="54" name="53 Rectángulo"/>
                  <p:cNvSpPr/>
                  <p:nvPr/>
                </p:nvSpPr>
                <p:spPr>
                  <a:xfrm>
                    <a:off x="4286001" y="2295188"/>
                    <a:ext cx="297122" cy="3313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s-CL" sz="1200" i="0" u="none" dirty="0" smtClean="0">
                        <a:solidFill>
                          <a:schemeClr val="accent5">
                            <a:lumMod val="25000"/>
                          </a:schemeClr>
                        </a:solidFill>
                      </a:rPr>
                      <a:t>y</a:t>
                    </a:r>
                    <a:endParaRPr lang="es-CL" sz="1200" i="0" dirty="0">
                      <a:solidFill>
                        <a:schemeClr val="accent5">
                          <a:lumMod val="2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55" name="8 Grupo"/>
                  <p:cNvGrpSpPr>
                    <a:grpSpLocks/>
                  </p:cNvGrpSpPr>
                  <p:nvPr/>
                </p:nvGrpSpPr>
                <p:grpSpPr bwMode="auto">
                  <a:xfrm>
                    <a:off x="4125013" y="3928041"/>
                    <a:ext cx="3128175" cy="394845"/>
                    <a:chOff x="4124538" y="3716338"/>
                    <a:chExt cx="3127964" cy="394639"/>
                  </a:xfrm>
                </p:grpSpPr>
                <p:cxnSp>
                  <p:nvCxnSpPr>
                    <p:cNvPr id="72" name="8 Conector recto de flecha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124538" y="3717925"/>
                      <a:ext cx="3127964" cy="0"/>
                    </a:xfrm>
                    <a:prstGeom prst="straightConnector1">
                      <a:avLst/>
                    </a:prstGeom>
                    <a:noFill/>
                    <a:ln w="19050" algn="ctr">
                      <a:solidFill>
                        <a:schemeClr val="accent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13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630885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14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341958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15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49686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25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435600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26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148263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8" name="27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859338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" name="28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572000" y="3716338"/>
                      <a:ext cx="0" cy="144462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80" name="59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25590" y="3770310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81" name="62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95341" y="3779805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82" name="67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31794" y="3777535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83" name="75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5563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84" name="78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9340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85" name="83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08239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56" name="67 Grupo"/>
                  <p:cNvGrpSpPr>
                    <a:grpSpLocks/>
                  </p:cNvGrpSpPr>
                  <p:nvPr/>
                </p:nvGrpSpPr>
                <p:grpSpPr bwMode="auto">
                  <a:xfrm>
                    <a:off x="4255526" y="2497632"/>
                    <a:ext cx="406381" cy="2754086"/>
                    <a:chOff x="4256010" y="2285666"/>
                    <a:chExt cx="405762" cy="2754789"/>
                  </a:xfrm>
                </p:grpSpPr>
                <p:grpSp>
                  <p:nvGrpSpPr>
                    <p:cNvPr id="59" name="84 Grupo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20540" y="2285666"/>
                      <a:ext cx="71974" cy="2713661"/>
                      <a:chOff x="4520540" y="2285666"/>
                      <a:chExt cx="71974" cy="2713661"/>
                    </a:xfrm>
                  </p:grpSpPr>
                  <p:cxnSp>
                    <p:nvCxnSpPr>
                      <p:cNvPr id="65" name="10 Conector recto de flecha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571999" y="2285666"/>
                        <a:ext cx="0" cy="2713661"/>
                      </a:xfrm>
                      <a:prstGeom prst="straightConnector1">
                        <a:avLst/>
                      </a:prstGeom>
                      <a:noFill/>
                      <a:ln w="19050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 type="none" w="med" len="med"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66" name="46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0" y="4904986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67" name="47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0540" y="4500531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68" name="56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37" y="2641834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69" name="57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3" y="3006859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0" name="58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0" y="3371883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1" name="35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087" y="4101932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60" name="69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56012" y="2456416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1" name="73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39668" y="2821128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62" name="74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50950" y="3171069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3" name="76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58662" y="4309686"/>
                      <a:ext cx="36393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64" name="77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56010" y="4709026"/>
                      <a:ext cx="36393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-3</a:t>
                      </a:r>
                    </a:p>
                  </p:txBody>
                </p:sp>
              </p:grpSp>
              <p:sp>
                <p:nvSpPr>
                  <p:cNvPr id="57" name="56 Rectángulo"/>
                  <p:cNvSpPr/>
                  <p:nvPr/>
                </p:nvSpPr>
                <p:spPr>
                  <a:xfrm>
                    <a:off x="7187075" y="3909105"/>
                    <a:ext cx="297122" cy="3313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s-CL" sz="1200" i="0" u="none" dirty="0" smtClean="0">
                        <a:solidFill>
                          <a:schemeClr val="accent5">
                            <a:lumMod val="25000"/>
                          </a:schemeClr>
                        </a:solidFill>
                      </a:rPr>
                      <a:t>x</a:t>
                    </a:r>
                    <a:endParaRPr lang="es-CL" sz="1200" i="0" dirty="0">
                      <a:solidFill>
                        <a:schemeClr val="accent5">
                          <a:lumMod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44" name="43 Conector recto"/>
                <p:cNvCxnSpPr/>
                <p:nvPr/>
              </p:nvCxnSpPr>
              <p:spPr bwMode="auto">
                <a:xfrm>
                  <a:off x="6999594" y="3279427"/>
                  <a:ext cx="983" cy="288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6" name="85 Elipse"/>
              <p:cNvSpPr>
                <a:spLocks noChangeArrowheads="1"/>
              </p:cNvSpPr>
              <p:nvPr/>
            </p:nvSpPr>
            <p:spPr bwMode="auto">
              <a:xfrm>
                <a:off x="2981386" y="3654358"/>
                <a:ext cx="90343" cy="8497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CL" altLang="es-CL" sz="1200" i="0" smtClean="0"/>
              </a:p>
            </p:txBody>
          </p:sp>
          <p:sp>
            <p:nvSpPr>
              <p:cNvPr id="88" name="62 CuadroTexto"/>
              <p:cNvSpPr txBox="1">
                <a:spLocks noChangeArrowheads="1"/>
              </p:cNvSpPr>
              <p:nvPr/>
            </p:nvSpPr>
            <p:spPr bwMode="auto">
              <a:xfrm>
                <a:off x="3861123" y="3763833"/>
                <a:ext cx="2696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ES" altLang="es-CL" sz="1200" i="0" u="none" dirty="0" smtClean="0">
                    <a:solidFill>
                      <a:schemeClr val="accent1">
                        <a:lumMod val="25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89" name="25 Conector recto"/>
              <p:cNvCxnSpPr>
                <a:cxnSpLocks noChangeShapeType="1"/>
              </p:cNvCxnSpPr>
              <p:nvPr/>
            </p:nvCxnSpPr>
            <p:spPr bwMode="auto">
              <a:xfrm>
                <a:off x="3995936" y="3694226"/>
                <a:ext cx="0" cy="106553"/>
              </a:xfrm>
              <a:prstGeom prst="line">
                <a:avLst/>
              </a:prstGeom>
              <a:noFill/>
              <a:ln w="952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89 Conector recto"/>
              <p:cNvCxnSpPr/>
              <p:nvPr/>
            </p:nvCxnSpPr>
            <p:spPr bwMode="auto">
              <a:xfrm>
                <a:off x="3995936" y="2996952"/>
                <a:ext cx="983" cy="68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90 Conector recto"/>
              <p:cNvCxnSpPr/>
              <p:nvPr/>
            </p:nvCxnSpPr>
            <p:spPr bwMode="auto">
              <a:xfrm>
                <a:off x="2695233" y="2996952"/>
                <a:ext cx="1296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</p:spPr>
          </p:cxnSp>
        </p:grpSp>
        <p:cxnSp>
          <p:nvCxnSpPr>
            <p:cNvPr id="92" name="13 Conector recto"/>
            <p:cNvCxnSpPr>
              <a:cxnSpLocks noChangeShapeType="1"/>
            </p:cNvCxnSpPr>
            <p:nvPr/>
          </p:nvCxnSpPr>
          <p:spPr bwMode="auto">
            <a:xfrm>
              <a:off x="4739920" y="3686053"/>
              <a:ext cx="0" cy="106553"/>
            </a:xfrm>
            <a:prstGeom prst="line">
              <a:avLst/>
            </a:prstGeom>
            <a:noFill/>
            <a:ln w="9525" algn="ctr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75 CuadroTexto"/>
            <p:cNvSpPr txBox="1">
              <a:spLocks noChangeArrowheads="1"/>
            </p:cNvSpPr>
            <p:nvPr/>
          </p:nvSpPr>
          <p:spPr bwMode="auto">
            <a:xfrm>
              <a:off x="4605107" y="376889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CL" sz="1200" i="0" u="none" dirty="0" smtClean="0">
                  <a:solidFill>
                    <a:schemeClr val="accent1">
                      <a:lumMod val="25000"/>
                    </a:schemeClr>
                  </a:solidFill>
                </a:rPr>
                <a:t>8</a:t>
              </a:r>
            </a:p>
          </p:txBody>
        </p:sp>
        <p:cxnSp>
          <p:nvCxnSpPr>
            <p:cNvPr id="94" name="93 Conector recto"/>
            <p:cNvCxnSpPr/>
            <p:nvPr/>
          </p:nvCxnSpPr>
          <p:spPr bwMode="auto">
            <a:xfrm>
              <a:off x="4739919" y="2708920"/>
              <a:ext cx="0" cy="90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94 Conector recto"/>
            <p:cNvCxnSpPr/>
            <p:nvPr/>
          </p:nvCxnSpPr>
          <p:spPr bwMode="auto">
            <a:xfrm>
              <a:off x="2147920" y="2636912"/>
              <a:ext cx="259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6" name="76 CuadroTexto"/>
            <p:cNvSpPr txBox="1">
              <a:spLocks noChangeArrowheads="1"/>
            </p:cNvSpPr>
            <p:nvPr/>
          </p:nvSpPr>
          <p:spPr bwMode="auto">
            <a:xfrm>
              <a:off x="1800868" y="3889763"/>
              <a:ext cx="3209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CL" sz="1200" i="0" u="none" dirty="0" smtClean="0">
                  <a:solidFill>
                    <a:schemeClr val="accent1">
                      <a:lumMod val="25000"/>
                    </a:schemeClr>
                  </a:solidFill>
                </a:rPr>
                <a:t>-1</a:t>
              </a:r>
            </a:p>
          </p:txBody>
        </p:sp>
        <p:cxnSp>
          <p:nvCxnSpPr>
            <p:cNvPr id="97" name="96 Conector recto"/>
            <p:cNvCxnSpPr/>
            <p:nvPr/>
          </p:nvCxnSpPr>
          <p:spPr bwMode="auto">
            <a:xfrm>
              <a:off x="2313660" y="3703643"/>
              <a:ext cx="983" cy="36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97 Conector recto"/>
            <p:cNvCxnSpPr/>
            <p:nvPr/>
          </p:nvCxnSpPr>
          <p:spPr bwMode="auto">
            <a:xfrm>
              <a:off x="2152652" y="4077357"/>
              <a:ext cx="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9" name="98 Conector recto"/>
            <p:cNvCxnSpPr/>
            <p:nvPr/>
          </p:nvCxnSpPr>
          <p:spPr bwMode="auto">
            <a:xfrm>
              <a:off x="2229731" y="3703643"/>
              <a:ext cx="983" cy="115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99 Conector recto"/>
            <p:cNvCxnSpPr/>
            <p:nvPr/>
          </p:nvCxnSpPr>
          <p:spPr bwMode="auto">
            <a:xfrm>
              <a:off x="2146699" y="4470229"/>
              <a:ext cx="7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01" name="100 Grupo"/>
          <p:cNvGrpSpPr/>
          <p:nvPr/>
        </p:nvGrpSpPr>
        <p:grpSpPr>
          <a:xfrm>
            <a:off x="2239200" y="2583196"/>
            <a:ext cx="6703420" cy="3099156"/>
            <a:chOff x="2239200" y="2583196"/>
            <a:chExt cx="6703420" cy="3099156"/>
          </a:xfrm>
        </p:grpSpPr>
        <p:sp>
          <p:nvSpPr>
            <p:cNvPr id="102" name="101 Arco"/>
            <p:cNvSpPr/>
            <p:nvPr/>
          </p:nvSpPr>
          <p:spPr bwMode="auto">
            <a:xfrm>
              <a:off x="2329200" y="2583196"/>
              <a:ext cx="6613420" cy="3099156"/>
            </a:xfrm>
            <a:prstGeom prst="arc">
              <a:avLst>
                <a:gd name="adj1" fmla="val 11292026"/>
                <a:gd name="adj2" fmla="val 14926446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7" name="86 Arco"/>
            <p:cNvSpPr/>
            <p:nvPr/>
          </p:nvSpPr>
          <p:spPr bwMode="auto">
            <a:xfrm>
              <a:off x="2239200" y="3571876"/>
              <a:ext cx="857256" cy="1857388"/>
            </a:xfrm>
            <a:prstGeom prst="arc">
              <a:avLst>
                <a:gd name="adj1" fmla="val 11045991"/>
                <a:gd name="adj2" fmla="val 15521895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875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27584" y="1430239"/>
            <a:ext cx="2157963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>
                <a:solidFill>
                  <a:srgbClr val="FF6600"/>
                </a:solidFill>
              </a:rPr>
              <a:t>b)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&lt; a &lt; 1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856409" y="1412776"/>
            <a:ext cx="5234125" cy="4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f(x) = log</a:t>
            </a:r>
            <a:r>
              <a:rPr lang="es-CL" sz="2000" b="1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(x)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decreciente para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todo x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0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6440437" y="2774950"/>
            <a:ext cx="1731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= IR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6444208" y="3141663"/>
            <a:ext cx="157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 = IR</a:t>
            </a:r>
          </a:p>
        </p:txBody>
      </p:sp>
      <p:sp>
        <p:nvSpPr>
          <p:cNvPr id="28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Ley de crecimiento y decrecimiento logarítmico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30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1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3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2412627" y="2060575"/>
            <a:ext cx="6119813" cy="3060700"/>
            <a:chOff x="1908175" y="2060575"/>
            <a:chExt cx="6119813" cy="3060700"/>
          </a:xfrm>
        </p:grpSpPr>
        <p:grpSp>
          <p:nvGrpSpPr>
            <p:cNvPr id="6" name="45 Grupo"/>
            <p:cNvGrpSpPr>
              <a:grpSpLocks/>
            </p:cNvGrpSpPr>
            <p:nvPr/>
          </p:nvGrpSpPr>
          <p:grpSpPr bwMode="auto">
            <a:xfrm>
              <a:off x="1908175" y="2060575"/>
              <a:ext cx="6119813" cy="3060700"/>
              <a:chOff x="1907704" y="2060848"/>
              <a:chExt cx="6120680" cy="3060048"/>
            </a:xfrm>
          </p:grpSpPr>
          <p:grpSp>
            <p:nvGrpSpPr>
              <p:cNvPr id="22538" name="27 Grupo"/>
              <p:cNvGrpSpPr>
                <a:grpSpLocks/>
              </p:cNvGrpSpPr>
              <p:nvPr/>
            </p:nvGrpSpPr>
            <p:grpSpPr bwMode="auto">
              <a:xfrm>
                <a:off x="1907704" y="2060848"/>
                <a:ext cx="6120680" cy="3060048"/>
                <a:chOff x="4414336" y="1988840"/>
                <a:chExt cx="6120680" cy="3060048"/>
              </a:xfrm>
            </p:grpSpPr>
            <p:sp>
              <p:nvSpPr>
                <p:cNvPr id="29" name="28 Arco"/>
                <p:cNvSpPr/>
                <p:nvPr/>
              </p:nvSpPr>
              <p:spPr bwMode="auto">
                <a:xfrm flipV="1">
                  <a:off x="6070334" y="1988840"/>
                  <a:ext cx="4464682" cy="2880699"/>
                </a:xfrm>
                <a:prstGeom prst="arc">
                  <a:avLst>
                    <a:gd name="adj1" fmla="val 11045991"/>
                    <a:gd name="adj2" fmla="val 15012025"/>
                  </a:avLst>
                </a:prstGeom>
                <a:noFill/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s-ES"/>
                </a:p>
              </p:txBody>
            </p:sp>
            <p:grpSp>
              <p:nvGrpSpPr>
                <p:cNvPr id="22541" name="97 Grupo"/>
                <p:cNvGrpSpPr>
                  <a:grpSpLocks/>
                </p:cNvGrpSpPr>
                <p:nvPr/>
              </p:nvGrpSpPr>
              <p:grpSpPr bwMode="auto">
                <a:xfrm>
                  <a:off x="4414336" y="2348880"/>
                  <a:ext cx="4046096" cy="2700008"/>
                  <a:chOff x="4427984" y="2348880"/>
                  <a:chExt cx="4046096" cy="2700008"/>
                </a:xfrm>
              </p:grpSpPr>
              <p:cxnSp>
                <p:nvCxnSpPr>
                  <p:cNvPr id="22542" name="30 Conector recto de flecha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27984" y="4293096"/>
                    <a:ext cx="3672408" cy="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accent1">
                        <a:lumMod val="25000"/>
                      </a:schemeClr>
                    </a:solidFill>
                    <a:round/>
                    <a:headEnd/>
                    <a:tailEnd type="arrow" w="lg" len="lg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543" name="31 Conector recto de flecha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940152" y="2420888"/>
                    <a:ext cx="0" cy="2628000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chemeClr val="accent1">
                        <a:lumMod val="25000"/>
                      </a:schemeClr>
                    </a:solidFill>
                    <a:round/>
                    <a:headEnd/>
                    <a:tailEnd type="arrow" w="lg" len="lg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2544" name="33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2492896"/>
                    <a:ext cx="1287744" cy="4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 &lt; a &lt; 1</a:t>
                    </a:r>
                    <a:endParaRPr lang="es-ES" altLang="es-CL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2545" name="34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7754000" y="4293970"/>
                    <a:ext cx="7200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x</a:t>
                    </a:r>
                    <a:endParaRPr lang="es-ES" altLang="es-CL" sz="2000"/>
                  </a:p>
                </p:txBody>
              </p:sp>
              <p:sp>
                <p:nvSpPr>
                  <p:cNvPr id="22546" name="35 Rectángulo"/>
                  <p:cNvSpPr>
                    <a:spLocks noChangeArrowheads="1"/>
                  </p:cNvSpPr>
                  <p:nvPr/>
                </p:nvSpPr>
                <p:spPr bwMode="auto">
                  <a:xfrm>
                    <a:off x="5508104" y="2348880"/>
                    <a:ext cx="72008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y</a:t>
                    </a:r>
                    <a:endParaRPr lang="es-ES" altLang="es-CL" sz="2000"/>
                  </a:p>
                </p:txBody>
              </p:sp>
            </p:grpSp>
          </p:grpSp>
          <p:sp>
            <p:nvSpPr>
              <p:cNvPr id="22539" name="44 Rectángulo"/>
              <p:cNvSpPr>
                <a:spLocks noChangeArrowheads="1"/>
              </p:cNvSpPr>
              <p:nvPr/>
            </p:nvSpPr>
            <p:spPr bwMode="auto">
              <a:xfrm>
                <a:off x="3807208" y="4365104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1</a:t>
                </a:r>
                <a:endParaRPr lang="es-ES" altLang="es-CL" sz="2000"/>
              </a:p>
            </p:txBody>
          </p:sp>
        </p:grpSp>
        <p:sp>
          <p:nvSpPr>
            <p:cNvPr id="34" name="96 Elipse"/>
            <p:cNvSpPr>
              <a:spLocks noChangeArrowheads="1"/>
            </p:cNvSpPr>
            <p:nvPr/>
          </p:nvSpPr>
          <p:spPr bwMode="auto">
            <a:xfrm>
              <a:off x="3965738" y="4329117"/>
              <a:ext cx="107975" cy="107995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948956" y="5561945"/>
            <a:ext cx="499147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rgbClr val="7030A0"/>
                </a:solidFill>
              </a:rPr>
              <a:t>: </a:t>
            </a:r>
            <a:r>
              <a:rPr lang="es-MX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gráfica de f(x) = log</a:t>
            </a:r>
            <a:r>
              <a:rPr lang="es-ES" u="none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pasa por (1,0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s-CL" altLang="es-CL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97513" y="5113403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9" grpId="0"/>
      <p:bldP spid="40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Ley de crecimiento y decrecimiento logarítmico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30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1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33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34356" y="1340768"/>
            <a:ext cx="2936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= log</a:t>
            </a:r>
            <a:r>
              <a:rPr lang="es-CL" sz="2000" u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(x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255809" y="5517232"/>
            <a:ext cx="3552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u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Dom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(f) =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 </a:t>
            </a:r>
            <a:r>
              <a: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y  </a:t>
            </a:r>
            <a:r>
              <a:rPr lang="es-ES" sz="2000" u="none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Rec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</a:t>
            </a:r>
            <a:r>
              <a:rPr lang="es-ES" sz="2000" u="none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(f)  = </a:t>
            </a:r>
            <a:r>
              <a:rPr lang="es-ES" sz="2000" u="none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IR</a:t>
            </a:r>
            <a:r>
              <a:rPr lang="es-ES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43" name="42 Grupo"/>
          <p:cNvGrpSpPr/>
          <p:nvPr/>
        </p:nvGrpSpPr>
        <p:grpSpPr>
          <a:xfrm>
            <a:off x="1652867" y="2085876"/>
            <a:ext cx="3711215" cy="2916904"/>
            <a:chOff x="1652867" y="2085876"/>
            <a:chExt cx="3711215" cy="2916904"/>
          </a:xfrm>
        </p:grpSpPr>
        <p:grpSp>
          <p:nvGrpSpPr>
            <p:cNvPr id="44" name="43 Grupo"/>
            <p:cNvGrpSpPr/>
            <p:nvPr/>
          </p:nvGrpSpPr>
          <p:grpSpPr>
            <a:xfrm>
              <a:off x="1652867" y="2085876"/>
              <a:ext cx="3711215" cy="2916904"/>
              <a:chOff x="2214710" y="2085876"/>
              <a:chExt cx="3711215" cy="2916904"/>
            </a:xfrm>
          </p:grpSpPr>
          <p:grpSp>
            <p:nvGrpSpPr>
              <p:cNvPr id="54" name="53 Grupo"/>
              <p:cNvGrpSpPr/>
              <p:nvPr/>
            </p:nvGrpSpPr>
            <p:grpSpPr>
              <a:xfrm>
                <a:off x="2214710" y="2085876"/>
                <a:ext cx="3711215" cy="2916904"/>
                <a:chOff x="5869013" y="1936263"/>
                <a:chExt cx="3711215" cy="2916904"/>
              </a:xfrm>
            </p:grpSpPr>
            <p:cxnSp>
              <p:nvCxnSpPr>
                <p:cNvPr id="60" name="59 Conector recto"/>
                <p:cNvCxnSpPr/>
                <p:nvPr/>
              </p:nvCxnSpPr>
              <p:spPr bwMode="auto">
                <a:xfrm>
                  <a:off x="6356872" y="3927459"/>
                  <a:ext cx="6480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</p:spPr>
            </p:cxnSp>
            <p:grpSp>
              <p:nvGrpSpPr>
                <p:cNvPr id="61" name="60 Grupo"/>
                <p:cNvGrpSpPr/>
                <p:nvPr/>
              </p:nvGrpSpPr>
              <p:grpSpPr>
                <a:xfrm>
                  <a:off x="5869013" y="1936263"/>
                  <a:ext cx="3711215" cy="2916904"/>
                  <a:chOff x="4125013" y="2295188"/>
                  <a:chExt cx="3359184" cy="2956530"/>
                </a:xfrm>
              </p:grpSpPr>
              <p:sp>
                <p:nvSpPr>
                  <p:cNvPr id="63" name="62 Rectángulo"/>
                  <p:cNvSpPr/>
                  <p:nvPr/>
                </p:nvSpPr>
                <p:spPr>
                  <a:xfrm>
                    <a:off x="4286001" y="2295188"/>
                    <a:ext cx="297122" cy="3313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s-CL" sz="1200" i="0" u="none" dirty="0" smtClean="0">
                        <a:solidFill>
                          <a:schemeClr val="accent5">
                            <a:lumMod val="25000"/>
                          </a:schemeClr>
                        </a:solidFill>
                      </a:rPr>
                      <a:t>y</a:t>
                    </a:r>
                    <a:endParaRPr lang="es-CL" sz="1200" i="0" dirty="0">
                      <a:solidFill>
                        <a:schemeClr val="accent5">
                          <a:lumMod val="2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64" name="8 Grupo"/>
                  <p:cNvGrpSpPr>
                    <a:grpSpLocks/>
                  </p:cNvGrpSpPr>
                  <p:nvPr/>
                </p:nvGrpSpPr>
                <p:grpSpPr bwMode="auto">
                  <a:xfrm>
                    <a:off x="4125013" y="3928041"/>
                    <a:ext cx="3128175" cy="394845"/>
                    <a:chOff x="4124538" y="3716338"/>
                    <a:chExt cx="3127964" cy="394639"/>
                  </a:xfrm>
                </p:grpSpPr>
                <p:cxnSp>
                  <p:nvCxnSpPr>
                    <p:cNvPr id="80" name="8 Conector recto de flecha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124538" y="3717925"/>
                      <a:ext cx="3127964" cy="0"/>
                    </a:xfrm>
                    <a:prstGeom prst="straightConnector1">
                      <a:avLst/>
                    </a:prstGeom>
                    <a:noFill/>
                    <a:ln w="19050" algn="ctr">
                      <a:solidFill>
                        <a:schemeClr val="accent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1" name="13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630885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14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341958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15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49686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25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435600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26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148263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6" name="27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859338" y="3716338"/>
                      <a:ext cx="0" cy="107944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accent1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7" name="28 Conector recto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572000" y="3716338"/>
                      <a:ext cx="0" cy="144462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88" name="59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25590" y="3770310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89" name="62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95341" y="3779805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90" name="67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31794" y="3777535"/>
                      <a:ext cx="306204" cy="3311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91" name="75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95563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92" name="78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9340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93" name="83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08239" y="3789325"/>
                      <a:ext cx="244034" cy="2806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65" name="67 Grupo"/>
                  <p:cNvGrpSpPr>
                    <a:grpSpLocks/>
                  </p:cNvGrpSpPr>
                  <p:nvPr/>
                </p:nvGrpSpPr>
                <p:grpSpPr bwMode="auto">
                  <a:xfrm>
                    <a:off x="4255526" y="2497632"/>
                    <a:ext cx="406381" cy="2754086"/>
                    <a:chOff x="4256010" y="2285666"/>
                    <a:chExt cx="405762" cy="2754789"/>
                  </a:xfrm>
                </p:grpSpPr>
                <p:grpSp>
                  <p:nvGrpSpPr>
                    <p:cNvPr id="67" name="84 Grupo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20540" y="2285666"/>
                      <a:ext cx="71974" cy="2713661"/>
                      <a:chOff x="4520540" y="2285666"/>
                      <a:chExt cx="71974" cy="2713661"/>
                    </a:xfrm>
                  </p:grpSpPr>
                  <p:cxnSp>
                    <p:nvCxnSpPr>
                      <p:cNvPr id="73" name="10 Conector recto de flecha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571999" y="2285666"/>
                        <a:ext cx="0" cy="2713661"/>
                      </a:xfrm>
                      <a:prstGeom prst="straightConnector1">
                        <a:avLst/>
                      </a:prstGeom>
                      <a:noFill/>
                      <a:ln w="19050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 type="none" w="med" len="med"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4" name="46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0" y="4904986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5" name="47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0540" y="4500531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6" name="56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37" y="2641834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7" name="57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3" y="3006859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8" name="58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440" y="3371883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79" name="35 Conector recto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7087" y="4101932"/>
                        <a:ext cx="65071" cy="0"/>
                      </a:xfrm>
                      <a:prstGeom prst="line">
                        <a:avLst/>
                      </a:prstGeom>
                      <a:noFill/>
                      <a:ln w="9525" algn="ctr">
                        <a:solidFill>
                          <a:schemeClr val="accent1">
                            <a:lumMod val="25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68" name="69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56012" y="2456416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9" name="73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39668" y="2821128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70" name="74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50950" y="3171069"/>
                      <a:ext cx="30576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71" name="76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58662" y="4309686"/>
                      <a:ext cx="36393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72" name="77 CuadroTexto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56010" y="4709026"/>
                      <a:ext cx="363930" cy="3314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u="sng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s-ES" altLang="es-CL" sz="1200" i="0" u="non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-3</a:t>
                      </a:r>
                    </a:p>
                  </p:txBody>
                </p:sp>
              </p:grpSp>
              <p:sp>
                <p:nvSpPr>
                  <p:cNvPr id="66" name="65 Rectángulo"/>
                  <p:cNvSpPr/>
                  <p:nvPr/>
                </p:nvSpPr>
                <p:spPr>
                  <a:xfrm>
                    <a:off x="7187075" y="3909105"/>
                    <a:ext cx="297122" cy="3313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s-CL" sz="1200" i="0" u="none" dirty="0" smtClean="0">
                        <a:solidFill>
                          <a:schemeClr val="accent5">
                            <a:lumMod val="25000"/>
                          </a:schemeClr>
                        </a:solidFill>
                      </a:rPr>
                      <a:t>x</a:t>
                    </a:r>
                    <a:endParaRPr lang="es-CL" sz="1200" i="0" dirty="0">
                      <a:solidFill>
                        <a:schemeClr val="accent5">
                          <a:lumMod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62" name="61 Conector recto"/>
                <p:cNvCxnSpPr/>
                <p:nvPr/>
              </p:nvCxnSpPr>
              <p:spPr bwMode="auto">
                <a:xfrm>
                  <a:off x="6999594" y="3567451"/>
                  <a:ext cx="983" cy="360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5" name="54 Elipse"/>
              <p:cNvSpPr>
                <a:spLocks noChangeArrowheads="1"/>
              </p:cNvSpPr>
              <p:nvPr/>
            </p:nvSpPr>
            <p:spPr bwMode="auto">
              <a:xfrm>
                <a:off x="2981386" y="3654358"/>
                <a:ext cx="90343" cy="8497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CL" altLang="es-CL" sz="1200" i="0" smtClean="0"/>
              </a:p>
            </p:txBody>
          </p:sp>
          <p:sp>
            <p:nvSpPr>
              <p:cNvPr id="56" name="62 CuadroTexto"/>
              <p:cNvSpPr txBox="1">
                <a:spLocks noChangeArrowheads="1"/>
              </p:cNvSpPr>
              <p:nvPr/>
            </p:nvSpPr>
            <p:spPr bwMode="auto">
              <a:xfrm>
                <a:off x="3861123" y="3763833"/>
                <a:ext cx="2696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ES" altLang="es-CL" sz="1200" i="0" u="none" dirty="0" smtClean="0">
                    <a:solidFill>
                      <a:schemeClr val="accent1">
                        <a:lumMod val="25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57" name="25 Conector recto"/>
              <p:cNvCxnSpPr>
                <a:cxnSpLocks noChangeShapeType="1"/>
              </p:cNvCxnSpPr>
              <p:nvPr/>
            </p:nvCxnSpPr>
            <p:spPr bwMode="auto">
              <a:xfrm>
                <a:off x="3995936" y="3694226"/>
                <a:ext cx="0" cy="106553"/>
              </a:xfrm>
              <a:prstGeom prst="line">
                <a:avLst/>
              </a:prstGeom>
              <a:noFill/>
              <a:ln w="9525" algn="ctr">
                <a:solidFill>
                  <a:schemeClr val="accent1">
                    <a:lumMod val="2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57 Conector recto"/>
              <p:cNvCxnSpPr/>
              <p:nvPr/>
            </p:nvCxnSpPr>
            <p:spPr bwMode="auto">
              <a:xfrm>
                <a:off x="3999525" y="3719264"/>
                <a:ext cx="983" cy="75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58 Conector recto"/>
              <p:cNvCxnSpPr/>
              <p:nvPr/>
            </p:nvCxnSpPr>
            <p:spPr bwMode="auto">
              <a:xfrm>
                <a:off x="2701902" y="4475264"/>
                <a:ext cx="1296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</p:spPr>
          </p:cxnSp>
        </p:grpSp>
        <p:cxnSp>
          <p:nvCxnSpPr>
            <p:cNvPr id="45" name="13 Conector recto"/>
            <p:cNvCxnSpPr>
              <a:cxnSpLocks noChangeShapeType="1"/>
            </p:cNvCxnSpPr>
            <p:nvPr/>
          </p:nvCxnSpPr>
          <p:spPr bwMode="auto">
            <a:xfrm>
              <a:off x="4739920" y="3686053"/>
              <a:ext cx="0" cy="106553"/>
            </a:xfrm>
            <a:prstGeom prst="line">
              <a:avLst/>
            </a:prstGeom>
            <a:noFill/>
            <a:ln w="9525" algn="ctr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75 CuadroTexto"/>
            <p:cNvSpPr txBox="1">
              <a:spLocks noChangeArrowheads="1"/>
            </p:cNvSpPr>
            <p:nvPr/>
          </p:nvSpPr>
          <p:spPr bwMode="auto">
            <a:xfrm>
              <a:off x="4605107" y="376889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CL" sz="1200" i="0" u="none" dirty="0" smtClean="0">
                  <a:solidFill>
                    <a:schemeClr val="accent1">
                      <a:lumMod val="25000"/>
                    </a:schemeClr>
                  </a:solidFill>
                </a:rPr>
                <a:t>8</a:t>
              </a:r>
            </a:p>
          </p:txBody>
        </p:sp>
        <p:cxnSp>
          <p:nvCxnSpPr>
            <p:cNvPr id="47" name="46 Conector recto"/>
            <p:cNvCxnSpPr/>
            <p:nvPr/>
          </p:nvCxnSpPr>
          <p:spPr bwMode="auto">
            <a:xfrm>
              <a:off x="4739919" y="3717032"/>
              <a:ext cx="0" cy="115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47 Conector recto"/>
            <p:cNvCxnSpPr/>
            <p:nvPr/>
          </p:nvCxnSpPr>
          <p:spPr bwMode="auto">
            <a:xfrm>
              <a:off x="2158985" y="4869161"/>
              <a:ext cx="259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49" name="76 CuadroTexto"/>
            <p:cNvSpPr txBox="1">
              <a:spLocks noChangeArrowheads="1"/>
            </p:cNvSpPr>
            <p:nvPr/>
          </p:nvSpPr>
          <p:spPr bwMode="auto">
            <a:xfrm>
              <a:off x="1800868" y="3889763"/>
              <a:ext cx="3209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CL" sz="1200" i="0" u="none" dirty="0" smtClean="0">
                  <a:solidFill>
                    <a:schemeClr val="accent1">
                      <a:lumMod val="25000"/>
                    </a:schemeClr>
                  </a:solidFill>
                </a:rPr>
                <a:t>-1</a:t>
              </a:r>
            </a:p>
          </p:txBody>
        </p:sp>
        <p:cxnSp>
          <p:nvCxnSpPr>
            <p:cNvPr id="50" name="49 Conector recto"/>
            <p:cNvCxnSpPr/>
            <p:nvPr/>
          </p:nvCxnSpPr>
          <p:spPr bwMode="auto">
            <a:xfrm>
              <a:off x="2320827" y="3343643"/>
              <a:ext cx="983" cy="36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50 Conector recto"/>
            <p:cNvCxnSpPr/>
            <p:nvPr/>
          </p:nvCxnSpPr>
          <p:spPr bwMode="auto">
            <a:xfrm>
              <a:off x="2161754" y="3356992"/>
              <a:ext cx="14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2" name="51 Conector recto"/>
            <p:cNvCxnSpPr/>
            <p:nvPr/>
          </p:nvCxnSpPr>
          <p:spPr bwMode="auto">
            <a:xfrm>
              <a:off x="2229731" y="2996952"/>
              <a:ext cx="983" cy="72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52 Conector recto"/>
            <p:cNvCxnSpPr/>
            <p:nvPr/>
          </p:nvCxnSpPr>
          <p:spPr bwMode="auto">
            <a:xfrm>
              <a:off x="2146699" y="2996952"/>
              <a:ext cx="7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oval" w="med" len="med"/>
            </a:ln>
            <a:effectLst/>
          </p:spPr>
        </p:cxnSp>
      </p:grp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5882742" y="1700808"/>
            <a:ext cx="254691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f(8)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(8) = – 3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5882742" y="2167144"/>
            <a:ext cx="247547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f(4)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(4) 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5868144" y="2709141"/>
            <a:ext cx="249007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f(2)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(2) 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5888881" y="3251035"/>
            <a:ext cx="2145642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(1) = 0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5882742" y="3796577"/>
            <a:ext cx="25776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f(1/2)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(1/2) = 1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5888881" y="4365104"/>
            <a:ext cx="2577690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f(1/4)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(1/4) = 2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5888880" y="4941168"/>
            <a:ext cx="285958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f(1/8)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</a:t>
            </a:r>
            <a:r>
              <a:rPr lang="es-CL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1/2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(1/8) = 3</a:t>
            </a:r>
            <a:endParaRPr lang="es-CL" u="non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94" name="93 Grupo"/>
          <p:cNvGrpSpPr/>
          <p:nvPr/>
        </p:nvGrpSpPr>
        <p:grpSpPr>
          <a:xfrm flipV="1">
            <a:off x="2214546" y="1548000"/>
            <a:ext cx="6703420" cy="3357586"/>
            <a:chOff x="2239200" y="2583196"/>
            <a:chExt cx="6703420" cy="3099156"/>
          </a:xfrm>
        </p:grpSpPr>
        <p:sp>
          <p:nvSpPr>
            <p:cNvPr id="103" name="102 Arco"/>
            <p:cNvSpPr/>
            <p:nvPr/>
          </p:nvSpPr>
          <p:spPr bwMode="auto">
            <a:xfrm>
              <a:off x="2329200" y="2583196"/>
              <a:ext cx="6613420" cy="3099156"/>
            </a:xfrm>
            <a:prstGeom prst="arc">
              <a:avLst>
                <a:gd name="adj1" fmla="val 11292026"/>
                <a:gd name="adj2" fmla="val 14926446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4" name="103 Arco"/>
            <p:cNvSpPr/>
            <p:nvPr/>
          </p:nvSpPr>
          <p:spPr bwMode="auto">
            <a:xfrm>
              <a:off x="2239200" y="3571876"/>
              <a:ext cx="857256" cy="1857388"/>
            </a:xfrm>
            <a:prstGeom prst="arc">
              <a:avLst>
                <a:gd name="adj1" fmla="val 11045991"/>
                <a:gd name="adj2" fmla="val 15521895"/>
              </a:avLst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70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"/>
          <p:cNvSpPr>
            <a:spLocks noChangeArrowheads="1"/>
          </p:cNvSpPr>
          <p:nvPr/>
        </p:nvSpPr>
        <p:spPr bwMode="auto">
          <a:xfrm>
            <a:off x="5724128" y="2865909"/>
            <a:ext cx="198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</a:t>
            </a:r>
          </a:p>
        </p:txBody>
      </p:sp>
      <p:sp>
        <p:nvSpPr>
          <p:cNvPr id="30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1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pic>
        <p:nvPicPr>
          <p:cNvPr id="33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852167" y="1052736"/>
            <a:ext cx="7536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Cada función puede usarse para modelar algún tipo de situación en el mundo real. Las funciones logarítmicas no son la excepción. </a:t>
            </a:r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852166" y="1791909"/>
            <a:ext cx="7608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u="none" dirty="0">
                <a:solidFill>
                  <a:srgbClr val="000000">
                    <a:lumMod val="85000"/>
                    <a:lumOff val="15000"/>
                  </a:srgbClr>
                </a:solidFill>
              </a:rPr>
              <a:t>Por ejemplo, la escala Richter es una función logarítmica que se usa para medir la magnitud de los </a:t>
            </a:r>
            <a:r>
              <a:rPr lang="es-CL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terremotos, la que se relaciona con cuánta energía libera. El rango de la escala va de 1 a 10 grados.</a:t>
            </a:r>
            <a:endParaRPr lang="es-CL" dirty="0">
              <a:solidFill>
                <a:srgbClr val="000000"/>
              </a:solidFill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86086"/>
              </p:ext>
            </p:extLst>
          </p:nvPr>
        </p:nvGraphicFramePr>
        <p:xfrm>
          <a:off x="6033090" y="2912146"/>
          <a:ext cx="1362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cuación" r:id="rId4" imgW="850680" imgH="482400" progId="Equation.3">
                  <p:embed/>
                </p:oleObj>
              </mc:Choice>
              <mc:Fallback>
                <p:oleObj name="Ecuación" r:id="rId4" imgW="850680" imgH="482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090" y="2912146"/>
                        <a:ext cx="13620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922162" y="2865909"/>
            <a:ext cx="4369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Para encontrar la medida de la magnitud del terremoto (R) en la escala de Richter se utiliza la siguiente fórmula:</a:t>
            </a:r>
            <a:endParaRPr lang="es-CL" dirty="0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922163" y="4574738"/>
            <a:ext cx="7466262" cy="615553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rgbClr val="7030A0"/>
                </a:solidFill>
              </a:rPr>
              <a:t>:    	</a:t>
            </a:r>
            <a:r>
              <a:rPr lang="es-CL" sz="1600" u="none" dirty="0" smtClean="0"/>
              <a:t>A</a:t>
            </a:r>
            <a:r>
              <a:rPr lang="es-CL" sz="1600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  </a:t>
            </a:r>
            <a:r>
              <a:rPr lang="es-CL" sz="1600" u="none" dirty="0">
                <a:solidFill>
                  <a:srgbClr val="000000">
                    <a:lumMod val="85000"/>
                    <a:lumOff val="15000"/>
                  </a:srgbClr>
                </a:solidFill>
              </a:rPr>
              <a:t>es la medida de la amplitud de onda del </a:t>
            </a:r>
            <a:r>
              <a:rPr lang="es-CL" sz="1600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terremoto  y</a:t>
            </a:r>
            <a:endParaRPr lang="es-CL" sz="1600" u="none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r>
              <a:rPr lang="es-CL" sz="1600" u="none" dirty="0" smtClean="0"/>
              <a:t>	A</a:t>
            </a:r>
            <a:r>
              <a:rPr lang="es-CL" sz="1600" u="none" baseline="-25000" dirty="0" smtClean="0"/>
              <a:t>0</a:t>
            </a:r>
            <a:r>
              <a:rPr lang="es-CL" sz="1600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, la </a:t>
            </a:r>
            <a:r>
              <a:rPr lang="es-CL" sz="1600" u="none" dirty="0">
                <a:solidFill>
                  <a:srgbClr val="000000">
                    <a:lumMod val="85000"/>
                    <a:lumOff val="15000"/>
                  </a:srgbClr>
                </a:solidFill>
              </a:rPr>
              <a:t>amplitud de onda más pequeña detectada (o estándar</a:t>
            </a:r>
            <a:r>
              <a:rPr lang="es-CL" sz="1600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).</a:t>
            </a:r>
            <a:endParaRPr lang="es-CL" altLang="es-CL" sz="16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61544" y="4183513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3" grpId="0"/>
      <p:bldP spid="6" grpId="0"/>
      <p:bldP spid="11" grpId="0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30470" y="94446"/>
            <a:ext cx="7560840" cy="576064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CL" sz="2400" b="1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Dónde encontrar el informe: Desde intranet alumno</a:t>
            </a:r>
            <a:endParaRPr lang="es-CL" sz="2400" b="1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30709" cy="58892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 bwMode="auto">
          <a:xfrm>
            <a:off x="395536" y="5733256"/>
            <a:ext cx="1224136" cy="288032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L" smtClean="0">
              <a:solidFill>
                <a:srgbClr val="000000"/>
              </a:solidFill>
            </a:endParaRPr>
          </a:p>
        </p:txBody>
      </p:sp>
      <p:cxnSp>
        <p:nvCxnSpPr>
          <p:cNvPr id="5" name="4 Conector recto de flecha"/>
          <p:cNvCxnSpPr>
            <a:stCxn id="4" idx="2"/>
          </p:cNvCxnSpPr>
          <p:nvPr/>
        </p:nvCxnSpPr>
        <p:spPr bwMode="auto">
          <a:xfrm flipH="1">
            <a:off x="1478542" y="670510"/>
            <a:ext cx="3132348" cy="50405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31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1. Función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pic>
        <p:nvPicPr>
          <p:cNvPr id="33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4356" y="980728"/>
            <a:ext cx="1468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921441" y="1556792"/>
            <a:ext cx="746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Si la medida de amplitud de onda de un terremoto es 10.000 veces más grande que A</a:t>
            </a:r>
            <a:r>
              <a:rPr lang="es-CL" u="none" baseline="-25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0</a:t>
            </a:r>
            <a:r>
              <a:rPr lang="es-CL" u="none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. ¿cuál es su magnitud en la escala de Richter? </a:t>
            </a:r>
            <a:endParaRPr lang="es-CL" dirty="0"/>
          </a:p>
        </p:txBody>
      </p:sp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04327"/>
              </p:ext>
            </p:extLst>
          </p:nvPr>
        </p:nvGraphicFramePr>
        <p:xfrm>
          <a:off x="2531901" y="2708920"/>
          <a:ext cx="3962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cuación" r:id="rId4" imgW="2476440" imgH="482400" progId="Equation.3">
                  <p:embed/>
                </p:oleObj>
              </mc:Choice>
              <mc:Fallback>
                <p:oleObj name="Ecuación" r:id="rId4" imgW="2476440" imgH="482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01" y="2708920"/>
                        <a:ext cx="3962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8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22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9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60679" y="1484784"/>
            <a:ext cx="559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la ecuación exponencial  </a:t>
            </a:r>
            <a:r>
              <a:rPr lang="es-CL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altLang="es-CL" sz="2000" b="1" u="none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s-CL" altLang="es-CL" sz="2000" b="1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b="1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  a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≠ b, </a:t>
            </a:r>
          </a:p>
          <a:p>
            <a:pPr eaLnBrk="1" hangingPunct="1"/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aplicamos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logaritmos.</a:t>
            </a:r>
            <a:endParaRPr lang="es-ES" altLang="es-CL" sz="2000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27584" y="2420888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  </a:t>
            </a:r>
            <a:r>
              <a:rPr lang="es-CL" alt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altLang="es-CL" sz="2000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s-CL" alt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entonces,  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746922" y="2420948"/>
            <a:ext cx="209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(</a:t>
            </a:r>
            <a:r>
              <a:rPr lang="es-CL" alt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altLang="es-CL" sz="2000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log (</a:t>
            </a:r>
            <a:r>
              <a:rPr lang="es-CL" alt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u="none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497684" y="2914660"/>
            <a:ext cx="26356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</a:t>
            </a:r>
            <a:r>
              <a:rPr lang="en-U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 (a) = c </a:t>
            </a:r>
            <a:r>
              <a:rPr lang="en-US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 (b)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43 Grupo"/>
          <p:cNvGrpSpPr>
            <a:grpSpLocks/>
          </p:cNvGrpSpPr>
          <p:nvPr/>
        </p:nvGrpSpPr>
        <p:grpSpPr bwMode="auto">
          <a:xfrm>
            <a:off x="4421610" y="3314710"/>
            <a:ext cx="1626540" cy="757238"/>
            <a:chOff x="6804248" y="3226624"/>
            <a:chExt cx="1626790" cy="756322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6804248" y="3415159"/>
              <a:ext cx="5325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 =</a:t>
              </a:r>
              <a:endParaRPr lang="es-ES" altLang="es-CL" sz="2000" u="non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3" name="42 Grupo"/>
            <p:cNvGrpSpPr>
              <a:grpSpLocks/>
            </p:cNvGrpSpPr>
            <p:nvPr/>
          </p:nvGrpSpPr>
          <p:grpSpPr bwMode="auto">
            <a:xfrm>
              <a:off x="7236296" y="3226624"/>
              <a:ext cx="1194742" cy="756322"/>
              <a:chOff x="7452320" y="1772816"/>
              <a:chExt cx="1194742" cy="756322"/>
            </a:xfrm>
          </p:grpSpPr>
          <p:sp>
            <p:nvSpPr>
              <p:cNvPr id="44" name="Rectangle 12"/>
              <p:cNvSpPr>
                <a:spLocks noChangeArrowheads="1"/>
              </p:cNvSpPr>
              <p:nvPr/>
            </p:nvSpPr>
            <p:spPr bwMode="auto">
              <a:xfrm>
                <a:off x="7609984" y="2129088"/>
                <a:ext cx="8397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log(a)</a:t>
                </a:r>
                <a:endParaRPr lang="es-ES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7452320" y="1772816"/>
                <a:ext cx="1194742" cy="399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 </a:t>
                </a:r>
                <a:r>
                  <a:rPr lang="en-US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·</a:t>
                </a:r>
                <a:r>
                  <a:rPr lang="es-CL" altLang="es-CL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log(b)</a:t>
                </a:r>
                <a:endParaRPr lang="es-ES" alt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46" name="39 Conector recto"/>
              <p:cNvCxnSpPr>
                <a:cxnSpLocks noChangeShapeType="1"/>
              </p:cNvCxnSpPr>
              <p:nvPr/>
            </p:nvCxnSpPr>
            <p:spPr bwMode="auto">
              <a:xfrm>
                <a:off x="7506912" y="2160152"/>
                <a:ext cx="108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7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Ecuación exponencial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827584" y="1916113"/>
            <a:ext cx="684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Esto es válido para todo a, b y c, mayores que cero y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≠ 1</a:t>
            </a:r>
            <a:endParaRPr lang="es-CL" altLang="es-CL" sz="2000" u="none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34355" y="2636912"/>
            <a:ext cx="3361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1: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(5x) =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232025" y="3179837"/>
            <a:ext cx="233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(5x) = log (100)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771800" y="367513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5x = 100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922613" y="4124399"/>
            <a:ext cx="88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20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18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-36020" y="1228690"/>
            <a:ext cx="460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Ecuación logarítmica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27584" y="1312482"/>
            <a:ext cx="4894436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 </a:t>
            </a:r>
            <a:r>
              <a:rPr lang="es-CL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es-CL" altLang="es-CL" sz="2000" b="1" u="none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b="1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(a)</a:t>
            </a:r>
            <a:r>
              <a:rPr lang="es-CL" altLang="es-CL" sz="2000" b="1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s-CL" altLang="es-CL" sz="2000" b="1" u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es-CL" altLang="es-CL" sz="2000" b="1" u="none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s-CL" altLang="es-CL" sz="2000" b="1" u="none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entonces   </a:t>
            </a:r>
            <a:r>
              <a:rPr lang="es-CL" alt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</a:t>
            </a:r>
            <a:r>
              <a:rPr lang="es-CL" alt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s-CL" altLang="es-CL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34356" y="1412776"/>
            <a:ext cx="4241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2: 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 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alt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s-CL" alt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log 6 + 2log </a:t>
            </a:r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18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-36020" y="1228690"/>
            <a:ext cx="6768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5976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Ecuación logarítmica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17962" y="1876762"/>
            <a:ext cx="2784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3log x = log 6 + 2log x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339752" y="2380818"/>
            <a:ext cx="1572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 x = log 6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746163" y="2852936"/>
            <a:ext cx="745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 = 6</a:t>
            </a:r>
            <a:endParaRPr lang="es-ES" alt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6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131763" y="-100013"/>
            <a:ext cx="4800277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>
              <a:cs typeface="Arial" panose="020B0604020202020204" pitchFamily="34" charset="0"/>
            </a:endParaRPr>
          </a:p>
        </p:txBody>
      </p:sp>
      <p:sp>
        <p:nvSpPr>
          <p:cNvPr id="18" name="Rectángulo 27"/>
          <p:cNvSpPr/>
          <p:nvPr/>
        </p:nvSpPr>
        <p:spPr>
          <a:xfrm>
            <a:off x="467544" y="44624"/>
            <a:ext cx="5040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CL" altLang="es-CL" sz="2600" b="1" u="none" dirty="0" smtClean="0">
                <a:solidFill>
                  <a:srgbClr val="404040"/>
                </a:solidFill>
                <a:cs typeface="Arial" panose="020B0604020202020204" pitchFamily="34" charset="0"/>
              </a:rPr>
              <a:t>2. Ecuación logarítmica</a:t>
            </a:r>
            <a:endParaRPr lang="es-CL" altLang="es-CL" sz="2600" b="1" u="none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6632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-36020" y="1228690"/>
            <a:ext cx="4572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40 CuadroTexto"/>
          <p:cNvSpPr txBox="1">
            <a:spLocks noChangeArrowheads="1"/>
          </p:cNvSpPr>
          <p:nvPr/>
        </p:nvSpPr>
        <p:spPr bwMode="auto">
          <a:xfrm>
            <a:off x="827584" y="868650"/>
            <a:ext cx="37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000" b="1" u="none" dirty="0" smtClean="0">
                <a:solidFill>
                  <a:srgbClr val="7F7F7F"/>
                </a:solidFill>
              </a:rPr>
              <a:t>Ecuación logarítmica</a:t>
            </a:r>
            <a:endParaRPr lang="es-ES" alt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27584" y="1415517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 3: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50756"/>
              </p:ext>
            </p:extLst>
          </p:nvPr>
        </p:nvGraphicFramePr>
        <p:xfrm>
          <a:off x="2411760" y="1340768"/>
          <a:ext cx="28382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cuación" r:id="rId4" imgW="1892160" imgH="431640" progId="Equation.3">
                  <p:embed/>
                </p:oleObj>
              </mc:Choice>
              <mc:Fallback>
                <p:oleObj name="Ecuación" r:id="rId4" imgW="1892160" imgH="43164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340768"/>
                        <a:ext cx="283824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7844"/>
              </p:ext>
            </p:extLst>
          </p:nvPr>
        </p:nvGraphicFramePr>
        <p:xfrm>
          <a:off x="1763688" y="2018357"/>
          <a:ext cx="344790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cuación" r:id="rId6" imgW="2298600" imgH="431640" progId="Equation.3">
                  <p:embed/>
                </p:oleObj>
              </mc:Choice>
              <mc:Fallback>
                <p:oleObj name="Ecuación" r:id="rId6" imgW="2298600" imgH="43164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18357"/>
                        <a:ext cx="344790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8059"/>
              </p:ext>
            </p:extLst>
          </p:nvPr>
        </p:nvGraphicFramePr>
        <p:xfrm>
          <a:off x="2632571" y="2679464"/>
          <a:ext cx="26287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cuación" r:id="rId8" imgW="1752480" imgH="431640" progId="Equation.3">
                  <p:embed/>
                </p:oleObj>
              </mc:Choice>
              <mc:Fallback>
                <p:oleObj name="Ecuación" r:id="rId8" imgW="1752480" imgH="43164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571" y="2679464"/>
                        <a:ext cx="262872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2633"/>
              </p:ext>
            </p:extLst>
          </p:nvPr>
        </p:nvGraphicFramePr>
        <p:xfrm>
          <a:off x="3153470" y="3471552"/>
          <a:ext cx="16000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cuación" r:id="rId10" imgW="1066680" imgH="393480" progId="Equation.3">
                  <p:embed/>
                </p:oleObj>
              </mc:Choice>
              <mc:Fallback>
                <p:oleObj name="Ecuación" r:id="rId10" imgW="1066680" imgH="39348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470" y="3471552"/>
                        <a:ext cx="1600020" cy="590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195878"/>
              </p:ext>
            </p:extLst>
          </p:nvPr>
        </p:nvGraphicFramePr>
        <p:xfrm>
          <a:off x="3144515" y="4221088"/>
          <a:ext cx="167616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cuación" r:id="rId12" imgW="1117440" imgH="177480" progId="Equation.3">
                  <p:embed/>
                </p:oleObj>
              </mc:Choice>
              <mc:Fallback>
                <p:oleObj name="Ecuación" r:id="rId12" imgW="1117440" imgH="17748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515" y="4221088"/>
                        <a:ext cx="1676160" cy="26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00977"/>
              </p:ext>
            </p:extLst>
          </p:nvPr>
        </p:nvGraphicFramePr>
        <p:xfrm>
          <a:off x="3491880" y="4652963"/>
          <a:ext cx="93312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cuación" r:id="rId14" imgW="622080" imgH="177480" progId="Equation.3">
                  <p:embed/>
                </p:oleObj>
              </mc:Choice>
              <mc:Fallback>
                <p:oleObj name="Ecuación" r:id="rId14" imgW="622080" imgH="17748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52963"/>
                        <a:ext cx="933120" cy="26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9644"/>
              </p:ext>
            </p:extLst>
          </p:nvPr>
        </p:nvGraphicFramePr>
        <p:xfrm>
          <a:off x="3635896" y="5085184"/>
          <a:ext cx="5524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cuación" r:id="rId16" imgW="368280" imgH="164880" progId="Equation.3">
                  <p:embed/>
                </p:oleObj>
              </mc:Choice>
              <mc:Fallback>
                <p:oleObj name="Ecuación" r:id="rId16" imgW="368280" imgH="16488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85184"/>
                        <a:ext cx="552420" cy="247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8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742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742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17413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6804248" y="4490410"/>
            <a:ext cx="1511300" cy="1223962"/>
            <a:chOff x="251520" y="5805264"/>
            <a:chExt cx="1512168" cy="1224136"/>
          </a:xfrm>
        </p:grpSpPr>
        <p:sp>
          <p:nvSpPr>
            <p:cNvPr id="21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rgbClr val="CCDDEA">
                <a:lumMod val="60000"/>
                <a:lumOff val="4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u="none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51520" y="5862422"/>
              <a:ext cx="1512168" cy="109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1400" b="1" u="none" kern="0" dirty="0">
                  <a:solidFill>
                    <a:srgbClr val="465E9C"/>
                  </a:solidFill>
                </a:rPr>
                <a:t>ALTERNATIVA </a:t>
              </a: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1400" b="1" u="none" kern="0" dirty="0">
                  <a:solidFill>
                    <a:srgbClr val="465E9C"/>
                  </a:solidFill>
                </a:rPr>
                <a:t>CORRECTA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altLang="es-CL" sz="4000" b="1" u="none" kern="0" dirty="0" smtClean="0">
                  <a:solidFill>
                    <a:srgbClr val="465E9C"/>
                  </a:solidFill>
                </a:rPr>
                <a:t>A</a:t>
              </a:r>
              <a:endParaRPr lang="es-ES_tradnl" altLang="es-CL" sz="4000" u="none" kern="0" dirty="0">
                <a:solidFill>
                  <a:srgbClr val="465E9C"/>
                </a:solidFill>
              </a:endParaRPr>
            </a:p>
          </p:txBody>
        </p:sp>
      </p:grpSp>
      <p:sp>
        <p:nvSpPr>
          <p:cNvPr id="9" name="Rectángulo 1"/>
          <p:cNvSpPr/>
          <p:nvPr/>
        </p:nvSpPr>
        <p:spPr>
          <a:xfrm>
            <a:off x="2555776" y="5688698"/>
            <a:ext cx="7135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Fuente : </a:t>
            </a:r>
            <a:r>
              <a:rPr lang="es-ES_tradnl" altLang="es-CL" sz="1600" b="1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DEMRE - U. DE CHILE</a:t>
            </a: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Proceso de admisión </a:t>
            </a:r>
            <a:r>
              <a:rPr lang="es-ES_tradnl" altLang="es-CL" sz="16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2010.</a:t>
            </a:r>
            <a:endParaRPr lang="es-ES_tradnl" altLang="es-CL" sz="1600" i="1" u="none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11560" y="1268760"/>
            <a:ext cx="640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u="none" dirty="0"/>
              <a:t>31. </a:t>
            </a:r>
            <a:r>
              <a:rPr lang="es-CL" sz="2000" u="none" dirty="0"/>
              <a:t>Si f(x) = log</a:t>
            </a:r>
            <a:r>
              <a:rPr lang="es-CL" sz="2000" u="none" baseline="-25000" dirty="0"/>
              <a:t>2</a:t>
            </a:r>
            <a:r>
              <a:rPr lang="es-CL" sz="2000" u="none" dirty="0"/>
              <a:t> x, entonces f(16) </a:t>
            </a:r>
            <a:r>
              <a:rPr lang="es-CL" sz="2000" u="none" dirty="0" smtClean="0"/>
              <a:t>– f(8</a:t>
            </a:r>
            <a:r>
              <a:rPr lang="es-CL" sz="2000" u="none" dirty="0"/>
              <a:t>) </a:t>
            </a:r>
            <a:r>
              <a:rPr lang="es-CL" sz="2000" u="none" dirty="0" smtClean="0"/>
              <a:t>es</a:t>
            </a:r>
          </a:p>
          <a:p>
            <a:endParaRPr lang="es-CL" sz="2000" u="none" dirty="0"/>
          </a:p>
          <a:p>
            <a:pPr marL="449263"/>
            <a:r>
              <a:rPr lang="es-CL" sz="2000" u="none" dirty="0"/>
              <a:t>A) 1</a:t>
            </a:r>
          </a:p>
          <a:p>
            <a:pPr marL="449263"/>
            <a:r>
              <a:rPr lang="es-CL" sz="2000" u="none" dirty="0"/>
              <a:t>B) 2</a:t>
            </a:r>
          </a:p>
          <a:p>
            <a:pPr marL="449263"/>
            <a:r>
              <a:rPr lang="es-CL" sz="2000" u="none" dirty="0"/>
              <a:t>C) 3</a:t>
            </a:r>
          </a:p>
          <a:p>
            <a:pPr marL="449263"/>
            <a:r>
              <a:rPr lang="es-CL" sz="2000" u="none" dirty="0"/>
              <a:t>D) 4</a:t>
            </a:r>
          </a:p>
          <a:p>
            <a:pPr marL="449263"/>
            <a:r>
              <a:rPr lang="es-CL" sz="2000" u="none" dirty="0"/>
              <a:t>E) 7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850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50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8435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72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0055"/>
              </p:ext>
            </p:extLst>
          </p:nvPr>
        </p:nvGraphicFramePr>
        <p:xfrm>
          <a:off x="467545" y="1124744"/>
          <a:ext cx="8136904" cy="4758532"/>
        </p:xfrm>
        <a:graphic>
          <a:graphicData uri="http://schemas.openxmlformats.org/drawingml/2006/table">
            <a:tbl>
              <a:tblPr/>
              <a:tblGrid>
                <a:gridCol w="648071"/>
                <a:gridCol w="936104"/>
                <a:gridCol w="5256584"/>
                <a:gridCol w="1296145"/>
              </a:tblGrid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B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953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3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9459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4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51200"/>
              </p:ext>
            </p:extLst>
          </p:nvPr>
        </p:nvGraphicFramePr>
        <p:xfrm>
          <a:off x="395537" y="1124744"/>
          <a:ext cx="8352927" cy="5122105"/>
        </p:xfrm>
        <a:graphic>
          <a:graphicData uri="http://schemas.openxmlformats.org/drawingml/2006/table">
            <a:tbl>
              <a:tblPr/>
              <a:tblGrid>
                <a:gridCol w="720079"/>
                <a:gridCol w="864096"/>
                <a:gridCol w="5328592"/>
                <a:gridCol w="1440160"/>
              </a:tblGrid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6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Función exponencial, logarítmica y raíz cuadrada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2339752" y="1492634"/>
            <a:ext cx="4328998" cy="4338436"/>
          </a:xfrm>
          <a:prstGeom prst="rect">
            <a:avLst/>
          </a:prstGeom>
          <a:noFill/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482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20483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2048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panose="020B0604020202020204" pitchFamily="34" charset="0"/>
                </a:endParaRPr>
              </a:p>
            </p:txBody>
          </p:sp>
          <p:sp>
            <p:nvSpPr>
              <p:cNvPr id="20486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panose="020B0604020202020204" pitchFamily="34" charset="0"/>
                  </a:rPr>
                  <a:t>Síntesis de la clase</a:t>
                </a:r>
              </a:p>
            </p:txBody>
          </p:sp>
        </p:grpSp>
        <p:pic>
          <p:nvPicPr>
            <p:cNvPr id="20484" name="5 Imagen" descr="ico_mapa conceptu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2987825" y="908720"/>
            <a:ext cx="3024335" cy="1167828"/>
            <a:chOff x="1691682" y="4365104"/>
            <a:chExt cx="5040055" cy="890564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691682" y="4365104"/>
              <a:ext cx="5040055" cy="890564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931683" y="4393893"/>
              <a:ext cx="4598022" cy="30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 smtClean="0"/>
                <a:t>Función logarítmica</a:t>
              </a:r>
              <a:endParaRPr lang="es-ES" altLang="es-CL" sz="2000" b="1" u="none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643245" y="2276872"/>
            <a:ext cx="3131421" cy="2844155"/>
            <a:chOff x="683568" y="2931418"/>
            <a:chExt cx="3131421" cy="2844155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683568" y="2931418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877119" y="2996952"/>
              <a:ext cx="2470745" cy="360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>
                  <a:latin typeface="+mj-lt"/>
                </a:rPr>
                <a:t>a &gt; 1</a:t>
              </a:r>
              <a:r>
                <a:rPr lang="es-CL" sz="1600" u="none" dirty="0">
                  <a:latin typeface="+mj-lt"/>
                </a:rPr>
                <a:t>, </a:t>
              </a:r>
              <a:endParaRPr lang="es-CL" sz="1600" u="none" dirty="0" smtClean="0">
                <a:latin typeface="+mj-lt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932363" y="2292579"/>
            <a:ext cx="3131421" cy="2844155"/>
            <a:chOff x="4905005" y="2924944"/>
            <a:chExt cx="3131421" cy="2844155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4905005" y="2924944"/>
              <a:ext cx="3131421" cy="2844155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824545" y="2996952"/>
              <a:ext cx="1434741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1600" u="none" dirty="0" smtClean="0">
                  <a:latin typeface="+mj-lt"/>
                </a:rPr>
                <a:t>Si </a:t>
              </a:r>
              <a:r>
                <a:rPr lang="es-CL" sz="1600" b="1" u="none" dirty="0" smtClean="0">
                  <a:latin typeface="+mj-lt"/>
                </a:rPr>
                <a:t>0 &lt; a &lt; </a:t>
              </a:r>
              <a:r>
                <a:rPr lang="es-CL" sz="1600" b="1" u="none" dirty="0">
                  <a:latin typeface="+mj-lt"/>
                </a:rPr>
                <a:t>1</a:t>
              </a:r>
              <a:r>
                <a:rPr lang="es-CL" sz="1600" u="none" dirty="0">
                  <a:latin typeface="+mj-lt"/>
                </a:rPr>
                <a:t>, </a:t>
              </a:r>
            </a:p>
          </p:txBody>
        </p:sp>
      </p:grpSp>
      <p:sp>
        <p:nvSpPr>
          <p:cNvPr id="2" name="1 Rectángulo"/>
          <p:cNvSpPr/>
          <p:nvPr/>
        </p:nvSpPr>
        <p:spPr>
          <a:xfrm>
            <a:off x="3203848" y="1346581"/>
            <a:ext cx="25410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s-CL" altLang="es-CL" u="none" dirty="0" smtClean="0"/>
              <a:t>log</a:t>
            </a:r>
            <a:r>
              <a:rPr lang="es-CL" altLang="es-CL" u="none" baseline="-25000" dirty="0" smtClean="0"/>
              <a:t>a </a:t>
            </a:r>
            <a:r>
              <a:rPr lang="es-CL" altLang="es-CL" u="none" dirty="0"/>
              <a:t>(x</a:t>
            </a:r>
            <a:r>
              <a:rPr lang="es-CL" altLang="es-CL" u="none" dirty="0" smtClean="0"/>
              <a:t>) = y   </a:t>
            </a:r>
            <a:r>
              <a:rPr lang="es-CL" altLang="es-CL" b="1" u="none" dirty="0">
                <a:sym typeface="Symbol" pitchFamily="18" charset="2"/>
              </a:rPr>
              <a:t></a:t>
            </a: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s-CL" altLang="es-CL" u="none" dirty="0"/>
              <a:t> a</a:t>
            </a:r>
            <a:r>
              <a:rPr lang="es-CL" altLang="es-CL" u="none" baseline="30000" dirty="0"/>
              <a:t>y</a:t>
            </a:r>
            <a:r>
              <a:rPr lang="es-CL" altLang="es-CL" u="none" dirty="0"/>
              <a:t> = x </a:t>
            </a: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203848" y="1683615"/>
            <a:ext cx="2581646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u="none" dirty="0"/>
              <a:t> </a:t>
            </a:r>
            <a:r>
              <a:rPr lang="es-CL" altLang="es-CL" sz="1600" u="none" dirty="0" smtClean="0"/>
              <a:t>con a &gt; 0,  a ≠ 1 y  x</a:t>
            </a:r>
            <a:r>
              <a:rPr lang="ru-RU" altLang="es-CL" sz="1600" u="none" dirty="0" smtClean="0">
                <a:sym typeface="Symbol" pitchFamily="18" charset="2"/>
              </a:rPr>
              <a:t></a:t>
            </a:r>
            <a:r>
              <a:rPr lang="es-CL" altLang="es-CL" sz="1600" u="none" dirty="0" smtClean="0"/>
              <a:t>IR</a:t>
            </a:r>
            <a:r>
              <a:rPr lang="es-ES" sz="16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u="none" baseline="30000" dirty="0"/>
              <a:t>+</a:t>
            </a:r>
            <a:endParaRPr lang="ru-RU" altLang="es-CL" sz="1600" u="none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27584" y="2745736"/>
            <a:ext cx="263565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1600" b="1" u="none" dirty="0">
                <a:latin typeface="+mj-lt"/>
              </a:rPr>
              <a:t>f(x) = log</a:t>
            </a:r>
            <a:r>
              <a:rPr lang="es-CL" sz="1600" b="1" u="none" baseline="-25000" dirty="0">
                <a:latin typeface="+mj-lt"/>
              </a:rPr>
              <a:t>a </a:t>
            </a:r>
            <a:r>
              <a:rPr lang="es-CL" sz="1600" b="1" u="none" dirty="0">
                <a:latin typeface="+mj-lt"/>
              </a:rPr>
              <a:t>(x)</a:t>
            </a:r>
            <a:r>
              <a:rPr lang="es-CL" sz="1600" b="1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s-CL" sz="1600" u="none" dirty="0">
                <a:latin typeface="+mj-lt"/>
              </a:rPr>
              <a:t>es </a:t>
            </a:r>
            <a:r>
              <a:rPr lang="es-CL" sz="1600" u="none" dirty="0" smtClean="0">
                <a:latin typeface="+mj-lt"/>
              </a:rPr>
              <a:t>creciente.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237108" y="2780928"/>
            <a:ext cx="2863284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CL" sz="1600" b="1" u="none" dirty="0"/>
              <a:t>f(x) = log</a:t>
            </a:r>
            <a:r>
              <a:rPr lang="es-CL" sz="1600" b="1" u="none" baseline="-25000" dirty="0"/>
              <a:t>a </a:t>
            </a:r>
            <a:r>
              <a:rPr lang="es-CL" sz="1600" b="1" u="none" dirty="0"/>
              <a:t>(x)</a:t>
            </a:r>
            <a:r>
              <a:rPr lang="es-CL" sz="1600" b="1" u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L" sz="1600" u="none" dirty="0"/>
              <a:t>es </a:t>
            </a:r>
            <a:r>
              <a:rPr lang="es-CL" sz="1600" u="none" dirty="0" smtClean="0"/>
              <a:t>decreciente.</a:t>
            </a:r>
            <a:endParaRPr lang="es-CL" sz="1600" u="none" dirty="0"/>
          </a:p>
        </p:txBody>
      </p:sp>
      <p:grpSp>
        <p:nvGrpSpPr>
          <p:cNvPr id="39" name="38 Grupo"/>
          <p:cNvGrpSpPr/>
          <p:nvPr/>
        </p:nvGrpSpPr>
        <p:grpSpPr>
          <a:xfrm>
            <a:off x="1115617" y="5402475"/>
            <a:ext cx="3312139" cy="857191"/>
            <a:chOff x="1691682" y="4365104"/>
            <a:chExt cx="5519680" cy="363580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1691682" y="4365104"/>
              <a:ext cx="5048924" cy="363580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810763" y="4444321"/>
              <a:ext cx="5400599" cy="16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 smtClean="0"/>
                <a:t>Ecuación logarítmica</a:t>
              </a:r>
              <a:endParaRPr lang="es-ES" altLang="es-CL" sz="2000" b="1" u="none" dirty="0"/>
            </a:p>
          </p:txBody>
        </p:sp>
      </p:grp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4899164" y="5452129"/>
            <a:ext cx="2636433" cy="857191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4786314" y="5559005"/>
            <a:ext cx="2820721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20000"/>
              </a:lnSpc>
            </a:pPr>
            <a:r>
              <a:rPr lang="es-CL" altLang="es-CL" sz="1600" u="none" dirty="0"/>
              <a:t>Si  </a:t>
            </a:r>
            <a:r>
              <a:rPr lang="es-CL" altLang="es-CL" sz="1600" b="1" u="none" dirty="0" err="1" smtClean="0"/>
              <a:t>log</a:t>
            </a:r>
            <a:r>
              <a:rPr lang="es-CL" altLang="es-CL" sz="1600" b="1" u="none" baseline="-25000" dirty="0" err="1" smtClean="0"/>
              <a:t>b</a:t>
            </a:r>
            <a:r>
              <a:rPr lang="es-CL" altLang="es-CL" sz="1600" b="1" u="none" baseline="-25000" dirty="0" smtClean="0"/>
              <a:t> </a:t>
            </a:r>
            <a:r>
              <a:rPr lang="es-CL" altLang="es-CL" sz="1600" b="1" u="none" dirty="0"/>
              <a:t>(a)</a:t>
            </a:r>
            <a:r>
              <a:rPr lang="es-CL" altLang="es-CL" sz="1600" b="1" u="none" baseline="30000" dirty="0"/>
              <a:t> </a:t>
            </a:r>
            <a:r>
              <a:rPr lang="es-CL" altLang="es-CL" sz="1600" b="1" u="none" dirty="0"/>
              <a:t>= </a:t>
            </a:r>
            <a:r>
              <a:rPr lang="es-CL" altLang="es-CL" sz="1600" b="1" u="none" dirty="0" err="1" smtClean="0"/>
              <a:t>log</a:t>
            </a:r>
            <a:r>
              <a:rPr lang="es-CL" altLang="es-CL" sz="1600" b="1" u="none" baseline="-25000" dirty="0" err="1" smtClean="0"/>
              <a:t>b</a:t>
            </a:r>
            <a:r>
              <a:rPr lang="es-CL" altLang="es-CL" sz="1600" b="1" u="none" baseline="-25000" dirty="0" smtClean="0"/>
              <a:t> </a:t>
            </a:r>
            <a:r>
              <a:rPr lang="es-CL" altLang="es-CL" sz="1600" b="1" u="none" dirty="0" smtClean="0"/>
              <a:t>(c)</a:t>
            </a:r>
            <a:r>
              <a:rPr lang="es-CL" altLang="es-CL" sz="1600" u="none" dirty="0" smtClean="0"/>
              <a:t> entonces </a:t>
            </a:r>
            <a:r>
              <a:rPr lang="es-CL" altLang="es-CL" sz="1600" b="1" u="none" dirty="0" smtClean="0"/>
              <a:t>a </a:t>
            </a:r>
            <a:r>
              <a:rPr lang="es-CL" altLang="es-CL" sz="1600" b="1" u="none" dirty="0"/>
              <a:t>= </a:t>
            </a:r>
            <a:r>
              <a:rPr lang="es-CL" altLang="es-CL" sz="1600" b="1" u="none" dirty="0" smtClean="0"/>
              <a:t>c</a:t>
            </a:r>
            <a:endParaRPr lang="es-CL" altLang="es-CL" sz="1600" b="1" u="non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48"/>
            <a:ext cx="2500330" cy="177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214686"/>
            <a:ext cx="2515501" cy="179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2151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2151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Prepara tu próxima clase</a:t>
              </a:r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2124075" y="2420938"/>
            <a:ext cx="4968875" cy="1295400"/>
            <a:chOff x="1335" y="1525"/>
            <a:chExt cx="3130" cy="816"/>
          </a:xfrm>
        </p:grpSpPr>
        <p:sp>
          <p:nvSpPr>
            <p:cNvPr id="21508" name="2 Rectángulo redondeado"/>
            <p:cNvSpPr>
              <a:spLocks noChangeArrowheads="1"/>
            </p:cNvSpPr>
            <p:nvPr/>
          </p:nvSpPr>
          <p:spPr bwMode="auto">
            <a:xfrm>
              <a:off x="1746" y="1661"/>
              <a:ext cx="2719" cy="680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pic>
          <p:nvPicPr>
            <p:cNvPr id="21509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1525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4 Rectángulo"/>
            <p:cNvSpPr>
              <a:spLocks noChangeArrowheads="1"/>
            </p:cNvSpPr>
            <p:nvPr/>
          </p:nvSpPr>
          <p:spPr bwMode="auto">
            <a:xfrm>
              <a:off x="1746" y="1750"/>
              <a:ext cx="26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s-CL" u="none" dirty="0" smtClean="0">
                  <a:solidFill>
                    <a:srgbClr val="222268"/>
                  </a:solidFill>
                </a:rPr>
                <a:t>En la próxima sesión estudiaremos</a:t>
              </a:r>
              <a:endParaRPr lang="es-CL" altLang="es-CL" u="none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3617719" y="3059668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L" b="1" u="none" dirty="0" smtClean="0">
                <a:solidFill>
                  <a:schemeClr val="accent2">
                    <a:lumMod val="75000"/>
                  </a:schemeClr>
                </a:solidFill>
              </a:rPr>
              <a:t>Función raíz cuadrada</a:t>
            </a:r>
            <a:endParaRPr lang="es-CL" altLang="es-CL" u="none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CL" sz="2400" b="1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Cómo accedes al informe: haciendo </a:t>
            </a:r>
            <a:r>
              <a:rPr lang="es-CL" sz="2400" b="1" dirty="0" err="1" smtClean="0">
                <a:solidFill>
                  <a:srgbClr val="5E78B5"/>
                </a:solidFill>
                <a:latin typeface="Comic Sans MS" panose="030F0702030302020204" pitchFamily="66" charset="0"/>
              </a:rPr>
              <a:t>click</a:t>
            </a:r>
            <a:r>
              <a:rPr lang="es-CL" sz="2400" b="1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 en el código de la prueba</a:t>
            </a:r>
            <a:endParaRPr lang="es-CL" sz="2400" b="1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 descr="C:\Users\SUSANA~1.VAL\AppData\Local\Temp\x10sct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820"/>
            <a:ext cx="8280920" cy="50218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>
            <a:stCxn id="2" idx="2"/>
          </p:cNvCxnSpPr>
          <p:nvPr/>
        </p:nvCxnSpPr>
        <p:spPr bwMode="auto">
          <a:xfrm flipH="1">
            <a:off x="4139952" y="1196752"/>
            <a:ext cx="432048" cy="345638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panose="020B0604020202020204" pitchFamily="34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53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22537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"/>
          </a:xfrm>
        </p:spPr>
        <p:txBody>
          <a:bodyPr>
            <a:normAutofit/>
          </a:bodyPr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INFORME ACADÉMICO RESULTADOS POR ALUMNO</a:t>
            </a:r>
            <a:endParaRPr lang="es-CL" sz="2000" b="1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92449" y="6052646"/>
            <a:ext cx="8264648" cy="44267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s-CL" sz="2000" u="none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Puedes aquí comparar </a:t>
            </a:r>
            <a:r>
              <a:rPr lang="es-CL" sz="2000" u="none" dirty="0">
                <a:solidFill>
                  <a:srgbClr val="5E78B5"/>
                </a:solidFill>
                <a:latin typeface="Comic Sans MS" panose="030F0702030302020204" pitchFamily="66" charset="0"/>
              </a:rPr>
              <a:t>t</a:t>
            </a:r>
            <a:r>
              <a:rPr lang="es-CL" sz="2000" u="none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u resultado con tu grupo curso y  sede</a:t>
            </a:r>
            <a:endParaRPr lang="es-CL" sz="2000" u="none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 bwMode="auto">
          <a:xfrm>
            <a:off x="827584" y="908720"/>
            <a:ext cx="1836204" cy="504056"/>
          </a:xfrm>
          <a:prstGeom prst="roundRect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u="none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Tus datos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8" y="1556792"/>
            <a:ext cx="8172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stCxn id="3" idx="2"/>
          </p:cNvCxnSpPr>
          <p:nvPr/>
        </p:nvCxnSpPr>
        <p:spPr bwMode="auto">
          <a:xfrm>
            <a:off x="1745686" y="1412776"/>
            <a:ext cx="153017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5 Elipse"/>
          <p:cNvSpPr/>
          <p:nvPr/>
        </p:nvSpPr>
        <p:spPr bwMode="auto">
          <a:xfrm>
            <a:off x="487178" y="4437112"/>
            <a:ext cx="5668998" cy="72008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L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" name="10 Conector recto de flecha"/>
          <p:cNvCxnSpPr>
            <a:stCxn id="7" idx="0"/>
          </p:cNvCxnSpPr>
          <p:nvPr/>
        </p:nvCxnSpPr>
        <p:spPr bwMode="auto">
          <a:xfrm flipH="1" flipV="1">
            <a:off x="3660800" y="5229200"/>
            <a:ext cx="963973" cy="8234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484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s-CL" sz="2400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Aquí te ubicas dentro del rango de puntajes de la sede</a:t>
            </a:r>
            <a:endParaRPr lang="es-CL" sz="2400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C:\Users\SUSANA~1.VAL\AppData\Local\Temp\x10sctmp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772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>
            <a:stCxn id="2" idx="2"/>
          </p:cNvCxnSpPr>
          <p:nvPr/>
        </p:nvCxnSpPr>
        <p:spPr bwMode="auto">
          <a:xfrm>
            <a:off x="4572000" y="908720"/>
            <a:ext cx="360040" cy="2736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836712"/>
            <a:ext cx="7128792" cy="60227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CL" sz="2800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Resultados por habilidad y contenido</a:t>
            </a:r>
            <a:endParaRPr lang="es-CL" sz="2800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 descr="C:\Users\SUSANA~1.VAL\AppData\Local\Temp\x10sctmp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096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>
            <a:stCxn id="2" idx="2"/>
          </p:cNvCxnSpPr>
          <p:nvPr/>
        </p:nvCxnSpPr>
        <p:spPr bwMode="auto">
          <a:xfrm flipH="1">
            <a:off x="3995936" y="1438988"/>
            <a:ext cx="252028" cy="10539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87626" y="4509120"/>
            <a:ext cx="8264648" cy="11237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s-CL" sz="2000" u="none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En este cuadro puedes relacionar tu desempeño por contenido con la habilidad asociada a él y además, compararlo con el resultado obtenido por la sede</a:t>
            </a:r>
            <a:endParaRPr lang="es-CL" sz="2000" u="none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SANA~1.VAL\AppData\Local\Temp\x10sctmp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639562"/>
            <a:ext cx="6922157" cy="52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 rot="20022245">
            <a:off x="-258180" y="340798"/>
            <a:ext cx="3024336" cy="1656240"/>
          </a:xfrm>
          <a:prstGeom prst="ellipse">
            <a:avLst/>
          </a:prstGeom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u="none" kern="0" dirty="0" smtClean="0">
                <a:solidFill>
                  <a:srgbClr val="5E78B5"/>
                </a:solidFill>
                <a:latin typeface="Comic Sans MS" panose="030F0702030302020204" pitchFamily="66" charset="0"/>
              </a:rPr>
              <a:t>Resultados por unidad temática</a:t>
            </a:r>
            <a:endParaRPr lang="es-CL" sz="2800" u="none" kern="0" dirty="0">
              <a:solidFill>
                <a:srgbClr val="5E78B5"/>
              </a:solidFill>
              <a:latin typeface="Comic Sans MS" panose="030F0702030302020204" pitchFamily="66" charset="0"/>
            </a:endParaRPr>
          </a:p>
        </p:txBody>
      </p:sp>
      <p:pic>
        <p:nvPicPr>
          <p:cNvPr id="4100" name="Picture 4" descr="C:\Users\SUSANA~1.VAL\AppData\Local\Temp\x10sctmp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35" y="5877272"/>
            <a:ext cx="6920853" cy="75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798225" y="454896"/>
            <a:ext cx="34291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s-CL" u="none" dirty="0" smtClean="0">
                <a:solidFill>
                  <a:srgbClr val="000000"/>
                </a:solidFill>
                <a:latin typeface="Arial" charset="0"/>
              </a:rPr>
              <a:t>Resultados por unidad temática</a:t>
            </a:r>
            <a:endParaRPr lang="es-CL" u="none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593">
            <a:off x="2045880" y="4204643"/>
            <a:ext cx="1402207" cy="129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966">
            <a:off x="3191265" y="5022930"/>
            <a:ext cx="1207191" cy="133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5429">
            <a:off x="1500358" y="5170806"/>
            <a:ext cx="1181797" cy="143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490066"/>
          </a:xfrm>
        </p:spPr>
        <p:txBody>
          <a:bodyPr/>
          <a:lstStyle/>
          <a:p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s-CL" dirty="0" smtClean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¿Entonces…cómo reviso mis resultados</a:t>
            </a:r>
            <a:r>
              <a:rPr lang="es-CL" dirty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487097" y="404664"/>
            <a:ext cx="8229600" cy="658336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L" sz="2000" b="1" u="none" kern="0" dirty="0" smtClean="0">
                <a:solidFill>
                  <a:srgbClr val="000000"/>
                </a:solidFill>
              </a:rPr>
              <a:t>INFORME ACADÉMICO RESULTADOS POR ALUMNO</a:t>
            </a:r>
            <a:endParaRPr lang="es-CL" sz="2000" b="1" u="none" kern="0" dirty="0">
              <a:solidFill>
                <a:srgbClr val="000000"/>
              </a:solidFill>
            </a:endParaRPr>
          </a:p>
        </p:txBody>
      </p:sp>
      <p:sp>
        <p:nvSpPr>
          <p:cNvPr id="2" name="1 Llamada ovalada"/>
          <p:cNvSpPr/>
          <p:nvPr/>
        </p:nvSpPr>
        <p:spPr bwMode="auto">
          <a:xfrm>
            <a:off x="4499992" y="2348880"/>
            <a:ext cx="3672408" cy="2232248"/>
          </a:xfrm>
          <a:prstGeom prst="wedgeEllipseCallout">
            <a:avLst>
              <a:gd name="adj1" fmla="val -38300"/>
              <a:gd name="adj2" fmla="val 63154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i="1" u="none" dirty="0" smtClean="0">
                <a:solidFill>
                  <a:srgbClr val="2D2D8A"/>
                </a:solidFill>
                <a:latin typeface="Arial" charset="0"/>
              </a:rPr>
              <a:t>Reviso mi resultado, veo mi avance, lo comparo con mi curso y me fijo en los contenidos que debo fortalecer.</a:t>
            </a:r>
          </a:p>
        </p:txBody>
      </p:sp>
    </p:spTree>
    <p:extLst>
      <p:ext uri="{BB962C8B-B14F-4D97-AF65-F5344CB8AC3E}">
        <p14:creationId xmlns:p14="http://schemas.microsoft.com/office/powerpoint/2010/main" val="18623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9" descr="M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7"/>
          <p:cNvSpPr txBox="1">
            <a:spLocks noChangeArrowheads="1"/>
          </p:cNvSpPr>
          <p:nvPr/>
        </p:nvSpPr>
        <p:spPr bwMode="auto">
          <a:xfrm rot="-5400000">
            <a:off x="-1354137" y="3990101"/>
            <a:ext cx="2952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1000" u="none" dirty="0" smtClean="0">
                <a:solidFill>
                  <a:schemeClr val="bg1"/>
                </a:solidFill>
              </a:rPr>
              <a:t>PPTCES037MT21-A15V1</a:t>
            </a:r>
            <a:endParaRPr lang="es-ES" altLang="es-CL" sz="10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63713" y="4797425"/>
            <a:ext cx="7127875" cy="9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anose="020B0606020202030204" pitchFamily="34" charset="0"/>
              </a:rPr>
              <a:t>Clase</a:t>
            </a:r>
          </a:p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CL" altLang="es-CL" sz="3500" u="non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logarítmica</a:t>
            </a:r>
            <a:endParaRPr lang="es-ES" altLang="es-CL" sz="35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 dirty="0" smtClean="0">
                <a:solidFill>
                  <a:srgbClr val="84BD00"/>
                </a:solidFill>
                <a:latin typeface="Arial Narrow" panose="020B0606020202030204" pitchFamily="34" charset="0"/>
              </a:rPr>
              <a:t>MT-21</a:t>
            </a:r>
            <a:endParaRPr lang="es-ES" altLang="es-CL" b="1" u="none" dirty="0">
              <a:solidFill>
                <a:srgbClr val="84BD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1537</Words>
  <Application>Microsoft Office PowerPoint</Application>
  <PresentationFormat>Presentación en pantalla (4:3)</PresentationFormat>
  <Paragraphs>320</Paragraphs>
  <Slides>30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Diseño predeterminado</vt:lpstr>
      <vt:lpstr>Ecuación</vt:lpstr>
      <vt:lpstr> ¿Cómo reviso mis resultados?</vt:lpstr>
      <vt:lpstr>Dónde encontrar el informe: Desde intranet alumno</vt:lpstr>
      <vt:lpstr>Cómo accedes al informe: haciendo click en el código de la prueba</vt:lpstr>
      <vt:lpstr>INFORME ACADÉMICO RESULTADOS POR ALUMNO</vt:lpstr>
      <vt:lpstr>Aquí te ubicas dentro del rango de puntajes de la sede</vt:lpstr>
      <vt:lpstr>Resultados por habilidad y contenido</vt:lpstr>
      <vt:lpstr>Presentación de PowerPoint</vt:lpstr>
      <vt:lpstr> ¿Entonces…cómo reviso mis resultados?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Francisca Carrasco Fuenzalida</cp:lastModifiedBy>
  <cp:revision>572</cp:revision>
  <cp:lastPrinted>2015-05-06T14:59:24Z</cp:lastPrinted>
  <dcterms:created xsi:type="dcterms:W3CDTF">2012-03-18T03:33:47Z</dcterms:created>
  <dcterms:modified xsi:type="dcterms:W3CDTF">2015-09-17T14:34:49Z</dcterms:modified>
</cp:coreProperties>
</file>