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449" r:id="rId3"/>
    <p:sldId id="260" r:id="rId4"/>
    <p:sldId id="320" r:id="rId5"/>
    <p:sldId id="262" r:id="rId6"/>
    <p:sldId id="509" r:id="rId7"/>
    <p:sldId id="525" r:id="rId8"/>
    <p:sldId id="526" r:id="rId9"/>
    <p:sldId id="527" r:id="rId10"/>
    <p:sldId id="528" r:id="rId11"/>
    <p:sldId id="529" r:id="rId12"/>
    <p:sldId id="530" r:id="rId13"/>
    <p:sldId id="531" r:id="rId14"/>
    <p:sldId id="532" r:id="rId15"/>
    <p:sldId id="533" r:id="rId16"/>
    <p:sldId id="534" r:id="rId17"/>
    <p:sldId id="535" r:id="rId18"/>
    <p:sldId id="536" r:id="rId19"/>
    <p:sldId id="537" r:id="rId20"/>
    <p:sldId id="361" r:id="rId21"/>
    <p:sldId id="492" r:id="rId22"/>
    <p:sldId id="493" r:id="rId23"/>
    <p:sldId id="438" r:id="rId24"/>
    <p:sldId id="439" r:id="rId25"/>
    <p:sldId id="522" r:id="rId26"/>
    <p:sldId id="258" r:id="rId27"/>
  </p:sldIdLst>
  <p:sldSz cx="9144000" cy="6858000" type="screen4x3"/>
  <p:notesSz cx="7010400" cy="92964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40" userDrawn="1">
          <p15:clr>
            <a:srgbClr val="A4A3A4"/>
          </p15:clr>
        </p15:guide>
        <p15:guide id="2" pos="20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00"/>
    <a:srgbClr val="FF6600"/>
    <a:srgbClr val="808080"/>
    <a:srgbClr val="84BD00"/>
    <a:srgbClr val="D60000"/>
    <a:srgbClr val="DEFF93"/>
    <a:srgbClr val="FF0066"/>
    <a:srgbClr val="FFDF79"/>
    <a:srgbClr val="FF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74" autoAdjust="0"/>
    <p:restoredTop sz="98046" autoAdjust="0"/>
  </p:normalViewPr>
  <p:slideViewPr>
    <p:cSldViewPr showGuides="1">
      <p:cViewPr>
        <p:scale>
          <a:sx n="70" d="100"/>
          <a:sy n="70" d="100"/>
        </p:scale>
        <p:origin x="-1458" y="-72"/>
      </p:cViewPr>
      <p:guideLst>
        <p:guide orient="horz" pos="2523"/>
        <p:guide pos="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C8A63E84-17AF-4119-BEC3-21BA979EDDE1}" type="slidenum">
              <a:rPr lang="es-ES" altLang="es-CL"/>
              <a:pPr>
                <a:defRPr/>
              </a:pPr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400985887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L" noProof="0" smtClean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CL" noProof="0" smtClean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2452061D-DCC2-4B54-9D58-EFDE212E05E2}" type="slidenum">
              <a:rPr lang="es-CL" altLang="es-CL"/>
              <a:pPr>
                <a:defRPr/>
              </a:pPr>
              <a:t>‹Nº›</a:t>
            </a:fld>
            <a:endParaRPr lang="es-CL" altLang="es-CL"/>
          </a:p>
        </p:txBody>
      </p:sp>
    </p:spTree>
    <p:extLst>
      <p:ext uri="{BB962C8B-B14F-4D97-AF65-F5344CB8AC3E}">
        <p14:creationId xmlns:p14="http://schemas.microsoft.com/office/powerpoint/2010/main" val="7449858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CL" altLang="es-CL" dirty="0" smtClean="0"/>
          </a:p>
        </p:txBody>
      </p:sp>
      <p:sp>
        <p:nvSpPr>
          <p:cNvPr id="614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7B423E5-7DFE-4D79-BBB9-CE1E1280DAF6}" type="slidenum">
              <a:rPr lang="es-CL" altLang="es-CL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s-CL" altLang="es-CL" dirty="0">
              <a:latin typeface="Arial" panose="020B0604020202020204" pitchFamily="34" charset="0"/>
            </a:endParaRPr>
          </a:p>
        </p:txBody>
      </p:sp>
      <p:sp>
        <p:nvSpPr>
          <p:cNvPr id="6149" name="4 Marcador de fecha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s-CL" altLang="es-CL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913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717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82547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05201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75350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83228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06165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7810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386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3263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61545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L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744338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ChangeArrowheads="1"/>
          </p:cNvSpPr>
          <p:nvPr userDrawn="1"/>
        </p:nvSpPr>
        <p:spPr bwMode="auto">
          <a:xfrm>
            <a:off x="827088" y="6669088"/>
            <a:ext cx="8316912" cy="188912"/>
          </a:xfrm>
          <a:prstGeom prst="rect">
            <a:avLst/>
          </a:prstGeom>
          <a:solidFill>
            <a:srgbClr val="84BD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s-CL" altLang="es-CL" smtClean="0"/>
          </a:p>
        </p:txBody>
      </p:sp>
      <p:pic>
        <p:nvPicPr>
          <p:cNvPr id="8" name="7 Imagen" descr="logo_patron2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44450"/>
            <a:ext cx="5238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png"/><Relationship Id="rId4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1.png"/><Relationship Id="rId4" Type="http://schemas.openxmlformats.org/officeDocument/2006/relationships/image" Target="../media/image17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1.png"/><Relationship Id="rId4" Type="http://schemas.openxmlformats.org/officeDocument/2006/relationships/image" Target="../media/image2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1.png"/><Relationship Id="rId4" Type="http://schemas.openxmlformats.org/officeDocument/2006/relationships/image" Target="../media/image2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1.png"/><Relationship Id="rId4" Type="http://schemas.openxmlformats.org/officeDocument/2006/relationships/image" Target="../media/image19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7.pn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7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png"/><Relationship Id="rId5" Type="http://schemas.openxmlformats.org/officeDocument/2006/relationships/oleObject" Target="../embeddings/oleObject6.bin"/><Relationship Id="rId4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png"/><Relationship Id="rId5" Type="http://schemas.openxmlformats.org/officeDocument/2006/relationships/image" Target="../media/image16.png"/><Relationship Id="rId4" Type="http://schemas.openxmlformats.org/officeDocument/2006/relationships/image" Target="../media/image1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9" descr="MT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 Box 7"/>
          <p:cNvSpPr txBox="1">
            <a:spLocks noChangeArrowheads="1"/>
          </p:cNvSpPr>
          <p:nvPr/>
        </p:nvSpPr>
        <p:spPr bwMode="auto">
          <a:xfrm rot="-5400000">
            <a:off x="-1354137" y="3990101"/>
            <a:ext cx="29527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CL" sz="1000" u="none" dirty="0" smtClean="0">
                <a:solidFill>
                  <a:schemeClr val="bg1"/>
                </a:solidFill>
              </a:rPr>
              <a:t>PPTCES039MT21-A15V1</a:t>
            </a:r>
            <a:endParaRPr lang="es-ES" altLang="es-CL" sz="1000" u="none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1763713" y="4797425"/>
            <a:ext cx="7127875" cy="996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75000"/>
              </a:lnSpc>
              <a:spcBef>
                <a:spcPct val="50000"/>
              </a:spcBef>
            </a:pPr>
            <a:r>
              <a:rPr lang="es-ES" altLang="es-CL" sz="2000" b="1" u="none" dirty="0">
                <a:solidFill>
                  <a:schemeClr val="bg1"/>
                </a:solidFill>
                <a:latin typeface="Arial Narrow" panose="020B0606020202030204" pitchFamily="34" charset="0"/>
              </a:rPr>
              <a:t>Clase</a:t>
            </a:r>
          </a:p>
          <a:p>
            <a:pPr algn="r" eaLnBrk="1" hangingPunct="1">
              <a:lnSpc>
                <a:spcPct val="75000"/>
              </a:lnSpc>
              <a:spcBef>
                <a:spcPct val="50000"/>
              </a:spcBef>
            </a:pPr>
            <a:r>
              <a:rPr lang="es-CL" altLang="es-CL" sz="3500" u="none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Función cuadrática</a:t>
            </a:r>
            <a:endParaRPr lang="es-ES" altLang="es-CL" sz="3500" u="none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125" name="Text Box 28"/>
          <p:cNvSpPr txBox="1">
            <a:spLocks noChangeArrowheads="1"/>
          </p:cNvSpPr>
          <p:nvPr/>
        </p:nvSpPr>
        <p:spPr bwMode="auto">
          <a:xfrm>
            <a:off x="8423275" y="3716338"/>
            <a:ext cx="7572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CL" b="1" u="none" dirty="0" smtClean="0">
                <a:solidFill>
                  <a:srgbClr val="84BD00"/>
                </a:solidFill>
                <a:latin typeface="Arial Narrow" panose="020B0606020202030204" pitchFamily="34" charset="0"/>
              </a:rPr>
              <a:t>MT-21</a:t>
            </a:r>
            <a:endParaRPr lang="es-ES" altLang="es-CL" b="1" u="none" dirty="0">
              <a:solidFill>
                <a:srgbClr val="84BD00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8" name="40 CuadroTexto"/>
          <p:cNvSpPr txBox="1">
            <a:spLocks noChangeArrowheads="1"/>
          </p:cNvSpPr>
          <p:nvPr/>
        </p:nvSpPr>
        <p:spPr bwMode="auto">
          <a:xfrm>
            <a:off x="859533" y="785814"/>
            <a:ext cx="3240931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sz="2000" b="1" u="none" dirty="0" smtClean="0">
                <a:solidFill>
                  <a:srgbClr val="808080"/>
                </a:solidFill>
              </a:rPr>
              <a:t>Eje </a:t>
            </a:r>
            <a:r>
              <a:rPr lang="es-ES" sz="2000" b="1" u="none" dirty="0">
                <a:solidFill>
                  <a:srgbClr val="808080"/>
                </a:solidFill>
              </a:rPr>
              <a:t>de simetría y vértice</a:t>
            </a:r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868362" y="2058717"/>
            <a:ext cx="77866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defTabSz="1257300"/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El eje de simetría es la recta que pasa por el vértice de la parábola, y es paralela al eje Y.</a:t>
            </a: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3132138" y="2928938"/>
            <a:ext cx="3373437" cy="3244850"/>
            <a:chOff x="1973" y="1505"/>
            <a:chExt cx="2125" cy="2044"/>
          </a:xfrm>
        </p:grpSpPr>
        <p:graphicFrame>
          <p:nvGraphicFramePr>
            <p:cNvPr id="5122" name="Object 8"/>
            <p:cNvGraphicFramePr>
              <a:graphicFrameLocks noChangeAspect="1"/>
            </p:cNvGraphicFramePr>
            <p:nvPr/>
          </p:nvGraphicFramePr>
          <p:xfrm>
            <a:off x="2143" y="1801"/>
            <a:ext cx="1673" cy="14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05" name="Flash Movie" r:id="rId3" imgW="3276720" imgH="2811600" progId="Flash.Movie">
                    <p:embed/>
                  </p:oleObj>
                </mc:Choice>
                <mc:Fallback>
                  <p:oleObj name="Flash Movie" r:id="rId3" imgW="3276720" imgH="2811600" progId="Flash.Movi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3" y="1801"/>
                          <a:ext cx="1673" cy="14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4" name="Line 9"/>
            <p:cNvSpPr>
              <a:spLocks noChangeShapeType="1"/>
            </p:cNvSpPr>
            <p:nvPr/>
          </p:nvSpPr>
          <p:spPr bwMode="auto">
            <a:xfrm>
              <a:off x="2426" y="1621"/>
              <a:ext cx="0" cy="1928"/>
            </a:xfrm>
            <a:prstGeom prst="lin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  <a:round/>
              <a:headEnd type="triangle" w="med" len="med"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s-CL"/>
            </a:p>
          </p:txBody>
        </p:sp>
        <p:sp>
          <p:nvSpPr>
            <p:cNvPr id="5135" name="Line 10"/>
            <p:cNvSpPr>
              <a:spLocks noChangeShapeType="1"/>
            </p:cNvSpPr>
            <p:nvPr/>
          </p:nvSpPr>
          <p:spPr bwMode="auto">
            <a:xfrm>
              <a:off x="1973" y="3104"/>
              <a:ext cx="1928" cy="0"/>
            </a:xfrm>
            <a:prstGeom prst="lin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  <a:round/>
              <a:headEnd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s-CL"/>
            </a:p>
          </p:txBody>
        </p:sp>
        <p:sp>
          <p:nvSpPr>
            <p:cNvPr id="5136" name="Rectangle 11"/>
            <p:cNvSpPr>
              <a:spLocks noChangeArrowheads="1"/>
            </p:cNvSpPr>
            <p:nvPr/>
          </p:nvSpPr>
          <p:spPr bwMode="auto">
            <a:xfrm>
              <a:off x="3901" y="2988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CL" sz="2000" u="none"/>
                <a:t>x</a:t>
              </a:r>
              <a:endParaRPr lang="es-ES" sz="2000" u="none"/>
            </a:p>
          </p:txBody>
        </p:sp>
        <p:sp>
          <p:nvSpPr>
            <p:cNvPr id="5137" name="Rectangle 12"/>
            <p:cNvSpPr>
              <a:spLocks noChangeArrowheads="1"/>
            </p:cNvSpPr>
            <p:nvPr/>
          </p:nvSpPr>
          <p:spPr bwMode="auto">
            <a:xfrm>
              <a:off x="2225" y="1505"/>
              <a:ext cx="20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CL" sz="2000" u="none"/>
                <a:t>y</a:t>
              </a:r>
              <a:endParaRPr lang="es-ES" sz="2000" u="none"/>
            </a:p>
          </p:txBody>
        </p:sp>
      </p:grpSp>
      <p:sp>
        <p:nvSpPr>
          <p:cNvPr id="34" name="Line 19"/>
          <p:cNvSpPr>
            <a:spLocks noChangeShapeType="1"/>
          </p:cNvSpPr>
          <p:nvPr/>
        </p:nvSpPr>
        <p:spPr bwMode="auto">
          <a:xfrm>
            <a:off x="4751388" y="2619375"/>
            <a:ext cx="0" cy="3735388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  <a:prstDash val="dash"/>
            <a:round/>
            <a:headEnd type="triangle" w="med" len="med"/>
            <a:tailEnd/>
          </a:ln>
        </p:spPr>
        <p:txBody>
          <a:bodyPr/>
          <a:lstStyle/>
          <a:p>
            <a:endParaRPr lang="es-CL"/>
          </a:p>
        </p:txBody>
      </p:sp>
      <p:sp>
        <p:nvSpPr>
          <p:cNvPr id="35" name="Rectangle 20"/>
          <p:cNvSpPr>
            <a:spLocks noChangeArrowheads="1"/>
          </p:cNvSpPr>
          <p:nvPr/>
        </p:nvSpPr>
        <p:spPr bwMode="auto">
          <a:xfrm>
            <a:off x="4706938" y="2836863"/>
            <a:ext cx="18938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Eje de simetría</a:t>
            </a:r>
            <a:endParaRPr lang="es-ES" sz="2000" u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Oval 21"/>
          <p:cNvSpPr>
            <a:spLocks noChangeArrowheads="1"/>
          </p:cNvSpPr>
          <p:nvPr/>
        </p:nvSpPr>
        <p:spPr bwMode="auto">
          <a:xfrm>
            <a:off x="4725988" y="5599113"/>
            <a:ext cx="71437" cy="79375"/>
          </a:xfrm>
          <a:prstGeom prst="ellipse">
            <a:avLst/>
          </a:prstGeom>
          <a:solidFill>
            <a:srgbClr val="808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s-CL" sz="2000" u="none"/>
          </a:p>
        </p:txBody>
      </p:sp>
      <p:sp>
        <p:nvSpPr>
          <p:cNvPr id="37" name="Rectangle 22"/>
          <p:cNvSpPr>
            <a:spLocks noChangeArrowheads="1"/>
          </p:cNvSpPr>
          <p:nvPr/>
        </p:nvSpPr>
        <p:spPr bwMode="auto">
          <a:xfrm>
            <a:off x="4706938" y="5942013"/>
            <a:ext cx="9826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Vértice</a:t>
            </a:r>
            <a:endParaRPr lang="es-ES" sz="2000" u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Line 23"/>
          <p:cNvSpPr>
            <a:spLocks noChangeShapeType="1"/>
          </p:cNvSpPr>
          <p:nvPr/>
        </p:nvSpPr>
        <p:spPr bwMode="auto">
          <a:xfrm flipH="1">
            <a:off x="4797425" y="3200400"/>
            <a:ext cx="404813" cy="1825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L"/>
          </a:p>
        </p:txBody>
      </p:sp>
      <p:sp>
        <p:nvSpPr>
          <p:cNvPr id="39" name="Line 24"/>
          <p:cNvSpPr>
            <a:spLocks noChangeShapeType="1"/>
          </p:cNvSpPr>
          <p:nvPr/>
        </p:nvSpPr>
        <p:spPr bwMode="auto">
          <a:xfrm flipH="1" flipV="1">
            <a:off x="4797425" y="5678488"/>
            <a:ext cx="404813" cy="2921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L"/>
          </a:p>
        </p:txBody>
      </p:sp>
      <p:sp>
        <p:nvSpPr>
          <p:cNvPr id="40" name="Rectangle 30"/>
          <p:cNvSpPr>
            <a:spLocks noChangeArrowheads="1"/>
          </p:cNvSpPr>
          <p:nvPr/>
        </p:nvSpPr>
        <p:spPr bwMode="auto">
          <a:xfrm>
            <a:off x="859533" y="1280815"/>
            <a:ext cx="7600899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defTabSz="1257300"/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El vértice de una parábola es el punto más alto o más bajo de la curva, según sea su concavidad.</a:t>
            </a:r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>
            <a:off x="0" y="1190625"/>
            <a:ext cx="4535489" cy="0"/>
          </a:xfrm>
          <a:prstGeom prst="line">
            <a:avLst/>
          </a:prstGeom>
          <a:noFill/>
          <a:ln w="9525">
            <a:solidFill>
              <a:srgbClr val="84B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21" name="37 Rectángulo redondeado"/>
          <p:cNvSpPr>
            <a:spLocks noChangeArrowheads="1"/>
          </p:cNvSpPr>
          <p:nvPr/>
        </p:nvSpPr>
        <p:spPr bwMode="auto">
          <a:xfrm>
            <a:off x="-36511" y="-100013"/>
            <a:ext cx="5291304" cy="719138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s-CL" altLang="es-CL" u="none">
              <a:cs typeface="Arial" charset="0"/>
            </a:endParaRPr>
          </a:p>
        </p:txBody>
      </p:sp>
      <p:sp>
        <p:nvSpPr>
          <p:cNvPr id="22" name="38 CuadroTexto"/>
          <p:cNvSpPr txBox="1">
            <a:spLocks noChangeArrowheads="1"/>
          </p:cNvSpPr>
          <p:nvPr/>
        </p:nvSpPr>
        <p:spPr bwMode="auto">
          <a:xfrm>
            <a:off x="876085" y="6350"/>
            <a:ext cx="6504199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altLang="es-CL" sz="2600" b="1" u="none" dirty="0" smtClean="0">
                <a:solidFill>
                  <a:srgbClr val="404040"/>
                </a:solidFill>
                <a:cs typeface="Arial" charset="0"/>
              </a:rPr>
              <a:t>Función cuadrática</a:t>
            </a:r>
            <a:endParaRPr lang="es-ES" altLang="es-CL" sz="2600" b="1" u="none" dirty="0">
              <a:solidFill>
                <a:srgbClr val="404040"/>
              </a:solidFill>
              <a:cs typeface="Arial" charset="0"/>
            </a:endParaRPr>
          </a:p>
        </p:txBody>
      </p:sp>
      <p:pic>
        <p:nvPicPr>
          <p:cNvPr id="23" name="6 Imagen" descr="ico_concepto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386" y="117475"/>
            <a:ext cx="723900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885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4" grpId="0" animBg="1"/>
      <p:bldP spid="35" grpId="0"/>
      <p:bldP spid="36" grpId="0" animBg="1"/>
      <p:bldP spid="37" grpId="0"/>
      <p:bldP spid="38" grpId="0" animBg="1"/>
      <p:bldP spid="39" grpId="0" animBg="1"/>
      <p:bldP spid="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877056" y="1356958"/>
            <a:ext cx="4095750" cy="427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defTabSz="1257300">
              <a:lnSpc>
                <a:spcPct val="120000"/>
              </a:lnSpc>
            </a:pP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   f(x) = ax</a:t>
            </a:r>
            <a:r>
              <a:rPr lang="es-CL" sz="2000" u="none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+ </a:t>
            </a:r>
            <a:r>
              <a:rPr lang="es-CL" sz="2000" u="none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bx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+ c , entonces:</a:t>
            </a: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852362" y="3929063"/>
            <a:ext cx="204895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s-CL" sz="2000" b="1" u="none" dirty="0">
                <a:solidFill>
                  <a:srgbClr val="FF6600"/>
                </a:solidFill>
              </a:rPr>
              <a:t>b) 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 vértice es:</a:t>
            </a:r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852362" y="2057400"/>
            <a:ext cx="29594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s-CL" sz="2000" b="1" u="none" dirty="0">
                <a:solidFill>
                  <a:srgbClr val="FF6600"/>
                </a:solidFill>
              </a:rPr>
              <a:t>a) 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 eje de simetría es:</a:t>
            </a:r>
          </a:p>
        </p:txBody>
      </p:sp>
      <p:grpSp>
        <p:nvGrpSpPr>
          <p:cNvPr id="5" name="Group 70"/>
          <p:cNvGrpSpPr>
            <a:grpSpLocks/>
          </p:cNvGrpSpPr>
          <p:nvPr/>
        </p:nvGrpSpPr>
        <p:grpSpPr bwMode="auto">
          <a:xfrm>
            <a:off x="3379365" y="3644903"/>
            <a:ext cx="4144963" cy="1079500"/>
            <a:chOff x="2562" y="1806"/>
            <a:chExt cx="2611" cy="680"/>
          </a:xfrm>
        </p:grpSpPr>
        <p:grpSp>
          <p:nvGrpSpPr>
            <p:cNvPr id="23585" name="Group 69"/>
            <p:cNvGrpSpPr>
              <a:grpSpLocks/>
            </p:cNvGrpSpPr>
            <p:nvPr/>
          </p:nvGrpSpPr>
          <p:grpSpPr bwMode="auto">
            <a:xfrm>
              <a:off x="2562" y="1806"/>
              <a:ext cx="1701" cy="680"/>
              <a:chOff x="2562" y="1806"/>
              <a:chExt cx="1701" cy="680"/>
            </a:xfrm>
          </p:grpSpPr>
          <p:sp>
            <p:nvSpPr>
              <p:cNvPr id="23587" name="Rectangle 11"/>
              <p:cNvSpPr>
                <a:spLocks noChangeArrowheads="1"/>
              </p:cNvSpPr>
              <p:nvPr/>
            </p:nvSpPr>
            <p:spPr bwMode="auto">
              <a:xfrm>
                <a:off x="2562" y="1806"/>
                <a:ext cx="1701" cy="68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50000"/>
                  </a:schemeClr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endParaRPr lang="es-CL" sz="2000" u="none"/>
              </a:p>
            </p:txBody>
          </p:sp>
          <p:grpSp>
            <p:nvGrpSpPr>
              <p:cNvPr id="23588" name="Group 20"/>
              <p:cNvGrpSpPr>
                <a:grpSpLocks/>
              </p:cNvGrpSpPr>
              <p:nvPr/>
            </p:nvGrpSpPr>
            <p:grpSpPr bwMode="auto">
              <a:xfrm>
                <a:off x="2583" y="1867"/>
                <a:ext cx="1566" cy="545"/>
                <a:chOff x="2930" y="969"/>
                <a:chExt cx="1566" cy="545"/>
              </a:xfrm>
            </p:grpSpPr>
            <p:sp>
              <p:nvSpPr>
                <p:cNvPr id="23589" name="Line 13"/>
                <p:cNvSpPr>
                  <a:spLocks noChangeShapeType="1"/>
                </p:cNvSpPr>
                <p:nvPr/>
              </p:nvSpPr>
              <p:spPr bwMode="auto">
                <a:xfrm>
                  <a:off x="3472" y="1242"/>
                  <a:ext cx="227" cy="0"/>
                </a:xfrm>
                <a:prstGeom prst="line">
                  <a:avLst/>
                </a:prstGeom>
                <a:noFill/>
                <a:ln w="9525">
                  <a:solidFill>
                    <a:srgbClr val="3F4F4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CL"/>
                </a:p>
              </p:txBody>
            </p:sp>
            <p:sp>
              <p:nvSpPr>
                <p:cNvPr id="23590" name="Line 14"/>
                <p:cNvSpPr>
                  <a:spLocks noChangeShapeType="1"/>
                </p:cNvSpPr>
                <p:nvPr/>
              </p:nvSpPr>
              <p:spPr bwMode="auto">
                <a:xfrm>
                  <a:off x="4071" y="1242"/>
                  <a:ext cx="227" cy="0"/>
                </a:xfrm>
                <a:prstGeom prst="line">
                  <a:avLst/>
                </a:prstGeom>
                <a:noFill/>
                <a:ln w="9525">
                  <a:solidFill>
                    <a:srgbClr val="3F4F4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CL"/>
                </a:p>
              </p:txBody>
            </p:sp>
            <p:sp>
              <p:nvSpPr>
                <p:cNvPr id="23591" name="Rectangle 15"/>
                <p:cNvSpPr>
                  <a:spLocks noChangeArrowheads="1"/>
                </p:cNvSpPr>
                <p:nvPr/>
              </p:nvSpPr>
              <p:spPr bwMode="auto">
                <a:xfrm>
                  <a:off x="3447" y="1209"/>
                  <a:ext cx="296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ES" sz="2000" u="none"/>
                    <a:t>2a</a:t>
                  </a:r>
                </a:p>
              </p:txBody>
            </p:sp>
            <p:sp>
              <p:nvSpPr>
                <p:cNvPr id="23592" name="Rectangle 16"/>
                <p:cNvSpPr>
                  <a:spLocks noChangeArrowheads="1"/>
                </p:cNvSpPr>
                <p:nvPr/>
              </p:nvSpPr>
              <p:spPr bwMode="auto">
                <a:xfrm>
                  <a:off x="4054" y="1203"/>
                  <a:ext cx="296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ES" sz="2000" u="none"/>
                    <a:t>2a</a:t>
                  </a:r>
                </a:p>
              </p:txBody>
            </p:sp>
            <p:sp>
              <p:nvSpPr>
                <p:cNvPr id="23593" name="AutoShape 17"/>
                <p:cNvSpPr>
                  <a:spLocks noChangeArrowheads="1"/>
                </p:cNvSpPr>
                <p:nvPr/>
              </p:nvSpPr>
              <p:spPr bwMode="auto">
                <a:xfrm>
                  <a:off x="3381" y="969"/>
                  <a:ext cx="1115" cy="545"/>
                </a:xfrm>
                <a:prstGeom prst="bracketPair">
                  <a:avLst>
                    <a:gd name="adj" fmla="val 16667"/>
                  </a:avLst>
                </a:prstGeom>
                <a:noFill/>
                <a:ln w="9525">
                  <a:solidFill>
                    <a:srgbClr val="4B5D5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CL" sz="2000" u="none"/>
                </a:p>
              </p:txBody>
            </p:sp>
            <p:sp>
              <p:nvSpPr>
                <p:cNvPr id="23594" name="Rectangle 18"/>
                <p:cNvSpPr>
                  <a:spLocks noChangeArrowheads="1"/>
                </p:cNvSpPr>
                <p:nvPr/>
              </p:nvSpPr>
              <p:spPr bwMode="auto">
                <a:xfrm>
                  <a:off x="2930" y="1089"/>
                  <a:ext cx="363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ES" sz="2000" u="none"/>
                    <a:t>V =</a:t>
                  </a:r>
                </a:p>
              </p:txBody>
            </p:sp>
            <p:sp>
              <p:nvSpPr>
                <p:cNvPr id="23595" name="AutoShape 19"/>
                <p:cNvSpPr>
                  <a:spLocks noChangeArrowheads="1"/>
                </p:cNvSpPr>
                <p:nvPr/>
              </p:nvSpPr>
              <p:spPr bwMode="auto">
                <a:xfrm>
                  <a:off x="4011" y="998"/>
                  <a:ext cx="354" cy="499"/>
                </a:xfrm>
                <a:prstGeom prst="bracketPair">
                  <a:avLst>
                    <a:gd name="adj" fmla="val 16667"/>
                  </a:avLst>
                </a:prstGeom>
                <a:noFill/>
                <a:ln w="9525">
                  <a:solidFill>
                    <a:srgbClr val="4B5D5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CL" sz="2000" u="none"/>
                </a:p>
              </p:txBody>
            </p:sp>
          </p:grpSp>
        </p:grpSp>
        <p:sp>
          <p:nvSpPr>
            <p:cNvPr id="23586" name="Text Box 12"/>
            <p:cNvSpPr txBox="1">
              <a:spLocks noChangeArrowheads="1"/>
            </p:cNvSpPr>
            <p:nvPr/>
          </p:nvSpPr>
          <p:spPr bwMode="auto">
            <a:xfrm>
              <a:off x="3041" y="1939"/>
              <a:ext cx="213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" sz="2000" u="none" dirty="0">
                  <a:cs typeface="Arial" charset="0"/>
                </a:rPr>
                <a:t> </a:t>
              </a:r>
              <a:r>
                <a:rPr lang="es-CL" sz="2000" u="none" dirty="0"/>
                <a:t>–</a:t>
              </a:r>
              <a:r>
                <a:rPr lang="es-ES" sz="2000" u="none" dirty="0">
                  <a:cs typeface="Arial" charset="0"/>
                </a:rPr>
                <a:t>b  ,   f   </a:t>
              </a:r>
              <a:r>
                <a:rPr lang="es-CL" sz="2000" u="none" dirty="0"/>
                <a:t>–</a:t>
              </a:r>
              <a:r>
                <a:rPr lang="es-ES" sz="2000" u="none" dirty="0">
                  <a:cs typeface="Arial" charset="0"/>
                </a:rPr>
                <a:t>b</a:t>
              </a:r>
              <a:endParaRPr lang="es-ES" sz="2000" u="none" baseline="30000" dirty="0"/>
            </a:p>
          </p:txBody>
        </p:sp>
      </p:grpSp>
      <p:grpSp>
        <p:nvGrpSpPr>
          <p:cNvPr id="8" name="Group 65"/>
          <p:cNvGrpSpPr>
            <a:grpSpLocks/>
          </p:cNvGrpSpPr>
          <p:nvPr/>
        </p:nvGrpSpPr>
        <p:grpSpPr bwMode="auto">
          <a:xfrm>
            <a:off x="3056085" y="4869151"/>
            <a:ext cx="3908425" cy="1296988"/>
            <a:chOff x="2313" y="2608"/>
            <a:chExt cx="2462" cy="817"/>
          </a:xfrm>
        </p:grpSpPr>
        <p:sp>
          <p:nvSpPr>
            <p:cNvPr id="23570" name="Rectangle 60"/>
            <p:cNvSpPr>
              <a:spLocks noChangeArrowheads="1"/>
            </p:cNvSpPr>
            <p:nvPr/>
          </p:nvSpPr>
          <p:spPr bwMode="auto">
            <a:xfrm>
              <a:off x="2313" y="2608"/>
              <a:ext cx="2178" cy="817"/>
            </a:xfrm>
            <a:prstGeom prst="rect">
              <a:avLst/>
            </a:prstGeom>
            <a:solidFill>
              <a:schemeClr val="bg1">
                <a:alpha val="5098"/>
              </a:schemeClr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s-CL" sz="2000" u="none"/>
            </a:p>
          </p:txBody>
        </p:sp>
        <p:grpSp>
          <p:nvGrpSpPr>
            <p:cNvPr id="23571" name="Group 64"/>
            <p:cNvGrpSpPr>
              <a:grpSpLocks/>
            </p:cNvGrpSpPr>
            <p:nvPr/>
          </p:nvGrpSpPr>
          <p:grpSpPr bwMode="auto">
            <a:xfrm>
              <a:off x="2517" y="2653"/>
              <a:ext cx="2258" cy="726"/>
              <a:chOff x="2517" y="2653"/>
              <a:chExt cx="2258" cy="726"/>
            </a:xfrm>
          </p:grpSpPr>
          <p:grpSp>
            <p:nvGrpSpPr>
              <p:cNvPr id="23572" name="Group 57"/>
              <p:cNvGrpSpPr>
                <a:grpSpLocks/>
              </p:cNvGrpSpPr>
              <p:nvPr/>
            </p:nvGrpSpPr>
            <p:grpSpPr bwMode="auto">
              <a:xfrm>
                <a:off x="2517" y="2653"/>
                <a:ext cx="2258" cy="726"/>
                <a:chOff x="2550" y="3055"/>
                <a:chExt cx="2258" cy="726"/>
              </a:xfrm>
            </p:grpSpPr>
            <p:sp>
              <p:nvSpPr>
                <p:cNvPr id="23576" name="Rectangle 45"/>
                <p:cNvSpPr>
                  <a:spLocks noChangeArrowheads="1"/>
                </p:cNvSpPr>
                <p:nvPr/>
              </p:nvSpPr>
              <p:spPr bwMode="auto">
                <a:xfrm>
                  <a:off x="2550" y="3055"/>
                  <a:ext cx="1814" cy="72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1">
                      <a:lumMod val="50000"/>
                    </a:schemeClr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/>
                <a:p>
                  <a:endParaRPr lang="es-CL" sz="2000" u="none"/>
                </a:p>
              </p:txBody>
            </p:sp>
            <p:grpSp>
              <p:nvGrpSpPr>
                <p:cNvPr id="23577" name="Group 56"/>
                <p:cNvGrpSpPr>
                  <a:grpSpLocks/>
                </p:cNvGrpSpPr>
                <p:nvPr/>
              </p:nvGrpSpPr>
              <p:grpSpPr bwMode="auto">
                <a:xfrm>
                  <a:off x="2588" y="3142"/>
                  <a:ext cx="2220" cy="545"/>
                  <a:chOff x="2810" y="3142"/>
                  <a:chExt cx="2220" cy="545"/>
                </a:xfrm>
              </p:grpSpPr>
              <p:sp>
                <p:nvSpPr>
                  <p:cNvPr id="23578" name="Rectangle 52"/>
                  <p:cNvSpPr>
                    <a:spLocks noChangeArrowheads="1"/>
                  </p:cNvSpPr>
                  <p:nvPr/>
                </p:nvSpPr>
                <p:spPr bwMode="auto">
                  <a:xfrm>
                    <a:off x="3951" y="3384"/>
                    <a:ext cx="296" cy="25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s-ES" sz="2000" u="none"/>
                      <a:t>4a</a:t>
                    </a:r>
                  </a:p>
                </p:txBody>
              </p:sp>
              <p:sp>
                <p:nvSpPr>
                  <p:cNvPr id="23579" name="Text Box 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98" y="3205"/>
                    <a:ext cx="2132" cy="25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es-ES" sz="2000" u="none">
                        <a:cs typeface="Arial" charset="0"/>
                      </a:rPr>
                      <a:t>          </a:t>
                    </a:r>
                    <a:r>
                      <a:rPr lang="es-CL" sz="2000" u="none"/>
                      <a:t>–</a:t>
                    </a:r>
                    <a:r>
                      <a:rPr lang="es-ES" sz="2000" u="none">
                        <a:cs typeface="Arial" charset="0"/>
                      </a:rPr>
                      <a:t>b  ,   4ac – b</a:t>
                    </a:r>
                    <a:r>
                      <a:rPr lang="es-ES" sz="2000" u="none" baseline="30000">
                        <a:cs typeface="Arial" charset="0"/>
                      </a:rPr>
                      <a:t>2</a:t>
                    </a:r>
                    <a:endParaRPr lang="es-ES" sz="2000" u="none" baseline="30000"/>
                  </a:p>
                </p:txBody>
              </p:sp>
              <p:sp>
                <p:nvSpPr>
                  <p:cNvPr id="23580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3844" y="3415"/>
                    <a:ext cx="544" cy="0"/>
                  </a:xfrm>
                  <a:prstGeom prst="line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CL"/>
                  </a:p>
                </p:txBody>
              </p:sp>
              <p:sp>
                <p:nvSpPr>
                  <p:cNvPr id="23581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3327" y="3373"/>
                    <a:ext cx="296" cy="25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s-ES" sz="2000" u="none"/>
                      <a:t>2a</a:t>
                    </a:r>
                  </a:p>
                </p:txBody>
              </p:sp>
              <p:sp>
                <p:nvSpPr>
                  <p:cNvPr id="23582" name="AutoShape 53"/>
                  <p:cNvSpPr>
                    <a:spLocks noChangeArrowheads="1"/>
                  </p:cNvSpPr>
                  <p:nvPr/>
                </p:nvSpPr>
                <p:spPr bwMode="auto">
                  <a:xfrm>
                    <a:off x="3261" y="3142"/>
                    <a:ext cx="1230" cy="545"/>
                  </a:xfrm>
                  <a:prstGeom prst="bracketPair">
                    <a:avLst>
                      <a:gd name="adj" fmla="val 16667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s-CL" sz="2000" u="none"/>
                  </a:p>
                </p:txBody>
              </p:sp>
              <p:sp>
                <p:nvSpPr>
                  <p:cNvPr id="23583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3352" y="3415"/>
                    <a:ext cx="227" cy="0"/>
                  </a:xfrm>
                  <a:prstGeom prst="line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CL"/>
                  </a:p>
                </p:txBody>
              </p:sp>
              <p:sp>
                <p:nvSpPr>
                  <p:cNvPr id="23584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2810" y="3262"/>
                    <a:ext cx="363" cy="25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s-ES" sz="2000" u="none"/>
                      <a:t>V =</a:t>
                    </a:r>
                  </a:p>
                </p:txBody>
              </p:sp>
            </p:grpSp>
          </p:grpSp>
          <p:sp>
            <p:nvSpPr>
              <p:cNvPr id="23573" name="AutoShape 61"/>
              <p:cNvSpPr>
                <a:spLocks noChangeArrowheads="1"/>
              </p:cNvSpPr>
              <p:nvPr/>
            </p:nvSpPr>
            <p:spPr bwMode="auto">
              <a:xfrm>
                <a:off x="3050" y="2740"/>
                <a:ext cx="1164" cy="545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rgbClr val="4B5D5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CL" sz="2000" u="none"/>
              </a:p>
            </p:txBody>
          </p:sp>
          <p:sp>
            <p:nvSpPr>
              <p:cNvPr id="23574" name="Line 62"/>
              <p:cNvSpPr>
                <a:spLocks noChangeShapeType="1"/>
              </p:cNvSpPr>
              <p:nvPr/>
            </p:nvSpPr>
            <p:spPr bwMode="auto">
              <a:xfrm>
                <a:off x="3125" y="3008"/>
                <a:ext cx="199" cy="0"/>
              </a:xfrm>
              <a:prstGeom prst="line">
                <a:avLst/>
              </a:prstGeom>
              <a:noFill/>
              <a:ln w="9525">
                <a:solidFill>
                  <a:srgbClr val="4B5D5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23575" name="Line 63"/>
              <p:cNvSpPr>
                <a:spLocks noChangeShapeType="1"/>
              </p:cNvSpPr>
              <p:nvPr/>
            </p:nvSpPr>
            <p:spPr bwMode="auto">
              <a:xfrm>
                <a:off x="3589" y="3017"/>
                <a:ext cx="544" cy="0"/>
              </a:xfrm>
              <a:prstGeom prst="line">
                <a:avLst/>
              </a:prstGeom>
              <a:noFill/>
              <a:ln w="9525">
                <a:solidFill>
                  <a:srgbClr val="4B5D5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</p:grpSp>
      </p:grpSp>
      <p:grpSp>
        <p:nvGrpSpPr>
          <p:cNvPr id="12" name="78 Grupo"/>
          <p:cNvGrpSpPr>
            <a:grpSpLocks/>
          </p:cNvGrpSpPr>
          <p:nvPr/>
        </p:nvGrpSpPr>
        <p:grpSpPr bwMode="auto">
          <a:xfrm>
            <a:off x="3982960" y="1857375"/>
            <a:ext cx="1325446" cy="972000"/>
            <a:chOff x="3877664" y="1857364"/>
            <a:chExt cx="1325972" cy="971999"/>
          </a:xfrm>
        </p:grpSpPr>
        <p:sp>
          <p:nvSpPr>
            <p:cNvPr id="23562" name="Rectangle 59"/>
            <p:cNvSpPr>
              <a:spLocks noChangeArrowheads="1"/>
            </p:cNvSpPr>
            <p:nvPr/>
          </p:nvSpPr>
          <p:spPr bwMode="auto">
            <a:xfrm>
              <a:off x="3877664" y="1972944"/>
              <a:ext cx="1296515" cy="7191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s-CL" sz="2000" u="none"/>
            </a:p>
          </p:txBody>
        </p:sp>
        <p:grpSp>
          <p:nvGrpSpPr>
            <p:cNvPr id="23563" name="77 Grupo"/>
            <p:cNvGrpSpPr>
              <a:grpSpLocks/>
            </p:cNvGrpSpPr>
            <p:nvPr/>
          </p:nvGrpSpPr>
          <p:grpSpPr bwMode="auto">
            <a:xfrm>
              <a:off x="3879826" y="1857364"/>
              <a:ext cx="1323810" cy="971999"/>
              <a:chOff x="3879826" y="1857364"/>
              <a:chExt cx="1323810" cy="971999"/>
            </a:xfrm>
          </p:grpSpPr>
          <p:sp>
            <p:nvSpPr>
              <p:cNvPr id="23564" name="Text Box 31"/>
              <p:cNvSpPr txBox="1">
                <a:spLocks noChangeArrowheads="1"/>
              </p:cNvSpPr>
              <p:nvPr/>
            </p:nvSpPr>
            <p:spPr bwMode="auto">
              <a:xfrm>
                <a:off x="4346380" y="1976426"/>
                <a:ext cx="857256" cy="4000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ES" sz="2000" u="none">
                    <a:cs typeface="Arial" charset="0"/>
                  </a:rPr>
                  <a:t>  </a:t>
                </a:r>
                <a:r>
                  <a:rPr lang="es-CL" sz="2000" u="none"/>
                  <a:t>–</a:t>
                </a:r>
                <a:r>
                  <a:rPr lang="es-ES" sz="2000" u="none">
                    <a:cs typeface="Arial" charset="0"/>
                  </a:rPr>
                  <a:t>b</a:t>
                </a:r>
                <a:endParaRPr lang="es-ES" sz="2000" u="none" baseline="30000"/>
              </a:p>
            </p:txBody>
          </p:sp>
          <p:sp>
            <p:nvSpPr>
              <p:cNvPr id="23565" name="Line 34"/>
              <p:cNvSpPr>
                <a:spLocks noChangeShapeType="1"/>
              </p:cNvSpPr>
              <p:nvPr/>
            </p:nvSpPr>
            <p:spPr bwMode="auto">
              <a:xfrm>
                <a:off x="4475206" y="2295845"/>
                <a:ext cx="360363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23566" name="Rectangle 36"/>
              <p:cNvSpPr>
                <a:spLocks noChangeArrowheads="1"/>
              </p:cNvSpPr>
              <p:nvPr/>
            </p:nvSpPr>
            <p:spPr bwMode="auto">
              <a:xfrm>
                <a:off x="4475206" y="2246963"/>
                <a:ext cx="469900" cy="4000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ES" sz="2000" u="none"/>
                  <a:t>2a</a:t>
                </a:r>
              </a:p>
            </p:txBody>
          </p:sp>
          <p:sp>
            <p:nvSpPr>
              <p:cNvPr id="23567" name="Rectangle 38"/>
              <p:cNvSpPr>
                <a:spLocks noChangeArrowheads="1"/>
              </p:cNvSpPr>
              <p:nvPr/>
            </p:nvSpPr>
            <p:spPr bwMode="auto">
              <a:xfrm>
                <a:off x="3992538" y="2093901"/>
                <a:ext cx="531813" cy="4000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ES" sz="2000" u="none"/>
                  <a:t>x =</a:t>
                </a:r>
              </a:p>
            </p:txBody>
          </p:sp>
          <p:sp>
            <p:nvSpPr>
              <p:cNvPr id="23568" name="Rectangle 40"/>
              <p:cNvSpPr>
                <a:spLocks noChangeArrowheads="1"/>
              </p:cNvSpPr>
              <p:nvPr/>
            </p:nvSpPr>
            <p:spPr bwMode="auto">
              <a:xfrm>
                <a:off x="3879826" y="1857364"/>
                <a:ext cx="1296514" cy="971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CL" sz="2000" u="none"/>
              </a:p>
            </p:txBody>
          </p:sp>
          <p:sp>
            <p:nvSpPr>
              <p:cNvPr id="23569" name="Line 66"/>
              <p:cNvSpPr>
                <a:spLocks noChangeShapeType="1"/>
              </p:cNvSpPr>
              <p:nvPr/>
            </p:nvSpPr>
            <p:spPr bwMode="auto">
              <a:xfrm>
                <a:off x="4530769" y="2310132"/>
                <a:ext cx="360363" cy="0"/>
              </a:xfrm>
              <a:prstGeom prst="line">
                <a:avLst/>
              </a:prstGeom>
              <a:noFill/>
              <a:ln w="9525">
                <a:solidFill>
                  <a:srgbClr val="4B5D5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</p:grpSp>
      </p:grpSp>
      <p:sp>
        <p:nvSpPr>
          <p:cNvPr id="2" name="1 Rectángulo"/>
          <p:cNvSpPr/>
          <p:nvPr/>
        </p:nvSpPr>
        <p:spPr>
          <a:xfrm>
            <a:off x="843553" y="836712"/>
            <a:ext cx="32742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u="none" dirty="0">
                <a:solidFill>
                  <a:srgbClr val="808080"/>
                </a:solidFill>
              </a:rPr>
              <a:t>Eje de simetría y vértice</a:t>
            </a:r>
            <a:endParaRPr lang="es-CL" u="none" dirty="0">
              <a:solidFill>
                <a:srgbClr val="808080"/>
              </a:solidFill>
            </a:endParaRPr>
          </a:p>
        </p:txBody>
      </p:sp>
      <p:sp>
        <p:nvSpPr>
          <p:cNvPr id="46" name="37 Rectángulo redondeado"/>
          <p:cNvSpPr>
            <a:spLocks noChangeArrowheads="1"/>
          </p:cNvSpPr>
          <p:nvPr/>
        </p:nvSpPr>
        <p:spPr bwMode="auto">
          <a:xfrm>
            <a:off x="-36511" y="-100013"/>
            <a:ext cx="5291304" cy="719138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s-CL" altLang="es-CL" u="none">
              <a:cs typeface="Arial" charset="0"/>
            </a:endParaRPr>
          </a:p>
        </p:txBody>
      </p:sp>
      <p:sp>
        <p:nvSpPr>
          <p:cNvPr id="47" name="38 CuadroTexto"/>
          <p:cNvSpPr txBox="1">
            <a:spLocks noChangeArrowheads="1"/>
          </p:cNvSpPr>
          <p:nvPr/>
        </p:nvSpPr>
        <p:spPr bwMode="auto">
          <a:xfrm>
            <a:off x="876085" y="6350"/>
            <a:ext cx="6504199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altLang="es-CL" sz="2600" b="1" u="none" dirty="0" smtClean="0">
                <a:solidFill>
                  <a:srgbClr val="404040"/>
                </a:solidFill>
                <a:cs typeface="Arial" charset="0"/>
              </a:rPr>
              <a:t>Función cuadrática</a:t>
            </a:r>
            <a:endParaRPr lang="es-ES" altLang="es-CL" sz="2600" b="1" u="none" dirty="0">
              <a:solidFill>
                <a:srgbClr val="404040"/>
              </a:solidFill>
              <a:cs typeface="Arial" charset="0"/>
            </a:endParaRPr>
          </a:p>
        </p:txBody>
      </p:sp>
      <p:pic>
        <p:nvPicPr>
          <p:cNvPr id="48" name="6 Imagen" descr="ico_concept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386" y="117475"/>
            <a:ext cx="723900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Line 10"/>
          <p:cNvSpPr>
            <a:spLocks noChangeShapeType="1"/>
          </p:cNvSpPr>
          <p:nvPr/>
        </p:nvSpPr>
        <p:spPr bwMode="auto">
          <a:xfrm>
            <a:off x="0" y="1190625"/>
            <a:ext cx="4535489" cy="0"/>
          </a:xfrm>
          <a:prstGeom prst="line">
            <a:avLst/>
          </a:prstGeom>
          <a:noFill/>
          <a:ln w="9525">
            <a:solidFill>
              <a:srgbClr val="84B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2163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 Box 6"/>
          <p:cNvSpPr txBox="1">
            <a:spLocks noChangeArrowheads="1"/>
          </p:cNvSpPr>
          <p:nvPr/>
        </p:nvSpPr>
        <p:spPr bwMode="auto">
          <a:xfrm>
            <a:off x="864000" y="1357313"/>
            <a:ext cx="16494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b="1" u="none" dirty="0">
                <a:solidFill>
                  <a:srgbClr val="669900"/>
                </a:solidFill>
              </a:rPr>
              <a:t>Ejemplo:</a:t>
            </a:r>
            <a:endParaRPr lang="es-ES" sz="2000" b="1" u="none" dirty="0">
              <a:solidFill>
                <a:srgbClr val="669900"/>
              </a:solidFill>
            </a:endParaRPr>
          </a:p>
        </p:txBody>
      </p: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5292080" y="2636912"/>
            <a:ext cx="1065212" cy="752475"/>
            <a:chOff x="2876" y="1763"/>
            <a:chExt cx="671" cy="474"/>
          </a:xfrm>
        </p:grpSpPr>
        <p:sp>
          <p:nvSpPr>
            <p:cNvPr id="24609" name="Rectangle 27"/>
            <p:cNvSpPr>
              <a:spLocks noChangeArrowheads="1"/>
            </p:cNvSpPr>
            <p:nvPr/>
          </p:nvSpPr>
          <p:spPr bwMode="auto">
            <a:xfrm>
              <a:off x="3153" y="1985"/>
              <a:ext cx="39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2000" u="none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2</a:t>
              </a:r>
              <a:r>
                <a:rPr lang="en-US" sz="2000" u="none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·</a:t>
              </a:r>
              <a:r>
                <a:rPr lang="es-ES" sz="2000" u="none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24610" name="Text Box 25"/>
            <p:cNvSpPr txBox="1">
              <a:spLocks noChangeArrowheads="1"/>
            </p:cNvSpPr>
            <p:nvPr/>
          </p:nvSpPr>
          <p:spPr bwMode="auto">
            <a:xfrm>
              <a:off x="3153" y="1763"/>
              <a:ext cx="34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" sz="2000" u="none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charset="0"/>
                </a:rPr>
                <a:t> </a:t>
              </a:r>
              <a:r>
                <a:rPr lang="es-CL" sz="2000" u="none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–</a:t>
              </a:r>
              <a:r>
                <a:rPr lang="es-ES" sz="2000" u="none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charset="0"/>
                </a:rPr>
                <a:t>2</a:t>
              </a:r>
              <a:endParaRPr lang="es-ES" sz="2000" u="none" baseline="30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611" name="Line 26"/>
            <p:cNvSpPr>
              <a:spLocks noChangeShapeType="1"/>
            </p:cNvSpPr>
            <p:nvPr/>
          </p:nvSpPr>
          <p:spPr bwMode="auto">
            <a:xfrm>
              <a:off x="3198" y="1985"/>
              <a:ext cx="272" cy="0"/>
            </a:xfrm>
            <a:prstGeom prst="line">
              <a:avLst/>
            </a:prstGeom>
            <a:noFill/>
            <a:ln w="9525">
              <a:solidFill>
                <a:srgbClr val="3F4F4C"/>
              </a:solidFill>
              <a:round/>
              <a:headEnd/>
              <a:tailEnd/>
            </a:ln>
          </p:spPr>
          <p:txBody>
            <a:bodyPr/>
            <a:lstStyle/>
            <a:p>
              <a:endParaRPr lang="es-CL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612" name="Rectangle 28"/>
            <p:cNvSpPr>
              <a:spLocks noChangeArrowheads="1"/>
            </p:cNvSpPr>
            <p:nvPr/>
          </p:nvSpPr>
          <p:spPr bwMode="auto">
            <a:xfrm>
              <a:off x="2876" y="1837"/>
              <a:ext cx="33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2000" u="none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 =</a:t>
              </a:r>
            </a:p>
          </p:txBody>
        </p:sp>
      </p:grpSp>
      <p:sp>
        <p:nvSpPr>
          <p:cNvPr id="70" name="Rectangle 31"/>
          <p:cNvSpPr>
            <a:spLocks noChangeArrowheads="1"/>
          </p:cNvSpPr>
          <p:nvPr/>
        </p:nvSpPr>
        <p:spPr bwMode="auto">
          <a:xfrm>
            <a:off x="857250" y="1857375"/>
            <a:ext cx="75914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 la función    f(x) = x</a:t>
            </a:r>
            <a:r>
              <a:rPr lang="es-CL" sz="2000" u="none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+ 2x – 8,   a = 1,   b = 2    y   c = – 8,  entonces:</a:t>
            </a:r>
            <a:endParaRPr lang="es-ES" sz="2000" u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8" name="Rectangle 41"/>
          <p:cNvSpPr>
            <a:spLocks noChangeArrowheads="1"/>
          </p:cNvSpPr>
          <p:nvPr/>
        </p:nvSpPr>
        <p:spPr bwMode="auto">
          <a:xfrm>
            <a:off x="4084589" y="4469805"/>
            <a:ext cx="19796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 = (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</a:t>
            </a:r>
            <a:r>
              <a:rPr lang="es-ES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1, f(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</a:t>
            </a:r>
            <a:r>
              <a:rPr lang="es-ES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1) )</a:t>
            </a:r>
          </a:p>
        </p:txBody>
      </p:sp>
      <p:sp>
        <p:nvSpPr>
          <p:cNvPr id="79" name="Rectangle 43"/>
          <p:cNvSpPr>
            <a:spLocks noChangeArrowheads="1"/>
          </p:cNvSpPr>
          <p:nvPr/>
        </p:nvSpPr>
        <p:spPr bwMode="auto">
          <a:xfrm>
            <a:off x="864145" y="2708920"/>
            <a:ext cx="29594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s-CL" sz="2000" b="1" u="none" dirty="0">
                <a:solidFill>
                  <a:srgbClr val="FF6600"/>
                </a:solidFill>
              </a:rPr>
              <a:t>a) 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 eje de simetría es:</a:t>
            </a:r>
          </a:p>
        </p:txBody>
      </p:sp>
      <p:sp>
        <p:nvSpPr>
          <p:cNvPr id="80" name="Rectangle 54"/>
          <p:cNvSpPr>
            <a:spLocks noChangeArrowheads="1"/>
          </p:cNvSpPr>
          <p:nvPr/>
        </p:nvSpPr>
        <p:spPr bwMode="auto">
          <a:xfrm>
            <a:off x="6948264" y="2731517"/>
            <a:ext cx="9588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2000" u="none" dirty="0"/>
              <a:t>x = </a:t>
            </a:r>
            <a:r>
              <a:rPr lang="es-CL" sz="2000" u="none" dirty="0"/>
              <a:t>– </a:t>
            </a:r>
            <a:r>
              <a:rPr lang="es-ES" sz="2000" u="none" dirty="0"/>
              <a:t>1</a:t>
            </a:r>
          </a:p>
        </p:txBody>
      </p:sp>
      <p:sp>
        <p:nvSpPr>
          <p:cNvPr id="81" name="Rectangle 55"/>
          <p:cNvSpPr>
            <a:spLocks noChangeArrowheads="1"/>
          </p:cNvSpPr>
          <p:nvPr/>
        </p:nvSpPr>
        <p:spPr bwMode="auto">
          <a:xfrm>
            <a:off x="864145" y="3573016"/>
            <a:ext cx="20494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s-CL" sz="2000" b="1" u="none" dirty="0">
                <a:solidFill>
                  <a:srgbClr val="FF6600"/>
                </a:solidFill>
              </a:rPr>
              <a:t>b) 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 vértice es:</a:t>
            </a:r>
          </a:p>
        </p:txBody>
      </p:sp>
      <p:sp>
        <p:nvSpPr>
          <p:cNvPr id="82" name="Rectangle 56"/>
          <p:cNvSpPr>
            <a:spLocks noChangeArrowheads="1"/>
          </p:cNvSpPr>
          <p:nvPr/>
        </p:nvSpPr>
        <p:spPr bwMode="auto">
          <a:xfrm>
            <a:off x="6393608" y="4501678"/>
            <a:ext cx="16684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 = (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</a:t>
            </a:r>
            <a:r>
              <a:rPr lang="es-ES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1, 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</a:t>
            </a:r>
            <a:r>
              <a:rPr lang="es-ES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9)</a:t>
            </a:r>
          </a:p>
        </p:txBody>
      </p:sp>
      <p:grpSp>
        <p:nvGrpSpPr>
          <p:cNvPr id="6" name="Group 84"/>
          <p:cNvGrpSpPr>
            <a:grpSpLocks/>
          </p:cNvGrpSpPr>
          <p:nvPr/>
        </p:nvGrpSpPr>
        <p:grpSpPr bwMode="auto">
          <a:xfrm>
            <a:off x="3779912" y="2596579"/>
            <a:ext cx="958850" cy="752475"/>
            <a:chOff x="1368" y="1362"/>
            <a:chExt cx="604" cy="474"/>
          </a:xfrm>
        </p:grpSpPr>
        <p:sp>
          <p:nvSpPr>
            <p:cNvPr id="24605" name="Rectangle 61"/>
            <p:cNvSpPr>
              <a:spLocks noChangeArrowheads="1"/>
            </p:cNvSpPr>
            <p:nvPr/>
          </p:nvSpPr>
          <p:spPr bwMode="auto">
            <a:xfrm>
              <a:off x="1624" y="1584"/>
              <a:ext cx="34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2000" u="none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2a</a:t>
              </a:r>
            </a:p>
          </p:txBody>
        </p:sp>
        <p:sp>
          <p:nvSpPr>
            <p:cNvPr id="24606" name="Text Box 62"/>
            <p:cNvSpPr txBox="1">
              <a:spLocks noChangeArrowheads="1"/>
            </p:cNvSpPr>
            <p:nvPr/>
          </p:nvSpPr>
          <p:spPr bwMode="auto">
            <a:xfrm>
              <a:off x="1631" y="1362"/>
              <a:ext cx="34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" sz="2000" u="none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charset="0"/>
                </a:rPr>
                <a:t> </a:t>
              </a:r>
              <a:r>
                <a:rPr lang="es-CL" sz="2000" u="none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–</a:t>
              </a:r>
              <a:r>
                <a:rPr lang="es-ES" sz="2000" u="none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charset="0"/>
                </a:rPr>
                <a:t>b</a:t>
              </a:r>
              <a:endParaRPr lang="es-ES" sz="2000" u="none" baseline="300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607" name="Line 63"/>
            <p:cNvSpPr>
              <a:spLocks noChangeShapeType="1"/>
            </p:cNvSpPr>
            <p:nvPr/>
          </p:nvSpPr>
          <p:spPr bwMode="auto">
            <a:xfrm>
              <a:off x="1717" y="1584"/>
              <a:ext cx="227" cy="0"/>
            </a:xfrm>
            <a:prstGeom prst="line">
              <a:avLst/>
            </a:prstGeom>
            <a:noFill/>
            <a:ln w="9525">
              <a:solidFill>
                <a:srgbClr val="3F4F4C"/>
              </a:solidFill>
              <a:round/>
              <a:headEnd/>
              <a:tailEnd/>
            </a:ln>
          </p:spPr>
          <p:txBody>
            <a:bodyPr/>
            <a:lstStyle/>
            <a:p>
              <a:endParaRPr lang="es-CL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608" name="Rectangle 64"/>
            <p:cNvSpPr>
              <a:spLocks noChangeArrowheads="1"/>
            </p:cNvSpPr>
            <p:nvPr/>
          </p:nvSpPr>
          <p:spPr bwMode="auto">
            <a:xfrm>
              <a:off x="1368" y="1458"/>
              <a:ext cx="33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2000" u="none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 =</a:t>
              </a:r>
            </a:p>
          </p:txBody>
        </p:sp>
      </p:grpSp>
      <p:grpSp>
        <p:nvGrpSpPr>
          <p:cNvPr id="7" name="Group 68"/>
          <p:cNvGrpSpPr>
            <a:grpSpLocks/>
          </p:cNvGrpSpPr>
          <p:nvPr/>
        </p:nvGrpSpPr>
        <p:grpSpPr bwMode="auto">
          <a:xfrm>
            <a:off x="1187624" y="4292005"/>
            <a:ext cx="3386138" cy="865187"/>
            <a:chOff x="3008" y="969"/>
            <a:chExt cx="2133" cy="545"/>
          </a:xfrm>
        </p:grpSpPr>
        <p:sp>
          <p:nvSpPr>
            <p:cNvPr id="24596" name="Text Box 69"/>
            <p:cNvSpPr txBox="1">
              <a:spLocks noChangeArrowheads="1"/>
            </p:cNvSpPr>
            <p:nvPr/>
          </p:nvSpPr>
          <p:spPr bwMode="auto">
            <a:xfrm>
              <a:off x="3009" y="1041"/>
              <a:ext cx="213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" sz="2000" u="none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charset="0"/>
                </a:rPr>
                <a:t>          </a:t>
              </a:r>
              <a:r>
                <a:rPr lang="es-CL" sz="2000" u="none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–</a:t>
              </a:r>
              <a:r>
                <a:rPr lang="es-ES" sz="2000" u="none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charset="0"/>
                </a:rPr>
                <a:t>b  ,  f    </a:t>
              </a:r>
              <a:r>
                <a:rPr lang="es-CL" sz="2000" u="none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–</a:t>
              </a:r>
              <a:r>
                <a:rPr lang="es-ES" sz="2000" u="none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charset="0"/>
                </a:rPr>
                <a:t>b</a:t>
              </a:r>
              <a:endParaRPr lang="es-ES" sz="2000" u="none" baseline="300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24597" name="Group 70"/>
            <p:cNvGrpSpPr>
              <a:grpSpLocks/>
            </p:cNvGrpSpPr>
            <p:nvPr/>
          </p:nvGrpSpPr>
          <p:grpSpPr bwMode="auto">
            <a:xfrm>
              <a:off x="3008" y="969"/>
              <a:ext cx="1488" cy="545"/>
              <a:chOff x="3008" y="969"/>
              <a:chExt cx="1488" cy="545"/>
            </a:xfrm>
          </p:grpSpPr>
          <p:sp>
            <p:nvSpPr>
              <p:cNvPr id="24598" name="Line 71"/>
              <p:cNvSpPr>
                <a:spLocks noChangeShapeType="1"/>
              </p:cNvSpPr>
              <p:nvPr/>
            </p:nvSpPr>
            <p:spPr bwMode="auto">
              <a:xfrm>
                <a:off x="3472" y="1242"/>
                <a:ext cx="227" cy="0"/>
              </a:xfrm>
              <a:prstGeom prst="line">
                <a:avLst/>
              </a:prstGeom>
              <a:noFill/>
              <a:ln w="9525">
                <a:solidFill>
                  <a:srgbClr val="3F4F4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4599" name="Line 72"/>
              <p:cNvSpPr>
                <a:spLocks noChangeShapeType="1"/>
              </p:cNvSpPr>
              <p:nvPr/>
            </p:nvSpPr>
            <p:spPr bwMode="auto">
              <a:xfrm>
                <a:off x="4071" y="1242"/>
                <a:ext cx="227" cy="0"/>
              </a:xfrm>
              <a:prstGeom prst="line">
                <a:avLst/>
              </a:prstGeom>
              <a:noFill/>
              <a:ln w="9525">
                <a:solidFill>
                  <a:srgbClr val="3F4F4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4600" name="Rectangle 73"/>
              <p:cNvSpPr>
                <a:spLocks noChangeArrowheads="1"/>
              </p:cNvSpPr>
              <p:nvPr/>
            </p:nvSpPr>
            <p:spPr bwMode="auto">
              <a:xfrm>
                <a:off x="3447" y="1200"/>
                <a:ext cx="29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ES" sz="2000" u="non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2a</a:t>
                </a:r>
              </a:p>
            </p:txBody>
          </p:sp>
          <p:sp>
            <p:nvSpPr>
              <p:cNvPr id="24601" name="Rectangle 74"/>
              <p:cNvSpPr>
                <a:spLocks noChangeArrowheads="1"/>
              </p:cNvSpPr>
              <p:nvPr/>
            </p:nvSpPr>
            <p:spPr bwMode="auto">
              <a:xfrm>
                <a:off x="4071" y="1211"/>
                <a:ext cx="29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ES" sz="2000" u="non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2a</a:t>
                </a:r>
              </a:p>
            </p:txBody>
          </p:sp>
          <p:sp>
            <p:nvSpPr>
              <p:cNvPr id="24602" name="AutoShape 75"/>
              <p:cNvSpPr>
                <a:spLocks noChangeArrowheads="1"/>
              </p:cNvSpPr>
              <p:nvPr/>
            </p:nvSpPr>
            <p:spPr bwMode="auto">
              <a:xfrm>
                <a:off x="3381" y="969"/>
                <a:ext cx="1115" cy="545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rgbClr val="4B5D5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CL" sz="2000" u="none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4603" name="Rectangle 76"/>
              <p:cNvSpPr>
                <a:spLocks noChangeArrowheads="1"/>
              </p:cNvSpPr>
              <p:nvPr/>
            </p:nvSpPr>
            <p:spPr bwMode="auto">
              <a:xfrm>
                <a:off x="3008" y="1089"/>
                <a:ext cx="363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ES" sz="2000" u="none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V =</a:t>
                </a:r>
              </a:p>
            </p:txBody>
          </p:sp>
          <p:sp>
            <p:nvSpPr>
              <p:cNvPr id="24604" name="AutoShape 77"/>
              <p:cNvSpPr>
                <a:spLocks noChangeArrowheads="1"/>
              </p:cNvSpPr>
              <p:nvPr/>
            </p:nvSpPr>
            <p:spPr bwMode="auto">
              <a:xfrm>
                <a:off x="4011" y="998"/>
                <a:ext cx="354" cy="499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rgbClr val="4B5D5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CL" sz="2000" u="none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98" name="Rectangle 80"/>
          <p:cNvSpPr>
            <a:spLocks noChangeArrowheads="1"/>
          </p:cNvSpPr>
          <p:nvPr/>
        </p:nvSpPr>
        <p:spPr bwMode="auto">
          <a:xfrm>
            <a:off x="4788024" y="2761679"/>
            <a:ext cx="438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2000" u="none" dirty="0">
                <a:solidFill>
                  <a:schemeClr val="tx1">
                    <a:lumMod val="85000"/>
                    <a:lumOff val="15000"/>
                  </a:schemeClr>
                </a:solidFill>
                <a:sym typeface="Symbol" pitchFamily="18" charset="2"/>
              </a:rPr>
              <a:t></a:t>
            </a:r>
          </a:p>
        </p:txBody>
      </p:sp>
      <p:sp>
        <p:nvSpPr>
          <p:cNvPr id="99" name="Rectangle 81"/>
          <p:cNvSpPr>
            <a:spLocks noChangeArrowheads="1"/>
          </p:cNvSpPr>
          <p:nvPr/>
        </p:nvSpPr>
        <p:spPr bwMode="auto">
          <a:xfrm>
            <a:off x="6444208" y="2761679"/>
            <a:ext cx="438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2000" u="none" dirty="0">
                <a:solidFill>
                  <a:schemeClr val="tx1">
                    <a:lumMod val="85000"/>
                    <a:lumOff val="15000"/>
                  </a:schemeClr>
                </a:solidFill>
                <a:sym typeface="Symbol" pitchFamily="18" charset="2"/>
              </a:rPr>
              <a:t></a:t>
            </a:r>
          </a:p>
        </p:txBody>
      </p:sp>
      <p:sp>
        <p:nvSpPr>
          <p:cNvPr id="100" name="Rectangle 82"/>
          <p:cNvSpPr>
            <a:spLocks noChangeArrowheads="1"/>
          </p:cNvSpPr>
          <p:nvPr/>
        </p:nvSpPr>
        <p:spPr bwMode="auto">
          <a:xfrm>
            <a:off x="6948264" y="2764854"/>
            <a:ext cx="917575" cy="384175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L" sz="2000" u="none"/>
          </a:p>
        </p:txBody>
      </p:sp>
      <p:sp>
        <p:nvSpPr>
          <p:cNvPr id="101" name="Rectangle 83"/>
          <p:cNvSpPr>
            <a:spLocks noChangeArrowheads="1"/>
          </p:cNvSpPr>
          <p:nvPr/>
        </p:nvSpPr>
        <p:spPr bwMode="auto">
          <a:xfrm>
            <a:off x="6388845" y="4463578"/>
            <a:ext cx="1682750" cy="501650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L" sz="2000" u="none"/>
          </a:p>
        </p:txBody>
      </p:sp>
      <p:sp>
        <p:nvSpPr>
          <p:cNvPr id="102" name="Rectangle 85"/>
          <p:cNvSpPr>
            <a:spLocks noChangeArrowheads="1"/>
          </p:cNvSpPr>
          <p:nvPr/>
        </p:nvSpPr>
        <p:spPr bwMode="auto">
          <a:xfrm>
            <a:off x="3646439" y="4515197"/>
            <a:ext cx="438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2000" u="none" dirty="0">
                <a:solidFill>
                  <a:schemeClr val="tx1">
                    <a:lumMod val="85000"/>
                    <a:lumOff val="15000"/>
                  </a:schemeClr>
                </a:solidFill>
                <a:sym typeface="Symbol" pitchFamily="18" charset="2"/>
              </a:rPr>
              <a:t></a:t>
            </a:r>
          </a:p>
        </p:txBody>
      </p:sp>
      <p:sp>
        <p:nvSpPr>
          <p:cNvPr id="103" name="Rectangle 86"/>
          <p:cNvSpPr>
            <a:spLocks noChangeArrowheads="1"/>
          </p:cNvSpPr>
          <p:nvPr/>
        </p:nvSpPr>
        <p:spPr bwMode="auto">
          <a:xfrm>
            <a:off x="5956797" y="4531840"/>
            <a:ext cx="438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2000" u="none" dirty="0">
                <a:solidFill>
                  <a:schemeClr val="tx1">
                    <a:lumMod val="85000"/>
                    <a:lumOff val="15000"/>
                  </a:schemeClr>
                </a:solidFill>
                <a:sym typeface="Symbol" pitchFamily="18" charset="2"/>
              </a:rPr>
              <a:t></a:t>
            </a:r>
          </a:p>
        </p:txBody>
      </p:sp>
      <p:sp>
        <p:nvSpPr>
          <p:cNvPr id="46" name="45 Rectángulo"/>
          <p:cNvSpPr/>
          <p:nvPr/>
        </p:nvSpPr>
        <p:spPr>
          <a:xfrm>
            <a:off x="843553" y="836712"/>
            <a:ext cx="32742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u="none" dirty="0">
                <a:solidFill>
                  <a:srgbClr val="808080"/>
                </a:solidFill>
              </a:rPr>
              <a:t>Eje de simetría y vértice</a:t>
            </a:r>
            <a:endParaRPr lang="es-CL" u="none" dirty="0">
              <a:solidFill>
                <a:srgbClr val="808080"/>
              </a:solidFill>
            </a:endParaRPr>
          </a:p>
        </p:txBody>
      </p:sp>
      <p:sp>
        <p:nvSpPr>
          <p:cNvPr id="39" name="37 Rectángulo redondeado"/>
          <p:cNvSpPr>
            <a:spLocks noChangeArrowheads="1"/>
          </p:cNvSpPr>
          <p:nvPr/>
        </p:nvSpPr>
        <p:spPr bwMode="auto">
          <a:xfrm>
            <a:off x="-36511" y="-100013"/>
            <a:ext cx="5291304" cy="719138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s-CL" altLang="es-CL" u="none">
              <a:cs typeface="Arial" charset="0"/>
            </a:endParaRPr>
          </a:p>
        </p:txBody>
      </p:sp>
      <p:sp>
        <p:nvSpPr>
          <p:cNvPr id="40" name="38 CuadroTexto"/>
          <p:cNvSpPr txBox="1">
            <a:spLocks noChangeArrowheads="1"/>
          </p:cNvSpPr>
          <p:nvPr/>
        </p:nvSpPr>
        <p:spPr bwMode="auto">
          <a:xfrm>
            <a:off x="876085" y="6350"/>
            <a:ext cx="6504199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altLang="es-CL" sz="2600" b="1" u="none" dirty="0" smtClean="0">
                <a:solidFill>
                  <a:srgbClr val="404040"/>
                </a:solidFill>
                <a:cs typeface="Arial" charset="0"/>
              </a:rPr>
              <a:t>Función cuadrática</a:t>
            </a:r>
            <a:endParaRPr lang="es-ES" altLang="es-CL" sz="2600" b="1" u="none" dirty="0">
              <a:solidFill>
                <a:srgbClr val="404040"/>
              </a:solidFill>
              <a:cs typeface="Arial" charset="0"/>
            </a:endParaRPr>
          </a:p>
        </p:txBody>
      </p:sp>
      <p:pic>
        <p:nvPicPr>
          <p:cNvPr id="41" name="6 Imagen" descr="ico_concept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386" y="117475"/>
            <a:ext cx="723900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Line 10"/>
          <p:cNvSpPr>
            <a:spLocks noChangeShapeType="1"/>
          </p:cNvSpPr>
          <p:nvPr/>
        </p:nvSpPr>
        <p:spPr bwMode="auto">
          <a:xfrm>
            <a:off x="0" y="1190625"/>
            <a:ext cx="4535489" cy="0"/>
          </a:xfrm>
          <a:prstGeom prst="line">
            <a:avLst/>
          </a:prstGeom>
          <a:noFill/>
          <a:ln w="9525">
            <a:solidFill>
              <a:srgbClr val="84B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6177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8" grpId="0"/>
      <p:bldP spid="79" grpId="0"/>
      <p:bldP spid="80" grpId="0"/>
      <p:bldP spid="81" grpId="0"/>
      <p:bldP spid="82" grpId="0"/>
      <p:bldP spid="98" grpId="0"/>
      <p:bldP spid="99" grpId="0"/>
      <p:bldP spid="100" grpId="0" animBg="1"/>
      <p:bldP spid="101" grpId="0" animBg="1"/>
      <p:bldP spid="102" grpId="0"/>
      <p:bldP spid="10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Object 6"/>
          <p:cNvGraphicFramePr>
            <a:graphicFrameLocks noChangeAspect="1"/>
          </p:cNvGraphicFramePr>
          <p:nvPr/>
        </p:nvGraphicFramePr>
        <p:xfrm>
          <a:off x="3082925" y="1619250"/>
          <a:ext cx="3838575" cy="473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0" name="Flash Movie" r:id="rId3" imgW="2704320" imgH="3340080" progId="Flash.Movie">
                  <p:embed/>
                </p:oleObj>
              </mc:Choice>
              <mc:Fallback>
                <p:oleObj name="Flash Movie" r:id="rId3" imgW="2704320" imgH="3340080" progId="Flash.Movi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2925" y="1619250"/>
                        <a:ext cx="3838575" cy="473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5110163" y="2744788"/>
            <a:ext cx="5540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f(x)</a:t>
            </a:r>
            <a:endParaRPr lang="es-ES" sz="2000" u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2343150" y="5708650"/>
            <a:ext cx="17399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 = (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</a:t>
            </a:r>
            <a:r>
              <a:rPr lang="es-ES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1, 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</a:t>
            </a:r>
            <a:r>
              <a:rPr lang="es-ES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9 )</a:t>
            </a: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3203575" y="1800225"/>
            <a:ext cx="9588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 = 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</a:t>
            </a:r>
            <a:r>
              <a:rPr lang="es-ES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sp>
        <p:nvSpPr>
          <p:cNvPr id="47" name="Line 10"/>
          <p:cNvSpPr>
            <a:spLocks noChangeShapeType="1"/>
          </p:cNvSpPr>
          <p:nvPr/>
        </p:nvSpPr>
        <p:spPr bwMode="auto">
          <a:xfrm flipV="1">
            <a:off x="3579813" y="5453063"/>
            <a:ext cx="482600" cy="307975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s-CL"/>
          </a:p>
        </p:txBody>
      </p:sp>
      <p:sp>
        <p:nvSpPr>
          <p:cNvPr id="48" name="Rectangle 11"/>
          <p:cNvSpPr>
            <a:spLocks noChangeArrowheads="1"/>
          </p:cNvSpPr>
          <p:nvPr/>
        </p:nvSpPr>
        <p:spPr bwMode="auto">
          <a:xfrm>
            <a:off x="1928813" y="1524000"/>
            <a:ext cx="2076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L" sz="2000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Eje de simetría:</a:t>
            </a:r>
            <a:endParaRPr lang="es-ES" sz="2000" b="1" u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Line 12"/>
          <p:cNvSpPr>
            <a:spLocks noChangeShapeType="1"/>
          </p:cNvSpPr>
          <p:nvPr/>
        </p:nvSpPr>
        <p:spPr bwMode="auto">
          <a:xfrm>
            <a:off x="3760788" y="2166938"/>
            <a:ext cx="360362" cy="307975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s-CL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2320925" y="5348288"/>
            <a:ext cx="11239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L" sz="2000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Vértice:</a:t>
            </a:r>
            <a:endParaRPr lang="es-ES" sz="2000" b="1" u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21 Rectángulo"/>
          <p:cNvSpPr/>
          <p:nvPr/>
        </p:nvSpPr>
        <p:spPr>
          <a:xfrm>
            <a:off x="843553" y="836712"/>
            <a:ext cx="32742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u="none" dirty="0">
                <a:solidFill>
                  <a:srgbClr val="808080"/>
                </a:solidFill>
              </a:rPr>
              <a:t>Eje de simetría y vértice</a:t>
            </a:r>
            <a:endParaRPr lang="es-CL" u="none" dirty="0">
              <a:solidFill>
                <a:srgbClr val="808080"/>
              </a:solidFill>
            </a:endParaRP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0" y="1190625"/>
            <a:ext cx="4535489" cy="0"/>
          </a:xfrm>
          <a:prstGeom prst="line">
            <a:avLst/>
          </a:prstGeom>
          <a:noFill/>
          <a:ln w="9525">
            <a:solidFill>
              <a:srgbClr val="84B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15" name="37 Rectángulo redondeado"/>
          <p:cNvSpPr>
            <a:spLocks noChangeArrowheads="1"/>
          </p:cNvSpPr>
          <p:nvPr/>
        </p:nvSpPr>
        <p:spPr bwMode="auto">
          <a:xfrm>
            <a:off x="-36511" y="-100013"/>
            <a:ext cx="5291304" cy="719138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s-CL" altLang="es-CL" u="none">
              <a:cs typeface="Arial" charset="0"/>
            </a:endParaRPr>
          </a:p>
        </p:txBody>
      </p:sp>
      <p:pic>
        <p:nvPicPr>
          <p:cNvPr id="16" name="6 Imagen" descr="ico_concepto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386" y="117475"/>
            <a:ext cx="723900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38 CuadroTexto"/>
          <p:cNvSpPr txBox="1">
            <a:spLocks noChangeArrowheads="1"/>
          </p:cNvSpPr>
          <p:nvPr/>
        </p:nvSpPr>
        <p:spPr bwMode="auto">
          <a:xfrm>
            <a:off x="876085" y="6350"/>
            <a:ext cx="6504199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altLang="es-CL" sz="2600" b="1" u="none" dirty="0" smtClean="0">
                <a:solidFill>
                  <a:srgbClr val="404040"/>
                </a:solidFill>
                <a:cs typeface="Arial" charset="0"/>
              </a:rPr>
              <a:t>Función cuadrática</a:t>
            </a:r>
            <a:endParaRPr lang="es-ES" altLang="es-CL" sz="2600" b="1" u="none" dirty="0">
              <a:solidFill>
                <a:srgbClr val="40404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021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47" grpId="0" animBg="1"/>
      <p:bldP spid="48" grpId="0"/>
      <p:bldP spid="49" grpId="0" animBg="1"/>
      <p:bldP spid="5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96" descr="logo 3d cop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0" y="0"/>
            <a:ext cx="758825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15 Rectángulo"/>
          <p:cNvSpPr/>
          <p:nvPr/>
        </p:nvSpPr>
        <p:spPr>
          <a:xfrm>
            <a:off x="843553" y="836712"/>
            <a:ext cx="32742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u="none" dirty="0">
                <a:solidFill>
                  <a:srgbClr val="808080"/>
                </a:solidFill>
              </a:rPr>
              <a:t>Eje de simetría y vértice</a:t>
            </a:r>
            <a:endParaRPr lang="es-CL" u="none" dirty="0">
              <a:solidFill>
                <a:srgbClr val="808080"/>
              </a:solidFill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1296165" y="2177166"/>
            <a:ext cx="6588203" cy="923330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622300" indent="-622300"/>
            <a:r>
              <a:rPr lang="es-MX" altLang="es-CL" b="1" u="none" dirty="0" smtClean="0">
                <a:solidFill>
                  <a:srgbClr val="7030A0"/>
                </a:solidFill>
              </a:rPr>
              <a:t>Nota</a:t>
            </a:r>
            <a:r>
              <a:rPr lang="es-MX" altLang="es-CL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	</a:t>
            </a:r>
            <a:r>
              <a:rPr lang="es-CL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Si </a:t>
            </a:r>
            <a:r>
              <a:rPr lang="es-CL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 parábola es </a:t>
            </a:r>
            <a:r>
              <a:rPr lang="es-CL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cóncava </a:t>
            </a:r>
            <a:r>
              <a:rPr lang="es-CL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hacia arriba, el vértice es el punto </a:t>
            </a:r>
            <a:r>
              <a:rPr lang="es-CL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mínimo</a:t>
            </a:r>
            <a:r>
              <a:rPr lang="es-CL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y si la parábola es </a:t>
            </a:r>
            <a:r>
              <a:rPr lang="es-CL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cóncava </a:t>
            </a:r>
            <a:r>
              <a:rPr lang="es-CL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hacia abajo, </a:t>
            </a:r>
            <a:endParaRPr lang="es-CL" u="none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622300" indent="-622300"/>
            <a:r>
              <a:rPr lang="es-CL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s-CL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el </a:t>
            </a:r>
            <a:r>
              <a:rPr lang="es-CL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vértice es el punto </a:t>
            </a:r>
            <a:r>
              <a:rPr lang="es-CL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máximo</a:t>
            </a:r>
            <a:r>
              <a:rPr lang="es-CL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es-ES" altLang="es-CL" u="none" dirty="0">
              <a:solidFill>
                <a:schemeClr val="tx1">
                  <a:lumMod val="85000"/>
                  <a:lumOff val="15000"/>
                </a:schemeClr>
              </a:solidFill>
              <a:cs typeface="Arial" charset="0"/>
            </a:endParaRPr>
          </a:p>
        </p:txBody>
      </p:sp>
      <p:pic>
        <p:nvPicPr>
          <p:cNvPr id="19" name="Picture 2" descr="C:\Users\milena.jaraquemada\AppData\Local\Microsoft\Windows\Temporary Internet Files\Content.IE5\WOP4Q44L\Pencil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828861">
            <a:off x="982105" y="1768447"/>
            <a:ext cx="504503" cy="44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37 Rectángulo redondeado"/>
          <p:cNvSpPr>
            <a:spLocks noChangeArrowheads="1"/>
          </p:cNvSpPr>
          <p:nvPr/>
        </p:nvSpPr>
        <p:spPr bwMode="auto">
          <a:xfrm>
            <a:off x="-36511" y="-100013"/>
            <a:ext cx="5291304" cy="719138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s-CL" altLang="es-CL" u="none">
              <a:cs typeface="Arial" charset="0"/>
            </a:endParaRPr>
          </a:p>
        </p:txBody>
      </p:sp>
      <p:pic>
        <p:nvPicPr>
          <p:cNvPr id="9" name="6 Imagen" descr="ico_concept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386" y="117475"/>
            <a:ext cx="723900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38 CuadroTexto"/>
          <p:cNvSpPr txBox="1">
            <a:spLocks noChangeArrowheads="1"/>
          </p:cNvSpPr>
          <p:nvPr/>
        </p:nvSpPr>
        <p:spPr bwMode="auto">
          <a:xfrm>
            <a:off x="876085" y="6350"/>
            <a:ext cx="6504199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altLang="es-CL" sz="2600" b="1" u="none" dirty="0" smtClean="0">
                <a:solidFill>
                  <a:srgbClr val="404040"/>
                </a:solidFill>
                <a:cs typeface="Arial" charset="0"/>
              </a:rPr>
              <a:t>Función cuadrática</a:t>
            </a:r>
            <a:endParaRPr lang="es-ES" altLang="es-CL" sz="2600" b="1" u="none" dirty="0">
              <a:solidFill>
                <a:srgbClr val="404040"/>
              </a:solidFill>
              <a:cs typeface="Arial" charset="0"/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0" y="1190625"/>
            <a:ext cx="4535489" cy="0"/>
          </a:xfrm>
          <a:prstGeom prst="line">
            <a:avLst/>
          </a:prstGeom>
          <a:noFill/>
          <a:ln w="9525">
            <a:solidFill>
              <a:srgbClr val="84B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3896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40 CuadroTexto"/>
          <p:cNvSpPr txBox="1">
            <a:spLocks noChangeArrowheads="1"/>
          </p:cNvSpPr>
          <p:nvPr/>
        </p:nvSpPr>
        <p:spPr bwMode="auto">
          <a:xfrm>
            <a:off x="864000" y="785814"/>
            <a:ext cx="208880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sz="2000" b="1" u="none" dirty="0" smtClean="0">
                <a:solidFill>
                  <a:srgbClr val="808080"/>
                </a:solidFill>
              </a:rPr>
              <a:t>Discriminante</a:t>
            </a:r>
            <a:endParaRPr lang="es-ES" sz="2000" b="1" u="none" dirty="0">
              <a:solidFill>
                <a:srgbClr val="808080"/>
              </a:solidFill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866532" y="1342296"/>
            <a:ext cx="753603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Al igual que en la ecuación de segundo grado, el </a:t>
            </a:r>
            <a:r>
              <a:rPr lang="es-CL" sz="2000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discriminante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s-CL" sz="2000" u="none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 una función cuadrática se 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define como:</a:t>
            </a: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3563888" y="2169170"/>
            <a:ext cx="1890712" cy="539750"/>
            <a:chOff x="1462" y="1112"/>
            <a:chExt cx="1191" cy="340"/>
          </a:xfrm>
        </p:grpSpPr>
        <p:sp>
          <p:nvSpPr>
            <p:cNvPr id="7178" name="Rectangle 6"/>
            <p:cNvSpPr>
              <a:spLocks noChangeArrowheads="1"/>
            </p:cNvSpPr>
            <p:nvPr/>
          </p:nvSpPr>
          <p:spPr bwMode="auto">
            <a:xfrm>
              <a:off x="1462" y="1112"/>
              <a:ext cx="1191" cy="3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s-CL" sz="2000" u="none"/>
            </a:p>
          </p:txBody>
        </p:sp>
        <p:sp>
          <p:nvSpPr>
            <p:cNvPr id="7179" name="Rectangle 7"/>
            <p:cNvSpPr>
              <a:spLocks noChangeArrowheads="1"/>
            </p:cNvSpPr>
            <p:nvPr/>
          </p:nvSpPr>
          <p:spPr bwMode="auto">
            <a:xfrm>
              <a:off x="1576" y="1173"/>
              <a:ext cx="103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l-GR" sz="2000" u="none" dirty="0"/>
                <a:t>Δ</a:t>
              </a:r>
              <a:r>
                <a:rPr lang="es-CL" sz="2000" u="none" dirty="0"/>
                <a:t> = b</a:t>
              </a:r>
              <a:r>
                <a:rPr lang="es-CL" sz="2000" u="none" baseline="30000" dirty="0"/>
                <a:t>2</a:t>
              </a:r>
              <a:r>
                <a:rPr lang="es-CL" sz="2000" u="none" dirty="0"/>
                <a:t> – 4ac </a:t>
              </a:r>
            </a:p>
          </p:txBody>
        </p:sp>
      </p:grp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857250" y="2958043"/>
            <a:ext cx="778668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5600" indent="-355600" defTabSz="355600">
              <a:lnSpc>
                <a:spcPct val="120000"/>
              </a:lnSpc>
            </a:pPr>
            <a:r>
              <a:rPr lang="es-CL" sz="2000" b="1" u="none" dirty="0">
                <a:solidFill>
                  <a:srgbClr val="FF6600"/>
                </a:solidFill>
              </a:rPr>
              <a:t>a) </a:t>
            </a:r>
            <a:r>
              <a:rPr lang="es-CL" sz="2000" u="none" dirty="0"/>
              <a:t>	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 el discriminante es positivo, entonces la parábola </a:t>
            </a:r>
            <a:r>
              <a:rPr 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intersecta 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 dos puntos al eje X.</a:t>
            </a:r>
          </a:p>
        </p:txBody>
      </p:sp>
      <p:graphicFrame>
        <p:nvGraphicFramePr>
          <p:cNvPr id="22" name="Object 10"/>
          <p:cNvGraphicFramePr>
            <a:graphicFrameLocks noChangeAspect="1"/>
          </p:cNvGraphicFramePr>
          <p:nvPr/>
        </p:nvGraphicFramePr>
        <p:xfrm>
          <a:off x="2141538" y="3924300"/>
          <a:ext cx="2724150" cy="234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8" name="Flash Movie" r:id="rId3" imgW="2724120" imgH="2349360" progId="Flash.Movie">
                  <p:embed/>
                </p:oleObj>
              </mc:Choice>
              <mc:Fallback>
                <p:oleObj name="Flash Movie" r:id="rId3" imgW="2724120" imgH="2349360" progId="Flash.Movi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1538" y="3924300"/>
                        <a:ext cx="2724150" cy="234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1"/>
          <p:cNvSpPr>
            <a:spLocks noChangeArrowheads="1"/>
          </p:cNvSpPr>
          <p:nvPr/>
        </p:nvSpPr>
        <p:spPr bwMode="auto">
          <a:xfrm>
            <a:off x="4689475" y="5776913"/>
            <a:ext cx="7747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sz="2000" u="none"/>
              <a:t>Δ</a:t>
            </a:r>
            <a:r>
              <a:rPr lang="es-MX" sz="2000" u="none"/>
              <a:t> &gt; 0</a:t>
            </a:r>
            <a:endParaRPr lang="es-ES" sz="2000" u="none"/>
          </a:p>
        </p:txBody>
      </p:sp>
      <p:graphicFrame>
        <p:nvGraphicFramePr>
          <p:cNvPr id="24" name="Object 14"/>
          <p:cNvGraphicFramePr>
            <a:graphicFrameLocks noChangeAspect="1"/>
          </p:cNvGraphicFramePr>
          <p:nvPr/>
        </p:nvGraphicFramePr>
        <p:xfrm>
          <a:off x="5381625" y="3770313"/>
          <a:ext cx="2717800" cy="231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9" name="Flash Movie" r:id="rId5" imgW="3015720" imgH="2565360" progId="Flash.Movie">
                  <p:embed/>
                </p:oleObj>
              </mc:Choice>
              <mc:Fallback>
                <p:oleObj name="Flash Movie" r:id="rId5" imgW="3015720" imgH="2565360" progId="Flash.Movi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25" y="3770313"/>
                        <a:ext cx="2717800" cy="231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37 Rectángulo redondeado"/>
          <p:cNvSpPr>
            <a:spLocks noChangeArrowheads="1"/>
          </p:cNvSpPr>
          <p:nvPr/>
        </p:nvSpPr>
        <p:spPr bwMode="auto">
          <a:xfrm>
            <a:off x="-36511" y="-100013"/>
            <a:ext cx="5291304" cy="719138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s-CL" altLang="es-CL" u="none">
              <a:cs typeface="Arial" charset="0"/>
            </a:endParaRPr>
          </a:p>
        </p:txBody>
      </p:sp>
      <p:pic>
        <p:nvPicPr>
          <p:cNvPr id="15" name="6 Imagen" descr="ico_conceptos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386" y="117475"/>
            <a:ext cx="723900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38 CuadroTexto"/>
          <p:cNvSpPr txBox="1">
            <a:spLocks noChangeArrowheads="1"/>
          </p:cNvSpPr>
          <p:nvPr/>
        </p:nvSpPr>
        <p:spPr bwMode="auto">
          <a:xfrm>
            <a:off x="876085" y="6350"/>
            <a:ext cx="6504199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altLang="es-CL" sz="2600" b="1" u="none" dirty="0" smtClean="0">
                <a:solidFill>
                  <a:srgbClr val="404040"/>
                </a:solidFill>
                <a:cs typeface="Arial" charset="0"/>
              </a:rPr>
              <a:t>Función cuadrática</a:t>
            </a:r>
            <a:endParaRPr lang="es-ES" altLang="es-CL" sz="2600" b="1" u="none" dirty="0">
              <a:solidFill>
                <a:srgbClr val="404040"/>
              </a:solidFill>
              <a:cs typeface="Arial" charset="0"/>
            </a:endParaRPr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>
            <a:off x="0" y="1190625"/>
            <a:ext cx="4535489" cy="0"/>
          </a:xfrm>
          <a:prstGeom prst="line">
            <a:avLst/>
          </a:prstGeom>
          <a:noFill/>
          <a:ln w="9525">
            <a:solidFill>
              <a:srgbClr val="84B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5253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864000" y="1340768"/>
            <a:ext cx="73501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defTabSz="355600">
              <a:lnSpc>
                <a:spcPct val="120000"/>
              </a:lnSpc>
            </a:pPr>
            <a:r>
              <a:rPr lang="es-CL" sz="2000" b="1" u="none" dirty="0">
                <a:solidFill>
                  <a:srgbClr val="FF6600"/>
                </a:solidFill>
              </a:rPr>
              <a:t>b) 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 el discriminante es negativo, entonces </a:t>
            </a:r>
            <a:r>
              <a:rPr 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la parábola </a:t>
            </a:r>
            <a:r>
              <a:rPr lang="es-CL" sz="2000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intersecta al eje X.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5453484" y="4862141"/>
            <a:ext cx="7747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sz="2000" u="none"/>
              <a:t>Δ</a:t>
            </a:r>
            <a:r>
              <a:rPr lang="es-MX" sz="2000" u="none"/>
              <a:t> &lt; 0</a:t>
            </a:r>
            <a:endParaRPr lang="es-ES" sz="2000" u="none"/>
          </a:p>
        </p:txBody>
      </p:sp>
      <p:graphicFrame>
        <p:nvGraphicFramePr>
          <p:cNvPr id="2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909616"/>
              </p:ext>
            </p:extLst>
          </p:nvPr>
        </p:nvGraphicFramePr>
        <p:xfrm>
          <a:off x="3432026" y="2780928"/>
          <a:ext cx="2724150" cy="242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0" name="Flash Movie" r:id="rId3" imgW="2724120" imgH="2425680" progId="Flash.Movie">
                  <p:embed/>
                </p:oleObj>
              </mc:Choice>
              <mc:Fallback>
                <p:oleObj name="Flash Movie" r:id="rId3" imgW="2724120" imgH="2425680" progId="Flash.Movi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026" y="2780928"/>
                        <a:ext cx="2724150" cy="242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40 CuadroTexto"/>
          <p:cNvSpPr txBox="1">
            <a:spLocks noChangeArrowheads="1"/>
          </p:cNvSpPr>
          <p:nvPr/>
        </p:nvSpPr>
        <p:spPr bwMode="auto">
          <a:xfrm>
            <a:off x="864000" y="785814"/>
            <a:ext cx="208880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sz="2000" b="1" u="none" dirty="0" smtClean="0">
                <a:solidFill>
                  <a:srgbClr val="808080"/>
                </a:solidFill>
              </a:rPr>
              <a:t>Discriminante</a:t>
            </a:r>
            <a:endParaRPr lang="es-ES" sz="2000" b="1" u="none" dirty="0">
              <a:solidFill>
                <a:srgbClr val="808080"/>
              </a:solidFill>
            </a:endParaRPr>
          </a:p>
        </p:txBody>
      </p:sp>
      <p:sp>
        <p:nvSpPr>
          <p:cNvPr id="9" name="37 Rectángulo redondeado"/>
          <p:cNvSpPr>
            <a:spLocks noChangeArrowheads="1"/>
          </p:cNvSpPr>
          <p:nvPr/>
        </p:nvSpPr>
        <p:spPr bwMode="auto">
          <a:xfrm>
            <a:off x="-36511" y="-100013"/>
            <a:ext cx="5291304" cy="719138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s-CL" altLang="es-CL" u="none">
              <a:cs typeface="Arial" charset="0"/>
            </a:endParaRPr>
          </a:p>
        </p:txBody>
      </p:sp>
      <p:pic>
        <p:nvPicPr>
          <p:cNvPr id="10" name="6 Imagen" descr="ico_concepto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386" y="117475"/>
            <a:ext cx="723900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38 CuadroTexto"/>
          <p:cNvSpPr txBox="1">
            <a:spLocks noChangeArrowheads="1"/>
          </p:cNvSpPr>
          <p:nvPr/>
        </p:nvSpPr>
        <p:spPr bwMode="auto">
          <a:xfrm>
            <a:off x="876085" y="6350"/>
            <a:ext cx="6504199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altLang="es-CL" sz="2600" b="1" u="none" dirty="0" smtClean="0">
                <a:solidFill>
                  <a:srgbClr val="404040"/>
                </a:solidFill>
                <a:cs typeface="Arial" charset="0"/>
              </a:rPr>
              <a:t>Función cuadrática</a:t>
            </a:r>
            <a:endParaRPr lang="es-ES" altLang="es-CL" sz="2600" b="1" u="none" dirty="0">
              <a:solidFill>
                <a:srgbClr val="404040"/>
              </a:solidFill>
              <a:cs typeface="Arial" charset="0"/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0" y="1190625"/>
            <a:ext cx="4535489" cy="0"/>
          </a:xfrm>
          <a:prstGeom prst="line">
            <a:avLst/>
          </a:prstGeom>
          <a:noFill/>
          <a:ln w="9525">
            <a:solidFill>
              <a:srgbClr val="84B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9108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899592" y="1340768"/>
            <a:ext cx="705678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 defTabSz="355600">
              <a:lnSpc>
                <a:spcPct val="120000"/>
              </a:lnSpc>
            </a:pPr>
            <a:r>
              <a:rPr lang="es-CL" sz="2000" b="1" u="none" dirty="0">
                <a:solidFill>
                  <a:srgbClr val="FF6600"/>
                </a:solidFill>
              </a:rPr>
              <a:t>c) 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 el discriminante es igual a cero, entonces </a:t>
            </a:r>
            <a:r>
              <a:rPr 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la parábola 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intersecta en un solo punto al eje X, es decir, es tangente a él.</a:t>
            </a:r>
          </a:p>
        </p:txBody>
      </p:sp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6702763"/>
              </p:ext>
            </p:extLst>
          </p:nvPr>
        </p:nvGraphicFramePr>
        <p:xfrm>
          <a:off x="3635896" y="2924944"/>
          <a:ext cx="2724150" cy="236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3" name="Flash Movie" r:id="rId3" imgW="2724120" imgH="2369160" progId="Flash.Movie">
                  <p:embed/>
                </p:oleObj>
              </mc:Choice>
              <mc:Fallback>
                <p:oleObj name="Flash Movie" r:id="rId3" imgW="2724120" imgH="2369160" progId="Flash.Movi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2924944"/>
                        <a:ext cx="2724150" cy="236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5712346" y="4780731"/>
            <a:ext cx="7747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sz="2000" u="none">
                <a:solidFill>
                  <a:schemeClr val="tx1">
                    <a:lumMod val="85000"/>
                    <a:lumOff val="15000"/>
                  </a:schemeClr>
                </a:solidFill>
              </a:rPr>
              <a:t>Δ</a:t>
            </a:r>
            <a:r>
              <a:rPr lang="es-MX" sz="2000" u="none">
                <a:solidFill>
                  <a:schemeClr val="tx1">
                    <a:lumMod val="85000"/>
                    <a:lumOff val="15000"/>
                  </a:schemeClr>
                </a:solidFill>
              </a:rPr>
              <a:t> = 0</a:t>
            </a:r>
            <a:endParaRPr lang="es-ES" sz="2000" u="none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40 CuadroTexto"/>
          <p:cNvSpPr txBox="1">
            <a:spLocks noChangeArrowheads="1"/>
          </p:cNvSpPr>
          <p:nvPr/>
        </p:nvSpPr>
        <p:spPr bwMode="auto">
          <a:xfrm>
            <a:off x="864000" y="785814"/>
            <a:ext cx="208880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sz="2000" b="1" u="none" dirty="0" smtClean="0">
                <a:solidFill>
                  <a:srgbClr val="808080"/>
                </a:solidFill>
              </a:rPr>
              <a:t>Discriminante</a:t>
            </a:r>
            <a:endParaRPr lang="es-ES" sz="2000" b="1" u="none" dirty="0">
              <a:solidFill>
                <a:srgbClr val="808080"/>
              </a:solidFill>
            </a:endParaRPr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4391695" y="4316757"/>
            <a:ext cx="71438" cy="79375"/>
          </a:xfrm>
          <a:prstGeom prst="ellipse">
            <a:avLst/>
          </a:prstGeom>
          <a:solidFill>
            <a:srgbClr val="FF0066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s-CL" sz="2000" u="none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4427984" y="2601208"/>
            <a:ext cx="0" cy="2700000"/>
          </a:xfrm>
          <a:prstGeom prst="line">
            <a:avLst/>
          </a:prstGeom>
          <a:noFill/>
          <a:ln w="12700">
            <a:solidFill>
              <a:srgbClr val="FF0066"/>
            </a:solidFill>
            <a:prstDash val="dash"/>
            <a:round/>
            <a:headEnd type="triangle" w="med" len="med"/>
            <a:tailEnd/>
          </a:ln>
        </p:spPr>
        <p:txBody>
          <a:bodyPr/>
          <a:lstStyle/>
          <a:p>
            <a:endParaRPr lang="es-CL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37 Rectángulo redondeado"/>
          <p:cNvSpPr>
            <a:spLocks noChangeArrowheads="1"/>
          </p:cNvSpPr>
          <p:nvPr/>
        </p:nvSpPr>
        <p:spPr bwMode="auto">
          <a:xfrm>
            <a:off x="-36511" y="-100013"/>
            <a:ext cx="5291304" cy="719138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s-CL" altLang="es-CL" u="none">
              <a:cs typeface="Arial" charset="0"/>
            </a:endParaRPr>
          </a:p>
        </p:txBody>
      </p:sp>
      <p:pic>
        <p:nvPicPr>
          <p:cNvPr id="12" name="6 Imagen" descr="ico_concepto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386" y="117475"/>
            <a:ext cx="723900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38 CuadroTexto"/>
          <p:cNvSpPr txBox="1">
            <a:spLocks noChangeArrowheads="1"/>
          </p:cNvSpPr>
          <p:nvPr/>
        </p:nvSpPr>
        <p:spPr bwMode="auto">
          <a:xfrm>
            <a:off x="876085" y="6350"/>
            <a:ext cx="6504199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altLang="es-CL" sz="2600" b="1" u="none" dirty="0" smtClean="0">
                <a:solidFill>
                  <a:srgbClr val="404040"/>
                </a:solidFill>
                <a:cs typeface="Arial" charset="0"/>
              </a:rPr>
              <a:t>Función cuadrática</a:t>
            </a:r>
            <a:endParaRPr lang="es-ES" altLang="es-CL" sz="2600" b="1" u="none" dirty="0">
              <a:solidFill>
                <a:srgbClr val="404040"/>
              </a:solidFill>
              <a:cs typeface="Arial" charset="0"/>
            </a:endParaRPr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>
            <a:off x="0" y="1190625"/>
            <a:ext cx="4535489" cy="0"/>
          </a:xfrm>
          <a:prstGeom prst="line">
            <a:avLst/>
          </a:prstGeom>
          <a:noFill/>
          <a:ln w="9525">
            <a:solidFill>
              <a:srgbClr val="84B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6296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20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5"/>
          <p:cNvSpPr>
            <a:spLocks noChangeArrowheads="1"/>
          </p:cNvSpPr>
          <p:nvPr/>
        </p:nvSpPr>
        <p:spPr bwMode="auto">
          <a:xfrm>
            <a:off x="4932363" y="5320307"/>
            <a:ext cx="4079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2000" u="none"/>
              <a:t>x</a:t>
            </a:r>
            <a:r>
              <a:rPr lang="es-MX" sz="2000" u="none" baseline="-25000"/>
              <a:t>2</a:t>
            </a:r>
            <a:endParaRPr lang="es-ES" sz="2000" u="none" baseline="-25000"/>
          </a:p>
        </p:txBody>
      </p:sp>
      <p:sp>
        <p:nvSpPr>
          <p:cNvPr id="17" name="Rectangle 26"/>
          <p:cNvSpPr>
            <a:spLocks noChangeArrowheads="1"/>
          </p:cNvSpPr>
          <p:nvPr/>
        </p:nvSpPr>
        <p:spPr bwMode="auto">
          <a:xfrm>
            <a:off x="3897313" y="5309195"/>
            <a:ext cx="4079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2000" u="none"/>
              <a:t>x</a:t>
            </a:r>
            <a:r>
              <a:rPr lang="es-MX" sz="2000" u="none" baseline="-25000"/>
              <a:t>1</a:t>
            </a:r>
            <a:endParaRPr lang="es-ES" sz="2000" u="none" baseline="-25000"/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858962" y="1342509"/>
            <a:ext cx="73854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s-ES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Times New Roman" pitchFamily="18" charset="0"/>
                <a:cs typeface="Arial" charset="0"/>
              </a:rPr>
              <a:t>Una  </a:t>
            </a:r>
            <a:r>
              <a:rPr lang="es-ES" sz="2000" u="none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pitchFamily="18" charset="0"/>
                <a:cs typeface="Arial" charset="0"/>
              </a:rPr>
              <a:t>ecuación cuadrática o de </a:t>
            </a:r>
            <a:r>
              <a:rPr lang="es-ES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Times New Roman" pitchFamily="18" charset="0"/>
                <a:cs typeface="Arial" charset="0"/>
              </a:rPr>
              <a:t>segundo grado </a:t>
            </a:r>
            <a:r>
              <a:rPr lang="es-ES" sz="2000" u="none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pitchFamily="18" charset="0"/>
                <a:cs typeface="Arial" charset="0"/>
              </a:rPr>
              <a:t>es de la forma:</a:t>
            </a: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2859782" y="2087232"/>
            <a:ext cx="3368402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s-MX" sz="2000" u="none">
                <a:ea typeface="Times New Roman" pitchFamily="18" charset="0"/>
                <a:cs typeface="Arial" charset="0"/>
              </a:rPr>
              <a:t> ax</a:t>
            </a:r>
            <a:r>
              <a:rPr lang="es-MX" sz="2000" u="none" baseline="30000">
                <a:ea typeface="Times New Roman" pitchFamily="18" charset="0"/>
                <a:cs typeface="Arial" charset="0"/>
              </a:rPr>
              <a:t>2</a:t>
            </a:r>
            <a:r>
              <a:rPr lang="es-MX" sz="2000" u="none">
                <a:ea typeface="Times New Roman" pitchFamily="18" charset="0"/>
                <a:cs typeface="Arial" charset="0"/>
              </a:rPr>
              <a:t> + bx + c = 0,  con a ≠ 0</a:t>
            </a:r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876387" y="2852936"/>
            <a:ext cx="7384876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s-ES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Toda ecuación de segundo grado tiene 2 soluciones o raíces. </a:t>
            </a:r>
            <a:endParaRPr lang="es-ES" sz="2000" u="none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s-ES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Si </a:t>
            </a:r>
            <a:r>
              <a:rPr lang="es-ES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estas son reales, corresponden a los puntos de intersección de la parábola f(x) = </a:t>
            </a:r>
            <a:r>
              <a:rPr lang="es-MX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ax</a:t>
            </a:r>
            <a:r>
              <a:rPr lang="es-MX" sz="2000" u="none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s-MX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+ </a:t>
            </a:r>
            <a:r>
              <a:rPr lang="es-MX" sz="2000" u="none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bx</a:t>
            </a:r>
            <a:r>
              <a:rPr lang="es-MX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+ c  </a:t>
            </a:r>
            <a:r>
              <a:rPr lang="es-ES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 </a:t>
            </a:r>
            <a:r>
              <a:rPr lang="es-ES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el eje X.</a:t>
            </a: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089041"/>
              </p:ext>
            </p:extLst>
          </p:nvPr>
        </p:nvGraphicFramePr>
        <p:xfrm>
          <a:off x="3333750" y="3959820"/>
          <a:ext cx="2724150" cy="234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7" name="Flash Movie" r:id="rId3" imgW="2724120" imgH="2349360" progId="Flash.Movie">
                  <p:embed/>
                </p:oleObj>
              </mc:Choice>
              <mc:Fallback>
                <p:oleObj name="Flash Movie" r:id="rId3" imgW="2724120" imgH="2349360" progId="Flash.Movi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0" y="3959820"/>
                        <a:ext cx="2724150" cy="234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4949825" y="5320307"/>
            <a:ext cx="71438" cy="79375"/>
          </a:xfrm>
          <a:prstGeom prst="ellipse">
            <a:avLst/>
          </a:prstGeom>
          <a:solidFill>
            <a:srgbClr val="FF0066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s-CL" sz="2000" u="none"/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4122738" y="5309195"/>
            <a:ext cx="71437" cy="79375"/>
          </a:xfrm>
          <a:prstGeom prst="ellipse">
            <a:avLst/>
          </a:prstGeom>
          <a:solidFill>
            <a:srgbClr val="FF0066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s-CL" sz="2000" u="none"/>
          </a:p>
        </p:txBody>
      </p:sp>
      <p:sp>
        <p:nvSpPr>
          <p:cNvPr id="15" name="40 CuadroTexto"/>
          <p:cNvSpPr txBox="1">
            <a:spLocks noChangeArrowheads="1"/>
          </p:cNvSpPr>
          <p:nvPr/>
        </p:nvSpPr>
        <p:spPr bwMode="auto">
          <a:xfrm>
            <a:off x="864000" y="785814"/>
            <a:ext cx="57962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sz="2000" b="1" u="none" dirty="0" smtClean="0">
                <a:solidFill>
                  <a:schemeClr val="bg2">
                    <a:lumMod val="75000"/>
                  </a:schemeClr>
                </a:solidFill>
              </a:rPr>
              <a:t>Relación entre función y ecuación cuadrática</a:t>
            </a:r>
            <a:endParaRPr lang="es-ES" sz="2000" b="1" u="none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37 Rectángulo redondeado"/>
          <p:cNvSpPr>
            <a:spLocks noChangeArrowheads="1"/>
          </p:cNvSpPr>
          <p:nvPr/>
        </p:nvSpPr>
        <p:spPr bwMode="auto">
          <a:xfrm>
            <a:off x="-36511" y="-100013"/>
            <a:ext cx="5291304" cy="719138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s-CL" altLang="es-CL" u="none">
              <a:cs typeface="Arial" charset="0"/>
            </a:endParaRPr>
          </a:p>
        </p:txBody>
      </p:sp>
      <p:pic>
        <p:nvPicPr>
          <p:cNvPr id="27" name="6 Imagen" descr="ico_concepto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386" y="117475"/>
            <a:ext cx="723900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38 CuadroTexto"/>
          <p:cNvSpPr txBox="1">
            <a:spLocks noChangeArrowheads="1"/>
          </p:cNvSpPr>
          <p:nvPr/>
        </p:nvSpPr>
        <p:spPr bwMode="auto">
          <a:xfrm>
            <a:off x="876085" y="6350"/>
            <a:ext cx="6504199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altLang="es-CL" sz="2600" b="1" u="none" dirty="0" smtClean="0">
                <a:solidFill>
                  <a:srgbClr val="404040"/>
                </a:solidFill>
                <a:cs typeface="Arial" charset="0"/>
              </a:rPr>
              <a:t>Función cuadrática</a:t>
            </a:r>
            <a:endParaRPr lang="es-ES" altLang="es-CL" sz="2600" b="1" u="none" dirty="0">
              <a:solidFill>
                <a:srgbClr val="404040"/>
              </a:solidFill>
              <a:cs typeface="Arial" charset="0"/>
            </a:endParaRPr>
          </a:p>
        </p:txBody>
      </p:sp>
      <p:sp>
        <p:nvSpPr>
          <p:cNvPr id="29" name="Line 10"/>
          <p:cNvSpPr>
            <a:spLocks noChangeShapeType="1"/>
          </p:cNvSpPr>
          <p:nvPr/>
        </p:nvSpPr>
        <p:spPr bwMode="auto">
          <a:xfrm>
            <a:off x="-1" y="1190625"/>
            <a:ext cx="6444000" cy="0"/>
          </a:xfrm>
          <a:prstGeom prst="line">
            <a:avLst/>
          </a:prstGeom>
          <a:noFill/>
          <a:ln w="9525">
            <a:solidFill>
              <a:srgbClr val="84B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3182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1" grpId="0" animBg="1"/>
      <p:bldP spid="22" grpId="0"/>
      <p:bldP spid="24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861814" y="1340768"/>
            <a:ext cx="1261914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b="1" u="none" dirty="0">
                <a:solidFill>
                  <a:srgbClr val="669900"/>
                </a:solidFill>
              </a:rPr>
              <a:t>Ejemplo:</a:t>
            </a:r>
            <a:endParaRPr lang="es-ES" sz="2000" b="1" u="none" dirty="0">
              <a:solidFill>
                <a:srgbClr val="669900"/>
              </a:solidFill>
            </a:endParaRPr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864000" y="1837273"/>
            <a:ext cx="7020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Para determinar los puntos de intersección con el eje X de la función  f(x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= </a:t>
            </a:r>
            <a:r>
              <a:rPr 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x</a:t>
            </a:r>
            <a:r>
              <a:rPr lang="es-CL" sz="2000" u="none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– 2x – 15, se debe resolver la ecuación cuadrática x</a:t>
            </a:r>
            <a:r>
              <a:rPr lang="es-CL" sz="2000" u="none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2x – </a:t>
            </a:r>
            <a:r>
              <a:rPr 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15 = 0, ya que la curva corta al eje X cuando f(x) es cero.</a:t>
            </a:r>
            <a:endParaRPr lang="es-ES" sz="2000" u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1" name="Picture 296" descr="logo 3d cop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0" y="0"/>
            <a:ext cx="758825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37 Rectángulo redondeado"/>
          <p:cNvSpPr>
            <a:spLocks noChangeArrowheads="1"/>
          </p:cNvSpPr>
          <p:nvPr/>
        </p:nvSpPr>
        <p:spPr bwMode="auto">
          <a:xfrm>
            <a:off x="-36511" y="-100013"/>
            <a:ext cx="5291304" cy="719138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s-CL" altLang="es-CL" u="none">
              <a:cs typeface="Arial" charset="0"/>
            </a:endParaRPr>
          </a:p>
        </p:txBody>
      </p:sp>
      <p:sp>
        <p:nvSpPr>
          <p:cNvPr id="18" name="38 CuadroTexto"/>
          <p:cNvSpPr txBox="1">
            <a:spLocks noChangeArrowheads="1"/>
          </p:cNvSpPr>
          <p:nvPr/>
        </p:nvSpPr>
        <p:spPr bwMode="auto">
          <a:xfrm>
            <a:off x="876085" y="6350"/>
            <a:ext cx="6504199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altLang="es-CL" sz="2600" b="1" u="none" dirty="0" smtClean="0">
                <a:solidFill>
                  <a:srgbClr val="404040"/>
                </a:solidFill>
                <a:cs typeface="Arial" charset="0"/>
              </a:rPr>
              <a:t>Función cuadrática</a:t>
            </a:r>
            <a:endParaRPr lang="es-ES" altLang="es-CL" sz="2600" b="1" u="none" dirty="0">
              <a:solidFill>
                <a:srgbClr val="404040"/>
              </a:solidFill>
              <a:cs typeface="Arial" charset="0"/>
            </a:endParaRPr>
          </a:p>
        </p:txBody>
      </p:sp>
      <p:pic>
        <p:nvPicPr>
          <p:cNvPr id="19" name="6 Imagen" descr="ico_concept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386" y="117475"/>
            <a:ext cx="723900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40 CuadroTexto"/>
          <p:cNvSpPr txBox="1">
            <a:spLocks noChangeArrowheads="1"/>
          </p:cNvSpPr>
          <p:nvPr/>
        </p:nvSpPr>
        <p:spPr bwMode="auto">
          <a:xfrm>
            <a:off x="864000" y="785814"/>
            <a:ext cx="57962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sz="2000" b="1" u="none" dirty="0" smtClean="0">
                <a:solidFill>
                  <a:schemeClr val="bg2">
                    <a:lumMod val="75000"/>
                  </a:schemeClr>
                </a:solidFill>
              </a:rPr>
              <a:t>Relación entre función y ecuación cuadrática</a:t>
            </a:r>
            <a:endParaRPr lang="es-ES" sz="2000" b="1" u="none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>
            <a:off x="-1" y="1190625"/>
            <a:ext cx="6444000" cy="0"/>
          </a:xfrm>
          <a:prstGeom prst="line">
            <a:avLst/>
          </a:prstGeom>
          <a:noFill/>
          <a:ln w="9525">
            <a:solidFill>
              <a:srgbClr val="84B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L"/>
          </a:p>
        </p:txBody>
      </p:sp>
      <p:grpSp>
        <p:nvGrpSpPr>
          <p:cNvPr id="2" name="1 Grupo"/>
          <p:cNvGrpSpPr/>
          <p:nvPr/>
        </p:nvGrpSpPr>
        <p:grpSpPr>
          <a:xfrm>
            <a:off x="864000" y="3244914"/>
            <a:ext cx="7020000" cy="1480230"/>
            <a:chOff x="864000" y="3244914"/>
            <a:chExt cx="7020000" cy="1480230"/>
          </a:xfrm>
        </p:grpSpPr>
        <p:sp>
          <p:nvSpPr>
            <p:cNvPr id="4" name="3 Rectángulo"/>
            <p:cNvSpPr/>
            <p:nvPr/>
          </p:nvSpPr>
          <p:spPr>
            <a:xfrm>
              <a:off x="864000" y="3244914"/>
              <a:ext cx="682109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L" sz="2000" u="none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Como x</a:t>
              </a:r>
              <a:r>
                <a:rPr lang="es-CL" sz="2000" u="none" baseline="30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  <a:r>
                <a:rPr lang="es-CL" sz="2000" u="none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– 2x – 15 = (x + 3)(x – 5)  </a:t>
              </a:r>
              <a:r>
                <a:rPr lang="es-CL" sz="2000" u="none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sym typeface="Symbol"/>
                </a:rPr>
                <a:t>  </a:t>
              </a:r>
              <a:r>
                <a:rPr lang="es-CL" sz="2000" u="none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(x + 3)(x – 5) = 0    </a:t>
              </a:r>
              <a:endParaRPr lang="es-CL" sz="2000" dirty="0"/>
            </a:p>
          </p:txBody>
        </p:sp>
        <p:sp>
          <p:nvSpPr>
            <p:cNvPr id="27" name="26 Rectángulo"/>
            <p:cNvSpPr/>
            <p:nvPr/>
          </p:nvSpPr>
          <p:spPr>
            <a:xfrm>
              <a:off x="864000" y="3709481"/>
              <a:ext cx="702000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CL" sz="2000" u="none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Luego, las soluciones  o raíces de la ecuación son  x</a:t>
              </a:r>
              <a:r>
                <a:rPr lang="es-CL" sz="2000" u="none" baseline="-25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  <a:r>
                <a:rPr lang="es-CL" sz="2000" u="none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= </a:t>
              </a:r>
              <a:r>
                <a:rPr lang="es-ES" sz="2000" u="none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– </a:t>
              </a:r>
              <a:r>
                <a:rPr lang="es-CL" sz="2000" u="none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 y x</a:t>
              </a:r>
              <a:r>
                <a:rPr lang="es-CL" sz="2000" u="none" baseline="-25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  <a:r>
                <a:rPr lang="es-CL" sz="2000" u="none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= 5, debido a que un producto es cero cuando al menos uno de los factores es cero.    </a:t>
              </a:r>
              <a:endParaRPr lang="es-CL" sz="2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8" name="27 Rectángulo"/>
          <p:cNvSpPr/>
          <p:nvPr/>
        </p:nvSpPr>
        <p:spPr>
          <a:xfrm>
            <a:off x="864000" y="4861609"/>
            <a:ext cx="791112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Por lo tanto, </a:t>
            </a:r>
            <a:r>
              <a:rPr lang="es-ES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los puntos de intersección de la parábola </a:t>
            </a:r>
            <a:endParaRPr lang="es-ES" sz="2000" u="none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s-ES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f(x</a:t>
            </a:r>
            <a:r>
              <a:rPr lang="es-ES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= 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</a:t>
            </a:r>
            <a:r>
              <a:rPr lang="es-CL" sz="2000" u="none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– 2x – 15 </a:t>
            </a:r>
            <a:r>
              <a:rPr lang="es-ES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 </a:t>
            </a:r>
            <a:r>
              <a:rPr lang="es-ES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el eje </a:t>
            </a:r>
            <a:r>
              <a:rPr lang="es-ES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X son (– 3, 0) y (5, 0).</a:t>
            </a:r>
            <a:endParaRPr lang="es-ES" sz="2000" u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s-CL" sz="2000" dirty="0"/>
          </a:p>
        </p:txBody>
      </p:sp>
    </p:spTree>
    <p:extLst>
      <p:ext uri="{BB962C8B-B14F-4D97-AF65-F5344CB8AC3E}">
        <p14:creationId xmlns:p14="http://schemas.microsoft.com/office/powerpoint/2010/main" val="110897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5 Grupo"/>
          <p:cNvGrpSpPr>
            <a:grpSpLocks/>
          </p:cNvGrpSpPr>
          <p:nvPr/>
        </p:nvGrpSpPr>
        <p:grpSpPr bwMode="auto">
          <a:xfrm>
            <a:off x="131763" y="-100013"/>
            <a:ext cx="6456362" cy="1008063"/>
            <a:chOff x="131763" y="-100013"/>
            <a:chExt cx="6456362" cy="1008063"/>
          </a:xfrm>
        </p:grpSpPr>
        <p:grpSp>
          <p:nvGrpSpPr>
            <p:cNvPr id="7171" name="Group 35"/>
            <p:cNvGrpSpPr>
              <a:grpSpLocks/>
            </p:cNvGrpSpPr>
            <p:nvPr/>
          </p:nvGrpSpPr>
          <p:grpSpPr bwMode="auto">
            <a:xfrm>
              <a:off x="131763" y="-100013"/>
              <a:ext cx="6456362" cy="719138"/>
              <a:chOff x="-144" y="28"/>
              <a:chExt cx="4067" cy="453"/>
            </a:xfrm>
          </p:grpSpPr>
          <p:sp>
            <p:nvSpPr>
              <p:cNvPr id="7173" name="37 Rectángulo redondeado"/>
              <p:cNvSpPr>
                <a:spLocks noChangeArrowheads="1"/>
              </p:cNvSpPr>
              <p:nvPr/>
            </p:nvSpPr>
            <p:spPr bwMode="auto">
              <a:xfrm>
                <a:off x="-144" y="28"/>
                <a:ext cx="4067" cy="453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s-CL" altLang="es-CL" u="none" dirty="0">
                  <a:cs typeface="Arial" panose="020B0604020202020204" pitchFamily="34" charset="0"/>
                </a:endParaRPr>
              </a:p>
            </p:txBody>
          </p:sp>
          <p:sp>
            <p:nvSpPr>
              <p:cNvPr id="7174" name="38 CuadroTexto"/>
              <p:cNvSpPr txBox="1">
                <a:spLocks noChangeArrowheads="1"/>
              </p:cNvSpPr>
              <p:nvPr/>
            </p:nvSpPr>
            <p:spPr bwMode="auto">
              <a:xfrm>
                <a:off x="114" y="95"/>
                <a:ext cx="322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s-CL" altLang="es-CL" sz="2800" b="1" u="none" dirty="0">
                    <a:solidFill>
                      <a:srgbClr val="404040"/>
                    </a:solidFill>
                    <a:cs typeface="Arial" panose="020B0604020202020204" pitchFamily="34" charset="0"/>
                  </a:rPr>
                  <a:t>Resumen de la clase anterior</a:t>
                </a:r>
              </a:p>
            </p:txBody>
          </p:sp>
        </p:grpSp>
        <p:pic>
          <p:nvPicPr>
            <p:cNvPr id="7172" name="6 Imagen" descr="ico_mapa conceptual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4525" y="44450"/>
              <a:ext cx="822325" cy="86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8" name="27 Rectángulo"/>
          <p:cNvSpPr/>
          <p:nvPr/>
        </p:nvSpPr>
        <p:spPr bwMode="auto">
          <a:xfrm>
            <a:off x="2195736" y="1492634"/>
            <a:ext cx="4687688" cy="4338436"/>
          </a:xfrm>
          <a:prstGeom prst="rect">
            <a:avLst/>
          </a:prstGeom>
          <a:noFill/>
          <a:ln w="28575" cap="flat" cmpd="sng" algn="ctr">
            <a:solidFill>
              <a:srgbClr val="66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AutoShape 5"/>
          <p:cNvSpPr>
            <a:spLocks noChangeArrowheads="1"/>
          </p:cNvSpPr>
          <p:nvPr/>
        </p:nvSpPr>
        <p:spPr bwMode="auto">
          <a:xfrm>
            <a:off x="5695374" y="5445224"/>
            <a:ext cx="2405018" cy="857191"/>
          </a:xfrm>
          <a:prstGeom prst="flowChartAlternateProcess">
            <a:avLst/>
          </a:prstGeom>
          <a:solidFill>
            <a:srgbClr val="92D050"/>
          </a:solidFill>
          <a:ln w="38100">
            <a:solidFill>
              <a:srgbClr val="66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s-CL" sz="3200" u="none" dirty="0"/>
          </a:p>
          <a:p>
            <a:pPr algn="ctr" eaLnBrk="1" hangingPunct="1"/>
            <a:endParaRPr lang="es-ES" altLang="es-CL" sz="3200" b="1" u="none" dirty="0">
              <a:sym typeface="Symbol" panose="05050102010706020507" pitchFamily="18" charset="2"/>
            </a:endParaRPr>
          </a:p>
        </p:txBody>
      </p:sp>
      <p:grpSp>
        <p:nvGrpSpPr>
          <p:cNvPr id="30" name="29 Grupo"/>
          <p:cNvGrpSpPr/>
          <p:nvPr/>
        </p:nvGrpSpPr>
        <p:grpSpPr>
          <a:xfrm>
            <a:off x="2987825" y="908722"/>
            <a:ext cx="3096343" cy="1296144"/>
            <a:chOff x="1691682" y="4365104"/>
            <a:chExt cx="5160056" cy="843692"/>
          </a:xfrm>
        </p:grpSpPr>
        <p:sp>
          <p:nvSpPr>
            <p:cNvPr id="31" name="AutoShape 5"/>
            <p:cNvSpPr>
              <a:spLocks noChangeArrowheads="1"/>
            </p:cNvSpPr>
            <p:nvPr/>
          </p:nvSpPr>
          <p:spPr bwMode="auto">
            <a:xfrm>
              <a:off x="1691682" y="4365104"/>
              <a:ext cx="5160056" cy="843692"/>
            </a:xfrm>
            <a:prstGeom prst="flowChartAlternateProcess">
              <a:avLst/>
            </a:prstGeom>
            <a:solidFill>
              <a:srgbClr val="92D050"/>
            </a:solidFill>
            <a:ln w="38100">
              <a:solidFill>
                <a:srgbClr val="66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s-CL" sz="3200" u="none" dirty="0"/>
            </a:p>
            <a:p>
              <a:pPr algn="ctr" eaLnBrk="1" hangingPunct="1"/>
              <a:endParaRPr lang="es-ES" altLang="es-CL" sz="3200" b="1" u="none" dirty="0">
                <a:sym typeface="Symbol" panose="05050102010706020507" pitchFamily="18" charset="2"/>
              </a:endParaRPr>
            </a:p>
          </p:txBody>
        </p:sp>
        <p:sp>
          <p:nvSpPr>
            <p:cNvPr id="32" name="31 Rectángulo"/>
            <p:cNvSpPr/>
            <p:nvPr/>
          </p:nvSpPr>
          <p:spPr>
            <a:xfrm>
              <a:off x="1931683" y="4393893"/>
              <a:ext cx="4800054" cy="3051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  <a:buNone/>
              </a:pPr>
              <a:r>
                <a:rPr lang="es-MX" altLang="es-CL" sz="2000" b="1" u="none" dirty="0" smtClean="0"/>
                <a:t>Función raíz cuadrada</a:t>
              </a:r>
              <a:endParaRPr lang="es-ES" altLang="es-CL" sz="2000" b="1" u="none" dirty="0"/>
            </a:p>
          </p:txBody>
        </p:sp>
      </p:grpSp>
      <p:sp>
        <p:nvSpPr>
          <p:cNvPr id="33" name="AutoShape 5"/>
          <p:cNvSpPr>
            <a:spLocks noChangeArrowheads="1"/>
          </p:cNvSpPr>
          <p:nvPr/>
        </p:nvSpPr>
        <p:spPr bwMode="auto">
          <a:xfrm>
            <a:off x="692886" y="2276872"/>
            <a:ext cx="3131421" cy="2844155"/>
          </a:xfrm>
          <a:prstGeom prst="flowChartAlternateProcess">
            <a:avLst/>
          </a:prstGeom>
          <a:solidFill>
            <a:schemeClr val="bg1"/>
          </a:solidFill>
          <a:ln w="38100">
            <a:solidFill>
              <a:srgbClr val="66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s-CL" sz="3200" u="none" dirty="0"/>
          </a:p>
          <a:p>
            <a:pPr algn="ctr" eaLnBrk="1" hangingPunct="1"/>
            <a:endParaRPr lang="es-ES" altLang="es-CL" sz="3200" b="1" u="none" dirty="0">
              <a:sym typeface="Symbol" panose="05050102010706020507" pitchFamily="18" charset="2"/>
            </a:endParaRPr>
          </a:p>
        </p:txBody>
      </p:sp>
      <p:sp>
        <p:nvSpPr>
          <p:cNvPr id="34" name="AutoShape 5"/>
          <p:cNvSpPr>
            <a:spLocks noChangeArrowheads="1"/>
          </p:cNvSpPr>
          <p:nvPr/>
        </p:nvSpPr>
        <p:spPr bwMode="auto">
          <a:xfrm>
            <a:off x="5292403" y="2292579"/>
            <a:ext cx="3131421" cy="2844155"/>
          </a:xfrm>
          <a:prstGeom prst="flowChartAlternateProcess">
            <a:avLst/>
          </a:prstGeom>
          <a:solidFill>
            <a:schemeClr val="bg1"/>
          </a:solidFill>
          <a:ln w="38100">
            <a:solidFill>
              <a:srgbClr val="66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s-CL" sz="3200" u="none" dirty="0"/>
          </a:p>
          <a:p>
            <a:pPr algn="ctr" eaLnBrk="1" hangingPunct="1"/>
            <a:endParaRPr lang="es-ES" altLang="es-CL" sz="3200" b="1" u="none" dirty="0">
              <a:sym typeface="Symbol" panose="05050102010706020507" pitchFamily="18" charset="2"/>
            </a:endParaRPr>
          </a:p>
        </p:txBody>
      </p:sp>
      <p:sp>
        <p:nvSpPr>
          <p:cNvPr id="35" name="AutoShape 5"/>
          <p:cNvSpPr>
            <a:spLocks noChangeArrowheads="1"/>
          </p:cNvSpPr>
          <p:nvPr/>
        </p:nvSpPr>
        <p:spPr bwMode="auto">
          <a:xfrm>
            <a:off x="971600" y="5435461"/>
            <a:ext cx="2405018" cy="857191"/>
          </a:xfrm>
          <a:prstGeom prst="flowChartAlternateProcess">
            <a:avLst/>
          </a:prstGeom>
          <a:solidFill>
            <a:srgbClr val="92D050"/>
          </a:solidFill>
          <a:ln w="38100">
            <a:solidFill>
              <a:srgbClr val="66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s-CL" sz="3200" u="none" dirty="0"/>
          </a:p>
          <a:p>
            <a:pPr algn="ctr" eaLnBrk="1" hangingPunct="1"/>
            <a:endParaRPr lang="es-ES" altLang="es-CL" sz="3200" b="1" u="none" dirty="0">
              <a:sym typeface="Symbol" panose="05050102010706020507" pitchFamily="18" charset="2"/>
            </a:endParaRPr>
          </a:p>
        </p:txBody>
      </p:sp>
      <p:sp>
        <p:nvSpPr>
          <p:cNvPr id="36" name="Rectangle 9"/>
          <p:cNvSpPr>
            <a:spLocks noChangeArrowheads="1"/>
          </p:cNvSpPr>
          <p:nvPr/>
        </p:nvSpPr>
        <p:spPr bwMode="auto">
          <a:xfrm>
            <a:off x="4393853" y="1268760"/>
            <a:ext cx="1474291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2573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2573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s-CL" altLang="es-CL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con x ≥ 0 </a:t>
            </a:r>
          </a:p>
        </p:txBody>
      </p:sp>
      <p:graphicFrame>
        <p:nvGraphicFramePr>
          <p:cNvPr id="37" name="36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9467395"/>
              </p:ext>
            </p:extLst>
          </p:nvPr>
        </p:nvGraphicFramePr>
        <p:xfrm>
          <a:off x="3501579" y="1283334"/>
          <a:ext cx="976312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4" name="Ecuación" r:id="rId4" imgW="609480" imgH="241200" progId="Equation.3">
                  <p:embed/>
                </p:oleObj>
              </mc:Choice>
              <mc:Fallback>
                <p:oleObj name="Ecuación" r:id="rId4" imgW="6094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1579" y="1283334"/>
                        <a:ext cx="976312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37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3601953"/>
              </p:ext>
            </p:extLst>
          </p:nvPr>
        </p:nvGraphicFramePr>
        <p:xfrm>
          <a:off x="1927654" y="2420888"/>
          <a:ext cx="77152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5" name="Ecuación" r:id="rId6" imgW="482400" imgH="241200" progId="Equation.3">
                  <p:embed/>
                </p:oleObj>
              </mc:Choice>
              <mc:Fallback>
                <p:oleObj name="Ecuación" r:id="rId6" imgW="4824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7654" y="2420888"/>
                        <a:ext cx="771525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" name="38 Grupo"/>
          <p:cNvGrpSpPr/>
          <p:nvPr/>
        </p:nvGrpSpPr>
        <p:grpSpPr>
          <a:xfrm>
            <a:off x="1165257" y="2542840"/>
            <a:ext cx="2232248" cy="2239962"/>
            <a:chOff x="1475656" y="3452019"/>
            <a:chExt cx="2232248" cy="2239962"/>
          </a:xfrm>
        </p:grpSpPr>
        <p:cxnSp>
          <p:nvCxnSpPr>
            <p:cNvPr id="40" name="39 Conector recto de flecha"/>
            <p:cNvCxnSpPr/>
            <p:nvPr/>
          </p:nvCxnSpPr>
          <p:spPr bwMode="auto">
            <a:xfrm flipV="1">
              <a:off x="1692275" y="3452019"/>
              <a:ext cx="0" cy="223996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1">
                  <a:lumMod val="25000"/>
                </a:schemeClr>
              </a:solidFill>
              <a:prstDash val="solid"/>
              <a:round/>
              <a:headEnd type="none" w="med" len="med"/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41" name="40 Conector recto de flecha"/>
            <p:cNvCxnSpPr/>
            <p:nvPr/>
          </p:nvCxnSpPr>
          <p:spPr bwMode="auto">
            <a:xfrm>
              <a:off x="1475656" y="5373216"/>
              <a:ext cx="223224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1">
                  <a:lumMod val="25000"/>
                </a:schemeClr>
              </a:solidFill>
              <a:prstDash val="solid"/>
              <a:round/>
              <a:headEnd type="none" w="med" len="med"/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sp>
        <p:nvSpPr>
          <p:cNvPr id="42" name="41 Arco"/>
          <p:cNvSpPr/>
          <p:nvPr/>
        </p:nvSpPr>
        <p:spPr bwMode="auto">
          <a:xfrm flipH="1">
            <a:off x="1395394" y="3410842"/>
            <a:ext cx="3896686" cy="2106390"/>
          </a:xfrm>
          <a:prstGeom prst="arc">
            <a:avLst/>
          </a:prstGeom>
          <a:noFill/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43" name="4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7308689"/>
              </p:ext>
            </p:extLst>
          </p:nvPr>
        </p:nvGraphicFramePr>
        <p:xfrm>
          <a:off x="6394772" y="2420888"/>
          <a:ext cx="95567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6" name="Ecuación" r:id="rId8" imgW="596880" imgH="241200" progId="Equation.3">
                  <p:embed/>
                </p:oleObj>
              </mc:Choice>
              <mc:Fallback>
                <p:oleObj name="Ecuación" r:id="rId8" imgW="596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4772" y="2420888"/>
                        <a:ext cx="955675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43 Grupo"/>
          <p:cNvGrpSpPr/>
          <p:nvPr/>
        </p:nvGrpSpPr>
        <p:grpSpPr>
          <a:xfrm>
            <a:off x="5724128" y="2510904"/>
            <a:ext cx="2232248" cy="2239962"/>
            <a:chOff x="1475656" y="4308401"/>
            <a:chExt cx="2232248" cy="2239962"/>
          </a:xfrm>
        </p:grpSpPr>
        <p:cxnSp>
          <p:nvCxnSpPr>
            <p:cNvPr id="45" name="44 Conector recto de flecha"/>
            <p:cNvCxnSpPr/>
            <p:nvPr/>
          </p:nvCxnSpPr>
          <p:spPr bwMode="auto">
            <a:xfrm flipV="1">
              <a:off x="1692275" y="4308401"/>
              <a:ext cx="0" cy="223996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1">
                  <a:lumMod val="25000"/>
                </a:schemeClr>
              </a:solidFill>
              <a:prstDash val="solid"/>
              <a:round/>
              <a:headEnd type="none" w="med" len="med"/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46" name="45 Conector recto de flecha"/>
            <p:cNvCxnSpPr/>
            <p:nvPr/>
          </p:nvCxnSpPr>
          <p:spPr bwMode="auto">
            <a:xfrm>
              <a:off x="1475656" y="5373216"/>
              <a:ext cx="223224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1">
                  <a:lumMod val="25000"/>
                </a:schemeClr>
              </a:solidFill>
              <a:prstDash val="solid"/>
              <a:round/>
              <a:headEnd type="none" w="med" len="med"/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1187624" y="5478854"/>
            <a:ext cx="1978427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s-ES" altLang="es-CL" u="none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Dom</a:t>
            </a:r>
            <a:r>
              <a:rPr lang="es-ES" altLang="es-CL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(f) = </a:t>
            </a:r>
            <a:r>
              <a:rPr lang="es-ES" altLang="es-CL" u="none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itchFamily="34" charset="0"/>
              </a:rPr>
              <a:t>IR</a:t>
            </a:r>
            <a:r>
              <a:rPr lang="es-ES" altLang="es-CL" u="none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 </a:t>
            </a:r>
            <a:r>
              <a:rPr lang="es-ES" altLang="es-CL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∪ {0}</a:t>
            </a:r>
          </a:p>
        </p:txBody>
      </p:sp>
      <p:sp>
        <p:nvSpPr>
          <p:cNvPr id="48" name="Rectangle 13"/>
          <p:cNvSpPr>
            <a:spLocks noChangeArrowheads="1"/>
          </p:cNvSpPr>
          <p:nvPr/>
        </p:nvSpPr>
        <p:spPr bwMode="auto">
          <a:xfrm>
            <a:off x="1187624" y="5863029"/>
            <a:ext cx="1965603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s-ES" altLang="es-CL" u="none">
                <a:solidFill>
                  <a:schemeClr val="tx1">
                    <a:lumMod val="85000"/>
                    <a:lumOff val="15000"/>
                  </a:schemeClr>
                </a:solidFill>
              </a:rPr>
              <a:t>Rec(f)  = </a:t>
            </a:r>
            <a:r>
              <a:rPr lang="es-ES" altLang="es-CL" u="none">
                <a:solidFill>
                  <a:schemeClr val="tx1">
                    <a:lumMod val="85000"/>
                    <a:lumOff val="15000"/>
                  </a:schemeClr>
                </a:solidFill>
                <a:latin typeface="Arial Narrow" pitchFamily="34" charset="0"/>
              </a:rPr>
              <a:t>IR</a:t>
            </a:r>
            <a:r>
              <a:rPr lang="es-ES" altLang="es-CL" u="none" baseline="30000">
                <a:solidFill>
                  <a:schemeClr val="tx1">
                    <a:lumMod val="85000"/>
                    <a:lumOff val="15000"/>
                  </a:schemeClr>
                </a:solidFill>
              </a:rPr>
              <a:t>+ </a:t>
            </a:r>
            <a:r>
              <a:rPr lang="es-ES" altLang="es-CL" u="none">
                <a:solidFill>
                  <a:schemeClr val="tx1">
                    <a:lumMod val="85000"/>
                    <a:lumOff val="15000"/>
                  </a:schemeClr>
                </a:solidFill>
              </a:rPr>
              <a:t>∪ {0}</a:t>
            </a:r>
          </a:p>
        </p:txBody>
      </p:sp>
      <p:graphicFrame>
        <p:nvGraphicFramePr>
          <p:cNvPr id="49" name="48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066484"/>
              </p:ext>
            </p:extLst>
          </p:nvPr>
        </p:nvGraphicFramePr>
        <p:xfrm>
          <a:off x="3967932" y="1697641"/>
          <a:ext cx="1036116" cy="496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7" name="Ecuación" r:id="rId10" imgW="609480" imgH="291960" progId="Equation.3">
                  <p:embed/>
                </p:oleObj>
              </mc:Choice>
              <mc:Fallback>
                <p:oleObj name="Ecuación" r:id="rId10" imgW="60948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7932" y="1697641"/>
                        <a:ext cx="1036116" cy="4963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5870549" y="5491887"/>
            <a:ext cx="2085827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s-ES" altLang="es-CL" u="none" dirty="0" err="1"/>
              <a:t>Dom</a:t>
            </a:r>
            <a:r>
              <a:rPr lang="es-ES" altLang="es-CL" u="none" dirty="0"/>
              <a:t> (f) = </a:t>
            </a:r>
            <a:r>
              <a:rPr lang="es-ES" altLang="es-CL" u="none" dirty="0">
                <a:latin typeface="Arial Narrow" pitchFamily="34" charset="0"/>
              </a:rPr>
              <a:t>IR</a:t>
            </a:r>
            <a:r>
              <a:rPr lang="es-ES" altLang="es-CL" u="none" baseline="30000" dirty="0"/>
              <a:t>+ </a:t>
            </a:r>
            <a:r>
              <a:rPr lang="es-ES" altLang="es-CL" u="none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ES" altLang="es-CL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∪ </a:t>
            </a:r>
            <a:r>
              <a:rPr lang="es-ES" altLang="es-CL" u="none" dirty="0" smtClean="0"/>
              <a:t>{</a:t>
            </a:r>
            <a:r>
              <a:rPr lang="es-ES" altLang="es-CL" u="none" dirty="0"/>
              <a:t>0}</a:t>
            </a:r>
          </a:p>
        </p:txBody>
      </p:sp>
      <p:sp>
        <p:nvSpPr>
          <p:cNvPr id="51" name="Rectangle 14"/>
          <p:cNvSpPr>
            <a:spLocks noChangeArrowheads="1"/>
          </p:cNvSpPr>
          <p:nvPr/>
        </p:nvSpPr>
        <p:spPr bwMode="auto">
          <a:xfrm>
            <a:off x="5868144" y="5895680"/>
            <a:ext cx="2034531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s-ES" altLang="es-CL" u="none" dirty="0" err="1" smtClean="0"/>
              <a:t>Rec</a:t>
            </a:r>
            <a:r>
              <a:rPr lang="es-ES" altLang="es-CL" u="none" dirty="0" smtClean="0"/>
              <a:t>(f</a:t>
            </a:r>
            <a:r>
              <a:rPr lang="es-ES" altLang="es-CL" u="none" dirty="0"/>
              <a:t>) = </a:t>
            </a:r>
            <a:r>
              <a:rPr lang="es-ES" altLang="es-CL" u="none" dirty="0" smtClean="0"/>
              <a:t> </a:t>
            </a:r>
            <a:r>
              <a:rPr lang="es-ES" altLang="es-CL" u="none" dirty="0" smtClean="0">
                <a:latin typeface="Arial Narrow" pitchFamily="34" charset="0"/>
              </a:rPr>
              <a:t>IR</a:t>
            </a:r>
            <a:r>
              <a:rPr lang="es-ES" altLang="es-CL" b="1" u="none" baseline="30000" dirty="0" smtClean="0"/>
              <a:t>-</a:t>
            </a:r>
            <a:r>
              <a:rPr lang="es-ES" altLang="es-CL" u="none" baseline="30000" dirty="0" smtClean="0"/>
              <a:t> </a:t>
            </a:r>
            <a:r>
              <a:rPr lang="es-ES" altLang="es-CL" u="none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ES" altLang="es-CL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∪</a:t>
            </a:r>
            <a:r>
              <a:rPr lang="es-ES" altLang="es-CL" u="none" dirty="0" smtClean="0"/>
              <a:t> </a:t>
            </a:r>
            <a:r>
              <a:rPr lang="es-ES" altLang="es-CL" u="none" dirty="0"/>
              <a:t>{0}</a:t>
            </a:r>
          </a:p>
        </p:txBody>
      </p:sp>
      <p:sp>
        <p:nvSpPr>
          <p:cNvPr id="52" name="51 Arco"/>
          <p:cNvSpPr/>
          <p:nvPr/>
        </p:nvSpPr>
        <p:spPr bwMode="auto">
          <a:xfrm flipH="1" flipV="1">
            <a:off x="5950800" y="2530800"/>
            <a:ext cx="3896686" cy="2106390"/>
          </a:xfrm>
          <a:prstGeom prst="arc">
            <a:avLst/>
          </a:prstGeom>
          <a:noFill/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2" name="Group 8"/>
          <p:cNvGrpSpPr>
            <a:grpSpLocks/>
          </p:cNvGrpSpPr>
          <p:nvPr/>
        </p:nvGrpSpPr>
        <p:grpSpPr bwMode="auto">
          <a:xfrm>
            <a:off x="131763" y="-100013"/>
            <a:ext cx="4872037" cy="719138"/>
            <a:chOff x="83" y="-63"/>
            <a:chExt cx="3069" cy="453"/>
          </a:xfrm>
        </p:grpSpPr>
        <p:sp>
          <p:nvSpPr>
            <p:cNvPr id="17422" name="37 Rectángulo redondeado"/>
            <p:cNvSpPr>
              <a:spLocks noChangeArrowheads="1"/>
            </p:cNvSpPr>
            <p:nvPr/>
          </p:nvSpPr>
          <p:spPr bwMode="auto">
            <a:xfrm>
              <a:off x="83" y="-63"/>
              <a:ext cx="3069" cy="453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CL" altLang="es-CL" u="none">
                <a:cs typeface="Arial" panose="020B0604020202020204" pitchFamily="34" charset="0"/>
              </a:endParaRPr>
            </a:p>
          </p:txBody>
        </p:sp>
        <p:sp>
          <p:nvSpPr>
            <p:cNvPr id="17423" name="38 CuadroTexto"/>
            <p:cNvSpPr txBox="1">
              <a:spLocks noChangeArrowheads="1"/>
            </p:cNvSpPr>
            <p:nvPr/>
          </p:nvSpPr>
          <p:spPr bwMode="auto">
            <a:xfrm>
              <a:off x="160" y="4"/>
              <a:ext cx="234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CL" altLang="es-CL" sz="2800" b="1" u="none">
                  <a:solidFill>
                    <a:srgbClr val="404040"/>
                  </a:solidFill>
                  <a:cs typeface="Arial" panose="020B0604020202020204" pitchFamily="34" charset="0"/>
                </a:rPr>
                <a:t>Pregunta oficial PSU</a:t>
              </a:r>
            </a:p>
          </p:txBody>
        </p:sp>
      </p:grpSp>
      <p:pic>
        <p:nvPicPr>
          <p:cNvPr id="17413" name="10 Imagen" descr="ico_PSU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0"/>
            <a:ext cx="884238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19 Grupo"/>
          <p:cNvGrpSpPr>
            <a:grpSpLocks/>
          </p:cNvGrpSpPr>
          <p:nvPr/>
        </p:nvGrpSpPr>
        <p:grpSpPr bwMode="auto">
          <a:xfrm>
            <a:off x="6876256" y="4205288"/>
            <a:ext cx="1511300" cy="1223962"/>
            <a:chOff x="251520" y="5805264"/>
            <a:chExt cx="1512168" cy="1224136"/>
          </a:xfrm>
        </p:grpSpPr>
        <p:sp>
          <p:nvSpPr>
            <p:cNvPr id="16" name="11 Rectángulo redondeado"/>
            <p:cNvSpPr>
              <a:spLocks noChangeArrowheads="1"/>
            </p:cNvSpPr>
            <p:nvPr/>
          </p:nvSpPr>
          <p:spPr bwMode="auto">
            <a:xfrm>
              <a:off x="251520" y="5805264"/>
              <a:ext cx="1477223" cy="1224136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60000"/>
                <a:lumOff val="4000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s-CL" u="none">
                <a:cs typeface="Arial" charset="0"/>
              </a:endParaRPr>
            </a:p>
          </p:txBody>
        </p:sp>
        <p:sp>
          <p:nvSpPr>
            <p:cNvPr id="17" name="Text Box 4"/>
            <p:cNvSpPr txBox="1">
              <a:spLocks noChangeArrowheads="1"/>
            </p:cNvSpPr>
            <p:nvPr/>
          </p:nvSpPr>
          <p:spPr bwMode="auto">
            <a:xfrm>
              <a:off x="251520" y="5862422"/>
              <a:ext cx="1512168" cy="10860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 cmpd="tri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</a:pPr>
              <a:r>
                <a:rPr lang="es-ES_tradnl" altLang="es-CL" sz="1400" b="1" u="none" dirty="0">
                  <a:solidFill>
                    <a:schemeClr val="tx2"/>
                  </a:solidFill>
                </a:rPr>
                <a:t>ALTERNATIVA </a:t>
              </a:r>
            </a:p>
            <a:p>
              <a:pPr algn="ctr" eaLnBrk="1" hangingPunct="1">
                <a:lnSpc>
                  <a:spcPct val="90000"/>
                </a:lnSpc>
              </a:pPr>
              <a:r>
                <a:rPr lang="es-ES_tradnl" altLang="es-CL" sz="1400" b="1" u="none" dirty="0">
                  <a:solidFill>
                    <a:schemeClr val="tx2"/>
                  </a:solidFill>
                </a:rPr>
                <a:t>CORRECTA</a:t>
              </a:r>
            </a:p>
            <a:p>
              <a:pPr algn="ctr" eaLnBrk="1" hangingPunct="1"/>
              <a:r>
                <a:rPr lang="es-ES_tradnl" altLang="es-CL" sz="4000" b="1" u="none" dirty="0" smtClean="0">
                  <a:solidFill>
                    <a:schemeClr val="tx2"/>
                  </a:solidFill>
                </a:rPr>
                <a:t>D</a:t>
              </a:r>
              <a:endParaRPr lang="es-ES_tradnl" altLang="es-CL" sz="4000" u="none" dirty="0">
                <a:solidFill>
                  <a:schemeClr val="tx2"/>
                </a:solidFill>
              </a:endParaRPr>
            </a:p>
          </p:txBody>
        </p:sp>
      </p:grpSp>
      <p:sp>
        <p:nvSpPr>
          <p:cNvPr id="18" name="Rectángulo 1"/>
          <p:cNvSpPr/>
          <p:nvPr/>
        </p:nvSpPr>
        <p:spPr>
          <a:xfrm>
            <a:off x="2555776" y="5616690"/>
            <a:ext cx="56886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defRPr/>
            </a:pPr>
            <a:r>
              <a:rPr lang="es-ES_tradnl" altLang="es-CL" sz="1600" i="1" u="none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Fuente : </a:t>
            </a:r>
            <a:r>
              <a:rPr lang="es-ES_tradnl" altLang="es-CL" sz="1600" b="1" i="1" u="none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DEMRE - U. DE CHILE</a:t>
            </a:r>
            <a:r>
              <a:rPr lang="es-ES_tradnl" altLang="es-CL" sz="1600" i="1" u="none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, Proceso de admisión </a:t>
            </a:r>
            <a:r>
              <a:rPr lang="es-ES_tradnl" altLang="es-CL" sz="1600" i="1" u="none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2015.</a:t>
            </a:r>
            <a:endParaRPr lang="es-ES_tradnl" altLang="es-CL" sz="1600" i="1" u="none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595437" y="949325"/>
            <a:ext cx="815302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 algn="just"/>
            <a:r>
              <a:rPr lang="es-CL" b="1" u="none" dirty="0"/>
              <a:t>34</a:t>
            </a:r>
            <a:r>
              <a:rPr lang="es-CL" u="none" dirty="0" smtClean="0"/>
              <a:t>.¿</a:t>
            </a:r>
            <a:r>
              <a:rPr lang="es-CL" u="none" dirty="0"/>
              <a:t>Cuál(es) de las siguientes afirmaciones es (son) verdadera(s), con respecto a </a:t>
            </a:r>
            <a:r>
              <a:rPr lang="es-CL" u="none" dirty="0" smtClean="0"/>
              <a:t>las funciones </a:t>
            </a:r>
            <a:r>
              <a:rPr lang="es-CL" u="none" dirty="0"/>
              <a:t>de la forma f(x) = x</a:t>
            </a:r>
            <a:r>
              <a:rPr lang="es-CL" u="none" baseline="30000" dirty="0"/>
              <a:t>2</a:t>
            </a:r>
            <a:r>
              <a:rPr lang="es-CL" u="none" dirty="0"/>
              <a:t> </a:t>
            </a:r>
            <a:r>
              <a:rPr lang="es-CL" u="none" dirty="0" smtClean="0"/>
              <a:t>- </a:t>
            </a:r>
            <a:r>
              <a:rPr lang="es-CL" u="none" dirty="0"/>
              <a:t>p, con dominio los números reales</a:t>
            </a:r>
            <a:r>
              <a:rPr lang="es-CL" u="none" dirty="0" smtClean="0"/>
              <a:t>?</a:t>
            </a:r>
          </a:p>
          <a:p>
            <a:endParaRPr lang="es-CL" u="none" dirty="0"/>
          </a:p>
          <a:p>
            <a:pPr marL="355600" indent="-355600"/>
            <a:r>
              <a:rPr lang="es-CL" u="none" dirty="0" smtClean="0"/>
              <a:t>	I</a:t>
            </a:r>
            <a:r>
              <a:rPr lang="es-CL" u="none" dirty="0"/>
              <a:t>) </a:t>
            </a:r>
            <a:r>
              <a:rPr lang="es-CL" u="none" dirty="0" smtClean="0"/>
              <a:t>   Si </a:t>
            </a:r>
            <a:r>
              <a:rPr lang="es-CL" u="none" dirty="0"/>
              <a:t>p &gt; 0, entonces la gráfica de f intersecta al eje x en un solo punto.</a:t>
            </a:r>
          </a:p>
          <a:p>
            <a:pPr marL="355600" indent="-355600"/>
            <a:r>
              <a:rPr lang="es-CL" u="none" dirty="0" smtClean="0"/>
              <a:t>	II</a:t>
            </a:r>
            <a:r>
              <a:rPr lang="es-CL" u="none" dirty="0"/>
              <a:t>) </a:t>
            </a:r>
            <a:r>
              <a:rPr lang="es-CL" u="none" dirty="0" smtClean="0"/>
              <a:t>  Si </a:t>
            </a:r>
            <a:r>
              <a:rPr lang="es-CL" u="none" dirty="0"/>
              <a:t>p &lt; 0, entonces la gráfica de f no intersecta al eje x.</a:t>
            </a:r>
          </a:p>
          <a:p>
            <a:pPr marL="723900" indent="-355600"/>
            <a:r>
              <a:rPr lang="es-CL" u="none" dirty="0" smtClean="0"/>
              <a:t>III</a:t>
            </a:r>
            <a:r>
              <a:rPr lang="es-CL" u="none" dirty="0"/>
              <a:t>) </a:t>
            </a:r>
            <a:r>
              <a:rPr lang="es-CL" u="none" dirty="0" smtClean="0"/>
              <a:t> Si </a:t>
            </a:r>
            <a:r>
              <a:rPr lang="es-CL" u="none" dirty="0"/>
              <a:t>p &lt; 0, entonces la ordenada del punto donde la gráfica de f</a:t>
            </a:r>
          </a:p>
          <a:p>
            <a:pPr marL="723900" indent="-355600"/>
            <a:r>
              <a:rPr lang="es-CL" u="none" dirty="0" smtClean="0"/>
              <a:t>	intersecta </a:t>
            </a:r>
            <a:r>
              <a:rPr lang="es-CL" u="none" dirty="0"/>
              <a:t>al eje y es positiva</a:t>
            </a:r>
            <a:r>
              <a:rPr lang="es-CL" u="none" dirty="0" smtClean="0"/>
              <a:t>.</a:t>
            </a:r>
          </a:p>
          <a:p>
            <a:pPr marL="355600" indent="-355600"/>
            <a:endParaRPr lang="es-CL" u="none" dirty="0"/>
          </a:p>
          <a:p>
            <a:pPr marL="355600"/>
            <a:r>
              <a:rPr lang="es-CL" u="none" dirty="0"/>
              <a:t>A) Solo I</a:t>
            </a:r>
          </a:p>
          <a:p>
            <a:pPr marL="355600"/>
            <a:r>
              <a:rPr lang="es-CL" u="none" dirty="0"/>
              <a:t>B) Solo II</a:t>
            </a:r>
          </a:p>
          <a:p>
            <a:pPr marL="355600"/>
            <a:r>
              <a:rPr lang="es-CL" u="none" dirty="0"/>
              <a:t>C) Solo I y II</a:t>
            </a:r>
          </a:p>
          <a:p>
            <a:pPr marL="355600"/>
            <a:r>
              <a:rPr lang="es-CL" u="none" dirty="0"/>
              <a:t>D) Solo II y III</a:t>
            </a:r>
          </a:p>
          <a:p>
            <a:pPr marL="355600"/>
            <a:r>
              <a:rPr lang="es-CL" u="none" dirty="0"/>
              <a:t>E) I, II y III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2"/>
          <p:cNvGrpSpPr>
            <a:grpSpLocks/>
          </p:cNvGrpSpPr>
          <p:nvPr/>
        </p:nvGrpSpPr>
        <p:grpSpPr bwMode="auto">
          <a:xfrm>
            <a:off x="131763" y="-100013"/>
            <a:ext cx="4368800" cy="719138"/>
            <a:chOff x="83" y="-63"/>
            <a:chExt cx="3069" cy="453"/>
          </a:xfrm>
        </p:grpSpPr>
        <p:sp>
          <p:nvSpPr>
            <p:cNvPr id="18508" name="37 Rectángulo redondeado"/>
            <p:cNvSpPr>
              <a:spLocks noChangeArrowheads="1"/>
            </p:cNvSpPr>
            <p:nvPr/>
          </p:nvSpPr>
          <p:spPr bwMode="auto">
            <a:xfrm>
              <a:off x="83" y="-63"/>
              <a:ext cx="3069" cy="453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CL" altLang="es-CL" u="none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8509" name="38 CuadroTexto"/>
            <p:cNvSpPr txBox="1">
              <a:spLocks noChangeArrowheads="1"/>
            </p:cNvSpPr>
            <p:nvPr/>
          </p:nvSpPr>
          <p:spPr bwMode="auto">
            <a:xfrm>
              <a:off x="160" y="4"/>
              <a:ext cx="223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CL" altLang="es-CL" sz="2800" b="1" u="none">
                  <a:solidFill>
                    <a:srgbClr val="404040"/>
                  </a:solidFill>
                  <a:cs typeface="Arial" panose="020B0604020202020204" pitchFamily="34" charset="0"/>
                </a:rPr>
                <a:t>Tabla de corrección</a:t>
              </a:r>
            </a:p>
          </p:txBody>
        </p:sp>
      </p:grpSp>
      <p:pic>
        <p:nvPicPr>
          <p:cNvPr id="18435" name="6 Imagen" descr="ico_revisionPSU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-26988"/>
            <a:ext cx="889000" cy="1016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721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067939"/>
              </p:ext>
            </p:extLst>
          </p:nvPr>
        </p:nvGraphicFramePr>
        <p:xfrm>
          <a:off x="467545" y="1124744"/>
          <a:ext cx="8136904" cy="4758532"/>
        </p:xfrm>
        <a:graphic>
          <a:graphicData uri="http://schemas.openxmlformats.org/drawingml/2006/table">
            <a:tbl>
              <a:tblPr/>
              <a:tblGrid>
                <a:gridCol w="648071"/>
                <a:gridCol w="936104"/>
                <a:gridCol w="5256584"/>
                <a:gridCol w="1296145"/>
              </a:tblGrid>
              <a:tr h="36582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Nº 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Clave</a:t>
                      </a:r>
                      <a:endParaRPr kumimoji="0" lang="es-ES_trad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Unidad temática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Habilidad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</a:tr>
              <a:tr h="36677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  <a:endParaRPr kumimoji="0" lang="es-ES_trad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dirty="0" smtClean="0">
                          <a:effectLst/>
                          <a:latin typeface="+mj-lt"/>
                          <a:ea typeface="Times New Roman"/>
                        </a:rPr>
                        <a:t>E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800" b="0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Ecuación de segundo grado y función cuadrática</a:t>
                      </a:r>
                      <a:endParaRPr lang="es-CL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dirty="0" smtClean="0">
                          <a:effectLst/>
                          <a:latin typeface="+mj-lt"/>
                          <a:ea typeface="Times New Roman"/>
                        </a:rPr>
                        <a:t>Aplicación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2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  <a:endParaRPr kumimoji="0" lang="es-ES_trad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dirty="0" smtClean="0">
                          <a:effectLst/>
                          <a:latin typeface="+mj-lt"/>
                          <a:ea typeface="Times New Roman"/>
                        </a:rPr>
                        <a:t>C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800" b="0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Ecuación de segundo grado y función cuadrática</a:t>
                      </a:r>
                      <a:endParaRPr lang="es-CL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smtClean="0">
                          <a:effectLst/>
                          <a:latin typeface="+mj-lt"/>
                          <a:ea typeface="Times New Roman"/>
                        </a:rPr>
                        <a:t>Aplicación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2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3</a:t>
                      </a:r>
                      <a:endParaRPr kumimoji="0" lang="es-ES_trad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dirty="0" smtClean="0">
                          <a:effectLst/>
                          <a:latin typeface="+mj-lt"/>
                          <a:ea typeface="Times New Roman"/>
                        </a:rPr>
                        <a:t>B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800" b="0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Ecuación de segundo grado y función cuadrática</a:t>
                      </a:r>
                      <a:endParaRPr lang="es-CL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smtClean="0">
                          <a:effectLst/>
                          <a:latin typeface="+mj-lt"/>
                          <a:ea typeface="Times New Roman"/>
                        </a:rPr>
                        <a:t>Aplicación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2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4</a:t>
                      </a:r>
                      <a:endParaRPr kumimoji="0" lang="es-ES_trad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dirty="0" smtClean="0">
                          <a:effectLst/>
                          <a:latin typeface="+mj-lt"/>
                          <a:ea typeface="Times New Roman"/>
                        </a:rPr>
                        <a:t>D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800" b="0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Ecuación de segundo grado y función cuadrática</a:t>
                      </a:r>
                      <a:endParaRPr lang="es-CL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dirty="0" smtClean="0">
                          <a:effectLst/>
                          <a:latin typeface="+mj-lt"/>
                          <a:ea typeface="Times New Roman"/>
                        </a:rPr>
                        <a:t>Aplicación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2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5</a:t>
                      </a:r>
                      <a:endParaRPr kumimoji="0" lang="es-ES_trad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dirty="0" smtClean="0">
                          <a:effectLst/>
                          <a:latin typeface="+mj-lt"/>
                          <a:ea typeface="Times New Roman"/>
                        </a:rPr>
                        <a:t>E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800" b="0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Ecuación de segundo grado y función cuadrática</a:t>
                      </a:r>
                      <a:endParaRPr lang="es-CL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dirty="0" smtClean="0">
                          <a:effectLst/>
                          <a:latin typeface="+mj-lt"/>
                          <a:ea typeface="Times New Roman"/>
                        </a:rPr>
                        <a:t>ASE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7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6</a:t>
                      </a:r>
                      <a:endParaRPr kumimoji="0" lang="es-ES_trad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dirty="0" smtClean="0">
                          <a:effectLst/>
                          <a:latin typeface="+mj-lt"/>
                          <a:ea typeface="Times New Roman"/>
                        </a:rPr>
                        <a:t>A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800" b="0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Ecuación de segundo grado y función cuadrática</a:t>
                      </a:r>
                      <a:endParaRPr lang="es-CL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dirty="0" smtClean="0">
                          <a:effectLst/>
                          <a:latin typeface="+mj-lt"/>
                          <a:ea typeface="Times New Roman"/>
                        </a:rPr>
                        <a:t>ASE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2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7</a:t>
                      </a:r>
                      <a:endParaRPr kumimoji="0" lang="es-ES_trad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dirty="0" smtClean="0">
                          <a:effectLst/>
                          <a:latin typeface="+mj-lt"/>
                          <a:ea typeface="Times New Roman"/>
                        </a:rPr>
                        <a:t>E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800" b="0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Ecuación de segundo grado y función cuadrática</a:t>
                      </a:r>
                      <a:endParaRPr lang="es-CL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+mn-cs"/>
                        </a:rPr>
                        <a:t>Aplicación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2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8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dirty="0" smtClean="0">
                          <a:effectLst/>
                          <a:latin typeface="+mj-lt"/>
                          <a:ea typeface="Times New Roman"/>
                        </a:rPr>
                        <a:t>D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800" b="0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Ecuación de segundo grado y función cuadrática</a:t>
                      </a:r>
                      <a:endParaRPr lang="es-CL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smtClean="0">
                          <a:effectLst/>
                          <a:latin typeface="+mj-lt"/>
                          <a:ea typeface="Times New Roman"/>
                        </a:rPr>
                        <a:t>ASE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7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9</a:t>
                      </a:r>
                      <a:endParaRPr kumimoji="0" lang="es-ES_trad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dirty="0" smtClean="0">
                          <a:effectLst/>
                          <a:latin typeface="+mj-lt"/>
                          <a:ea typeface="Times New Roman"/>
                        </a:rPr>
                        <a:t>A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800" b="0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Ecuación de segundo grado y función cuadrática</a:t>
                      </a:r>
                      <a:endParaRPr lang="es-CL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smtClean="0">
                          <a:effectLst/>
                          <a:latin typeface="+mj-lt"/>
                          <a:ea typeface="Times New Roman"/>
                        </a:rPr>
                        <a:t>ASE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2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10</a:t>
                      </a:r>
                      <a:endParaRPr kumimoji="0" lang="es-ES_trad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dirty="0" smtClean="0">
                          <a:effectLst/>
                          <a:latin typeface="+mj-lt"/>
                          <a:ea typeface="Times New Roman"/>
                        </a:rPr>
                        <a:t>C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800" b="0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Ecuación de segundo grado y función cuadrática</a:t>
                      </a:r>
                      <a:endParaRPr lang="es-CL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smtClean="0">
                          <a:effectLst/>
                          <a:latin typeface="+mj-lt"/>
                          <a:ea typeface="Times New Roman"/>
                        </a:rPr>
                        <a:t>ASE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2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dirty="0" smtClean="0">
                          <a:effectLst/>
                          <a:latin typeface="+mj-lt"/>
                          <a:ea typeface="Times New Roman"/>
                        </a:rPr>
                        <a:t>A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800" b="0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Ecuación de segundo grado y función cuadrática</a:t>
                      </a:r>
                      <a:endParaRPr lang="es-CL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smtClean="0">
                          <a:effectLst/>
                          <a:latin typeface="+mj-lt"/>
                          <a:ea typeface="Times New Roman"/>
                        </a:rPr>
                        <a:t>ASE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2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dirty="0" smtClean="0">
                          <a:effectLst/>
                          <a:latin typeface="+mj-lt"/>
                          <a:ea typeface="Times New Roman"/>
                        </a:rPr>
                        <a:t>C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Ecuación de segundo grado y función cuadrática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dirty="0" smtClean="0">
                          <a:effectLst/>
                          <a:latin typeface="+mj-lt"/>
                          <a:ea typeface="Times New Roman"/>
                        </a:rPr>
                        <a:t>ASE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41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2"/>
          <p:cNvGrpSpPr>
            <a:grpSpLocks/>
          </p:cNvGrpSpPr>
          <p:nvPr/>
        </p:nvGrpSpPr>
        <p:grpSpPr bwMode="auto">
          <a:xfrm>
            <a:off x="131763" y="-100013"/>
            <a:ext cx="4368800" cy="719138"/>
            <a:chOff x="83" y="-63"/>
            <a:chExt cx="3069" cy="453"/>
          </a:xfrm>
        </p:grpSpPr>
        <p:sp>
          <p:nvSpPr>
            <p:cNvPr id="19537" name="37 Rectángulo redondeado"/>
            <p:cNvSpPr>
              <a:spLocks noChangeArrowheads="1"/>
            </p:cNvSpPr>
            <p:nvPr/>
          </p:nvSpPr>
          <p:spPr bwMode="auto">
            <a:xfrm>
              <a:off x="83" y="-63"/>
              <a:ext cx="3069" cy="453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CL" altLang="es-CL" u="none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9538" name="38 CuadroTexto"/>
            <p:cNvSpPr txBox="1">
              <a:spLocks noChangeArrowheads="1"/>
            </p:cNvSpPr>
            <p:nvPr/>
          </p:nvSpPr>
          <p:spPr bwMode="auto">
            <a:xfrm>
              <a:off x="160" y="4"/>
              <a:ext cx="223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CL" altLang="es-CL" sz="2800" b="1" u="none">
                  <a:solidFill>
                    <a:srgbClr val="404040"/>
                  </a:solidFill>
                  <a:cs typeface="Arial" panose="020B0604020202020204" pitchFamily="34" charset="0"/>
                </a:rPr>
                <a:t>Tabla de corrección</a:t>
              </a:r>
            </a:p>
          </p:txBody>
        </p:sp>
      </p:grpSp>
      <p:pic>
        <p:nvPicPr>
          <p:cNvPr id="19459" name="6 Imagen" descr="ico_revisionPSU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-26988"/>
            <a:ext cx="889000" cy="1016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8749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828401"/>
              </p:ext>
            </p:extLst>
          </p:nvPr>
        </p:nvGraphicFramePr>
        <p:xfrm>
          <a:off x="467545" y="1124744"/>
          <a:ext cx="8352927" cy="5122105"/>
        </p:xfrm>
        <a:graphic>
          <a:graphicData uri="http://schemas.openxmlformats.org/drawingml/2006/table">
            <a:tbl>
              <a:tblPr/>
              <a:tblGrid>
                <a:gridCol w="720079"/>
                <a:gridCol w="864096"/>
                <a:gridCol w="5184576"/>
                <a:gridCol w="1584176"/>
              </a:tblGrid>
              <a:tr h="36580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Nº 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Clave</a:t>
                      </a:r>
                      <a:endParaRPr kumimoji="0" lang="es-ES_trad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Unidad temática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Habilidad</a:t>
                      </a:r>
                      <a:endParaRPr kumimoji="0" lang="es-ES_trad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</a:tr>
              <a:tr h="36669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13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s-CL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Ecuación de segundo grado y función cuadrática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Aplicación</a:t>
                      </a:r>
                      <a:endParaRPr lang="es-CL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14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s-CL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b="0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Ecuación de segundo grado y función cuadrática</a:t>
                      </a:r>
                      <a:endParaRPr lang="es-CL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smtClean="0">
                          <a:effectLst/>
                          <a:latin typeface="+mj-lt"/>
                          <a:ea typeface="Times New Roman"/>
                        </a:rPr>
                        <a:t>ASE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15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s-CL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b="0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Ecuación de segundo grado y función cuadrática</a:t>
                      </a:r>
                      <a:endParaRPr lang="es-CL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dirty="0" smtClean="0">
                          <a:effectLst/>
                          <a:latin typeface="+mj-lt"/>
                          <a:ea typeface="Times New Roman"/>
                        </a:rPr>
                        <a:t>ASE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16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s-CL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b="0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Ecuación de segundo grado y función cuadrática</a:t>
                      </a:r>
                      <a:endParaRPr lang="es-CL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Aplicación</a:t>
                      </a:r>
                      <a:endParaRPr lang="es-CL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17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es-CL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b="0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Ecuación de segundo grado y función cuadrática</a:t>
                      </a:r>
                      <a:endParaRPr lang="es-CL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smtClean="0">
                          <a:effectLst/>
                          <a:latin typeface="+mj-lt"/>
                          <a:ea typeface="Times New Roman"/>
                        </a:rPr>
                        <a:t>ASE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es-CL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b="0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Ecuación de segundo grado y función cuadrática</a:t>
                      </a:r>
                      <a:endParaRPr lang="es-CL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dirty="0" smtClean="0">
                          <a:effectLst/>
                          <a:latin typeface="+mj-lt"/>
                          <a:ea typeface="Times New Roman"/>
                        </a:rPr>
                        <a:t>ASE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19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s-CL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b="0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Ecuación de segundo grado y función cuadrática</a:t>
                      </a:r>
                      <a:endParaRPr lang="es-CL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Aplicación</a:t>
                      </a:r>
                      <a:endParaRPr lang="es-CL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s-CL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b="0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Ecuación de segundo grado y función cuadrática</a:t>
                      </a:r>
                      <a:endParaRPr lang="es-CL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smtClean="0">
                          <a:effectLst/>
                          <a:latin typeface="+mj-lt"/>
                          <a:ea typeface="Times New Roman"/>
                        </a:rPr>
                        <a:t>ASE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es-CL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b="0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Ecuación de segundo grado y función cuadrática</a:t>
                      </a:r>
                      <a:endParaRPr lang="es-CL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smtClean="0">
                          <a:effectLst/>
                          <a:latin typeface="+mj-lt"/>
                          <a:ea typeface="Times New Roman"/>
                        </a:rPr>
                        <a:t>ASE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s-CL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b="0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Ecuación de segundo grado y función cuadrática</a:t>
                      </a:r>
                      <a:endParaRPr lang="es-CL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smtClean="0">
                          <a:effectLst/>
                          <a:latin typeface="+mj-lt"/>
                          <a:ea typeface="Times New Roman"/>
                        </a:rPr>
                        <a:t>ASE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s-CL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b="0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Ecuación de segundo grado y función cuadrática</a:t>
                      </a:r>
                      <a:endParaRPr lang="es-CL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smtClean="0">
                          <a:effectLst/>
                          <a:latin typeface="+mj-lt"/>
                          <a:ea typeface="Times New Roman"/>
                        </a:rPr>
                        <a:t>ASE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s-CL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b="0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Ecuación de segundo grado y función cuadrática</a:t>
                      </a:r>
                      <a:endParaRPr lang="es-CL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smtClean="0">
                          <a:effectLst/>
                          <a:latin typeface="+mj-lt"/>
                          <a:ea typeface="Times New Roman"/>
                        </a:rPr>
                        <a:t>ASE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s-CL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Ecuación de segundo grado y función cuadrática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CL" sz="1800" dirty="0" smtClean="0">
                          <a:effectLst/>
                          <a:latin typeface="+mj-lt"/>
                          <a:ea typeface="Times New Roman"/>
                        </a:rPr>
                        <a:t>ASE</a:t>
                      </a:r>
                      <a:endParaRPr lang="es-CL" sz="18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711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91"/>
          <p:cNvGrpSpPr>
            <a:grpSpLocks/>
          </p:cNvGrpSpPr>
          <p:nvPr/>
        </p:nvGrpSpPr>
        <p:grpSpPr bwMode="auto">
          <a:xfrm>
            <a:off x="131763" y="-100013"/>
            <a:ext cx="5191125" cy="963613"/>
            <a:chOff x="83" y="-63"/>
            <a:chExt cx="3270" cy="607"/>
          </a:xfrm>
        </p:grpSpPr>
        <p:grpSp>
          <p:nvGrpSpPr>
            <p:cNvPr id="20483" name="Group 6"/>
            <p:cNvGrpSpPr>
              <a:grpSpLocks/>
            </p:cNvGrpSpPr>
            <p:nvPr/>
          </p:nvGrpSpPr>
          <p:grpSpPr bwMode="auto">
            <a:xfrm>
              <a:off x="83" y="-63"/>
              <a:ext cx="3024" cy="453"/>
              <a:chOff x="83" y="-63"/>
              <a:chExt cx="3024" cy="453"/>
            </a:xfrm>
          </p:grpSpPr>
          <p:sp>
            <p:nvSpPr>
              <p:cNvPr id="20485" name="37 Rectángulo redondeado"/>
              <p:cNvSpPr>
                <a:spLocks noChangeArrowheads="1"/>
              </p:cNvSpPr>
              <p:nvPr/>
            </p:nvSpPr>
            <p:spPr bwMode="auto">
              <a:xfrm>
                <a:off x="83" y="-63"/>
                <a:ext cx="3024" cy="453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s-CL" altLang="es-CL" u="none">
                  <a:cs typeface="Arial" panose="020B0604020202020204" pitchFamily="34" charset="0"/>
                </a:endParaRPr>
              </a:p>
            </p:txBody>
          </p:sp>
          <p:sp>
            <p:nvSpPr>
              <p:cNvPr id="20486" name="38 CuadroTexto"/>
              <p:cNvSpPr txBox="1">
                <a:spLocks noChangeArrowheads="1"/>
              </p:cNvSpPr>
              <p:nvPr/>
            </p:nvSpPr>
            <p:spPr bwMode="auto">
              <a:xfrm>
                <a:off x="249" y="4"/>
                <a:ext cx="217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s-CL" altLang="es-CL" sz="2800" b="1" u="none">
                    <a:solidFill>
                      <a:srgbClr val="404040"/>
                    </a:solidFill>
                    <a:cs typeface="Arial" panose="020B0604020202020204" pitchFamily="34" charset="0"/>
                  </a:rPr>
                  <a:t>Síntesis de la clase</a:t>
                </a:r>
              </a:p>
            </p:txBody>
          </p:sp>
        </p:grpSp>
        <p:pic>
          <p:nvPicPr>
            <p:cNvPr id="20484" name="5 Imagen" descr="ico_mapa conceptual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5" y="0"/>
              <a:ext cx="518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4 Grupo"/>
          <p:cNvGrpSpPr/>
          <p:nvPr/>
        </p:nvGrpSpPr>
        <p:grpSpPr>
          <a:xfrm>
            <a:off x="539552" y="839067"/>
            <a:ext cx="8061550" cy="5686277"/>
            <a:chOff x="539552" y="839067"/>
            <a:chExt cx="8061550" cy="5686277"/>
          </a:xfrm>
        </p:grpSpPr>
        <p:cxnSp>
          <p:nvCxnSpPr>
            <p:cNvPr id="90" name="84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2375704" y="4114275"/>
              <a:ext cx="360000" cy="144"/>
            </a:xfrm>
            <a:prstGeom prst="line">
              <a:avLst/>
            </a:prstGeom>
            <a:noFill/>
            <a:ln w="28575" algn="ctr">
              <a:solidFill>
                <a:srgbClr val="669900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89" name="84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6499936" y="4113024"/>
              <a:ext cx="360000" cy="144"/>
            </a:xfrm>
            <a:prstGeom prst="line">
              <a:avLst/>
            </a:prstGeom>
            <a:noFill/>
            <a:ln w="28575" algn="ctr">
              <a:solidFill>
                <a:srgbClr val="669900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88" name="87 Conector recto"/>
            <p:cNvCxnSpPr/>
            <p:nvPr/>
          </p:nvCxnSpPr>
          <p:spPr bwMode="auto">
            <a:xfrm rot="5400000">
              <a:off x="2807776" y="1673982"/>
              <a:ext cx="0" cy="504000"/>
            </a:xfrm>
            <a:prstGeom prst="line">
              <a:avLst/>
            </a:prstGeom>
            <a:ln>
              <a:solidFill>
                <a:srgbClr val="6699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86 Conector recto"/>
            <p:cNvCxnSpPr/>
            <p:nvPr/>
          </p:nvCxnSpPr>
          <p:spPr bwMode="auto">
            <a:xfrm rot="5400000">
              <a:off x="6477102" y="1676031"/>
              <a:ext cx="0" cy="504000"/>
            </a:xfrm>
            <a:prstGeom prst="line">
              <a:avLst/>
            </a:prstGeom>
            <a:ln>
              <a:solidFill>
                <a:srgbClr val="6699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35 Rectángulo"/>
            <p:cNvSpPr/>
            <p:nvPr/>
          </p:nvSpPr>
          <p:spPr>
            <a:xfrm>
              <a:off x="2579171" y="5282044"/>
              <a:ext cx="934051" cy="902953"/>
            </a:xfrm>
            <a:prstGeom prst="rect">
              <a:avLst/>
            </a:prstGeom>
            <a:noFill/>
            <a:ln>
              <a:solidFill>
                <a:srgbClr val="66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8" name="AutoShape 118"/>
            <p:cNvSpPr>
              <a:spLocks noChangeArrowheads="1"/>
            </p:cNvSpPr>
            <p:nvPr/>
          </p:nvSpPr>
          <p:spPr bwMode="auto">
            <a:xfrm>
              <a:off x="723006" y="5522885"/>
              <a:ext cx="1495427" cy="648000"/>
            </a:xfrm>
            <a:prstGeom prst="flowChartAlternateProcess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s-ES" sz="1600" u="none" dirty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endParaRPr>
            </a:p>
          </p:txBody>
        </p:sp>
        <p:sp>
          <p:nvSpPr>
            <p:cNvPr id="39" name="AutoShape 118"/>
            <p:cNvSpPr>
              <a:spLocks noChangeArrowheads="1"/>
            </p:cNvSpPr>
            <p:nvPr/>
          </p:nvSpPr>
          <p:spPr bwMode="auto">
            <a:xfrm>
              <a:off x="723006" y="5509258"/>
              <a:ext cx="1584176" cy="753248"/>
            </a:xfrm>
            <a:prstGeom prst="flowChartAlternateProcess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s-ES" sz="2000" u="none" dirty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endParaRPr>
            </a:p>
          </p:txBody>
        </p:sp>
        <p:sp>
          <p:nvSpPr>
            <p:cNvPr id="40" name="Rectangle 17"/>
            <p:cNvSpPr>
              <a:spLocks noChangeArrowheads="1"/>
            </p:cNvSpPr>
            <p:nvPr/>
          </p:nvSpPr>
          <p:spPr bwMode="auto">
            <a:xfrm>
              <a:off x="2784728" y="6002124"/>
              <a:ext cx="5714859" cy="52322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rgbClr val="6699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989013" indent="-989013" defTabSz="355600"/>
              <a:r>
                <a:rPr lang="es-CL" sz="1400" u="none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Si </a:t>
              </a:r>
              <a:r>
                <a:rPr lang="el-GR" sz="1400" b="1" u="none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charset="0"/>
                </a:rPr>
                <a:t>Δ </a:t>
              </a:r>
              <a:r>
                <a:rPr lang="es-CL" sz="1400" b="1" u="none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= 0 </a:t>
              </a:r>
              <a:r>
                <a:rPr lang="es-CL" sz="1400" u="none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sym typeface="Symbol"/>
                </a:rPr>
                <a:t></a:t>
              </a:r>
              <a:r>
                <a:rPr lang="es-CL" sz="1400" u="none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es-CL" sz="1400" u="none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la parábola intersecta en un solo punto al eje X, es decir, es tangente a él</a:t>
              </a:r>
              <a:r>
                <a:rPr lang="es-CL" sz="1400" u="none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.</a:t>
              </a:r>
              <a:endParaRPr lang="es-CL" sz="1400" u="none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2" name="41 Rectángulo"/>
            <p:cNvSpPr/>
            <p:nvPr/>
          </p:nvSpPr>
          <p:spPr>
            <a:xfrm>
              <a:off x="652430" y="5405681"/>
              <a:ext cx="1700251" cy="646331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6699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s-ES" u="none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charset="0"/>
                </a:rPr>
                <a:t>Discriminante</a:t>
              </a:r>
            </a:p>
            <a:p>
              <a:pPr algn="ctr"/>
              <a:r>
                <a:rPr lang="el-GR" b="1" u="none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charset="0"/>
                </a:rPr>
                <a:t>Δ</a:t>
              </a:r>
              <a:r>
                <a:rPr lang="es-ES" b="1" u="none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charset="0"/>
                </a:rPr>
                <a:t> = b</a:t>
              </a:r>
              <a:r>
                <a:rPr lang="es-ES" b="1" u="none" baseline="30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charset="0"/>
                </a:rPr>
                <a:t>2</a:t>
              </a:r>
              <a:r>
                <a:rPr lang="es-ES" b="1" u="none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charset="0"/>
                </a:rPr>
                <a:t> – </a:t>
              </a:r>
              <a:r>
                <a:rPr lang="es-ES" b="1" u="none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charset="0"/>
                </a:rPr>
                <a:t>4ac</a:t>
              </a:r>
              <a:endParaRPr lang="es-ES" u="none" dirty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endParaRPr>
            </a:p>
          </p:txBody>
        </p:sp>
        <p:cxnSp>
          <p:nvCxnSpPr>
            <p:cNvPr id="43" name="84 Conector recto"/>
            <p:cNvCxnSpPr>
              <a:cxnSpLocks noChangeShapeType="1"/>
            </p:cNvCxnSpPr>
            <p:nvPr/>
          </p:nvCxnSpPr>
          <p:spPr bwMode="auto">
            <a:xfrm flipH="1" flipV="1">
              <a:off x="2352681" y="5744431"/>
              <a:ext cx="504000" cy="0"/>
            </a:xfrm>
            <a:prstGeom prst="line">
              <a:avLst/>
            </a:prstGeom>
            <a:noFill/>
            <a:ln w="28575" algn="ctr">
              <a:solidFill>
                <a:srgbClr val="669900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44" name="Rectangle 17"/>
            <p:cNvSpPr>
              <a:spLocks noChangeArrowheads="1"/>
            </p:cNvSpPr>
            <p:nvPr/>
          </p:nvSpPr>
          <p:spPr bwMode="auto">
            <a:xfrm>
              <a:off x="2784729" y="5013757"/>
              <a:ext cx="4295920" cy="32662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rgbClr val="6699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 defTabSz="355600">
                <a:lnSpc>
                  <a:spcPct val="120000"/>
                </a:lnSpc>
              </a:pPr>
              <a:r>
                <a:rPr lang="es-CL" sz="1400" u="none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Si </a:t>
              </a:r>
              <a:r>
                <a:rPr lang="el-GR" sz="1400" b="1" u="none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charset="0"/>
                </a:rPr>
                <a:t>Δ </a:t>
              </a:r>
              <a:r>
                <a:rPr lang="es-CL" sz="1400" b="1" u="none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&lt;</a:t>
              </a:r>
              <a:r>
                <a:rPr lang="es-CL" sz="1400" b="1" u="none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0 </a:t>
              </a:r>
              <a:r>
                <a:rPr lang="es-CL" sz="1400" u="none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sym typeface="Symbol"/>
                </a:rPr>
                <a:t></a:t>
              </a:r>
              <a:r>
                <a:rPr lang="es-CL" sz="1400" u="none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es-CL" sz="1400" u="none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la parábola </a:t>
              </a:r>
              <a:r>
                <a:rPr lang="es-CL" sz="1400" b="1" u="none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NO</a:t>
              </a:r>
              <a:r>
                <a:rPr lang="es-CL" sz="1400" u="none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intersecta al eje X.</a:t>
              </a:r>
            </a:p>
          </p:txBody>
        </p:sp>
        <p:sp>
          <p:nvSpPr>
            <p:cNvPr id="45" name="Rectangle 17"/>
            <p:cNvSpPr>
              <a:spLocks noChangeArrowheads="1"/>
            </p:cNvSpPr>
            <p:nvPr/>
          </p:nvSpPr>
          <p:spPr bwMode="auto">
            <a:xfrm>
              <a:off x="2784728" y="5517813"/>
              <a:ext cx="5066270" cy="307777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rgbClr val="6699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61950" indent="-361950" defTabSz="355600"/>
              <a:r>
                <a:rPr lang="es-CL" sz="1400" u="none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Si </a:t>
              </a:r>
              <a:r>
                <a:rPr lang="el-GR" sz="1400" b="1" u="none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charset="0"/>
                </a:rPr>
                <a:t>Δ </a:t>
              </a:r>
              <a:r>
                <a:rPr lang="es-CL" sz="1400" b="1" u="none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&gt; 0 </a:t>
              </a:r>
              <a:r>
                <a:rPr lang="es-CL" sz="1400" u="none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sym typeface="Symbol"/>
                </a:rPr>
                <a:t></a:t>
              </a:r>
              <a:r>
                <a:rPr lang="es-CL" sz="1400" u="none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la parábola </a:t>
              </a:r>
              <a:r>
                <a:rPr lang="es-CL" sz="1400" u="none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intersecta en dos puntos al eje X.</a:t>
              </a:r>
            </a:p>
          </p:txBody>
        </p:sp>
        <p:cxnSp>
          <p:nvCxnSpPr>
            <p:cNvPr id="47" name="84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6192168" y="2456760"/>
              <a:ext cx="1080000" cy="144"/>
            </a:xfrm>
            <a:prstGeom prst="line">
              <a:avLst/>
            </a:prstGeom>
            <a:noFill/>
            <a:ln w="28575" algn="ctr">
              <a:solidFill>
                <a:srgbClr val="669900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48" name="47 Rectángulo"/>
            <p:cNvSpPr/>
            <p:nvPr/>
          </p:nvSpPr>
          <p:spPr>
            <a:xfrm>
              <a:off x="6230237" y="3007707"/>
              <a:ext cx="934051" cy="902953"/>
            </a:xfrm>
            <a:prstGeom prst="rect">
              <a:avLst/>
            </a:prstGeom>
            <a:noFill/>
            <a:ln>
              <a:solidFill>
                <a:srgbClr val="66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49" name="84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2024585" y="2453341"/>
              <a:ext cx="1080000" cy="144"/>
            </a:xfrm>
            <a:prstGeom prst="line">
              <a:avLst/>
            </a:prstGeom>
            <a:noFill/>
            <a:ln w="28575" algn="ctr">
              <a:solidFill>
                <a:srgbClr val="669900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9" name="58 Conector recto"/>
            <p:cNvCxnSpPr/>
            <p:nvPr/>
          </p:nvCxnSpPr>
          <p:spPr bwMode="auto">
            <a:xfrm>
              <a:off x="4633496" y="1196808"/>
              <a:ext cx="0" cy="504000"/>
            </a:xfrm>
            <a:prstGeom prst="line">
              <a:avLst/>
            </a:prstGeom>
            <a:ln>
              <a:solidFill>
                <a:srgbClr val="6699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5 CuadroTexto"/>
            <p:cNvSpPr txBox="1">
              <a:spLocks noChangeArrowheads="1"/>
            </p:cNvSpPr>
            <p:nvPr/>
          </p:nvSpPr>
          <p:spPr bwMode="auto">
            <a:xfrm>
              <a:off x="2621967" y="839067"/>
              <a:ext cx="3894249" cy="461665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rgbClr val="6699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squar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ES" altLang="es-CL" sz="2400" u="none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Función </a:t>
              </a:r>
              <a:r>
                <a:rPr lang="es-ES" altLang="es-CL" sz="2400" u="none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cuadrática</a:t>
              </a:r>
              <a:endParaRPr lang="es-ES" altLang="es-CL" sz="2400" u="none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3" name="62 Rectángulo"/>
            <p:cNvSpPr/>
            <p:nvPr/>
          </p:nvSpPr>
          <p:spPr>
            <a:xfrm>
              <a:off x="2934619" y="1559147"/>
              <a:ext cx="3420000" cy="646331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rgbClr val="6699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s-ES" sz="2000" u="none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f(x) = ax</a:t>
              </a:r>
              <a:r>
                <a:rPr lang="es-ES" sz="2000" u="none" baseline="30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  <a:r>
                <a:rPr lang="es-ES" sz="2000" u="none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+ </a:t>
              </a:r>
              <a:r>
                <a:rPr lang="es-ES" sz="2000" u="none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bx</a:t>
              </a:r>
              <a:r>
                <a:rPr lang="es-ES" sz="2000" u="none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+ c, con a </a:t>
              </a:r>
              <a:r>
                <a:rPr lang="es-ES" sz="2000" u="none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charset="0"/>
                </a:rPr>
                <a:t>≠ 0</a:t>
              </a:r>
              <a:r>
                <a:rPr lang="es-ES" sz="2000" u="none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es-ES" sz="1600" u="none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Su gráfica es una </a:t>
              </a:r>
              <a:r>
                <a:rPr lang="es-ES" sz="1600" u="none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parábola</a:t>
              </a:r>
              <a:endParaRPr lang="es-ES" sz="2000" u="none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4" name="63 Rectángulo"/>
            <p:cNvSpPr/>
            <p:nvPr/>
          </p:nvSpPr>
          <p:spPr>
            <a:xfrm>
              <a:off x="1917584" y="2420888"/>
              <a:ext cx="1402948" cy="36933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669900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s-ES" u="none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Concavidad</a:t>
              </a:r>
              <a:endParaRPr lang="es-ES" u="none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5" name="64 Rectángulo"/>
            <p:cNvSpPr/>
            <p:nvPr/>
          </p:nvSpPr>
          <p:spPr>
            <a:xfrm>
              <a:off x="2097632" y="3007707"/>
              <a:ext cx="934051" cy="902953"/>
            </a:xfrm>
            <a:prstGeom prst="rect">
              <a:avLst/>
            </a:prstGeom>
            <a:noFill/>
            <a:ln>
              <a:solidFill>
                <a:srgbClr val="66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6" name="65 Rectángulo"/>
            <p:cNvSpPr/>
            <p:nvPr/>
          </p:nvSpPr>
          <p:spPr>
            <a:xfrm>
              <a:off x="2700000" y="3140968"/>
              <a:ext cx="1872000" cy="79200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669900"/>
              </a:solidFill>
            </a:ln>
          </p:spPr>
          <p:txBody>
            <a:bodyPr wrap="square">
              <a:spAutoFit/>
            </a:bodyPr>
            <a:lstStyle/>
            <a:p>
              <a:r>
                <a:rPr lang="es-ES" sz="1600" u="none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Si a &gt;0, </a:t>
              </a:r>
              <a:endParaRPr lang="es-ES" sz="1600" u="none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7" name="66 Rectángulo"/>
            <p:cNvSpPr/>
            <p:nvPr/>
          </p:nvSpPr>
          <p:spPr>
            <a:xfrm>
              <a:off x="539552" y="3105056"/>
              <a:ext cx="1872000" cy="82800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669900"/>
              </a:solidFill>
            </a:ln>
          </p:spPr>
          <p:txBody>
            <a:bodyPr wrap="square">
              <a:spAutoFit/>
            </a:bodyPr>
            <a:lstStyle/>
            <a:p>
              <a:r>
                <a:rPr lang="es-ES" sz="1600" u="none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Si </a:t>
              </a:r>
              <a:r>
                <a:rPr lang="es-ES" sz="1600" b="1" u="none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 &lt; 0</a:t>
              </a:r>
              <a:r>
                <a:rPr lang="es-ES" sz="1600" u="none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, </a:t>
              </a:r>
              <a:endParaRPr lang="es-ES" sz="1600" u="none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0" name="69 Rectángulo"/>
            <p:cNvSpPr/>
            <p:nvPr/>
          </p:nvSpPr>
          <p:spPr>
            <a:xfrm>
              <a:off x="6023724" y="2420888"/>
              <a:ext cx="1428596" cy="36933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669900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s-ES" u="none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Intersección</a:t>
              </a:r>
            </a:p>
          </p:txBody>
        </p:sp>
        <p:sp>
          <p:nvSpPr>
            <p:cNvPr id="71" name="70 Rectángulo"/>
            <p:cNvSpPr/>
            <p:nvPr/>
          </p:nvSpPr>
          <p:spPr>
            <a:xfrm>
              <a:off x="6729102" y="3140968"/>
              <a:ext cx="1872000" cy="72000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669900"/>
              </a:solidFill>
            </a:ln>
          </p:spPr>
          <p:txBody>
            <a:bodyPr wrap="square">
              <a:spAutoFit/>
            </a:bodyPr>
            <a:lstStyle/>
            <a:p>
              <a:pPr lvl="0" algn="ctr"/>
              <a:r>
                <a:rPr lang="es-ES" sz="1600" u="none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Con </a:t>
              </a:r>
              <a:r>
                <a:rPr lang="es-ES" sz="1600" u="none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el eje Y</a:t>
              </a:r>
              <a:r>
                <a:rPr lang="es-ES" sz="1600" u="none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:</a:t>
              </a:r>
            </a:p>
            <a:p>
              <a:pPr lvl="0" algn="ctr"/>
              <a:r>
                <a:rPr lang="es-ES" sz="1600" u="none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es-ES" sz="1600" b="1" u="none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(0, c)</a:t>
              </a:r>
            </a:p>
            <a:p>
              <a:pPr algn="ctr"/>
              <a:endParaRPr lang="es-ES" u="none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2" name="71 Rectángulo"/>
            <p:cNvSpPr/>
            <p:nvPr/>
          </p:nvSpPr>
          <p:spPr>
            <a:xfrm>
              <a:off x="4684664" y="3150928"/>
              <a:ext cx="1882720" cy="72000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669900"/>
              </a:solidFill>
            </a:ln>
          </p:spPr>
          <p:txBody>
            <a:bodyPr wrap="square">
              <a:spAutoFit/>
            </a:bodyPr>
            <a:lstStyle/>
            <a:p>
              <a:pPr lvl="0" algn="ctr"/>
              <a:r>
                <a:rPr lang="es-ES" sz="1600" u="none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Con el eje </a:t>
              </a:r>
              <a:r>
                <a:rPr lang="es-ES" sz="1600" u="none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</a:t>
              </a:r>
              <a:r>
                <a:rPr lang="es-ES" sz="1600" u="none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: </a:t>
              </a:r>
            </a:p>
            <a:p>
              <a:pPr lvl="0" algn="ctr"/>
              <a:r>
                <a:rPr lang="es-ES" sz="1600" b="1" u="none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(x</a:t>
              </a:r>
              <a:r>
                <a:rPr lang="es-ES" sz="1600" b="1" u="none" baseline="-25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  <a:r>
                <a:rPr lang="es-ES" sz="1600" b="1" u="none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, 0) </a:t>
              </a:r>
              <a:r>
                <a:rPr lang="es-ES" sz="1600" u="none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y</a:t>
              </a:r>
              <a:r>
                <a:rPr lang="es-ES" sz="1600" b="1" u="none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(x</a:t>
              </a:r>
              <a:r>
                <a:rPr lang="es-ES" sz="1600" b="1" u="none" baseline="-25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  <a:r>
                <a:rPr lang="es-ES" sz="1600" b="1" u="none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, 0)</a:t>
              </a:r>
            </a:p>
            <a:p>
              <a:pPr algn="ctr"/>
              <a:endParaRPr lang="es-ES" u="none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3" name="72 Rectángulo"/>
            <p:cNvSpPr/>
            <p:nvPr/>
          </p:nvSpPr>
          <p:spPr>
            <a:xfrm>
              <a:off x="1331640" y="4145332"/>
              <a:ext cx="2232000" cy="79200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669900"/>
              </a:solidFill>
            </a:ln>
          </p:spPr>
          <p:txBody>
            <a:bodyPr wrap="square">
              <a:spAutoFit/>
            </a:bodyPr>
            <a:lstStyle/>
            <a:p>
              <a:r>
                <a:rPr lang="es-ES" sz="1400" u="none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Vértice:</a:t>
              </a:r>
              <a:endParaRPr lang="es-CL" u="none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4" name="73 Rectángulo"/>
            <p:cNvSpPr/>
            <p:nvPr/>
          </p:nvSpPr>
          <p:spPr>
            <a:xfrm>
              <a:off x="5724336" y="4077072"/>
              <a:ext cx="2232040" cy="75600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669900"/>
              </a:solidFill>
            </a:ln>
          </p:spPr>
          <p:txBody>
            <a:bodyPr wrap="square">
              <a:spAutoFit/>
            </a:bodyPr>
            <a:lstStyle/>
            <a:p>
              <a:endParaRPr lang="es-ES" sz="1400" u="none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es-ES" sz="1400" u="none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Eje de simetría:  x = </a:t>
              </a:r>
              <a:endParaRPr lang="es-CL" u="none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75" name="151 Grupo"/>
            <p:cNvGrpSpPr>
              <a:grpSpLocks/>
            </p:cNvGrpSpPr>
            <p:nvPr/>
          </p:nvGrpSpPr>
          <p:grpSpPr bwMode="auto">
            <a:xfrm>
              <a:off x="2208101" y="4257836"/>
              <a:ext cx="1238468" cy="571498"/>
              <a:chOff x="7216791" y="3500438"/>
              <a:chExt cx="1237972" cy="571504"/>
            </a:xfrm>
          </p:grpSpPr>
          <p:sp>
            <p:nvSpPr>
              <p:cNvPr id="76" name="Line 13"/>
              <p:cNvSpPr>
                <a:spLocks noChangeShapeType="1"/>
              </p:cNvSpPr>
              <p:nvPr/>
            </p:nvSpPr>
            <p:spPr bwMode="auto">
              <a:xfrm>
                <a:off x="7361253" y="3780499"/>
                <a:ext cx="288000" cy="0"/>
              </a:xfrm>
              <a:prstGeom prst="line">
                <a:avLst/>
              </a:prstGeom>
              <a:noFill/>
              <a:ln w="9525">
                <a:solidFill>
                  <a:srgbClr val="3366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77" name="Line 14"/>
              <p:cNvSpPr>
                <a:spLocks noChangeShapeType="1"/>
              </p:cNvSpPr>
              <p:nvPr/>
            </p:nvSpPr>
            <p:spPr bwMode="auto">
              <a:xfrm>
                <a:off x="8001024" y="3786190"/>
                <a:ext cx="288000" cy="0"/>
              </a:xfrm>
              <a:prstGeom prst="line">
                <a:avLst/>
              </a:prstGeom>
              <a:noFill/>
              <a:ln w="9525">
                <a:solidFill>
                  <a:srgbClr val="3366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78" name="Rectangle 15"/>
              <p:cNvSpPr>
                <a:spLocks noChangeArrowheads="1"/>
              </p:cNvSpPr>
              <p:nvPr/>
            </p:nvSpPr>
            <p:spPr bwMode="auto">
              <a:xfrm>
                <a:off x="7321566" y="3728400"/>
                <a:ext cx="38343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ES" sz="1400" u="non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2a</a:t>
                </a:r>
              </a:p>
            </p:txBody>
          </p:sp>
          <p:sp>
            <p:nvSpPr>
              <p:cNvPr id="79" name="Rectangle 16"/>
              <p:cNvSpPr>
                <a:spLocks noChangeArrowheads="1"/>
              </p:cNvSpPr>
              <p:nvPr/>
            </p:nvSpPr>
            <p:spPr bwMode="auto">
              <a:xfrm>
                <a:off x="7973728" y="3728400"/>
                <a:ext cx="38343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ES" sz="1400" u="non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2a</a:t>
                </a:r>
              </a:p>
            </p:txBody>
          </p:sp>
          <p:sp>
            <p:nvSpPr>
              <p:cNvPr id="80" name="AutoShape 17"/>
              <p:cNvSpPr>
                <a:spLocks noChangeArrowheads="1"/>
              </p:cNvSpPr>
              <p:nvPr/>
            </p:nvSpPr>
            <p:spPr bwMode="auto">
              <a:xfrm>
                <a:off x="7216791" y="3500438"/>
                <a:ext cx="1212861" cy="571504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rgbClr val="3366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CL" sz="1400" u="none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1" name="AutoShape 19"/>
              <p:cNvSpPr>
                <a:spLocks noChangeArrowheads="1"/>
              </p:cNvSpPr>
              <p:nvPr/>
            </p:nvSpPr>
            <p:spPr bwMode="auto">
              <a:xfrm>
                <a:off x="7929585" y="3551947"/>
                <a:ext cx="428629" cy="462268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rgbClr val="3366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CL" sz="1400" u="none">
                  <a:ln>
                    <a:solidFill>
                      <a:sysClr val="windowText" lastClr="000000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2" name="Text Box 12"/>
              <p:cNvSpPr txBox="1">
                <a:spLocks noChangeArrowheads="1"/>
              </p:cNvSpPr>
              <p:nvPr/>
            </p:nvSpPr>
            <p:spPr bwMode="auto">
              <a:xfrm>
                <a:off x="7275478" y="3510154"/>
                <a:ext cx="1179285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s-ES" sz="1400" u="non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charset="0"/>
                  </a:rPr>
                  <a:t> </a:t>
                </a:r>
                <a:r>
                  <a:rPr lang="es-CL" sz="1400" u="non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–</a:t>
                </a:r>
                <a:r>
                  <a:rPr lang="es-ES" sz="1400" u="non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charset="0"/>
                  </a:rPr>
                  <a:t>b   , f   </a:t>
                </a:r>
                <a:r>
                  <a:rPr lang="es-CL" sz="1400" u="non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–</a:t>
                </a:r>
                <a:r>
                  <a:rPr lang="es-ES" sz="1400" u="non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charset="0"/>
                  </a:rPr>
                  <a:t>b</a:t>
                </a:r>
                <a:endParaRPr lang="es-ES" sz="1400" u="none" baseline="30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83" name="151 Grupo"/>
            <p:cNvGrpSpPr>
              <a:grpSpLocks/>
            </p:cNvGrpSpPr>
            <p:nvPr/>
          </p:nvGrpSpPr>
          <p:grpSpPr bwMode="auto">
            <a:xfrm>
              <a:off x="7380312" y="4149078"/>
              <a:ext cx="533828" cy="576064"/>
              <a:chOff x="7665135" y="3438145"/>
              <a:chExt cx="533614" cy="576072"/>
            </a:xfrm>
          </p:grpSpPr>
          <p:sp>
            <p:nvSpPr>
              <p:cNvPr id="84" name="Line 13"/>
              <p:cNvSpPr>
                <a:spLocks noChangeShapeType="1"/>
              </p:cNvSpPr>
              <p:nvPr/>
            </p:nvSpPr>
            <p:spPr bwMode="auto">
              <a:xfrm>
                <a:off x="7809010" y="3726181"/>
                <a:ext cx="288000" cy="0"/>
              </a:xfrm>
              <a:prstGeom prst="line">
                <a:avLst/>
              </a:prstGeom>
              <a:noFill/>
              <a:ln w="9525">
                <a:solidFill>
                  <a:srgbClr val="3366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L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5" name="Rectangle 15"/>
              <p:cNvSpPr>
                <a:spLocks noChangeArrowheads="1"/>
              </p:cNvSpPr>
              <p:nvPr/>
            </p:nvSpPr>
            <p:spPr bwMode="auto">
              <a:xfrm>
                <a:off x="7785548" y="3706440"/>
                <a:ext cx="38343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ES" sz="1400" u="non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2a</a:t>
                </a:r>
              </a:p>
            </p:txBody>
          </p:sp>
          <p:sp>
            <p:nvSpPr>
              <p:cNvPr id="86" name="Text Box 12"/>
              <p:cNvSpPr txBox="1">
                <a:spLocks noChangeArrowheads="1"/>
              </p:cNvSpPr>
              <p:nvPr/>
            </p:nvSpPr>
            <p:spPr bwMode="auto">
              <a:xfrm>
                <a:off x="7665135" y="3438145"/>
                <a:ext cx="533614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s-ES" sz="1400" u="non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charset="0"/>
                  </a:rPr>
                  <a:t> </a:t>
                </a:r>
                <a:r>
                  <a:rPr lang="es-CL" sz="1400" u="none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– </a:t>
                </a:r>
                <a:r>
                  <a:rPr lang="es-ES" sz="1400" u="none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charset="0"/>
                  </a:rPr>
                  <a:t>b</a:t>
                </a:r>
                <a:endParaRPr lang="es-ES" sz="1400" u="none" baseline="30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aphicFrame>
          <p:nvGraphicFramePr>
            <p:cNvPr id="2" name="1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02520167"/>
                </p:ext>
              </p:extLst>
            </p:nvPr>
          </p:nvGraphicFramePr>
          <p:xfrm>
            <a:off x="3617871" y="3192294"/>
            <a:ext cx="796549" cy="709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86" name="Flash Movie" r:id="rId4" imgW="2724120" imgH="2425680" progId="Flash.Movie">
                    <p:embed/>
                  </p:oleObj>
                </mc:Choice>
                <mc:Fallback>
                  <p:oleObj name="Flash Movie" r:id="rId4" imgW="2724120" imgH="2425680" progId="Flash.Movi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7871" y="3192294"/>
                          <a:ext cx="796549" cy="709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2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50764460"/>
                </p:ext>
              </p:extLst>
            </p:nvPr>
          </p:nvGraphicFramePr>
          <p:xfrm>
            <a:off x="1276248" y="3125694"/>
            <a:ext cx="870177" cy="7400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87" name="Flash Movie" r:id="rId6" imgW="3015720" imgH="2565360" progId="Flash.Movie">
                    <p:embed/>
                  </p:oleObj>
                </mc:Choice>
                <mc:Fallback>
                  <p:oleObj name="Flash Movie" r:id="rId6" imgW="3015720" imgH="2565360" progId="Flash.Movie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6248" y="3125694"/>
                          <a:ext cx="870177" cy="7400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20"/>
          <p:cNvGrpSpPr>
            <a:grpSpLocks/>
          </p:cNvGrpSpPr>
          <p:nvPr/>
        </p:nvGrpSpPr>
        <p:grpSpPr bwMode="auto">
          <a:xfrm>
            <a:off x="131763" y="-100013"/>
            <a:ext cx="5160962" cy="719138"/>
            <a:chOff x="83" y="-63"/>
            <a:chExt cx="3251" cy="453"/>
          </a:xfrm>
        </p:grpSpPr>
        <p:sp>
          <p:nvSpPr>
            <p:cNvPr id="21511" name="37 Rectángulo redondeado"/>
            <p:cNvSpPr>
              <a:spLocks noChangeArrowheads="1"/>
            </p:cNvSpPr>
            <p:nvPr/>
          </p:nvSpPr>
          <p:spPr bwMode="auto">
            <a:xfrm>
              <a:off x="83" y="-63"/>
              <a:ext cx="3251" cy="453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CL" altLang="es-CL" u="none">
                <a:cs typeface="Arial" panose="020B0604020202020204" pitchFamily="34" charset="0"/>
              </a:endParaRPr>
            </a:p>
          </p:txBody>
        </p:sp>
        <p:sp>
          <p:nvSpPr>
            <p:cNvPr id="21512" name="38 CuadroTexto"/>
            <p:cNvSpPr txBox="1">
              <a:spLocks noChangeArrowheads="1"/>
            </p:cNvSpPr>
            <p:nvPr/>
          </p:nvSpPr>
          <p:spPr bwMode="auto">
            <a:xfrm>
              <a:off x="142" y="4"/>
              <a:ext cx="278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CL" altLang="es-CL" sz="2800" b="1" u="none">
                  <a:solidFill>
                    <a:srgbClr val="404040"/>
                  </a:solidFill>
                  <a:cs typeface="Arial" panose="020B0604020202020204" pitchFamily="34" charset="0"/>
                </a:rPr>
                <a:t>Prepara tu próxima clase</a:t>
              </a:r>
            </a:p>
          </p:txBody>
        </p:sp>
      </p:grpSp>
      <p:grpSp>
        <p:nvGrpSpPr>
          <p:cNvPr id="21507" name="Group 13"/>
          <p:cNvGrpSpPr>
            <a:grpSpLocks/>
          </p:cNvGrpSpPr>
          <p:nvPr/>
        </p:nvGrpSpPr>
        <p:grpSpPr bwMode="auto">
          <a:xfrm>
            <a:off x="2124075" y="2420938"/>
            <a:ext cx="4968875" cy="1295400"/>
            <a:chOff x="1335" y="1525"/>
            <a:chExt cx="3130" cy="816"/>
          </a:xfrm>
        </p:grpSpPr>
        <p:sp>
          <p:nvSpPr>
            <p:cNvPr id="21508" name="2 Rectángulo redondeado"/>
            <p:cNvSpPr>
              <a:spLocks noChangeArrowheads="1"/>
            </p:cNvSpPr>
            <p:nvPr/>
          </p:nvSpPr>
          <p:spPr bwMode="auto">
            <a:xfrm>
              <a:off x="1746" y="1661"/>
              <a:ext cx="2719" cy="680"/>
            </a:xfrm>
            <a:prstGeom prst="roundRect">
              <a:avLst>
                <a:gd name="adj" fmla="val 16667"/>
              </a:avLst>
            </a:prstGeom>
            <a:solidFill>
              <a:srgbClr val="CECEEF"/>
            </a:solidFill>
            <a:ln w="12700" algn="ctr">
              <a:solidFill>
                <a:srgbClr val="9C9CDF"/>
              </a:solidFill>
              <a:prstDash val="sysDash"/>
              <a:round/>
              <a:headEnd/>
              <a:tailEnd/>
            </a:ln>
          </p:spPr>
          <p:txBody>
            <a:bodyPr wrap="none"/>
            <a:lstStyle>
              <a:lvl1pPr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CL" altLang="es-CL" u="none">
                <a:cs typeface="Arial" panose="020B0604020202020204" pitchFamily="34" charset="0"/>
              </a:endParaRPr>
            </a:p>
          </p:txBody>
        </p:sp>
        <p:pic>
          <p:nvPicPr>
            <p:cNvPr id="21509" name="10 Imagen" descr="ico_ojoc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5" y="1525"/>
              <a:ext cx="591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26" name="4 Rectángulo"/>
            <p:cNvSpPr>
              <a:spLocks noChangeArrowheads="1"/>
            </p:cNvSpPr>
            <p:nvPr/>
          </p:nvSpPr>
          <p:spPr bwMode="auto">
            <a:xfrm>
              <a:off x="1746" y="1750"/>
              <a:ext cx="262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s-CL" u="none" dirty="0" smtClean="0">
                  <a:solidFill>
                    <a:srgbClr val="222268"/>
                  </a:solidFill>
                </a:rPr>
                <a:t>En la próxima sesión estudiaremos</a:t>
              </a:r>
              <a:endParaRPr lang="es-CL" altLang="es-CL" u="none" dirty="0" smtClean="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2" name="Rectángulo 1"/>
          <p:cNvSpPr/>
          <p:nvPr/>
        </p:nvSpPr>
        <p:spPr>
          <a:xfrm>
            <a:off x="3887024" y="3059668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s-CL" b="1" u="none" dirty="0" smtClean="0">
                <a:solidFill>
                  <a:schemeClr val="accent2">
                    <a:lumMod val="75000"/>
                  </a:schemeClr>
                </a:solidFill>
              </a:rPr>
              <a:t>Función potencia</a:t>
            </a:r>
            <a:endParaRPr lang="es-CL" altLang="es-CL" u="none" dirty="0">
              <a:solidFill>
                <a:schemeClr val="accent2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E:\editorial 2015\revisiones\AVISO_PPT_LAMINA O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428625"/>
            <a:ext cx="7858125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8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4BD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sp>
        <p:nvSpPr>
          <p:cNvPr id="22531" name="Text Box 6"/>
          <p:cNvSpPr txBox="1">
            <a:spLocks noChangeArrowheads="1"/>
          </p:cNvSpPr>
          <p:nvPr/>
        </p:nvSpPr>
        <p:spPr bwMode="auto">
          <a:xfrm>
            <a:off x="6516688" y="6381750"/>
            <a:ext cx="2376487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60000"/>
              </a:lnSpc>
            </a:pPr>
            <a:r>
              <a:rPr lang="es-CL" altLang="es-CL" sz="1000" u="none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Propiedad Intelectual Cpech RDA: 186414</a:t>
            </a:r>
            <a:endParaRPr lang="es-ES" altLang="es-CL" sz="1000" u="none">
              <a:solidFill>
                <a:schemeClr val="bg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50888" name="Rectangle 8"/>
          <p:cNvSpPr>
            <a:spLocks noChangeArrowheads="1"/>
          </p:cNvSpPr>
          <p:nvPr/>
        </p:nvSpPr>
        <p:spPr bwMode="auto">
          <a:xfrm>
            <a:off x="1871663" y="2605088"/>
            <a:ext cx="6156325" cy="719137"/>
          </a:xfrm>
          <a:prstGeom prst="rect">
            <a:avLst/>
          </a:prstGeom>
          <a:solidFill>
            <a:schemeClr val="bg1">
              <a:alpha val="1490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CL" altLang="es-CL" u="none"/>
          </a:p>
        </p:txBody>
      </p:sp>
      <p:sp>
        <p:nvSpPr>
          <p:cNvPr id="250889" name="Rectangle 9"/>
          <p:cNvSpPr>
            <a:spLocks noChangeArrowheads="1"/>
          </p:cNvSpPr>
          <p:nvPr/>
        </p:nvSpPr>
        <p:spPr bwMode="auto">
          <a:xfrm>
            <a:off x="1871663" y="2605088"/>
            <a:ext cx="1979612" cy="719137"/>
          </a:xfrm>
          <a:prstGeom prst="rect">
            <a:avLst/>
          </a:prstGeom>
          <a:solidFill>
            <a:schemeClr val="bg1">
              <a:alpha val="1490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CL" altLang="es-CL" u="none"/>
          </a:p>
        </p:txBody>
      </p:sp>
      <p:sp>
        <p:nvSpPr>
          <p:cNvPr id="112657" name="Text Box 17"/>
          <p:cNvSpPr txBox="1">
            <a:spLocks noChangeArrowheads="1"/>
          </p:cNvSpPr>
          <p:nvPr/>
        </p:nvSpPr>
        <p:spPr bwMode="auto">
          <a:xfrm>
            <a:off x="2124075" y="3789363"/>
            <a:ext cx="5400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es-CL" altLang="es-CL" sz="1500" u="none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ESTE MATERIAL SE ENCUENTRA PROTEGIDO POR EL REGISTRO DE PROPIEDAD INTELECTUAL.</a:t>
            </a:r>
            <a:endParaRPr lang="es-ES" altLang="es-CL" sz="1500" u="none">
              <a:solidFill>
                <a:schemeClr val="bg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 Box 17"/>
          <p:cNvSpPr txBox="1">
            <a:spLocks noChangeArrowheads="1"/>
          </p:cNvSpPr>
          <p:nvPr/>
        </p:nvSpPr>
        <p:spPr bwMode="auto">
          <a:xfrm>
            <a:off x="2016125" y="2781300"/>
            <a:ext cx="57245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01800" indent="-17018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s-CL" altLang="es-CL" sz="1600" b="1" u="none">
                <a:solidFill>
                  <a:schemeClr val="bg1"/>
                </a:solidFill>
                <a:cs typeface="Arial" panose="020B0604020202020204" pitchFamily="34" charset="0"/>
              </a:rPr>
              <a:t>Equipo Editorial        Matemática</a:t>
            </a:r>
            <a:endParaRPr lang="es-ES" altLang="es-CL" sz="1600" b="1" u="none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2536" name="11 Rectángulo redondeado"/>
          <p:cNvSpPr>
            <a:spLocks noChangeArrowheads="1"/>
          </p:cNvSpPr>
          <p:nvPr/>
        </p:nvSpPr>
        <p:spPr bwMode="auto">
          <a:xfrm>
            <a:off x="7885113" y="2420938"/>
            <a:ext cx="1511300" cy="10795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CL" altLang="es-CL"/>
          </a:p>
        </p:txBody>
      </p:sp>
      <p:pic>
        <p:nvPicPr>
          <p:cNvPr id="22537" name="10 Imagen" descr="logo_patron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2565400"/>
            <a:ext cx="865187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50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1000"/>
                                        <p:tgtEl>
                                          <p:spTgt spid="250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2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8" grpId="0" animBg="1"/>
      <p:bldP spid="250889" grpId="0" animBg="1"/>
      <p:bldP spid="112657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11"/>
          <p:cNvGrpSpPr>
            <a:grpSpLocks/>
          </p:cNvGrpSpPr>
          <p:nvPr/>
        </p:nvGrpSpPr>
        <p:grpSpPr bwMode="auto">
          <a:xfrm>
            <a:off x="131763" y="-100013"/>
            <a:ext cx="5448300" cy="719138"/>
            <a:chOff x="-144" y="-63"/>
            <a:chExt cx="3432" cy="453"/>
          </a:xfrm>
        </p:grpSpPr>
        <p:sp>
          <p:nvSpPr>
            <p:cNvPr id="8197" name="37 Rectángulo redondeado"/>
            <p:cNvSpPr>
              <a:spLocks noChangeArrowheads="1"/>
            </p:cNvSpPr>
            <p:nvPr/>
          </p:nvSpPr>
          <p:spPr bwMode="auto">
            <a:xfrm>
              <a:off x="-144" y="-63"/>
              <a:ext cx="3432" cy="453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CL" altLang="es-CL" u="none">
                <a:cs typeface="Arial" panose="020B0604020202020204" pitchFamily="34" charset="0"/>
              </a:endParaRPr>
            </a:p>
          </p:txBody>
        </p:sp>
        <p:sp>
          <p:nvSpPr>
            <p:cNvPr id="8198" name="38 CuadroTexto"/>
            <p:cNvSpPr txBox="1">
              <a:spLocks noChangeArrowheads="1"/>
            </p:cNvSpPr>
            <p:nvPr/>
          </p:nvSpPr>
          <p:spPr bwMode="auto">
            <a:xfrm>
              <a:off x="68" y="4"/>
              <a:ext cx="269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CL" altLang="es-CL" sz="2800" b="1" u="none">
                  <a:solidFill>
                    <a:srgbClr val="404040"/>
                  </a:solidFill>
                  <a:cs typeface="Arial" panose="020B0604020202020204" pitchFamily="34" charset="0"/>
                </a:rPr>
                <a:t>Aprendizajes esperados</a:t>
              </a:r>
            </a:p>
          </p:txBody>
        </p:sp>
      </p:grpSp>
      <p:pic>
        <p:nvPicPr>
          <p:cNvPr id="8195" name="Picture 10" descr="ico_aprendizaj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613" y="-41275"/>
            <a:ext cx="950912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685518" y="1050608"/>
            <a:ext cx="755889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u="none" dirty="0"/>
              <a:t>Identificar la función cuadrática</a:t>
            </a:r>
            <a:r>
              <a:rPr lang="es-CL" u="none" dirty="0" smtClean="0"/>
              <a:t>.</a:t>
            </a:r>
          </a:p>
          <a:p>
            <a:endParaRPr lang="es-CL" u="none" dirty="0"/>
          </a:p>
          <a:p>
            <a:pPr marL="273050" indent="-273050" algn="just"/>
            <a:r>
              <a:rPr lang="es-CL" u="none" dirty="0"/>
              <a:t>• </a:t>
            </a:r>
            <a:r>
              <a:rPr lang="es-CL" u="none" dirty="0" smtClean="0"/>
              <a:t>	Determinar </a:t>
            </a:r>
            <a:r>
              <a:rPr lang="es-CL" u="none" dirty="0"/>
              <a:t>concavidad, vértice, eje de simetría e intersección con el eje de </a:t>
            </a:r>
            <a:r>
              <a:rPr lang="es-CL" u="none" dirty="0" smtClean="0"/>
              <a:t>las ordenadas </a:t>
            </a:r>
            <a:r>
              <a:rPr lang="es-CL" u="none" dirty="0"/>
              <a:t>en una función cuadrática, estudiando las variaciones que se </a:t>
            </a:r>
            <a:r>
              <a:rPr lang="es-CL" u="none" dirty="0" smtClean="0"/>
              <a:t>producen por </a:t>
            </a:r>
            <a:r>
              <a:rPr lang="es-CL" u="none" dirty="0"/>
              <a:t>la modificación de sus parámetros y determinar el dominio y recorrido de </a:t>
            </a:r>
            <a:r>
              <a:rPr lang="es-CL" u="none" dirty="0" smtClean="0"/>
              <a:t>la función.</a:t>
            </a:r>
          </a:p>
          <a:p>
            <a:pPr marL="273050" indent="-273050" algn="just"/>
            <a:endParaRPr lang="es-CL" u="none" dirty="0"/>
          </a:p>
          <a:p>
            <a:pPr marL="273050" indent="-273050" algn="just"/>
            <a:r>
              <a:rPr lang="es-CL" u="none" dirty="0"/>
              <a:t>• </a:t>
            </a:r>
            <a:r>
              <a:rPr lang="es-CL" u="none" dirty="0" smtClean="0"/>
              <a:t>	Analizar </a:t>
            </a:r>
            <a:r>
              <a:rPr lang="es-CL" u="none" dirty="0"/>
              <a:t>la existencia de los ceros o raíces de una función cuadrática, </a:t>
            </a:r>
            <a:r>
              <a:rPr lang="es-CL" u="none" dirty="0" smtClean="0"/>
              <a:t>mediante la </a:t>
            </a:r>
            <a:r>
              <a:rPr lang="es-CL" u="none" dirty="0"/>
              <a:t>interpretación del discriminante y determinarlos, indicando a qué </a:t>
            </a:r>
            <a:r>
              <a:rPr lang="es-CL" u="none" dirty="0" smtClean="0"/>
              <a:t>conjunto pertenecen.</a:t>
            </a:r>
          </a:p>
          <a:p>
            <a:endParaRPr lang="es-CL" u="none" dirty="0"/>
          </a:p>
          <a:p>
            <a:pPr marL="273050" indent="-273050"/>
            <a:r>
              <a:rPr lang="es-CL" u="none" dirty="0"/>
              <a:t>• </a:t>
            </a:r>
            <a:r>
              <a:rPr lang="es-CL" u="none" dirty="0" smtClean="0"/>
              <a:t>	Analizar </a:t>
            </a:r>
            <a:r>
              <a:rPr lang="es-CL" u="none" dirty="0"/>
              <a:t>las distintas representaciones de la función cuadrática</a:t>
            </a:r>
            <a:r>
              <a:rPr lang="es-CL" u="none" dirty="0" smtClean="0"/>
              <a:t>.</a:t>
            </a:r>
          </a:p>
          <a:p>
            <a:endParaRPr lang="es-CL" u="none" dirty="0"/>
          </a:p>
          <a:p>
            <a:pPr marL="273050" indent="-273050"/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8"/>
          <p:cNvGrpSpPr>
            <a:grpSpLocks/>
          </p:cNvGrpSpPr>
          <p:nvPr/>
        </p:nvGrpSpPr>
        <p:grpSpPr bwMode="auto">
          <a:xfrm>
            <a:off x="131763" y="-100013"/>
            <a:ext cx="4872037" cy="719138"/>
            <a:chOff x="83" y="-63"/>
            <a:chExt cx="3069" cy="453"/>
          </a:xfrm>
        </p:grpSpPr>
        <p:sp>
          <p:nvSpPr>
            <p:cNvPr id="9227" name="37 Rectángulo redondeado"/>
            <p:cNvSpPr>
              <a:spLocks noChangeArrowheads="1"/>
            </p:cNvSpPr>
            <p:nvPr/>
          </p:nvSpPr>
          <p:spPr bwMode="auto">
            <a:xfrm>
              <a:off x="83" y="-63"/>
              <a:ext cx="3069" cy="453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CL" altLang="es-CL" u="none">
                <a:cs typeface="Arial" panose="020B0604020202020204" pitchFamily="34" charset="0"/>
              </a:endParaRPr>
            </a:p>
          </p:txBody>
        </p:sp>
        <p:sp>
          <p:nvSpPr>
            <p:cNvPr id="9228" name="38 CuadroTexto"/>
            <p:cNvSpPr txBox="1">
              <a:spLocks noChangeArrowheads="1"/>
            </p:cNvSpPr>
            <p:nvPr/>
          </p:nvSpPr>
          <p:spPr bwMode="auto">
            <a:xfrm>
              <a:off x="160" y="4"/>
              <a:ext cx="234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CL" altLang="es-CL" sz="2800" b="1" u="none">
                  <a:solidFill>
                    <a:srgbClr val="404040"/>
                  </a:solidFill>
                  <a:cs typeface="Arial" panose="020B0604020202020204" pitchFamily="34" charset="0"/>
                </a:rPr>
                <a:t>Pregunta oficial PSU</a:t>
              </a:r>
            </a:p>
          </p:txBody>
        </p:sp>
      </p:grpSp>
      <p:pic>
        <p:nvPicPr>
          <p:cNvPr id="9219" name="10 Imagen" descr="ico_PSU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0"/>
            <a:ext cx="884238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2555776" y="5616690"/>
            <a:ext cx="56886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defRPr/>
            </a:pPr>
            <a:r>
              <a:rPr lang="es-ES_tradnl" altLang="es-CL" sz="1600" i="1" u="none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Fuente : </a:t>
            </a:r>
            <a:r>
              <a:rPr lang="es-ES_tradnl" altLang="es-CL" sz="1600" b="1" i="1" u="none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DEMRE - U. DE CHILE</a:t>
            </a:r>
            <a:r>
              <a:rPr lang="es-ES_tradnl" altLang="es-CL" sz="1600" i="1" u="none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, Proceso de admisión </a:t>
            </a:r>
            <a:r>
              <a:rPr lang="es-ES_tradnl" altLang="es-CL" sz="1600" i="1" u="none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2015.</a:t>
            </a:r>
            <a:endParaRPr lang="es-ES_tradnl" altLang="es-CL" sz="1600" i="1" u="none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595437" y="949325"/>
            <a:ext cx="815302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 algn="just"/>
            <a:r>
              <a:rPr lang="es-CL" b="1" u="none" dirty="0"/>
              <a:t>34</a:t>
            </a:r>
            <a:r>
              <a:rPr lang="es-CL" u="none" dirty="0" smtClean="0"/>
              <a:t>.¿</a:t>
            </a:r>
            <a:r>
              <a:rPr lang="es-CL" u="none" dirty="0"/>
              <a:t>Cuál(es) de las siguientes afirmaciones es (son) verdadera(s), con respecto a </a:t>
            </a:r>
            <a:r>
              <a:rPr lang="es-CL" u="none" dirty="0" smtClean="0"/>
              <a:t>las funciones </a:t>
            </a:r>
            <a:r>
              <a:rPr lang="es-CL" u="none" dirty="0"/>
              <a:t>de la forma f(x) = x</a:t>
            </a:r>
            <a:r>
              <a:rPr lang="es-CL" u="none" baseline="30000" dirty="0"/>
              <a:t>2</a:t>
            </a:r>
            <a:r>
              <a:rPr lang="es-CL" u="none" dirty="0"/>
              <a:t> </a:t>
            </a:r>
            <a:r>
              <a:rPr lang="es-CL" u="none" dirty="0" smtClean="0"/>
              <a:t>- </a:t>
            </a:r>
            <a:r>
              <a:rPr lang="es-CL" u="none" dirty="0"/>
              <a:t>p, con dominio los números reales</a:t>
            </a:r>
            <a:r>
              <a:rPr lang="es-CL" u="none" dirty="0" smtClean="0"/>
              <a:t>?</a:t>
            </a:r>
          </a:p>
          <a:p>
            <a:endParaRPr lang="es-CL" u="none" dirty="0"/>
          </a:p>
          <a:p>
            <a:pPr marL="355600" indent="-355600"/>
            <a:r>
              <a:rPr lang="es-CL" u="none" dirty="0" smtClean="0"/>
              <a:t>	I</a:t>
            </a:r>
            <a:r>
              <a:rPr lang="es-CL" u="none" dirty="0"/>
              <a:t>) </a:t>
            </a:r>
            <a:r>
              <a:rPr lang="es-CL" u="none" dirty="0" smtClean="0"/>
              <a:t>   Si </a:t>
            </a:r>
            <a:r>
              <a:rPr lang="es-CL" u="none" dirty="0"/>
              <a:t>p &gt; 0, entonces la gráfica de f intersecta al eje x en un solo punto.</a:t>
            </a:r>
          </a:p>
          <a:p>
            <a:pPr marL="355600" indent="-355600"/>
            <a:r>
              <a:rPr lang="es-CL" u="none" dirty="0" smtClean="0"/>
              <a:t>	II</a:t>
            </a:r>
            <a:r>
              <a:rPr lang="es-CL" u="none" dirty="0"/>
              <a:t>) </a:t>
            </a:r>
            <a:r>
              <a:rPr lang="es-CL" u="none" dirty="0" smtClean="0"/>
              <a:t>  Si </a:t>
            </a:r>
            <a:r>
              <a:rPr lang="es-CL" u="none" dirty="0"/>
              <a:t>p &lt; 0, entonces la gráfica de f no intersecta al eje x.</a:t>
            </a:r>
          </a:p>
          <a:p>
            <a:pPr marL="723900" indent="-355600"/>
            <a:r>
              <a:rPr lang="es-CL" u="none" dirty="0" smtClean="0"/>
              <a:t>III</a:t>
            </a:r>
            <a:r>
              <a:rPr lang="es-CL" u="none" dirty="0"/>
              <a:t>) </a:t>
            </a:r>
            <a:r>
              <a:rPr lang="es-CL" u="none" dirty="0" smtClean="0"/>
              <a:t> Si </a:t>
            </a:r>
            <a:r>
              <a:rPr lang="es-CL" u="none" dirty="0"/>
              <a:t>p &lt; 0, entonces la ordenada del punto donde la gráfica de f</a:t>
            </a:r>
          </a:p>
          <a:p>
            <a:pPr marL="723900" indent="-355600"/>
            <a:r>
              <a:rPr lang="es-CL" u="none" dirty="0" smtClean="0"/>
              <a:t>	intersecta </a:t>
            </a:r>
            <a:r>
              <a:rPr lang="es-CL" u="none" dirty="0"/>
              <a:t>al eje y es positiva</a:t>
            </a:r>
            <a:r>
              <a:rPr lang="es-CL" u="none" dirty="0" smtClean="0"/>
              <a:t>.</a:t>
            </a:r>
          </a:p>
          <a:p>
            <a:pPr marL="355600" indent="-355600"/>
            <a:endParaRPr lang="es-CL" u="none" dirty="0"/>
          </a:p>
          <a:p>
            <a:pPr marL="355600"/>
            <a:r>
              <a:rPr lang="es-CL" u="none" dirty="0"/>
              <a:t>A) Solo I</a:t>
            </a:r>
          </a:p>
          <a:p>
            <a:pPr marL="355600"/>
            <a:r>
              <a:rPr lang="es-CL" u="none" dirty="0"/>
              <a:t>B) Solo II</a:t>
            </a:r>
          </a:p>
          <a:p>
            <a:pPr marL="355600"/>
            <a:r>
              <a:rPr lang="es-CL" u="none" dirty="0"/>
              <a:t>C) Solo I y II</a:t>
            </a:r>
          </a:p>
          <a:p>
            <a:pPr marL="355600"/>
            <a:r>
              <a:rPr lang="es-CL" u="none" dirty="0"/>
              <a:t>D) Solo II y III</a:t>
            </a:r>
          </a:p>
          <a:p>
            <a:pPr marL="355600"/>
            <a:r>
              <a:rPr lang="es-CL" u="none" dirty="0"/>
              <a:t>E) I, II y III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6" descr="collage-MT_para-PPT_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43" name="Group 9"/>
          <p:cNvGrpSpPr>
            <a:grpSpLocks/>
          </p:cNvGrpSpPr>
          <p:nvPr/>
        </p:nvGrpSpPr>
        <p:grpSpPr bwMode="auto">
          <a:xfrm>
            <a:off x="3698875" y="4437064"/>
            <a:ext cx="5800725" cy="2014538"/>
            <a:chOff x="2674" y="2874"/>
            <a:chExt cx="3654" cy="1269"/>
          </a:xfrm>
        </p:grpSpPr>
        <p:sp>
          <p:nvSpPr>
            <p:cNvPr id="10244" name="37 Rectángulo redondeado"/>
            <p:cNvSpPr>
              <a:spLocks noChangeArrowheads="1"/>
            </p:cNvSpPr>
            <p:nvPr/>
          </p:nvSpPr>
          <p:spPr bwMode="auto">
            <a:xfrm>
              <a:off x="2744" y="2874"/>
              <a:ext cx="3584" cy="1260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CL" altLang="es-CL" u="none">
                <a:cs typeface="Arial" panose="020B0604020202020204" pitchFamily="34" charset="0"/>
              </a:endParaRPr>
            </a:p>
          </p:txBody>
        </p:sp>
        <p:sp>
          <p:nvSpPr>
            <p:cNvPr id="19461" name="38 CuadroTexto"/>
            <p:cNvSpPr txBox="1">
              <a:spLocks noChangeArrowheads="1"/>
            </p:cNvSpPr>
            <p:nvPr/>
          </p:nvSpPr>
          <p:spPr bwMode="auto">
            <a:xfrm>
              <a:off x="3179" y="3101"/>
              <a:ext cx="2880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150000"/>
                </a:lnSpc>
                <a:defRPr/>
              </a:pPr>
              <a:r>
                <a:rPr lang="es-CL" sz="2400" u="none" dirty="0" smtClean="0">
                  <a:latin typeface="Arial" charset="0"/>
                </a:rPr>
                <a:t>Función cuadrática</a:t>
              </a:r>
            </a:p>
            <a:p>
              <a:pPr marL="342900" indent="-342900" eaLnBrk="1" hangingPunct="1">
                <a:lnSpc>
                  <a:spcPct val="150000"/>
                </a:lnSpc>
                <a:defRPr/>
              </a:pPr>
              <a:endParaRPr lang="es-ES_tradnl" sz="2400" u="none" dirty="0">
                <a:latin typeface="Arial" charset="0"/>
              </a:endParaRPr>
            </a:p>
          </p:txBody>
        </p:sp>
        <p:pic>
          <p:nvPicPr>
            <p:cNvPr id="10246" name="7 Imagen" descr="ico_conceptos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4" y="3615"/>
              <a:ext cx="503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15"/>
          <p:cNvGrpSpPr>
            <a:grpSpLocks/>
          </p:cNvGrpSpPr>
          <p:nvPr/>
        </p:nvGrpSpPr>
        <p:grpSpPr bwMode="auto">
          <a:xfrm>
            <a:off x="-36511" y="-100013"/>
            <a:ext cx="7416795" cy="977901"/>
            <a:chOff x="-23" y="-63"/>
            <a:chExt cx="4672" cy="616"/>
          </a:xfrm>
        </p:grpSpPr>
        <p:grpSp>
          <p:nvGrpSpPr>
            <p:cNvPr id="12311" name="Group 2"/>
            <p:cNvGrpSpPr>
              <a:grpSpLocks/>
            </p:cNvGrpSpPr>
            <p:nvPr/>
          </p:nvGrpSpPr>
          <p:grpSpPr bwMode="auto">
            <a:xfrm>
              <a:off x="-23" y="-63"/>
              <a:ext cx="4672" cy="453"/>
              <a:chOff x="-91" y="-63"/>
              <a:chExt cx="7607" cy="453"/>
            </a:xfrm>
          </p:grpSpPr>
          <p:sp>
            <p:nvSpPr>
              <p:cNvPr id="12313" name="37 Rectángulo redondeado"/>
              <p:cNvSpPr>
                <a:spLocks noChangeArrowheads="1"/>
              </p:cNvSpPr>
              <p:nvPr/>
            </p:nvSpPr>
            <p:spPr bwMode="auto">
              <a:xfrm>
                <a:off x="-91" y="-63"/>
                <a:ext cx="5427" cy="453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endParaRPr lang="es-CL" altLang="es-CL" u="none">
                  <a:cs typeface="Arial" charset="0"/>
                </a:endParaRPr>
              </a:p>
            </p:txBody>
          </p:sp>
          <p:sp>
            <p:nvSpPr>
              <p:cNvPr id="12314" name="38 CuadroTexto"/>
              <p:cNvSpPr txBox="1">
                <a:spLocks noChangeArrowheads="1"/>
              </p:cNvSpPr>
              <p:nvPr/>
            </p:nvSpPr>
            <p:spPr bwMode="auto">
              <a:xfrm>
                <a:off x="845" y="4"/>
                <a:ext cx="6671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s-ES" altLang="es-CL" sz="2600" b="1" u="none" dirty="0" smtClean="0">
                    <a:solidFill>
                      <a:srgbClr val="404040"/>
                    </a:solidFill>
                    <a:cs typeface="Arial" charset="0"/>
                  </a:rPr>
                  <a:t>Función cuadrática</a:t>
                </a:r>
                <a:endParaRPr lang="es-ES" altLang="es-CL" sz="2600" b="1" u="none" dirty="0">
                  <a:solidFill>
                    <a:srgbClr val="404040"/>
                  </a:solidFill>
                  <a:cs typeface="Arial" charset="0"/>
                </a:endParaRPr>
              </a:p>
            </p:txBody>
          </p:sp>
        </p:grpSp>
        <p:pic>
          <p:nvPicPr>
            <p:cNvPr id="12312" name="6 Imagen" descr="ico_conceptos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3" y="74"/>
              <a:ext cx="456" cy="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291" name="Group 8"/>
          <p:cNvGrpSpPr>
            <a:grpSpLocks/>
          </p:cNvGrpSpPr>
          <p:nvPr/>
        </p:nvGrpSpPr>
        <p:grpSpPr bwMode="auto">
          <a:xfrm>
            <a:off x="0" y="792163"/>
            <a:ext cx="4535489" cy="398462"/>
            <a:chOff x="0" y="440"/>
            <a:chExt cx="2857" cy="251"/>
          </a:xfrm>
        </p:grpSpPr>
        <p:sp>
          <p:nvSpPr>
            <p:cNvPr id="12309" name="40 CuadroTexto"/>
            <p:cNvSpPr txBox="1">
              <a:spLocks noChangeArrowheads="1"/>
            </p:cNvSpPr>
            <p:nvPr/>
          </p:nvSpPr>
          <p:spPr bwMode="auto">
            <a:xfrm>
              <a:off x="544" y="440"/>
              <a:ext cx="10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ES" altLang="es-CL" sz="2000" b="1" u="none" dirty="0" smtClean="0">
                  <a:solidFill>
                    <a:srgbClr val="808080"/>
                  </a:solidFill>
                </a:rPr>
                <a:t>Definición</a:t>
              </a:r>
              <a:endParaRPr lang="es-ES" altLang="es-CL" sz="2000" b="1" u="none" dirty="0">
                <a:solidFill>
                  <a:srgbClr val="808080"/>
                </a:solidFill>
              </a:endParaRPr>
            </a:p>
          </p:txBody>
        </p:sp>
        <p:sp>
          <p:nvSpPr>
            <p:cNvPr id="12310" name="Line 10"/>
            <p:cNvSpPr>
              <a:spLocks noChangeShapeType="1"/>
            </p:cNvSpPr>
            <p:nvPr/>
          </p:nvSpPr>
          <p:spPr bwMode="auto">
            <a:xfrm>
              <a:off x="0" y="691"/>
              <a:ext cx="2857" cy="0"/>
            </a:xfrm>
            <a:prstGeom prst="line">
              <a:avLst/>
            </a:prstGeom>
            <a:noFill/>
            <a:ln w="9525">
              <a:solidFill>
                <a:srgbClr val="84BD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L"/>
            </a:p>
          </p:txBody>
        </p:sp>
      </p:grp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786383" y="1456084"/>
            <a:ext cx="212943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defTabSz="1257300">
              <a:lnSpc>
                <a:spcPct val="120000"/>
              </a:lnSpc>
            </a:pP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Es de la forma: </a:t>
            </a:r>
          </a:p>
        </p:txBody>
      </p:sp>
      <p:sp>
        <p:nvSpPr>
          <p:cNvPr id="24" name="Rectangle 16"/>
          <p:cNvSpPr>
            <a:spLocks noChangeArrowheads="1"/>
          </p:cNvSpPr>
          <p:nvPr/>
        </p:nvSpPr>
        <p:spPr bwMode="auto">
          <a:xfrm>
            <a:off x="2865042" y="1489086"/>
            <a:ext cx="2209998" cy="42774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defTabSz="1257300">
              <a:lnSpc>
                <a:spcPct val="120000"/>
              </a:lnSpc>
            </a:pP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f(x) = ax</a:t>
            </a:r>
            <a:r>
              <a:rPr lang="es-CL" sz="2000" u="none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+ </a:t>
            </a:r>
            <a:r>
              <a:rPr lang="es-CL" sz="2000" u="none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bx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+ c</a:t>
            </a:r>
          </a:p>
        </p:txBody>
      </p: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864000" y="3934271"/>
            <a:ext cx="16494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b="1" u="none" dirty="0">
                <a:solidFill>
                  <a:srgbClr val="669900"/>
                </a:solidFill>
              </a:rPr>
              <a:t>Ejemplos:</a:t>
            </a:r>
            <a:endParaRPr lang="es-ES" sz="2000" b="1" u="none" dirty="0">
              <a:solidFill>
                <a:srgbClr val="669900"/>
              </a:solidFill>
            </a:endParaRPr>
          </a:p>
        </p:txBody>
      </p:sp>
      <p:sp>
        <p:nvSpPr>
          <p:cNvPr id="26" name="Rectangle 47"/>
          <p:cNvSpPr>
            <a:spLocks noChangeArrowheads="1"/>
          </p:cNvSpPr>
          <p:nvPr/>
        </p:nvSpPr>
        <p:spPr bwMode="auto">
          <a:xfrm>
            <a:off x="827584" y="2513236"/>
            <a:ext cx="442720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defTabSz="1257300">
              <a:lnSpc>
                <a:spcPct val="120000"/>
              </a:lnSpc>
            </a:pP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y su </a:t>
            </a:r>
            <a:r>
              <a:rPr 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representación gráfica corresponde a 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una </a:t>
            </a:r>
            <a:r>
              <a:rPr lang="es-CL" sz="2000" b="1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parábola</a:t>
            </a:r>
            <a:endParaRPr lang="es-CL" sz="2000" u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Rectangle 48"/>
          <p:cNvSpPr>
            <a:spLocks noChangeArrowheads="1"/>
          </p:cNvSpPr>
          <p:nvPr/>
        </p:nvSpPr>
        <p:spPr bwMode="auto">
          <a:xfrm>
            <a:off x="1659556" y="4441651"/>
            <a:ext cx="29702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defTabSz="1257300">
              <a:lnSpc>
                <a:spcPct val="120000"/>
              </a:lnSpc>
            </a:pPr>
            <a:r>
              <a:rPr lang="es-CL" sz="2000" b="1" u="none" dirty="0">
                <a:solidFill>
                  <a:srgbClr val="FF6600"/>
                </a:solidFill>
              </a:rPr>
              <a:t>a)  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  f(x) = 2x</a:t>
            </a:r>
            <a:r>
              <a:rPr lang="es-CL" sz="2000" u="none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+ 3x + 1</a:t>
            </a:r>
          </a:p>
        </p:txBody>
      </p:sp>
      <p:sp>
        <p:nvSpPr>
          <p:cNvPr id="29" name="Rectangle 50"/>
          <p:cNvSpPr>
            <a:spLocks noChangeArrowheads="1"/>
          </p:cNvSpPr>
          <p:nvPr/>
        </p:nvSpPr>
        <p:spPr bwMode="auto">
          <a:xfrm>
            <a:off x="1659556" y="4911551"/>
            <a:ext cx="29702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defTabSz="1257300">
              <a:lnSpc>
                <a:spcPct val="120000"/>
              </a:lnSpc>
            </a:pPr>
            <a:r>
              <a:rPr lang="es-CL" sz="2000" b="1" u="none" dirty="0">
                <a:solidFill>
                  <a:srgbClr val="FF6600"/>
                </a:solidFill>
              </a:rPr>
              <a:t>b)  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  f(x) = 4x</a:t>
            </a:r>
            <a:r>
              <a:rPr lang="es-CL" sz="2000" u="none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– 5x – 2</a:t>
            </a:r>
          </a:p>
        </p:txBody>
      </p:sp>
      <p:sp>
        <p:nvSpPr>
          <p:cNvPr id="31" name="Rectangle 53"/>
          <p:cNvSpPr>
            <a:spLocks noChangeArrowheads="1"/>
          </p:cNvSpPr>
          <p:nvPr/>
        </p:nvSpPr>
        <p:spPr bwMode="auto">
          <a:xfrm>
            <a:off x="4939331" y="4438327"/>
            <a:ext cx="25892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= 2,  b = 3   y  c = 1</a:t>
            </a:r>
          </a:p>
        </p:txBody>
      </p:sp>
      <p:sp>
        <p:nvSpPr>
          <p:cNvPr id="32" name="Rectangle 54"/>
          <p:cNvSpPr>
            <a:spLocks noChangeArrowheads="1"/>
          </p:cNvSpPr>
          <p:nvPr/>
        </p:nvSpPr>
        <p:spPr bwMode="auto">
          <a:xfrm>
            <a:off x="4939331" y="4870375"/>
            <a:ext cx="29450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= 4,  b = – 5  y  c = – 2</a:t>
            </a:r>
          </a:p>
        </p:txBody>
      </p:sp>
      <p:sp>
        <p:nvSpPr>
          <p:cNvPr id="33" name="Rectangle 55"/>
          <p:cNvSpPr>
            <a:spLocks noChangeArrowheads="1"/>
          </p:cNvSpPr>
          <p:nvPr/>
        </p:nvSpPr>
        <p:spPr bwMode="auto">
          <a:xfrm>
            <a:off x="4561506" y="4457377"/>
            <a:ext cx="438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2000" u="none" dirty="0">
                <a:solidFill>
                  <a:schemeClr val="tx1">
                    <a:lumMod val="85000"/>
                    <a:lumOff val="15000"/>
                  </a:schemeClr>
                </a:solidFill>
                <a:sym typeface="Symbol" pitchFamily="18" charset="2"/>
              </a:rPr>
              <a:t></a:t>
            </a:r>
          </a:p>
        </p:txBody>
      </p:sp>
      <p:sp>
        <p:nvSpPr>
          <p:cNvPr id="34" name="Rectangle 56"/>
          <p:cNvSpPr>
            <a:spLocks noChangeArrowheads="1"/>
          </p:cNvSpPr>
          <p:nvPr/>
        </p:nvSpPr>
        <p:spPr bwMode="auto">
          <a:xfrm>
            <a:off x="4565898" y="4902373"/>
            <a:ext cx="438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2000" u="none" dirty="0">
                <a:solidFill>
                  <a:schemeClr val="tx1">
                    <a:lumMod val="85000"/>
                    <a:lumOff val="15000"/>
                  </a:schemeClr>
                </a:solidFill>
                <a:sym typeface="Symbol" pitchFamily="18" charset="2"/>
              </a:rPr>
              <a:t></a:t>
            </a:r>
          </a:p>
        </p:txBody>
      </p:sp>
      <p:sp>
        <p:nvSpPr>
          <p:cNvPr id="35" name="Rectangle 59"/>
          <p:cNvSpPr>
            <a:spLocks noChangeArrowheads="1"/>
          </p:cNvSpPr>
          <p:nvPr/>
        </p:nvSpPr>
        <p:spPr bwMode="auto">
          <a:xfrm>
            <a:off x="5219055" y="1489376"/>
            <a:ext cx="2737321" cy="42716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defTabSz="1257300">
              <a:lnSpc>
                <a:spcPct val="120000"/>
              </a:lnSpc>
            </a:pP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  a 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  <a:sym typeface="Symbol" pitchFamily="18" charset="2"/>
              </a:rPr>
              <a:t>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0; a, b, c 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  <a:sym typeface="Symbol" pitchFamily="18" charset="2"/>
              </a:rPr>
              <a:t> IR</a:t>
            </a:r>
          </a:p>
        </p:txBody>
      </p:sp>
      <p:sp>
        <p:nvSpPr>
          <p:cNvPr id="30" name="Rectangle 47"/>
          <p:cNvSpPr>
            <a:spLocks noChangeArrowheads="1"/>
          </p:cNvSpPr>
          <p:nvPr/>
        </p:nvSpPr>
        <p:spPr bwMode="auto">
          <a:xfrm>
            <a:off x="4427984" y="2513236"/>
            <a:ext cx="620721" cy="68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defTabSz="1257300">
              <a:lnSpc>
                <a:spcPct val="120000"/>
              </a:lnSpc>
            </a:pPr>
            <a:r>
              <a:rPr lang="es-CL" sz="3200" u="none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Symbol"/>
              </a:rPr>
              <a:t></a:t>
            </a:r>
            <a:endParaRPr lang="es-CL" sz="3200" u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8" name="7 Grupo"/>
          <p:cNvGrpSpPr/>
          <p:nvPr/>
        </p:nvGrpSpPr>
        <p:grpSpPr>
          <a:xfrm>
            <a:off x="5442858" y="2335090"/>
            <a:ext cx="968991" cy="1504178"/>
            <a:chOff x="8175009" y="2442949"/>
            <a:chExt cx="1610436" cy="1504178"/>
          </a:xfrm>
        </p:grpSpPr>
        <p:sp>
          <p:nvSpPr>
            <p:cNvPr id="7" name="6 Forma libre"/>
            <p:cNvSpPr/>
            <p:nvPr/>
          </p:nvSpPr>
          <p:spPr bwMode="auto">
            <a:xfrm>
              <a:off x="8175009" y="2442949"/>
              <a:ext cx="805218" cy="1501254"/>
            </a:xfrm>
            <a:custGeom>
              <a:avLst/>
              <a:gdLst>
                <a:gd name="connsiteX0" fmla="*/ 0 w 805218"/>
                <a:gd name="connsiteY0" fmla="*/ 0 h 1501254"/>
                <a:gd name="connsiteX1" fmla="*/ 177421 w 805218"/>
                <a:gd name="connsiteY1" fmla="*/ 723332 h 1501254"/>
                <a:gd name="connsiteX2" fmla="*/ 504967 w 805218"/>
                <a:gd name="connsiteY2" fmla="*/ 1351129 h 1501254"/>
                <a:gd name="connsiteX3" fmla="*/ 805218 w 805218"/>
                <a:gd name="connsiteY3" fmla="*/ 1501254 h 1501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5218" h="1501254">
                  <a:moveTo>
                    <a:pt x="0" y="0"/>
                  </a:moveTo>
                  <a:cubicBezTo>
                    <a:pt x="46630" y="249072"/>
                    <a:pt x="93260" y="498144"/>
                    <a:pt x="177421" y="723332"/>
                  </a:cubicBezTo>
                  <a:cubicBezTo>
                    <a:pt x="261582" y="948520"/>
                    <a:pt x="400334" y="1221475"/>
                    <a:pt x="504967" y="1351129"/>
                  </a:cubicBezTo>
                  <a:cubicBezTo>
                    <a:pt x="609600" y="1480783"/>
                    <a:pt x="707409" y="1491018"/>
                    <a:pt x="805218" y="1501254"/>
                  </a:cubicBezTo>
                </a:path>
              </a:pathLst>
            </a:custGeom>
            <a:noFill/>
            <a:ln w="127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CL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35 Forma libre"/>
            <p:cNvSpPr/>
            <p:nvPr/>
          </p:nvSpPr>
          <p:spPr bwMode="auto">
            <a:xfrm flipH="1">
              <a:off x="8980227" y="2445873"/>
              <a:ext cx="805218" cy="1501254"/>
            </a:xfrm>
            <a:custGeom>
              <a:avLst/>
              <a:gdLst>
                <a:gd name="connsiteX0" fmla="*/ 0 w 805218"/>
                <a:gd name="connsiteY0" fmla="*/ 0 h 1501254"/>
                <a:gd name="connsiteX1" fmla="*/ 177421 w 805218"/>
                <a:gd name="connsiteY1" fmla="*/ 723332 h 1501254"/>
                <a:gd name="connsiteX2" fmla="*/ 504967 w 805218"/>
                <a:gd name="connsiteY2" fmla="*/ 1351129 h 1501254"/>
                <a:gd name="connsiteX3" fmla="*/ 805218 w 805218"/>
                <a:gd name="connsiteY3" fmla="*/ 1501254 h 1501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5218" h="1501254">
                  <a:moveTo>
                    <a:pt x="0" y="0"/>
                  </a:moveTo>
                  <a:cubicBezTo>
                    <a:pt x="46630" y="249072"/>
                    <a:pt x="93260" y="498144"/>
                    <a:pt x="177421" y="723332"/>
                  </a:cubicBezTo>
                  <a:cubicBezTo>
                    <a:pt x="261582" y="948520"/>
                    <a:pt x="400334" y="1221475"/>
                    <a:pt x="504967" y="1351129"/>
                  </a:cubicBezTo>
                  <a:cubicBezTo>
                    <a:pt x="609600" y="1480783"/>
                    <a:pt x="707409" y="1491018"/>
                    <a:pt x="805218" y="1501254"/>
                  </a:cubicBezTo>
                </a:path>
              </a:pathLst>
            </a:custGeom>
            <a:noFill/>
            <a:ln w="127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CL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7" name="36 Grupo"/>
          <p:cNvGrpSpPr/>
          <p:nvPr/>
        </p:nvGrpSpPr>
        <p:grpSpPr>
          <a:xfrm rot="10800000">
            <a:off x="6987385" y="2338546"/>
            <a:ext cx="968991" cy="1504178"/>
            <a:chOff x="8175009" y="2442949"/>
            <a:chExt cx="1610436" cy="1504178"/>
          </a:xfrm>
        </p:grpSpPr>
        <p:sp>
          <p:nvSpPr>
            <p:cNvPr id="38" name="37 Forma libre"/>
            <p:cNvSpPr/>
            <p:nvPr/>
          </p:nvSpPr>
          <p:spPr bwMode="auto">
            <a:xfrm>
              <a:off x="8175009" y="2442949"/>
              <a:ext cx="805218" cy="1501254"/>
            </a:xfrm>
            <a:custGeom>
              <a:avLst/>
              <a:gdLst>
                <a:gd name="connsiteX0" fmla="*/ 0 w 805218"/>
                <a:gd name="connsiteY0" fmla="*/ 0 h 1501254"/>
                <a:gd name="connsiteX1" fmla="*/ 177421 w 805218"/>
                <a:gd name="connsiteY1" fmla="*/ 723332 h 1501254"/>
                <a:gd name="connsiteX2" fmla="*/ 504967 w 805218"/>
                <a:gd name="connsiteY2" fmla="*/ 1351129 h 1501254"/>
                <a:gd name="connsiteX3" fmla="*/ 805218 w 805218"/>
                <a:gd name="connsiteY3" fmla="*/ 1501254 h 1501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5218" h="1501254">
                  <a:moveTo>
                    <a:pt x="0" y="0"/>
                  </a:moveTo>
                  <a:cubicBezTo>
                    <a:pt x="46630" y="249072"/>
                    <a:pt x="93260" y="498144"/>
                    <a:pt x="177421" y="723332"/>
                  </a:cubicBezTo>
                  <a:cubicBezTo>
                    <a:pt x="261582" y="948520"/>
                    <a:pt x="400334" y="1221475"/>
                    <a:pt x="504967" y="1351129"/>
                  </a:cubicBezTo>
                  <a:cubicBezTo>
                    <a:pt x="609600" y="1480783"/>
                    <a:pt x="707409" y="1491018"/>
                    <a:pt x="805218" y="1501254"/>
                  </a:cubicBezTo>
                </a:path>
              </a:pathLst>
            </a:custGeom>
            <a:noFill/>
            <a:ln w="127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CL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38 Forma libre"/>
            <p:cNvSpPr/>
            <p:nvPr/>
          </p:nvSpPr>
          <p:spPr bwMode="auto">
            <a:xfrm flipH="1">
              <a:off x="8980227" y="2445873"/>
              <a:ext cx="805218" cy="1501254"/>
            </a:xfrm>
            <a:custGeom>
              <a:avLst/>
              <a:gdLst>
                <a:gd name="connsiteX0" fmla="*/ 0 w 805218"/>
                <a:gd name="connsiteY0" fmla="*/ 0 h 1501254"/>
                <a:gd name="connsiteX1" fmla="*/ 177421 w 805218"/>
                <a:gd name="connsiteY1" fmla="*/ 723332 h 1501254"/>
                <a:gd name="connsiteX2" fmla="*/ 504967 w 805218"/>
                <a:gd name="connsiteY2" fmla="*/ 1351129 h 1501254"/>
                <a:gd name="connsiteX3" fmla="*/ 805218 w 805218"/>
                <a:gd name="connsiteY3" fmla="*/ 1501254 h 1501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5218" h="1501254">
                  <a:moveTo>
                    <a:pt x="0" y="0"/>
                  </a:moveTo>
                  <a:cubicBezTo>
                    <a:pt x="46630" y="249072"/>
                    <a:pt x="93260" y="498144"/>
                    <a:pt x="177421" y="723332"/>
                  </a:cubicBezTo>
                  <a:cubicBezTo>
                    <a:pt x="261582" y="948520"/>
                    <a:pt x="400334" y="1221475"/>
                    <a:pt x="504967" y="1351129"/>
                  </a:cubicBezTo>
                  <a:cubicBezTo>
                    <a:pt x="609600" y="1480783"/>
                    <a:pt x="707409" y="1491018"/>
                    <a:pt x="805218" y="1501254"/>
                  </a:cubicBezTo>
                </a:path>
              </a:pathLst>
            </a:custGeom>
            <a:noFill/>
            <a:ln w="127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CL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489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25" grpId="0"/>
      <p:bldP spid="26" grpId="0"/>
      <p:bldP spid="27" grpId="0"/>
      <p:bldP spid="29" grpId="0"/>
      <p:bldP spid="31" grpId="0"/>
      <p:bldP spid="32" grpId="0"/>
      <p:bldP spid="33" grpId="0"/>
      <p:bldP spid="34" grpId="0"/>
      <p:bldP spid="35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40 CuadroTexto"/>
          <p:cNvSpPr txBox="1">
            <a:spLocks noChangeArrowheads="1"/>
          </p:cNvSpPr>
          <p:nvPr/>
        </p:nvSpPr>
        <p:spPr bwMode="auto">
          <a:xfrm>
            <a:off x="858713" y="785814"/>
            <a:ext cx="3497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sz="2000" b="1" u="none" dirty="0" smtClean="0">
                <a:solidFill>
                  <a:srgbClr val="808080"/>
                </a:solidFill>
              </a:rPr>
              <a:t>Intersección </a:t>
            </a:r>
            <a:r>
              <a:rPr lang="es-ES" sz="2000" b="1" u="none" dirty="0">
                <a:solidFill>
                  <a:srgbClr val="808080"/>
                </a:solidFill>
              </a:rPr>
              <a:t>con eje Y</a:t>
            </a: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860425" y="1340768"/>
            <a:ext cx="723996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 defTabSz="1257300"/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 la función cuadrática,  f(x) = ax</a:t>
            </a:r>
            <a:r>
              <a:rPr lang="es-CL" sz="2000" u="none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+ </a:t>
            </a:r>
            <a:r>
              <a:rPr lang="es-CL" sz="2000" u="none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bx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+ c , el coeficiente </a:t>
            </a:r>
            <a:r>
              <a:rPr lang="es-CL" sz="2000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indica la ordenada del punto donde la parábola intersecta al eje </a:t>
            </a:r>
            <a:r>
              <a:rPr lang="es-CL" sz="2000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 </a:t>
            </a:r>
          </a:p>
        </p:txBody>
      </p: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3132138" y="2684463"/>
            <a:ext cx="3373437" cy="3244850"/>
            <a:chOff x="1973" y="1505"/>
            <a:chExt cx="2125" cy="2044"/>
          </a:xfrm>
        </p:grpSpPr>
        <p:grpSp>
          <p:nvGrpSpPr>
            <p:cNvPr id="2059" name="Group 33"/>
            <p:cNvGrpSpPr>
              <a:grpSpLocks/>
            </p:cNvGrpSpPr>
            <p:nvPr/>
          </p:nvGrpSpPr>
          <p:grpSpPr bwMode="auto">
            <a:xfrm>
              <a:off x="1973" y="1505"/>
              <a:ext cx="2125" cy="1735"/>
              <a:chOff x="1973" y="1505"/>
              <a:chExt cx="2125" cy="1735"/>
            </a:xfrm>
          </p:grpSpPr>
          <p:sp>
            <p:nvSpPr>
              <p:cNvPr id="2067" name="Line 13"/>
              <p:cNvSpPr>
                <a:spLocks noChangeShapeType="1"/>
              </p:cNvSpPr>
              <p:nvPr/>
            </p:nvSpPr>
            <p:spPr bwMode="auto">
              <a:xfrm>
                <a:off x="1973" y="3104"/>
                <a:ext cx="1928" cy="0"/>
              </a:xfrm>
              <a:prstGeom prst="line">
                <a:avLst/>
              </a:prstGeom>
              <a:noFill/>
              <a:ln w="9525">
                <a:solidFill>
                  <a:srgbClr val="48486C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CL"/>
              </a:p>
            </p:txBody>
          </p:sp>
          <p:grpSp>
            <p:nvGrpSpPr>
              <p:cNvPr id="2068" name="Group 27"/>
              <p:cNvGrpSpPr>
                <a:grpSpLocks/>
              </p:cNvGrpSpPr>
              <p:nvPr/>
            </p:nvGrpSpPr>
            <p:grpSpPr bwMode="auto">
              <a:xfrm>
                <a:off x="2143" y="1505"/>
                <a:ext cx="1955" cy="1735"/>
                <a:chOff x="2143" y="1505"/>
                <a:chExt cx="1955" cy="1735"/>
              </a:xfrm>
            </p:grpSpPr>
            <p:graphicFrame>
              <p:nvGraphicFramePr>
                <p:cNvPr id="2051" name="Object 21"/>
                <p:cNvGraphicFramePr>
                  <a:graphicFrameLocks noChangeAspect="1"/>
                </p:cNvGraphicFramePr>
                <p:nvPr/>
              </p:nvGraphicFramePr>
              <p:xfrm>
                <a:off x="2143" y="1801"/>
                <a:ext cx="1673" cy="14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5664" name="Flash Movie" r:id="rId3" imgW="3276720" imgH="2811600" progId="Flash.Movie">
                        <p:embed/>
                      </p:oleObj>
                    </mc:Choice>
                    <mc:Fallback>
                      <p:oleObj name="Flash Movie" r:id="rId3" imgW="3276720" imgH="2811600" progId="Flash.Movie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143" y="1801"/>
                              <a:ext cx="1673" cy="143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069" name="Rectangle 14"/>
                <p:cNvSpPr>
                  <a:spLocks noChangeArrowheads="1"/>
                </p:cNvSpPr>
                <p:nvPr/>
              </p:nvSpPr>
              <p:spPr bwMode="auto">
                <a:xfrm>
                  <a:off x="3901" y="2988"/>
                  <a:ext cx="197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CL" sz="2000" u="none"/>
                    <a:t>x</a:t>
                  </a:r>
                  <a:endParaRPr lang="es-ES" sz="2000" u="none"/>
                </a:p>
              </p:txBody>
            </p:sp>
            <p:sp>
              <p:nvSpPr>
                <p:cNvPr id="2070" name="Rectangle 15"/>
                <p:cNvSpPr>
                  <a:spLocks noChangeArrowheads="1"/>
                </p:cNvSpPr>
                <p:nvPr/>
              </p:nvSpPr>
              <p:spPr bwMode="auto">
                <a:xfrm>
                  <a:off x="2225" y="1505"/>
                  <a:ext cx="201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s-CL" sz="2000" u="none"/>
                    <a:t>y</a:t>
                  </a:r>
                  <a:endParaRPr lang="es-ES" sz="2000" u="none"/>
                </a:p>
              </p:txBody>
            </p:sp>
          </p:grpSp>
        </p:grpSp>
        <p:grpSp>
          <p:nvGrpSpPr>
            <p:cNvPr id="2060" name="Group 32"/>
            <p:cNvGrpSpPr>
              <a:grpSpLocks/>
            </p:cNvGrpSpPr>
            <p:nvPr/>
          </p:nvGrpSpPr>
          <p:grpSpPr bwMode="auto">
            <a:xfrm>
              <a:off x="2143" y="1505"/>
              <a:ext cx="1955" cy="2044"/>
              <a:chOff x="2143" y="1505"/>
              <a:chExt cx="1955" cy="2044"/>
            </a:xfrm>
          </p:grpSpPr>
          <p:sp>
            <p:nvSpPr>
              <p:cNvPr id="2063" name="Line 12"/>
              <p:cNvSpPr>
                <a:spLocks noChangeShapeType="1"/>
              </p:cNvSpPr>
              <p:nvPr/>
            </p:nvSpPr>
            <p:spPr bwMode="auto">
              <a:xfrm>
                <a:off x="2426" y="1621"/>
                <a:ext cx="0" cy="1928"/>
              </a:xfrm>
              <a:prstGeom prst="line">
                <a:avLst/>
              </a:prstGeom>
              <a:noFill/>
              <a:ln w="9525">
                <a:solidFill>
                  <a:srgbClr val="48486C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es-CL"/>
              </a:p>
            </p:txBody>
          </p:sp>
          <p:grpSp>
            <p:nvGrpSpPr>
              <p:cNvPr id="2064" name="Group 28"/>
              <p:cNvGrpSpPr>
                <a:grpSpLocks/>
              </p:cNvGrpSpPr>
              <p:nvPr/>
            </p:nvGrpSpPr>
            <p:grpSpPr bwMode="auto">
              <a:xfrm>
                <a:off x="2143" y="1505"/>
                <a:ext cx="1955" cy="1735"/>
                <a:chOff x="2143" y="1505"/>
                <a:chExt cx="1955" cy="1735"/>
              </a:xfrm>
            </p:grpSpPr>
            <p:graphicFrame>
              <p:nvGraphicFramePr>
                <p:cNvPr id="2050" name="Object 29"/>
                <p:cNvGraphicFramePr>
                  <a:graphicFrameLocks noChangeAspect="1"/>
                </p:cNvGraphicFramePr>
                <p:nvPr/>
              </p:nvGraphicFramePr>
              <p:xfrm>
                <a:off x="2143" y="1801"/>
                <a:ext cx="1673" cy="14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5665" name="Flash Movie" r:id="rId5" imgW="3276720" imgH="2811600" progId="Flash.Movie">
                        <p:embed/>
                      </p:oleObj>
                    </mc:Choice>
                    <mc:Fallback>
                      <p:oleObj name="Flash Movie" r:id="rId5" imgW="3276720" imgH="2811600" progId="Flash.Movie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143" y="1801"/>
                              <a:ext cx="1673" cy="143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065" name="Rectangle 30"/>
                <p:cNvSpPr>
                  <a:spLocks noChangeArrowheads="1"/>
                </p:cNvSpPr>
                <p:nvPr/>
              </p:nvSpPr>
              <p:spPr bwMode="auto">
                <a:xfrm>
                  <a:off x="3901" y="2988"/>
                  <a:ext cx="197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CL" sz="2000" u="none"/>
                    <a:t>x</a:t>
                  </a:r>
                  <a:endParaRPr lang="es-ES" sz="2000" u="none"/>
                </a:p>
              </p:txBody>
            </p:sp>
            <p:sp>
              <p:nvSpPr>
                <p:cNvPr id="2066" name="Rectangle 31"/>
                <p:cNvSpPr>
                  <a:spLocks noChangeArrowheads="1"/>
                </p:cNvSpPr>
                <p:nvPr/>
              </p:nvSpPr>
              <p:spPr bwMode="auto">
                <a:xfrm>
                  <a:off x="2225" y="1505"/>
                  <a:ext cx="201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s-CL" sz="2000" u="none"/>
                    <a:t>y</a:t>
                  </a:r>
                  <a:endParaRPr lang="es-ES" sz="2000" u="none"/>
                </a:p>
              </p:txBody>
            </p:sp>
          </p:grpSp>
        </p:grpSp>
        <p:sp>
          <p:nvSpPr>
            <p:cNvPr id="2061" name="Rectangle 16"/>
            <p:cNvSpPr>
              <a:spLocks noChangeArrowheads="1"/>
            </p:cNvSpPr>
            <p:nvPr/>
          </p:nvSpPr>
          <p:spPr bwMode="auto">
            <a:xfrm>
              <a:off x="2235" y="2326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CL" sz="2000" u="none"/>
                <a:t>c</a:t>
              </a:r>
              <a:endParaRPr lang="es-ES" sz="2000" u="none"/>
            </a:p>
          </p:txBody>
        </p:sp>
        <p:sp>
          <p:nvSpPr>
            <p:cNvPr id="2062" name="Oval 19"/>
            <p:cNvSpPr>
              <a:spLocks noChangeArrowheads="1"/>
            </p:cNvSpPr>
            <p:nvPr/>
          </p:nvSpPr>
          <p:spPr bwMode="auto">
            <a:xfrm>
              <a:off x="2398" y="2439"/>
              <a:ext cx="45" cy="50"/>
            </a:xfrm>
            <a:prstGeom prst="ellipse">
              <a:avLst/>
            </a:prstGeom>
            <a:solidFill>
              <a:srgbClr val="808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s-CL" sz="2000" u="none"/>
            </a:p>
          </p:txBody>
        </p:sp>
      </p:grpSp>
      <p:grpSp>
        <p:nvGrpSpPr>
          <p:cNvPr id="10" name="Group 26"/>
          <p:cNvGrpSpPr>
            <a:grpSpLocks/>
          </p:cNvGrpSpPr>
          <p:nvPr/>
        </p:nvGrpSpPr>
        <p:grpSpPr bwMode="auto">
          <a:xfrm>
            <a:off x="3879850" y="3662363"/>
            <a:ext cx="977900" cy="422275"/>
            <a:chOff x="2483" y="2092"/>
            <a:chExt cx="526" cy="266"/>
          </a:xfrm>
        </p:grpSpPr>
        <p:sp>
          <p:nvSpPr>
            <p:cNvPr id="2057" name="AutoShape 24"/>
            <p:cNvSpPr>
              <a:spLocks noChangeArrowheads="1"/>
            </p:cNvSpPr>
            <p:nvPr/>
          </p:nvSpPr>
          <p:spPr bwMode="auto">
            <a:xfrm>
              <a:off x="2483" y="2092"/>
              <a:ext cx="493" cy="266"/>
            </a:xfrm>
            <a:prstGeom prst="wedgeEllipseCallout">
              <a:avLst>
                <a:gd name="adj1" fmla="val -46148"/>
                <a:gd name="adj2" fmla="val 65792"/>
              </a:avLst>
            </a:prstGeom>
            <a:solidFill>
              <a:srgbClr val="669900">
                <a:alpha val="5098"/>
              </a:srgbClr>
            </a:solidFill>
            <a:ln w="9525">
              <a:solidFill>
                <a:srgbClr val="6699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es-CL" sz="2000" u="none"/>
            </a:p>
          </p:txBody>
        </p:sp>
        <p:sp>
          <p:nvSpPr>
            <p:cNvPr id="2058" name="Rectangle 25"/>
            <p:cNvSpPr>
              <a:spLocks noChangeArrowheads="1"/>
            </p:cNvSpPr>
            <p:nvPr/>
          </p:nvSpPr>
          <p:spPr bwMode="auto">
            <a:xfrm>
              <a:off x="2517" y="2093"/>
              <a:ext cx="49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CL" sz="2000" u="none"/>
                <a:t>(0, c)</a:t>
              </a:r>
              <a:endParaRPr lang="es-ES" sz="2000" u="none"/>
            </a:p>
          </p:txBody>
        </p:sp>
      </p:grpSp>
      <p:sp>
        <p:nvSpPr>
          <p:cNvPr id="26" name="37 Rectángulo redondeado"/>
          <p:cNvSpPr>
            <a:spLocks noChangeArrowheads="1"/>
          </p:cNvSpPr>
          <p:nvPr/>
        </p:nvSpPr>
        <p:spPr bwMode="auto">
          <a:xfrm>
            <a:off x="-36511" y="-100013"/>
            <a:ext cx="5291304" cy="719138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s-CL" altLang="es-CL" u="none">
              <a:cs typeface="Arial" charset="0"/>
            </a:endParaRPr>
          </a:p>
        </p:txBody>
      </p:sp>
      <p:sp>
        <p:nvSpPr>
          <p:cNvPr id="27" name="38 CuadroTexto"/>
          <p:cNvSpPr txBox="1">
            <a:spLocks noChangeArrowheads="1"/>
          </p:cNvSpPr>
          <p:nvPr/>
        </p:nvSpPr>
        <p:spPr bwMode="auto">
          <a:xfrm>
            <a:off x="876085" y="6350"/>
            <a:ext cx="6504199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altLang="es-CL" sz="2600" b="1" u="none" dirty="0" smtClean="0">
                <a:solidFill>
                  <a:srgbClr val="404040"/>
                </a:solidFill>
                <a:cs typeface="Arial" charset="0"/>
              </a:rPr>
              <a:t>Función cuadrática</a:t>
            </a:r>
            <a:endParaRPr lang="es-ES" altLang="es-CL" sz="2600" b="1" u="none" dirty="0">
              <a:solidFill>
                <a:srgbClr val="404040"/>
              </a:solidFill>
              <a:cs typeface="Arial" charset="0"/>
            </a:endParaRPr>
          </a:p>
        </p:txBody>
      </p:sp>
      <p:pic>
        <p:nvPicPr>
          <p:cNvPr id="28" name="6 Imagen" descr="ico_concepto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386" y="117475"/>
            <a:ext cx="723900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Line 10"/>
          <p:cNvSpPr>
            <a:spLocks noChangeShapeType="1"/>
          </p:cNvSpPr>
          <p:nvPr/>
        </p:nvSpPr>
        <p:spPr bwMode="auto">
          <a:xfrm>
            <a:off x="0" y="1190625"/>
            <a:ext cx="4535489" cy="0"/>
          </a:xfrm>
          <a:prstGeom prst="line">
            <a:avLst/>
          </a:prstGeom>
          <a:noFill/>
          <a:ln w="9525">
            <a:solidFill>
              <a:srgbClr val="84B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0752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40 CuadroTexto"/>
          <p:cNvSpPr txBox="1">
            <a:spLocks noChangeArrowheads="1"/>
          </p:cNvSpPr>
          <p:nvPr/>
        </p:nvSpPr>
        <p:spPr bwMode="auto">
          <a:xfrm>
            <a:off x="848551" y="785814"/>
            <a:ext cx="177923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sz="2000" b="1" u="none" dirty="0" smtClean="0">
                <a:solidFill>
                  <a:srgbClr val="808080"/>
                </a:solidFill>
              </a:rPr>
              <a:t>Concavidad</a:t>
            </a:r>
            <a:endParaRPr lang="es-ES" sz="2000" b="1" u="none" dirty="0">
              <a:solidFill>
                <a:srgbClr val="808080"/>
              </a:solidFill>
            </a:endParaRPr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848550" y="1268760"/>
            <a:ext cx="725184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defTabSz="1257300"/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 la función cuadrática,  f(x) = ax</a:t>
            </a:r>
            <a:r>
              <a:rPr lang="es-CL" sz="2000" u="none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+ </a:t>
            </a:r>
            <a:r>
              <a:rPr lang="es-CL" sz="2000" u="none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bx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+ c , el </a:t>
            </a:r>
            <a:r>
              <a:rPr 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coeficiente </a:t>
            </a:r>
            <a:r>
              <a:rPr lang="es-CL" sz="2000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indica si la parábola es </a:t>
            </a:r>
            <a:r>
              <a:rPr lang="es-CL" sz="2000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cóncava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hacia arriba o hacia abajo.</a:t>
            </a:r>
          </a:p>
        </p:txBody>
      </p:sp>
      <p:graphicFrame>
        <p:nvGraphicFramePr>
          <p:cNvPr id="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322301"/>
              </p:ext>
            </p:extLst>
          </p:nvPr>
        </p:nvGraphicFramePr>
        <p:xfrm>
          <a:off x="1001341" y="2204864"/>
          <a:ext cx="2713037" cy="230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9" name="Flash Movie" r:id="rId3" imgW="3015720" imgH="2564280" progId="Flash.Movie">
                  <p:embed/>
                </p:oleObj>
              </mc:Choice>
              <mc:Fallback>
                <p:oleObj name="Flash Movie" r:id="rId3" imgW="3015720" imgH="2564280" progId="Flash.Movi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341" y="2204864"/>
                        <a:ext cx="2713037" cy="230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8514374"/>
              </p:ext>
            </p:extLst>
          </p:nvPr>
        </p:nvGraphicFramePr>
        <p:xfrm>
          <a:off x="5310584" y="2215976"/>
          <a:ext cx="2717800" cy="231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0" name="Flash Movie" r:id="rId5" imgW="3015720" imgH="2565360" progId="Flash.Movie">
                  <p:embed/>
                </p:oleObj>
              </mc:Choice>
              <mc:Fallback>
                <p:oleObj name="Flash Movie" r:id="rId5" imgW="3015720" imgH="2565360" progId="Flash.Movi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0584" y="2215976"/>
                        <a:ext cx="2717800" cy="231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Rectangle 12"/>
          <p:cNvSpPr>
            <a:spLocks noChangeArrowheads="1"/>
          </p:cNvSpPr>
          <p:nvPr/>
        </p:nvSpPr>
        <p:spPr bwMode="auto">
          <a:xfrm>
            <a:off x="899592" y="4797152"/>
            <a:ext cx="28924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  </a:t>
            </a:r>
            <a:r>
              <a:rPr lang="es-CL" sz="2000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&gt; 0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</a:p>
          <a:p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es cóncava hacia arriba</a:t>
            </a:r>
            <a:endParaRPr lang="es-ES" sz="2000" u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Rectangle 13"/>
          <p:cNvSpPr>
            <a:spLocks noChangeArrowheads="1"/>
          </p:cNvSpPr>
          <p:nvPr/>
        </p:nvSpPr>
        <p:spPr bwMode="auto">
          <a:xfrm>
            <a:off x="5220072" y="4869160"/>
            <a:ext cx="28654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  </a:t>
            </a:r>
            <a:r>
              <a:rPr lang="es-CL" sz="2000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&lt; 0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</a:p>
          <a:p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es cóncava hacia abajo</a:t>
            </a:r>
            <a:endParaRPr lang="es-ES" sz="2000" u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37 Rectángulo redondeado"/>
          <p:cNvSpPr>
            <a:spLocks noChangeArrowheads="1"/>
          </p:cNvSpPr>
          <p:nvPr/>
        </p:nvSpPr>
        <p:spPr bwMode="auto">
          <a:xfrm>
            <a:off x="-36511" y="-100013"/>
            <a:ext cx="5291304" cy="719138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s-CL" altLang="es-CL" u="none">
              <a:cs typeface="Arial" charset="0"/>
            </a:endParaRPr>
          </a:p>
        </p:txBody>
      </p:sp>
      <p:sp>
        <p:nvSpPr>
          <p:cNvPr id="12" name="38 CuadroTexto"/>
          <p:cNvSpPr txBox="1">
            <a:spLocks noChangeArrowheads="1"/>
          </p:cNvSpPr>
          <p:nvPr/>
        </p:nvSpPr>
        <p:spPr bwMode="auto">
          <a:xfrm>
            <a:off x="876085" y="6350"/>
            <a:ext cx="6504199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altLang="es-CL" sz="2600" b="1" u="none" dirty="0" smtClean="0">
                <a:solidFill>
                  <a:srgbClr val="404040"/>
                </a:solidFill>
                <a:cs typeface="Arial" charset="0"/>
              </a:rPr>
              <a:t>Función cuadrática</a:t>
            </a:r>
            <a:endParaRPr lang="es-ES" altLang="es-CL" sz="2600" b="1" u="none" dirty="0">
              <a:solidFill>
                <a:srgbClr val="404040"/>
              </a:solidFill>
              <a:cs typeface="Arial" charset="0"/>
            </a:endParaRPr>
          </a:p>
        </p:txBody>
      </p:sp>
      <p:pic>
        <p:nvPicPr>
          <p:cNvPr id="13" name="6 Imagen" descr="ico_conceptos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386" y="117475"/>
            <a:ext cx="723900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0" y="1190625"/>
            <a:ext cx="4535489" cy="0"/>
          </a:xfrm>
          <a:prstGeom prst="line">
            <a:avLst/>
          </a:prstGeom>
          <a:noFill/>
          <a:ln w="9525">
            <a:solidFill>
              <a:srgbClr val="84B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79407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42" grpId="0" autoUpdateAnimBg="0"/>
      <p:bldP spid="4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40 CuadroTexto"/>
          <p:cNvSpPr txBox="1">
            <a:spLocks noChangeArrowheads="1"/>
          </p:cNvSpPr>
          <p:nvPr/>
        </p:nvSpPr>
        <p:spPr bwMode="auto">
          <a:xfrm>
            <a:off x="827584" y="785814"/>
            <a:ext cx="17287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sz="2000" b="1" u="none" dirty="0" smtClean="0">
                <a:solidFill>
                  <a:srgbClr val="808080"/>
                </a:solidFill>
              </a:rPr>
              <a:t>Concavidad</a:t>
            </a:r>
            <a:endParaRPr lang="es-ES" sz="2000" b="1" u="none" dirty="0">
              <a:solidFill>
                <a:srgbClr val="808080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845047" y="1960563"/>
            <a:ext cx="776922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Luego, la parábola intersecta al eje Y en el punto (0, – 4) y es </a:t>
            </a:r>
            <a:r>
              <a:rPr lang="es-CL" sz="2000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cóncava hacia arriba</a:t>
            </a:r>
            <a:r>
              <a:rPr lang="es-CL" sz="2000" u="none" dirty="0"/>
              <a:t>.</a:t>
            </a:r>
            <a:endParaRPr lang="es-ES" sz="2000" u="none" dirty="0"/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2928938" y="2524125"/>
            <a:ext cx="4183062" cy="4333875"/>
            <a:chOff x="2537" y="1192"/>
            <a:chExt cx="2635" cy="2730"/>
          </a:xfrm>
        </p:grpSpPr>
        <p:graphicFrame>
          <p:nvGraphicFramePr>
            <p:cNvPr id="4098" name="Object 6"/>
            <p:cNvGraphicFramePr>
              <a:graphicFrameLocks noChangeAspect="1"/>
            </p:cNvGraphicFramePr>
            <p:nvPr/>
          </p:nvGraphicFramePr>
          <p:xfrm>
            <a:off x="2537" y="1251"/>
            <a:ext cx="2449" cy="26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81" name="Flash Movie" r:id="rId3" imgW="3732480" imgH="4070520" progId="Flash.Movie">
                    <p:embed/>
                  </p:oleObj>
                </mc:Choice>
                <mc:Fallback>
                  <p:oleObj name="Flash Movie" r:id="rId3" imgW="3732480" imgH="4070520" progId="Flash.Movi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7" y="1251"/>
                          <a:ext cx="2449" cy="26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9" name="Rectangle 7"/>
            <p:cNvSpPr>
              <a:spLocks noChangeArrowheads="1"/>
            </p:cNvSpPr>
            <p:nvPr/>
          </p:nvSpPr>
          <p:spPr bwMode="auto">
            <a:xfrm>
              <a:off x="4975" y="2496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CL" sz="2000" u="none" dirty="0"/>
                <a:t>x</a:t>
              </a:r>
              <a:endParaRPr lang="es-ES" sz="2000" u="none" dirty="0"/>
            </a:p>
          </p:txBody>
        </p:sp>
        <p:sp>
          <p:nvSpPr>
            <p:cNvPr id="4110" name="Rectangle 8"/>
            <p:cNvSpPr>
              <a:spLocks noChangeArrowheads="1"/>
            </p:cNvSpPr>
            <p:nvPr/>
          </p:nvSpPr>
          <p:spPr bwMode="auto">
            <a:xfrm>
              <a:off x="3220" y="1192"/>
              <a:ext cx="20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CL" sz="2000" u="none"/>
                <a:t>y</a:t>
              </a:r>
              <a:endParaRPr lang="es-ES" sz="2000" u="none"/>
            </a:p>
          </p:txBody>
        </p:sp>
      </p:grp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861814" y="1214438"/>
            <a:ext cx="1261914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b="1" u="none" dirty="0">
                <a:solidFill>
                  <a:srgbClr val="669900"/>
                </a:solidFill>
              </a:rPr>
              <a:t>Ejemplo:</a:t>
            </a:r>
            <a:endParaRPr lang="es-ES" sz="2000" b="1" u="none" dirty="0">
              <a:solidFill>
                <a:srgbClr val="669900"/>
              </a:solidFill>
            </a:endParaRPr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827584" y="1516063"/>
            <a:ext cx="7929563" cy="49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 la función    f(x) = x</a:t>
            </a:r>
            <a:r>
              <a:rPr lang="es-CL" sz="2000" u="none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– 3x – 4 ,   a = 1  y  c = – 4. </a:t>
            </a:r>
            <a:endParaRPr lang="es-ES" sz="2000" u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Oval 13"/>
          <p:cNvSpPr>
            <a:spLocks noChangeArrowheads="1"/>
          </p:cNvSpPr>
          <p:nvPr/>
        </p:nvSpPr>
        <p:spPr bwMode="auto">
          <a:xfrm>
            <a:off x="4364038" y="5762625"/>
            <a:ext cx="71437" cy="79375"/>
          </a:xfrm>
          <a:prstGeom prst="ellipse">
            <a:avLst/>
          </a:prstGeom>
          <a:solidFill>
            <a:srgbClr val="0066CC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s-CL" sz="2000" u="none"/>
          </a:p>
        </p:txBody>
      </p:sp>
      <p:grpSp>
        <p:nvGrpSpPr>
          <p:cNvPr id="6" name="Group 15"/>
          <p:cNvGrpSpPr>
            <a:grpSpLocks/>
          </p:cNvGrpSpPr>
          <p:nvPr/>
        </p:nvGrpSpPr>
        <p:grpSpPr bwMode="auto">
          <a:xfrm flipH="1">
            <a:off x="2808913" y="5640221"/>
            <a:ext cx="1202363" cy="643988"/>
            <a:chOff x="2510" y="2065"/>
            <a:chExt cx="465" cy="331"/>
          </a:xfrm>
        </p:grpSpPr>
        <p:sp>
          <p:nvSpPr>
            <p:cNvPr id="4107" name="AutoShape 16"/>
            <p:cNvSpPr>
              <a:spLocks noChangeArrowheads="1"/>
            </p:cNvSpPr>
            <p:nvPr/>
          </p:nvSpPr>
          <p:spPr bwMode="auto">
            <a:xfrm>
              <a:off x="2510" y="2065"/>
              <a:ext cx="443" cy="331"/>
            </a:xfrm>
            <a:prstGeom prst="wedgeEllipseCallout">
              <a:avLst>
                <a:gd name="adj1" fmla="val -72147"/>
                <a:gd name="adj2" fmla="val -16885"/>
              </a:avLst>
            </a:prstGeom>
            <a:solidFill>
              <a:srgbClr val="669900">
                <a:alpha val="5098"/>
              </a:srgbClr>
            </a:solidFill>
            <a:ln w="9525">
              <a:solidFill>
                <a:srgbClr val="6699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es-CL" sz="2000" u="none"/>
            </a:p>
          </p:txBody>
        </p:sp>
        <p:sp>
          <p:nvSpPr>
            <p:cNvPr id="4108" name="Rectangle 17"/>
            <p:cNvSpPr>
              <a:spLocks noChangeArrowheads="1"/>
            </p:cNvSpPr>
            <p:nvPr/>
          </p:nvSpPr>
          <p:spPr bwMode="auto">
            <a:xfrm>
              <a:off x="2533" y="2127"/>
              <a:ext cx="442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CL" sz="2000" u="none"/>
                <a:t>  (0, – 4)</a:t>
              </a:r>
              <a:endParaRPr lang="es-ES" sz="2000" u="none"/>
            </a:p>
          </p:txBody>
        </p:sp>
      </p:grpSp>
      <p:pic>
        <p:nvPicPr>
          <p:cNvPr id="21" name="Picture 296" descr="logo 3d cop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0" y="0"/>
            <a:ext cx="758825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37 Rectángulo redondeado"/>
          <p:cNvSpPr>
            <a:spLocks noChangeArrowheads="1"/>
          </p:cNvSpPr>
          <p:nvPr/>
        </p:nvSpPr>
        <p:spPr bwMode="auto">
          <a:xfrm>
            <a:off x="-36511" y="-100013"/>
            <a:ext cx="5291304" cy="719138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s-CL" altLang="es-CL" u="none">
              <a:cs typeface="Arial" charset="0"/>
            </a:endParaRPr>
          </a:p>
        </p:txBody>
      </p:sp>
      <p:sp>
        <p:nvSpPr>
          <p:cNvPr id="18" name="38 CuadroTexto"/>
          <p:cNvSpPr txBox="1">
            <a:spLocks noChangeArrowheads="1"/>
          </p:cNvSpPr>
          <p:nvPr/>
        </p:nvSpPr>
        <p:spPr bwMode="auto">
          <a:xfrm>
            <a:off x="876085" y="6350"/>
            <a:ext cx="6504199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altLang="es-CL" sz="2600" b="1" u="none" dirty="0" smtClean="0">
                <a:solidFill>
                  <a:srgbClr val="404040"/>
                </a:solidFill>
                <a:cs typeface="Arial" charset="0"/>
              </a:rPr>
              <a:t>Función cuadrática</a:t>
            </a:r>
            <a:endParaRPr lang="es-ES" altLang="es-CL" sz="2600" b="1" u="none" dirty="0">
              <a:solidFill>
                <a:srgbClr val="404040"/>
              </a:solidFill>
              <a:cs typeface="Arial" charset="0"/>
            </a:endParaRPr>
          </a:p>
        </p:txBody>
      </p:sp>
      <p:pic>
        <p:nvPicPr>
          <p:cNvPr id="19" name="6 Imagen" descr="ico_concepto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386" y="117475"/>
            <a:ext cx="723900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Line 10"/>
          <p:cNvSpPr>
            <a:spLocks noChangeShapeType="1"/>
          </p:cNvSpPr>
          <p:nvPr/>
        </p:nvSpPr>
        <p:spPr bwMode="auto">
          <a:xfrm>
            <a:off x="0" y="1190625"/>
            <a:ext cx="4535489" cy="0"/>
          </a:xfrm>
          <a:prstGeom prst="line">
            <a:avLst/>
          </a:prstGeom>
          <a:noFill/>
          <a:ln w="9525">
            <a:solidFill>
              <a:srgbClr val="84B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9842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/>
      <p:bldP spid="23" grpId="0"/>
      <p:bldP spid="24" grpId="0" animBg="1"/>
    </p:bld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6153</TotalTime>
  <Words>1447</Words>
  <Application>Microsoft Office PowerPoint</Application>
  <PresentationFormat>Presentación en pantalla (4:3)</PresentationFormat>
  <Paragraphs>320</Paragraphs>
  <Slides>26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26</vt:i4>
      </vt:variant>
    </vt:vector>
  </HeadingPairs>
  <TitlesOfParts>
    <vt:vector size="29" baseType="lpstr">
      <vt:lpstr>Diseño predeterminado</vt:lpstr>
      <vt:lpstr>Ecuación</vt:lpstr>
      <vt:lpstr>Flash Movie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particular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Pamela Martínez</dc:creator>
  <cp:lastModifiedBy>Milena Jaraquemada Figueroa</cp:lastModifiedBy>
  <cp:revision>669</cp:revision>
  <cp:lastPrinted>2015-05-06T14:59:24Z</cp:lastPrinted>
  <dcterms:created xsi:type="dcterms:W3CDTF">2012-03-18T03:33:47Z</dcterms:created>
  <dcterms:modified xsi:type="dcterms:W3CDTF">2015-09-14T17:22:34Z</dcterms:modified>
</cp:coreProperties>
</file>