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72" r:id="rId3"/>
    <p:sldId id="260" r:id="rId4"/>
    <p:sldId id="320" r:id="rId5"/>
    <p:sldId id="262" r:id="rId6"/>
    <p:sldId id="573" r:id="rId7"/>
    <p:sldId id="563" r:id="rId8"/>
    <p:sldId id="559" r:id="rId9"/>
    <p:sldId id="560" r:id="rId10"/>
    <p:sldId id="561" r:id="rId11"/>
    <p:sldId id="562" r:id="rId12"/>
    <p:sldId id="408" r:id="rId13"/>
    <p:sldId id="550" r:id="rId14"/>
    <p:sldId id="551" r:id="rId15"/>
    <p:sldId id="365" r:id="rId16"/>
    <p:sldId id="319" r:id="rId17"/>
    <p:sldId id="258" r:id="rId18"/>
  </p:sldIdLst>
  <p:sldSz cx="9144000" cy="6858000" type="screen4x3"/>
  <p:notesSz cx="68580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32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9900"/>
    <a:srgbClr val="92D050"/>
    <a:srgbClr val="99CC00"/>
    <a:srgbClr val="FF6600"/>
    <a:srgbClr val="547E00"/>
    <a:srgbClr val="DEFF93"/>
    <a:srgbClr val="4B7000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180" autoAdjust="0"/>
  </p:normalViewPr>
  <p:slideViewPr>
    <p:cSldViewPr showGuides="1">
      <p:cViewPr>
        <p:scale>
          <a:sx n="70" d="100"/>
          <a:sy n="70" d="100"/>
        </p:scale>
        <p:origin x="-1494" y="-84"/>
      </p:cViewPr>
      <p:guideLst>
        <p:guide orient="horz" pos="2432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wmf"/><Relationship Id="rId3" Type="http://schemas.openxmlformats.org/officeDocument/2006/relationships/image" Target="../media/image5.wmf"/><Relationship Id="rId21" Type="http://schemas.openxmlformats.org/officeDocument/2006/relationships/image" Target="../media/image23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20" Type="http://schemas.openxmlformats.org/officeDocument/2006/relationships/image" Target="../media/image22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Relationship Id="rId22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0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3" tIns="46151" rIns="92303" bIns="4615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3" tIns="46151" rIns="92303" bIns="4615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539895B-D6A0-4EFE-AFAE-2C5FD6291371}" type="datetimeFigureOut">
              <a:rPr lang="es-ES"/>
              <a:pPr>
                <a:defRPr/>
              </a:pPr>
              <a:t>27/04/2015</a:t>
            </a:fld>
            <a:endParaRPr lang="es-E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3" tIns="46151" rIns="92303" bIns="4615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3" tIns="46151" rIns="92303" bIns="4615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17128852-4F22-491E-8A3A-C48393EEF20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834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5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55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6330A8E-5EEB-4D02-BC21-21DF33007361}" type="datetimeFigureOut">
              <a:rPr lang="es-CL"/>
              <a:pPr>
                <a:defRPr/>
              </a:pPr>
              <a:t>27-04-2015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pPr lvl="0"/>
            <a:endParaRPr lang="es-CL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4838"/>
            <a:ext cx="5486400" cy="4183062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2971800" cy="46355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D7FE01-F7B9-489D-BAEE-8FEEDBC790BC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0693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7FE01-F7B9-489D-BAEE-8FEEDBC790BC}" type="slidenum">
              <a:rPr lang="es-CL" smtClean="0"/>
              <a:pPr>
                <a:defRPr/>
              </a:pPr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99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215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140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21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174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047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54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93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954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0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65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842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L"/>
          </a:p>
        </p:txBody>
      </p:sp>
      <p:pic>
        <p:nvPicPr>
          <p:cNvPr id="8" name="7 Imagen" descr="logo_patron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9.wmf"/><Relationship Id="rId3" Type="http://schemas.openxmlformats.org/officeDocument/2006/relationships/image" Target="../media/image25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8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20.wmf"/><Relationship Id="rId3" Type="http://schemas.openxmlformats.org/officeDocument/2006/relationships/image" Target="../media/image25.png"/><Relationship Id="rId21" Type="http://schemas.openxmlformats.org/officeDocument/2006/relationships/image" Target="../media/image11.w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4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33" Type="http://schemas.openxmlformats.org/officeDocument/2006/relationships/image" Target="../media/image17.w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5.wmf"/><Relationship Id="rId41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9.w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3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31" Type="http://schemas.openxmlformats.org/officeDocument/2006/relationships/image" Target="../media/image16.w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4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8.wmf"/><Relationship Id="rId43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9" descr="M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7"/>
          <p:cNvSpPr txBox="1">
            <a:spLocks noChangeArrowheads="1"/>
          </p:cNvSpPr>
          <p:nvPr/>
        </p:nvSpPr>
        <p:spPr bwMode="auto">
          <a:xfrm rot="16200000">
            <a:off x="-1354137" y="3983037"/>
            <a:ext cx="2952750" cy="2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050" u="none" dirty="0" smtClean="0">
                <a:solidFill>
                  <a:schemeClr val="bg1"/>
                </a:solidFill>
                <a:latin typeface="Arial Narrow" pitchFamily="34" charset="0"/>
              </a:rPr>
              <a:t>PPTCES021MT21-A15V1</a:t>
            </a:r>
            <a:endParaRPr lang="es-ES" sz="4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928938" y="4797425"/>
            <a:ext cx="5962650" cy="9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s-CL" sz="2000" b="1" u="none" dirty="0">
                <a:solidFill>
                  <a:schemeClr val="bg1"/>
                </a:solidFill>
                <a:latin typeface="Arial Narrow" pitchFamily="34" charset="0"/>
              </a:rPr>
              <a:t>Clase</a:t>
            </a:r>
          </a:p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s-CL" sz="3500" u="none" dirty="0" smtClean="0">
                <a:solidFill>
                  <a:schemeClr val="bg1"/>
                </a:solidFill>
                <a:latin typeface="Arial Narrow" pitchFamily="34" charset="0"/>
              </a:rPr>
              <a:t>Logaritmos</a:t>
            </a:r>
            <a:endParaRPr lang="es-ES" altLang="es-CL" sz="35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b="1" u="none">
                <a:solidFill>
                  <a:srgbClr val="84BD00"/>
                </a:solidFill>
                <a:latin typeface="Arial Narrow" pitchFamily="34" charset="0"/>
              </a:rPr>
              <a:t>MT-21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5"/>
          <p:cNvGrpSpPr>
            <a:grpSpLocks/>
          </p:cNvGrpSpPr>
          <p:nvPr/>
        </p:nvGrpSpPr>
        <p:grpSpPr bwMode="auto">
          <a:xfrm>
            <a:off x="131763" y="-100013"/>
            <a:ext cx="6583362" cy="860426"/>
            <a:chOff x="83" y="-63"/>
            <a:chExt cx="4147" cy="542"/>
          </a:xfrm>
        </p:grpSpPr>
        <p:grpSp>
          <p:nvGrpSpPr>
            <p:cNvPr id="17439" name="Group 2"/>
            <p:cNvGrpSpPr>
              <a:grpSpLocks/>
            </p:cNvGrpSpPr>
            <p:nvPr/>
          </p:nvGrpSpPr>
          <p:grpSpPr bwMode="auto">
            <a:xfrm>
              <a:off x="83" y="-63"/>
              <a:ext cx="4147" cy="453"/>
              <a:chOff x="83" y="-63"/>
              <a:chExt cx="6747" cy="453"/>
            </a:xfrm>
          </p:grpSpPr>
          <p:sp>
            <p:nvSpPr>
              <p:cNvPr id="17441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542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17442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667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sz="2600" b="1" u="none" dirty="0" smtClean="0">
                    <a:solidFill>
                      <a:srgbClr val="404040"/>
                    </a:solidFill>
                    <a:cs typeface="Arial" charset="0"/>
                  </a:rPr>
                  <a:t>2. Propiedades</a:t>
                </a:r>
                <a:endParaRPr lang="es-ES" altLang="es-CL" sz="2600" b="1" u="none" dirty="0">
                  <a:solidFill>
                    <a:srgbClr val="404040"/>
                  </a:solidFill>
                  <a:cs typeface="Arial" charset="0"/>
                </a:endParaRPr>
              </a:p>
            </p:txBody>
          </p:sp>
        </p:grpSp>
        <p:pic>
          <p:nvPicPr>
            <p:cNvPr id="17440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539552" y="927894"/>
            <a:ext cx="3728906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b="1" u="none" dirty="0" smtClean="0">
                <a:solidFill>
                  <a:srgbClr val="FF6600"/>
                </a:solidFill>
              </a:rPr>
              <a:t>e) </a:t>
            </a:r>
            <a:r>
              <a:rPr lang="es-CL" altLang="es-CL" sz="2000" u="none" dirty="0" smtClean="0"/>
              <a:t>Logaritmo </a:t>
            </a:r>
            <a:r>
              <a:rPr lang="es-CL" altLang="es-CL" sz="2000" u="none" dirty="0"/>
              <a:t>de una potencia: 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4139952" y="865981"/>
            <a:ext cx="2879725" cy="539750"/>
          </a:xfrm>
          <a:prstGeom prst="rect">
            <a:avLst/>
          </a:prstGeom>
          <a:solidFill>
            <a:srgbClr val="669900">
              <a:alpha val="5000"/>
            </a:srgb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defTabSz="1257300">
              <a:lnSpc>
                <a:spcPct val="120000"/>
              </a:lnSpc>
              <a:defRPr/>
            </a:pPr>
            <a:r>
              <a:rPr lang="es-CL" sz="2000" u="none" dirty="0"/>
              <a:t>log</a:t>
            </a:r>
            <a:r>
              <a:rPr lang="es-CL" sz="2000" u="none" baseline="-25000" dirty="0"/>
              <a:t>a </a:t>
            </a:r>
            <a:r>
              <a:rPr lang="es-CL" sz="2000" u="none" dirty="0"/>
              <a:t>(b)</a:t>
            </a:r>
            <a:r>
              <a:rPr lang="es-CL" sz="2000" u="none" baseline="30000" dirty="0"/>
              <a:t>n  </a:t>
            </a:r>
            <a:r>
              <a:rPr lang="es-CL" sz="2000" u="none" dirty="0"/>
              <a:t>= n </a:t>
            </a:r>
            <a:r>
              <a:rPr lang="en-US" sz="2000" u="none" dirty="0"/>
              <a:t>·</a:t>
            </a:r>
            <a:r>
              <a:rPr lang="es-CL" sz="20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s-CL" sz="2000" u="none" dirty="0"/>
              <a:t>log</a:t>
            </a:r>
            <a:r>
              <a:rPr lang="es-CL" sz="2000" u="none" baseline="-25000" dirty="0"/>
              <a:t>a </a:t>
            </a:r>
            <a:r>
              <a:rPr lang="es-CL" sz="2000" u="none" dirty="0"/>
              <a:t>(b)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881435" y="1558131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>
                <a:solidFill>
                  <a:srgbClr val="669900"/>
                </a:solidFill>
              </a:rPr>
              <a:t>Ejemplo:</a:t>
            </a:r>
            <a:endParaRPr lang="es-ES" altLang="es-CL" sz="2000" b="1" u="none">
              <a:solidFill>
                <a:srgbClr val="669900"/>
              </a:solidFill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611560" y="3396456"/>
            <a:ext cx="2986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b="1" u="none">
                <a:solidFill>
                  <a:srgbClr val="FF6600"/>
                </a:solidFill>
              </a:rPr>
              <a:t>f) </a:t>
            </a:r>
            <a:r>
              <a:rPr lang="es-CL" altLang="es-CL" sz="2000" u="none"/>
              <a:t>Logaritmo de una raíz: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879848" y="4387056"/>
            <a:ext cx="1649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>
                <a:solidFill>
                  <a:srgbClr val="669900"/>
                </a:solidFill>
              </a:rPr>
              <a:t>Ejemplo:</a:t>
            </a:r>
            <a:endParaRPr lang="es-ES" altLang="es-CL" sz="2000" b="1" u="none">
              <a:solidFill>
                <a:srgbClr val="669900"/>
              </a:solidFill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881435" y="2420888"/>
            <a:ext cx="4860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1257300">
              <a:lnSpc>
                <a:spcPct val="120000"/>
              </a:lnSpc>
              <a:defRPr/>
            </a:pPr>
            <a:r>
              <a:rPr lang="es-CL" sz="2000" u="none" dirty="0"/>
              <a:t>log</a:t>
            </a:r>
            <a:r>
              <a:rPr lang="es-CL" sz="2000" u="none" baseline="-25000" dirty="0"/>
              <a:t>2 </a:t>
            </a:r>
            <a:r>
              <a:rPr lang="es-CL" sz="2000" u="none" dirty="0"/>
              <a:t>(81) = log</a:t>
            </a:r>
            <a:r>
              <a:rPr lang="es-CL" sz="2000" u="none" baseline="-25000" dirty="0"/>
              <a:t>2 </a:t>
            </a:r>
            <a:r>
              <a:rPr lang="es-CL" sz="2000" u="none" dirty="0"/>
              <a:t>(3)</a:t>
            </a:r>
            <a:r>
              <a:rPr lang="es-CL" sz="2000" u="none" baseline="30000" dirty="0"/>
              <a:t>4  </a:t>
            </a:r>
            <a:r>
              <a:rPr lang="es-CL" sz="2000" u="none" dirty="0"/>
              <a:t>=  4 </a:t>
            </a:r>
            <a:r>
              <a:rPr lang="en-US" sz="2000" u="none" dirty="0"/>
              <a:t>·</a:t>
            </a:r>
            <a:r>
              <a:rPr lang="es-CL" sz="2000" u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CL" sz="2000" u="none" dirty="0"/>
              <a:t>log</a:t>
            </a:r>
            <a:r>
              <a:rPr lang="es-CL" sz="2000" u="none" baseline="-25000" dirty="0"/>
              <a:t>2 </a:t>
            </a:r>
            <a:r>
              <a:rPr lang="es-CL" sz="2000" u="none" dirty="0"/>
              <a:t>(3) = 4m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881435" y="2031206"/>
            <a:ext cx="303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altLang="es-CL" sz="2000" u="none"/>
              <a:t>Si log</a:t>
            </a:r>
            <a:r>
              <a:rPr lang="es-CL" altLang="es-CL" sz="2000" u="none" baseline="-25000"/>
              <a:t>2 </a:t>
            </a:r>
            <a:r>
              <a:rPr lang="es-CL" altLang="es-CL" sz="2000" u="none"/>
              <a:t>(3) = m, entonces:</a:t>
            </a:r>
            <a:endParaRPr lang="es-ES" altLang="es-CL" sz="2000" u="none"/>
          </a:p>
        </p:txBody>
      </p:sp>
      <p:grpSp>
        <p:nvGrpSpPr>
          <p:cNvPr id="5" name="57 Grupo"/>
          <p:cNvGrpSpPr>
            <a:grpSpLocks/>
          </p:cNvGrpSpPr>
          <p:nvPr/>
        </p:nvGrpSpPr>
        <p:grpSpPr bwMode="auto">
          <a:xfrm>
            <a:off x="898898" y="4833144"/>
            <a:ext cx="2851150" cy="900112"/>
            <a:chOff x="4427984" y="5013176"/>
            <a:chExt cx="2851150" cy="900112"/>
          </a:xfrm>
        </p:grpSpPr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427984" y="5013176"/>
              <a:ext cx="2851150" cy="900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defTabSz="1257300">
                <a:lnSpc>
                  <a:spcPct val="80000"/>
                </a:lnSpc>
                <a:defRPr/>
              </a:pPr>
              <a:r>
                <a:rPr lang="es-CL" sz="2000" u="none" dirty="0"/>
                <a:t>log</a:t>
              </a:r>
              <a:r>
                <a:rPr lang="es-CL" sz="2000" u="none" baseline="-25000" dirty="0"/>
                <a:t>7     </a:t>
              </a:r>
              <a:r>
                <a:rPr lang="es-CL" sz="2000" u="none" dirty="0"/>
                <a:t>2 =      </a:t>
              </a:r>
              <a:r>
                <a:rPr lang="en-US" sz="2000" u="none" dirty="0"/>
                <a:t>·</a:t>
              </a:r>
              <a:r>
                <a:rPr lang="es-CL" sz="20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CL" sz="2000" u="none" dirty="0"/>
                <a:t>log</a:t>
              </a:r>
              <a:r>
                <a:rPr lang="es-CL" sz="2000" u="none" baseline="-25000" dirty="0"/>
                <a:t>7 </a:t>
              </a:r>
              <a:r>
                <a:rPr lang="es-CL" sz="2000" u="none" dirty="0"/>
                <a:t>(2)</a:t>
              </a:r>
            </a:p>
            <a:p>
              <a:pPr defTabSz="1257300">
                <a:lnSpc>
                  <a:spcPct val="80000"/>
                </a:lnSpc>
                <a:defRPr/>
              </a:pPr>
              <a:r>
                <a:rPr lang="es-CL" sz="2000" u="none" dirty="0"/>
                <a:t>              </a:t>
              </a:r>
            </a:p>
          </p:txBody>
        </p:sp>
        <p:sp>
          <p:nvSpPr>
            <p:cNvPr id="17431" name="Rectangle 43"/>
            <p:cNvSpPr>
              <a:spLocks noChangeArrowheads="1"/>
            </p:cNvSpPr>
            <p:nvPr/>
          </p:nvSpPr>
          <p:spPr bwMode="auto">
            <a:xfrm>
              <a:off x="4927180" y="5134059"/>
              <a:ext cx="279244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u="none" baseline="30000"/>
                <a:t>3</a:t>
              </a:r>
              <a:endParaRPr lang="es-ES" altLang="es-CL" sz="2000" u="none" baseline="30000"/>
            </a:p>
          </p:txBody>
        </p:sp>
        <p:sp>
          <p:nvSpPr>
            <p:cNvPr id="17432" name="Rectangle 48"/>
            <p:cNvSpPr>
              <a:spLocks noChangeArrowheads="1"/>
            </p:cNvSpPr>
            <p:nvPr/>
          </p:nvSpPr>
          <p:spPr bwMode="auto">
            <a:xfrm>
              <a:off x="4923284" y="5116248"/>
              <a:ext cx="3714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u="none"/>
                <a:t>√</a:t>
              </a:r>
              <a:endParaRPr lang="es-ES" altLang="es-CL" sz="2000" u="none"/>
            </a:p>
          </p:txBody>
        </p:sp>
        <p:sp>
          <p:nvSpPr>
            <p:cNvPr id="17433" name="Line 49"/>
            <p:cNvSpPr>
              <a:spLocks noChangeShapeType="1"/>
            </p:cNvSpPr>
            <p:nvPr/>
          </p:nvSpPr>
          <p:spPr bwMode="auto">
            <a:xfrm>
              <a:off x="5135392" y="5184957"/>
              <a:ext cx="179387" cy="0"/>
            </a:xfrm>
            <a:prstGeom prst="line">
              <a:avLst/>
            </a:prstGeom>
            <a:noFill/>
            <a:ln w="127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grpSp>
          <p:nvGrpSpPr>
            <p:cNvPr id="17434" name="56 Grupo"/>
            <p:cNvGrpSpPr>
              <a:grpSpLocks/>
            </p:cNvGrpSpPr>
            <p:nvPr/>
          </p:nvGrpSpPr>
          <p:grpSpPr bwMode="auto">
            <a:xfrm>
              <a:off x="5603640" y="5054120"/>
              <a:ext cx="327334" cy="579646"/>
              <a:chOff x="8172400" y="3861048"/>
              <a:chExt cx="327334" cy="579646"/>
            </a:xfrm>
          </p:grpSpPr>
          <p:sp>
            <p:nvSpPr>
              <p:cNvPr id="17435" name="53 Rectángulo"/>
              <p:cNvSpPr>
                <a:spLocks noChangeArrowheads="1"/>
              </p:cNvSpPr>
              <p:nvPr/>
            </p:nvSpPr>
            <p:spPr bwMode="auto">
              <a:xfrm>
                <a:off x="8172400" y="3861048"/>
                <a:ext cx="327334" cy="579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ts val="1900"/>
                  </a:lnSpc>
                </a:pPr>
                <a:r>
                  <a:rPr lang="es-CL" altLang="es-CL" sz="2000" u="none"/>
                  <a:t>1</a:t>
                </a:r>
              </a:p>
              <a:p>
                <a:pPr eaLnBrk="1" hangingPunct="1">
                  <a:lnSpc>
                    <a:spcPts val="1900"/>
                  </a:lnSpc>
                </a:pPr>
                <a:r>
                  <a:rPr lang="es-CL" altLang="es-CL" sz="2000" u="none"/>
                  <a:t>3</a:t>
                </a:r>
                <a:endParaRPr lang="es-ES" altLang="es-CL" sz="2000"/>
              </a:p>
            </p:txBody>
          </p:sp>
          <p:cxnSp>
            <p:nvCxnSpPr>
              <p:cNvPr id="17436" name="55 Conector recto"/>
              <p:cNvCxnSpPr>
                <a:cxnSpLocks noChangeShapeType="1"/>
              </p:cNvCxnSpPr>
              <p:nvPr/>
            </p:nvCxnSpPr>
            <p:spPr bwMode="auto">
              <a:xfrm>
                <a:off x="8172400" y="4096279"/>
                <a:ext cx="32733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" name="74 Grupo"/>
          <p:cNvGrpSpPr>
            <a:grpSpLocks/>
          </p:cNvGrpSpPr>
          <p:nvPr/>
        </p:nvGrpSpPr>
        <p:grpSpPr bwMode="auto">
          <a:xfrm>
            <a:off x="3826917" y="3259931"/>
            <a:ext cx="3481387" cy="971550"/>
            <a:chOff x="4572000" y="5229200"/>
            <a:chExt cx="3481387" cy="972120"/>
          </a:xfrm>
        </p:grpSpPr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4572000" y="5229200"/>
              <a:ext cx="3481387" cy="900113"/>
            </a:xfrm>
            <a:prstGeom prst="rect">
              <a:avLst/>
            </a:prstGeom>
            <a:solidFill>
              <a:srgbClr val="669900">
                <a:alpha val="5098"/>
              </a:srgbClr>
            </a:solidFill>
            <a:ln w="9525">
              <a:solidFill>
                <a:srgbClr val="669900"/>
              </a:solidFill>
              <a:miter lim="800000"/>
              <a:headEnd/>
              <a:tailEnd/>
            </a:ln>
          </p:spPr>
          <p:txBody>
            <a:bodyPr anchor="ctr"/>
            <a:lstStyle>
              <a:lvl1pPr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endParaRPr lang="es-CL" altLang="es-CL" sz="2000" u="none"/>
            </a:p>
          </p:txBody>
        </p:sp>
        <p:grpSp>
          <p:nvGrpSpPr>
            <p:cNvPr id="17422" name="66 Grupo"/>
            <p:cNvGrpSpPr>
              <a:grpSpLocks/>
            </p:cNvGrpSpPr>
            <p:nvPr/>
          </p:nvGrpSpPr>
          <p:grpSpPr bwMode="auto">
            <a:xfrm>
              <a:off x="4932040" y="5301208"/>
              <a:ext cx="2851150" cy="900112"/>
              <a:chOff x="4427984" y="5013176"/>
              <a:chExt cx="2851150" cy="900112"/>
            </a:xfrm>
          </p:grpSpPr>
          <p:sp>
            <p:nvSpPr>
              <p:cNvPr id="68" name="Rectangle 46"/>
              <p:cNvSpPr>
                <a:spLocks noChangeArrowheads="1"/>
              </p:cNvSpPr>
              <p:nvPr/>
            </p:nvSpPr>
            <p:spPr bwMode="auto">
              <a:xfrm>
                <a:off x="4428306" y="5012648"/>
                <a:ext cx="2851150" cy="900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defTabSz="1257300">
                  <a:lnSpc>
                    <a:spcPct val="80000"/>
                  </a:lnSpc>
                  <a:defRPr/>
                </a:pPr>
                <a:r>
                  <a:rPr lang="es-CL" sz="2000" u="none" dirty="0"/>
                  <a:t>log</a:t>
                </a:r>
                <a:r>
                  <a:rPr lang="es-CL" sz="2000" u="none" baseline="-25000" dirty="0"/>
                  <a:t>a     </a:t>
                </a:r>
                <a:r>
                  <a:rPr lang="es-CL" sz="2000" u="none" dirty="0" err="1"/>
                  <a:t>b</a:t>
                </a:r>
                <a:r>
                  <a:rPr lang="es-CL" sz="2000" u="none" baseline="30000" dirty="0" err="1"/>
                  <a:t>m</a:t>
                </a:r>
                <a:r>
                  <a:rPr lang="es-CL" sz="2000" u="none" baseline="30000" dirty="0"/>
                  <a:t>  </a:t>
                </a:r>
                <a:r>
                  <a:rPr lang="es-CL" sz="2000" u="none" dirty="0"/>
                  <a:t> =      </a:t>
                </a:r>
                <a:r>
                  <a:rPr lang="en-US" sz="2000" u="none" dirty="0"/>
                  <a:t>·</a:t>
                </a:r>
                <a:r>
                  <a:rPr lang="es-CL" sz="2000" u="none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s-CL" sz="2000" u="none" dirty="0"/>
                  <a:t>log</a:t>
                </a:r>
                <a:r>
                  <a:rPr lang="es-CL" sz="2000" u="none" baseline="-25000" dirty="0"/>
                  <a:t>a </a:t>
                </a:r>
                <a:r>
                  <a:rPr lang="es-CL" sz="2000" u="none" dirty="0"/>
                  <a:t>(b)</a:t>
                </a:r>
              </a:p>
              <a:p>
                <a:pPr defTabSz="1257300">
                  <a:lnSpc>
                    <a:spcPct val="80000"/>
                  </a:lnSpc>
                  <a:defRPr/>
                </a:pPr>
                <a:r>
                  <a:rPr lang="es-CL" sz="2000" u="none" dirty="0"/>
                  <a:t>              </a:t>
                </a:r>
              </a:p>
            </p:txBody>
          </p:sp>
          <p:sp>
            <p:nvSpPr>
              <p:cNvPr id="17424" name="Rectangle 43"/>
              <p:cNvSpPr>
                <a:spLocks noChangeArrowheads="1"/>
              </p:cNvSpPr>
              <p:nvPr/>
            </p:nvSpPr>
            <p:spPr bwMode="auto">
              <a:xfrm>
                <a:off x="4927180" y="5102995"/>
                <a:ext cx="279244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 baseline="30000"/>
                  <a:t>n</a:t>
                </a:r>
                <a:endParaRPr lang="es-ES" altLang="es-CL" sz="2000" u="none" baseline="30000"/>
              </a:p>
            </p:txBody>
          </p:sp>
          <p:sp>
            <p:nvSpPr>
              <p:cNvPr id="17425" name="Rectangle 48"/>
              <p:cNvSpPr>
                <a:spLocks noChangeArrowheads="1"/>
              </p:cNvSpPr>
              <p:nvPr/>
            </p:nvSpPr>
            <p:spPr bwMode="auto">
              <a:xfrm>
                <a:off x="4914624" y="5129896"/>
                <a:ext cx="3714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√</a:t>
                </a:r>
                <a:endParaRPr lang="es-ES" altLang="es-CL" sz="2000" u="none"/>
              </a:p>
            </p:txBody>
          </p:sp>
          <p:sp>
            <p:nvSpPr>
              <p:cNvPr id="17426" name="Line 49"/>
              <p:cNvSpPr>
                <a:spLocks noChangeShapeType="1"/>
              </p:cNvSpPr>
              <p:nvPr/>
            </p:nvSpPr>
            <p:spPr bwMode="auto">
              <a:xfrm>
                <a:off x="5135391" y="5184957"/>
                <a:ext cx="360000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grpSp>
            <p:nvGrpSpPr>
              <p:cNvPr id="17427" name="56 Grupo"/>
              <p:cNvGrpSpPr>
                <a:grpSpLocks/>
              </p:cNvGrpSpPr>
              <p:nvPr/>
            </p:nvGrpSpPr>
            <p:grpSpPr bwMode="auto">
              <a:xfrm>
                <a:off x="5815194" y="5081416"/>
                <a:ext cx="397866" cy="579646"/>
                <a:chOff x="8383954" y="3888344"/>
                <a:chExt cx="397866" cy="579646"/>
              </a:xfrm>
            </p:grpSpPr>
            <p:sp>
              <p:nvSpPr>
                <p:cNvPr id="17428" name="72 Rectángulo"/>
                <p:cNvSpPr>
                  <a:spLocks noChangeArrowheads="1"/>
                </p:cNvSpPr>
                <p:nvPr/>
              </p:nvSpPr>
              <p:spPr bwMode="auto">
                <a:xfrm>
                  <a:off x="8383954" y="3888344"/>
                  <a:ext cx="397866" cy="57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ts val="1900"/>
                    </a:lnSpc>
                  </a:pPr>
                  <a:r>
                    <a:rPr lang="es-CL" altLang="es-CL" sz="2000" u="none"/>
                    <a:t>m</a:t>
                  </a:r>
                </a:p>
                <a:p>
                  <a:pPr eaLnBrk="1" hangingPunct="1">
                    <a:lnSpc>
                      <a:spcPts val="1900"/>
                    </a:lnSpc>
                  </a:pPr>
                  <a:r>
                    <a:rPr lang="es-CL" altLang="es-CL" sz="2000" u="none"/>
                    <a:t>n</a:t>
                  </a:r>
                  <a:endParaRPr lang="es-ES" altLang="es-CL" sz="2000"/>
                </a:p>
              </p:txBody>
            </p:sp>
            <p:cxnSp>
              <p:nvCxnSpPr>
                <p:cNvPr id="17429" name="73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8411250" y="4137223"/>
                  <a:ext cx="327334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5"/>
          <p:cNvGrpSpPr>
            <a:grpSpLocks/>
          </p:cNvGrpSpPr>
          <p:nvPr/>
        </p:nvGrpSpPr>
        <p:grpSpPr bwMode="auto">
          <a:xfrm>
            <a:off x="131763" y="-100013"/>
            <a:ext cx="6583362" cy="860426"/>
            <a:chOff x="83" y="-63"/>
            <a:chExt cx="4147" cy="542"/>
          </a:xfrm>
        </p:grpSpPr>
        <p:grpSp>
          <p:nvGrpSpPr>
            <p:cNvPr id="18474" name="Group 2"/>
            <p:cNvGrpSpPr>
              <a:grpSpLocks/>
            </p:cNvGrpSpPr>
            <p:nvPr/>
          </p:nvGrpSpPr>
          <p:grpSpPr bwMode="auto">
            <a:xfrm>
              <a:off x="83" y="-63"/>
              <a:ext cx="4147" cy="453"/>
              <a:chOff x="83" y="-63"/>
              <a:chExt cx="6747" cy="453"/>
            </a:xfrm>
          </p:grpSpPr>
          <p:sp>
            <p:nvSpPr>
              <p:cNvPr id="18476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542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18477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667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sz="2600" b="1" u="none" dirty="0" smtClean="0">
                    <a:solidFill>
                      <a:srgbClr val="404040"/>
                    </a:solidFill>
                    <a:cs typeface="Arial" charset="0"/>
                  </a:rPr>
                  <a:t>2. Propiedades</a:t>
                </a:r>
                <a:endParaRPr lang="es-ES" altLang="es-CL" sz="2600" b="1" u="none" dirty="0">
                  <a:solidFill>
                    <a:srgbClr val="404040"/>
                  </a:solidFill>
                  <a:cs typeface="Arial" charset="0"/>
                </a:endParaRPr>
              </a:p>
            </p:txBody>
          </p:sp>
        </p:grpSp>
        <p:pic>
          <p:nvPicPr>
            <p:cNvPr id="18475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41623" y="1166837"/>
            <a:ext cx="256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b="1" u="none" dirty="0">
                <a:solidFill>
                  <a:srgbClr val="FF6600"/>
                </a:solidFill>
              </a:rPr>
              <a:t>g) </a:t>
            </a:r>
            <a:r>
              <a:rPr lang="es-CL" altLang="es-CL" sz="2000" u="none" dirty="0"/>
              <a:t>Cambio de base:  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896069" y="2339429"/>
            <a:ext cx="1649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>
                <a:solidFill>
                  <a:srgbClr val="669900"/>
                </a:solidFill>
              </a:rPr>
              <a:t>Ejemplo:</a:t>
            </a:r>
            <a:endParaRPr lang="es-ES" altLang="es-CL" sz="2000" b="1" u="none">
              <a:solidFill>
                <a:srgbClr val="669900"/>
              </a:solidFill>
            </a:endParaRPr>
          </a:p>
        </p:txBody>
      </p:sp>
      <p:grpSp>
        <p:nvGrpSpPr>
          <p:cNvPr id="5" name="85 Grupo"/>
          <p:cNvGrpSpPr>
            <a:grpSpLocks/>
          </p:cNvGrpSpPr>
          <p:nvPr/>
        </p:nvGrpSpPr>
        <p:grpSpPr bwMode="auto">
          <a:xfrm>
            <a:off x="3203848" y="982116"/>
            <a:ext cx="3024187" cy="936625"/>
            <a:chOff x="3491433" y="1269330"/>
            <a:chExt cx="3024187" cy="936625"/>
          </a:xfrm>
        </p:grpSpPr>
        <p:grpSp>
          <p:nvGrpSpPr>
            <p:cNvPr id="18465" name="Group 14"/>
            <p:cNvGrpSpPr>
              <a:grpSpLocks/>
            </p:cNvGrpSpPr>
            <p:nvPr/>
          </p:nvGrpSpPr>
          <p:grpSpPr bwMode="auto">
            <a:xfrm>
              <a:off x="3491433" y="1269330"/>
              <a:ext cx="3024187" cy="936625"/>
              <a:chOff x="3016" y="1138"/>
              <a:chExt cx="1905" cy="590"/>
            </a:xfrm>
          </p:grpSpPr>
          <p:sp>
            <p:nvSpPr>
              <p:cNvPr id="18467" name="Rectangle 8"/>
              <p:cNvSpPr>
                <a:spLocks noChangeArrowheads="1"/>
              </p:cNvSpPr>
              <p:nvPr/>
            </p:nvSpPr>
            <p:spPr bwMode="auto">
              <a:xfrm>
                <a:off x="3107" y="1258"/>
                <a:ext cx="1814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12573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12573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12573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12573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12573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12573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12573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12573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12573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s-CL" altLang="es-CL" sz="2000" u="none"/>
                  <a:t>log</a:t>
                </a:r>
                <a:r>
                  <a:rPr lang="es-CL" altLang="es-CL" sz="2000" u="none" baseline="-25000"/>
                  <a:t>a </a:t>
                </a:r>
                <a:r>
                  <a:rPr lang="es-CL" altLang="es-CL" sz="2000" u="none"/>
                  <a:t>(b)</a:t>
                </a:r>
                <a:r>
                  <a:rPr lang="es-CL" altLang="es-CL" sz="2000" u="none" baseline="30000"/>
                  <a:t> </a:t>
                </a:r>
                <a:r>
                  <a:rPr lang="es-CL" altLang="es-CL" sz="2000" u="none"/>
                  <a:t>=  </a:t>
                </a:r>
              </a:p>
            </p:txBody>
          </p:sp>
          <p:grpSp>
            <p:nvGrpSpPr>
              <p:cNvPr id="18468" name="Group 13"/>
              <p:cNvGrpSpPr>
                <a:grpSpLocks/>
              </p:cNvGrpSpPr>
              <p:nvPr/>
            </p:nvGrpSpPr>
            <p:grpSpPr bwMode="auto">
              <a:xfrm>
                <a:off x="3016" y="1138"/>
                <a:ext cx="1701" cy="590"/>
                <a:chOff x="3016" y="458"/>
                <a:chExt cx="1701" cy="590"/>
              </a:xfrm>
            </p:grpSpPr>
            <p:sp>
              <p:nvSpPr>
                <p:cNvPr id="18469" name="Rectangle 10"/>
                <p:cNvSpPr>
                  <a:spLocks noChangeArrowheads="1"/>
                </p:cNvSpPr>
                <p:nvPr/>
              </p:nvSpPr>
              <p:spPr bwMode="auto">
                <a:xfrm>
                  <a:off x="3811" y="503"/>
                  <a:ext cx="61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s-CL" altLang="es-CL" sz="2000" u="none"/>
                    <a:t>log</a:t>
                  </a:r>
                  <a:r>
                    <a:rPr lang="es-CL" altLang="es-CL" sz="2000" u="none" baseline="-25000"/>
                    <a:t>c </a:t>
                  </a:r>
                  <a:r>
                    <a:rPr lang="es-CL" altLang="es-CL" sz="2000" u="none"/>
                    <a:t>(b)</a:t>
                  </a:r>
                  <a:endParaRPr lang="es-ES" altLang="es-CL" sz="2000" u="none"/>
                </a:p>
              </p:txBody>
            </p:sp>
            <p:sp>
              <p:nvSpPr>
                <p:cNvPr id="18470" name="Rectangle 11"/>
                <p:cNvSpPr>
                  <a:spLocks noChangeArrowheads="1"/>
                </p:cNvSpPr>
                <p:nvPr/>
              </p:nvSpPr>
              <p:spPr bwMode="auto">
                <a:xfrm>
                  <a:off x="3811" y="739"/>
                  <a:ext cx="61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s-CL" altLang="es-CL" sz="2000" u="none"/>
                    <a:t>log</a:t>
                  </a:r>
                  <a:r>
                    <a:rPr lang="es-CL" altLang="es-CL" sz="2000" u="none" baseline="-25000"/>
                    <a:t>c </a:t>
                  </a:r>
                  <a:r>
                    <a:rPr lang="es-CL" altLang="es-CL" sz="2000" u="none"/>
                    <a:t>(a)</a:t>
                  </a:r>
                  <a:endParaRPr lang="es-ES" altLang="es-CL" sz="2000" u="none"/>
                </a:p>
              </p:txBody>
            </p:sp>
            <p:sp>
              <p:nvSpPr>
                <p:cNvPr id="18471" name="Rectangle 12"/>
                <p:cNvSpPr>
                  <a:spLocks noChangeArrowheads="1"/>
                </p:cNvSpPr>
                <p:nvPr/>
              </p:nvSpPr>
              <p:spPr bwMode="auto">
                <a:xfrm>
                  <a:off x="3016" y="458"/>
                  <a:ext cx="1701" cy="590"/>
                </a:xfrm>
                <a:prstGeom prst="rect">
                  <a:avLst/>
                </a:prstGeom>
                <a:solidFill>
                  <a:srgbClr val="669900">
                    <a:alpha val="5098"/>
                  </a:srgbClr>
                </a:solidFill>
                <a:ln w="9525">
                  <a:solidFill>
                    <a:srgbClr val="66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s-CL" altLang="es-CL" sz="2000" u="none"/>
                </a:p>
              </p:txBody>
            </p:sp>
          </p:grpSp>
        </p:grpSp>
        <p:cxnSp>
          <p:nvCxnSpPr>
            <p:cNvPr id="18466" name="84 Conector recto"/>
            <p:cNvCxnSpPr>
              <a:cxnSpLocks noChangeShapeType="1"/>
            </p:cNvCxnSpPr>
            <p:nvPr/>
          </p:nvCxnSpPr>
          <p:spPr bwMode="auto">
            <a:xfrm>
              <a:off x="4825200" y="1718224"/>
              <a:ext cx="7920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98 Grupo"/>
          <p:cNvGrpSpPr>
            <a:grpSpLocks/>
          </p:cNvGrpSpPr>
          <p:nvPr/>
        </p:nvGrpSpPr>
        <p:grpSpPr bwMode="auto">
          <a:xfrm>
            <a:off x="1980331" y="2709316"/>
            <a:ext cx="3024188" cy="936625"/>
            <a:chOff x="5508104" y="3212976"/>
            <a:chExt cx="3024188" cy="936625"/>
          </a:xfrm>
        </p:grpSpPr>
        <p:grpSp>
          <p:nvGrpSpPr>
            <p:cNvPr id="18454" name="86 Grupo"/>
            <p:cNvGrpSpPr>
              <a:grpSpLocks/>
            </p:cNvGrpSpPr>
            <p:nvPr/>
          </p:nvGrpSpPr>
          <p:grpSpPr bwMode="auto">
            <a:xfrm>
              <a:off x="5508104" y="3212976"/>
              <a:ext cx="3024188" cy="936625"/>
              <a:chOff x="3491434" y="1269330"/>
              <a:chExt cx="3024188" cy="936625"/>
            </a:xfrm>
          </p:grpSpPr>
          <p:grpSp>
            <p:nvGrpSpPr>
              <p:cNvPr id="18458" name="Group 14"/>
              <p:cNvGrpSpPr>
                <a:grpSpLocks/>
              </p:cNvGrpSpPr>
              <p:nvPr/>
            </p:nvGrpSpPr>
            <p:grpSpPr bwMode="auto">
              <a:xfrm>
                <a:off x="3491434" y="1269330"/>
                <a:ext cx="3024188" cy="936625"/>
                <a:chOff x="3016" y="1138"/>
                <a:chExt cx="1905" cy="590"/>
              </a:xfrm>
            </p:grpSpPr>
            <p:sp>
              <p:nvSpPr>
                <p:cNvPr id="18460" name="Rectangle 8"/>
                <p:cNvSpPr>
                  <a:spLocks noChangeArrowheads="1"/>
                </p:cNvSpPr>
                <p:nvPr/>
              </p:nvSpPr>
              <p:spPr bwMode="auto">
                <a:xfrm>
                  <a:off x="3107" y="1258"/>
                  <a:ext cx="1814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12573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12573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12573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12573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r>
                    <a:rPr lang="es-CL" altLang="es-CL" sz="2000" u="none"/>
                    <a:t>log</a:t>
                  </a:r>
                  <a:r>
                    <a:rPr lang="es-CL" altLang="es-CL" sz="2000" u="none" baseline="-25000"/>
                    <a:t>27  </a:t>
                  </a:r>
                  <a:r>
                    <a:rPr lang="es-CL" altLang="es-CL" sz="2000" u="none"/>
                    <a:t>9</a:t>
                  </a:r>
                  <a:r>
                    <a:rPr lang="es-CL" altLang="es-CL" sz="2000" u="none" baseline="30000"/>
                    <a:t>  </a:t>
                  </a:r>
                  <a:r>
                    <a:rPr lang="es-CL" altLang="es-CL" sz="2000" u="none"/>
                    <a:t>=               =  </a:t>
                  </a:r>
                </a:p>
              </p:txBody>
            </p:sp>
            <p:grpSp>
              <p:nvGrpSpPr>
                <p:cNvPr id="18461" name="Group 13"/>
                <p:cNvGrpSpPr>
                  <a:grpSpLocks/>
                </p:cNvGrpSpPr>
                <p:nvPr/>
              </p:nvGrpSpPr>
              <p:grpSpPr bwMode="auto">
                <a:xfrm>
                  <a:off x="3016" y="1138"/>
                  <a:ext cx="1701" cy="590"/>
                  <a:chOff x="3016" y="458"/>
                  <a:chExt cx="1701" cy="590"/>
                </a:xfrm>
              </p:grpSpPr>
              <p:sp>
                <p:nvSpPr>
                  <p:cNvPr id="184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503"/>
                    <a:ext cx="512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/>
                      <a:t>log</a:t>
                    </a:r>
                    <a:r>
                      <a:rPr lang="es-CL" altLang="es-CL" sz="2000" u="none" baseline="-25000"/>
                      <a:t>3 </a:t>
                    </a:r>
                    <a:r>
                      <a:rPr lang="es-CL" altLang="es-CL" sz="2000" u="none"/>
                      <a:t>9</a:t>
                    </a:r>
                    <a:endParaRPr lang="es-ES" altLang="es-CL" sz="2000" u="none"/>
                  </a:p>
                </p:txBody>
              </p:sp>
              <p:sp>
                <p:nvSpPr>
                  <p:cNvPr id="184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739"/>
                    <a:ext cx="632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/>
                      <a:t>log</a:t>
                    </a:r>
                    <a:r>
                      <a:rPr lang="es-CL" altLang="es-CL" sz="2000" u="none" baseline="-25000"/>
                      <a:t>3  </a:t>
                    </a:r>
                    <a:r>
                      <a:rPr lang="es-CL" altLang="es-CL" sz="2000" u="none"/>
                      <a:t>27</a:t>
                    </a:r>
                    <a:endParaRPr lang="es-ES" altLang="es-CL" sz="2000" u="none"/>
                  </a:p>
                </p:txBody>
              </p:sp>
              <p:sp>
                <p:nvSpPr>
                  <p:cNvPr id="1846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458"/>
                    <a:ext cx="1701" cy="5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s-CL" altLang="es-CL" sz="2000" u="none"/>
                  </a:p>
                </p:txBody>
              </p:sp>
            </p:grpSp>
          </p:grpSp>
          <p:cxnSp>
            <p:nvCxnSpPr>
              <p:cNvPr id="18459" name="88 Conector recto"/>
              <p:cNvCxnSpPr>
                <a:cxnSpLocks noChangeShapeType="1"/>
              </p:cNvCxnSpPr>
              <p:nvPr/>
            </p:nvCxnSpPr>
            <p:spPr bwMode="auto">
              <a:xfrm>
                <a:off x="4825200" y="1718224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455" name="97 Grupo"/>
            <p:cNvGrpSpPr>
              <a:grpSpLocks/>
            </p:cNvGrpSpPr>
            <p:nvPr/>
          </p:nvGrpSpPr>
          <p:grpSpPr bwMode="auto">
            <a:xfrm>
              <a:off x="8028384" y="3308512"/>
              <a:ext cx="327334" cy="707886"/>
              <a:chOff x="7452320" y="2060848"/>
              <a:chExt cx="327334" cy="707886"/>
            </a:xfrm>
          </p:grpSpPr>
          <p:sp>
            <p:nvSpPr>
              <p:cNvPr id="18456" name="Rectangle 36"/>
              <p:cNvSpPr>
                <a:spLocks noChangeArrowheads="1"/>
              </p:cNvSpPr>
              <p:nvPr/>
            </p:nvSpPr>
            <p:spPr bwMode="auto">
              <a:xfrm>
                <a:off x="7452320" y="2060848"/>
                <a:ext cx="32733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CL" altLang="es-CL" sz="2000" u="none"/>
                  <a:t>2</a:t>
                </a:r>
                <a:endParaRPr lang="es-ES" altLang="es-CL" sz="2000" u="none"/>
              </a:p>
              <a:p>
                <a:pPr eaLnBrk="1" hangingPunct="1"/>
                <a:r>
                  <a:rPr lang="es-ES" altLang="es-CL" sz="2000" u="none"/>
                  <a:t>3</a:t>
                </a:r>
              </a:p>
            </p:txBody>
          </p:sp>
          <p:cxnSp>
            <p:nvCxnSpPr>
              <p:cNvPr id="18457" name="96 Conector recto"/>
              <p:cNvCxnSpPr>
                <a:cxnSpLocks noChangeShapeType="1"/>
                <a:stCxn id="18456" idx="1"/>
                <a:endCxn id="18456" idx="3"/>
              </p:cNvCxnSpPr>
              <p:nvPr/>
            </p:nvCxnSpPr>
            <p:spPr bwMode="auto">
              <a:xfrm>
                <a:off x="7452320" y="2414791"/>
                <a:ext cx="32733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3" name="108 Grupo"/>
          <p:cNvGrpSpPr>
            <a:grpSpLocks/>
          </p:cNvGrpSpPr>
          <p:nvPr/>
        </p:nvGrpSpPr>
        <p:grpSpPr bwMode="auto">
          <a:xfrm>
            <a:off x="1618009" y="3947566"/>
            <a:ext cx="5402263" cy="2217738"/>
            <a:chOff x="364472" y="4235598"/>
            <a:chExt cx="5402594" cy="2217738"/>
          </a:xfrm>
        </p:grpSpPr>
        <p:sp>
          <p:nvSpPr>
            <p:cNvPr id="18441" name="Rectangle 39"/>
            <p:cNvSpPr>
              <a:spLocks noChangeArrowheads="1"/>
            </p:cNvSpPr>
            <p:nvPr/>
          </p:nvSpPr>
          <p:spPr bwMode="auto">
            <a:xfrm>
              <a:off x="844228" y="4235598"/>
              <a:ext cx="4922838" cy="2217738"/>
            </a:xfrm>
            <a:prstGeom prst="rect">
              <a:avLst/>
            </a:prstGeom>
            <a:solidFill>
              <a:srgbClr val="669900">
                <a:alpha val="12157"/>
              </a:srgbClr>
            </a:solidFill>
            <a:ln w="127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CL" altLang="es-CL" sz="2000" u="none"/>
            </a:p>
          </p:txBody>
        </p:sp>
        <p:sp>
          <p:nvSpPr>
            <p:cNvPr id="18442" name="Rectangle 41"/>
            <p:cNvSpPr>
              <a:spLocks noChangeArrowheads="1"/>
            </p:cNvSpPr>
            <p:nvPr/>
          </p:nvSpPr>
          <p:spPr bwMode="auto">
            <a:xfrm>
              <a:off x="1230309" y="4840585"/>
              <a:ext cx="4417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s-CL" altLang="es-CL" sz="2000" u="none"/>
                <a:t>log</a:t>
              </a:r>
              <a:r>
                <a:rPr lang="es-CL" altLang="es-CL" sz="2000" u="none" baseline="-25000"/>
                <a:t>a </a:t>
              </a:r>
              <a:r>
                <a:rPr lang="es-CL" altLang="es-CL" sz="2000" u="none"/>
                <a:t>(b) </a:t>
              </a:r>
              <a:r>
                <a:rPr lang="en-US" altLang="es-CL" sz="2000" u="none"/>
                <a:t>· log</a:t>
              </a:r>
              <a:r>
                <a:rPr lang="en-US" altLang="es-CL" sz="2000" u="none" baseline="-25000"/>
                <a:t>a </a:t>
              </a:r>
              <a:r>
                <a:rPr lang="en-US" altLang="es-CL" sz="2000" u="none"/>
                <a:t>(</a:t>
              </a:r>
              <a:r>
                <a:rPr lang="es-CL" altLang="es-CL" sz="2000" u="none"/>
                <a:t>c)  ≠  log</a:t>
              </a:r>
              <a:r>
                <a:rPr lang="es-CL" altLang="es-CL" sz="2000" u="none" baseline="-25000"/>
                <a:t>a </a:t>
              </a:r>
              <a:r>
                <a:rPr lang="es-CL" altLang="es-CL" sz="2000" u="none"/>
                <a:t>(b) + log</a:t>
              </a:r>
              <a:r>
                <a:rPr lang="es-CL" altLang="es-CL" sz="2000" u="none" baseline="-25000"/>
                <a:t>a </a:t>
              </a:r>
              <a:r>
                <a:rPr lang="es-CL" altLang="es-CL" sz="2000" u="none"/>
                <a:t>(c) </a:t>
              </a:r>
            </a:p>
          </p:txBody>
        </p:sp>
        <p:sp>
          <p:nvSpPr>
            <p:cNvPr id="82" name="Rectangle 50"/>
            <p:cNvSpPr>
              <a:spLocks noChangeArrowheads="1"/>
            </p:cNvSpPr>
            <p:nvPr/>
          </p:nvSpPr>
          <p:spPr bwMode="auto">
            <a:xfrm>
              <a:off x="2949080" y="5527823"/>
              <a:ext cx="2187709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s-CL" sz="2000" u="none" dirty="0" err="1"/>
                <a:t>log</a:t>
              </a:r>
              <a:r>
                <a:rPr lang="es-CL" sz="2000" u="none" baseline="-25000" dirty="0" err="1"/>
                <a:t>c</a:t>
              </a:r>
              <a:r>
                <a:rPr lang="es-CL" sz="2000" u="none" baseline="-25000" dirty="0"/>
                <a:t> </a:t>
              </a:r>
              <a:r>
                <a:rPr lang="es-CL" sz="2000" u="none" dirty="0"/>
                <a:t>(b)  – </a:t>
              </a:r>
              <a:r>
                <a:rPr lang="es-CL" sz="2000" u="none" dirty="0" err="1"/>
                <a:t>log</a:t>
              </a:r>
              <a:r>
                <a:rPr lang="es-CL" sz="2000" u="none" baseline="-25000" dirty="0" err="1"/>
                <a:t>c</a:t>
              </a:r>
              <a:r>
                <a:rPr lang="es-CL" sz="2000" u="none" baseline="-25000" dirty="0"/>
                <a:t> </a:t>
              </a:r>
              <a:r>
                <a:rPr lang="es-CL" sz="2000" u="none" dirty="0"/>
                <a:t>(a)</a:t>
              </a:r>
              <a:r>
                <a:rPr lang="es-CL" sz="20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8444" name="Text Box 6"/>
            <p:cNvSpPr txBox="1">
              <a:spLocks noChangeArrowheads="1"/>
            </p:cNvSpPr>
            <p:nvPr/>
          </p:nvSpPr>
          <p:spPr bwMode="auto">
            <a:xfrm>
              <a:off x="1299841" y="4291161"/>
              <a:ext cx="2608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sz="2000" b="1" u="none">
                  <a:solidFill>
                    <a:srgbClr val="669900"/>
                  </a:solidFill>
                </a:rPr>
                <a:t>Errores frecuentes</a:t>
              </a:r>
              <a:endParaRPr lang="es-ES" altLang="es-CL" sz="2000" b="1" u="none">
                <a:solidFill>
                  <a:srgbClr val="669900"/>
                </a:solidFill>
              </a:endParaRPr>
            </a:p>
          </p:txBody>
        </p:sp>
        <p:sp>
          <p:nvSpPr>
            <p:cNvPr id="18445" name="99 Rectángulo"/>
            <p:cNvSpPr>
              <a:spLocks noChangeArrowheads="1"/>
            </p:cNvSpPr>
            <p:nvPr/>
          </p:nvSpPr>
          <p:spPr bwMode="auto">
            <a:xfrm>
              <a:off x="2645200" y="5575592"/>
              <a:ext cx="3257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000" u="none"/>
                <a:t>≠</a:t>
              </a:r>
              <a:endParaRPr lang="es-ES" altLang="es-CL" sz="2000"/>
            </a:p>
          </p:txBody>
        </p:sp>
        <p:grpSp>
          <p:nvGrpSpPr>
            <p:cNvPr id="18446" name="100 Grupo"/>
            <p:cNvGrpSpPr>
              <a:grpSpLocks/>
            </p:cNvGrpSpPr>
            <p:nvPr/>
          </p:nvGrpSpPr>
          <p:grpSpPr bwMode="auto">
            <a:xfrm>
              <a:off x="364472" y="5355279"/>
              <a:ext cx="3024188" cy="936625"/>
              <a:chOff x="3491434" y="1269330"/>
              <a:chExt cx="3024188" cy="936625"/>
            </a:xfrm>
          </p:grpSpPr>
          <p:grpSp>
            <p:nvGrpSpPr>
              <p:cNvPr id="18447" name="Group 14"/>
              <p:cNvGrpSpPr>
                <a:grpSpLocks/>
              </p:cNvGrpSpPr>
              <p:nvPr/>
            </p:nvGrpSpPr>
            <p:grpSpPr bwMode="auto">
              <a:xfrm>
                <a:off x="3491434" y="1269330"/>
                <a:ext cx="3024188" cy="936625"/>
                <a:chOff x="3016" y="1138"/>
                <a:chExt cx="1905" cy="590"/>
              </a:xfrm>
            </p:grpSpPr>
            <p:sp>
              <p:nvSpPr>
                <p:cNvPr id="18449" name="Rectangle 8"/>
                <p:cNvSpPr>
                  <a:spLocks noChangeArrowheads="1"/>
                </p:cNvSpPr>
                <p:nvPr/>
              </p:nvSpPr>
              <p:spPr bwMode="auto">
                <a:xfrm>
                  <a:off x="3107" y="1258"/>
                  <a:ext cx="1814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defTabSz="1257300" eaLnBrk="0" hangingPunct="0"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12573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12573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12573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12573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r>
                    <a:rPr lang="es-CL" altLang="es-CL" sz="2000" u="none"/>
                    <a:t>  </a:t>
                  </a:r>
                </a:p>
              </p:txBody>
            </p:sp>
            <p:grpSp>
              <p:nvGrpSpPr>
                <p:cNvPr id="18450" name="Group 13"/>
                <p:cNvGrpSpPr>
                  <a:grpSpLocks/>
                </p:cNvGrpSpPr>
                <p:nvPr/>
              </p:nvGrpSpPr>
              <p:grpSpPr bwMode="auto">
                <a:xfrm>
                  <a:off x="3016" y="1138"/>
                  <a:ext cx="1701" cy="590"/>
                  <a:chOff x="3016" y="458"/>
                  <a:chExt cx="1701" cy="590"/>
                </a:xfrm>
              </p:grpSpPr>
              <p:sp>
                <p:nvSpPr>
                  <p:cNvPr id="1845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503"/>
                    <a:ext cx="61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/>
                      <a:t>log</a:t>
                    </a:r>
                    <a:r>
                      <a:rPr lang="es-CL" altLang="es-CL" sz="2000" u="none" baseline="-25000"/>
                      <a:t>c </a:t>
                    </a:r>
                    <a:r>
                      <a:rPr lang="es-CL" altLang="es-CL" sz="2000" u="none"/>
                      <a:t>(b)</a:t>
                    </a:r>
                    <a:endParaRPr lang="es-ES" altLang="es-CL" sz="2000" u="none"/>
                  </a:p>
                </p:txBody>
              </p:sp>
              <p:sp>
                <p:nvSpPr>
                  <p:cNvPr id="1845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739"/>
                    <a:ext cx="61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s-CL" altLang="es-CL" sz="2000" u="none"/>
                      <a:t>log</a:t>
                    </a:r>
                    <a:r>
                      <a:rPr lang="es-CL" altLang="es-CL" sz="2000" u="none" baseline="-25000"/>
                      <a:t>c </a:t>
                    </a:r>
                    <a:r>
                      <a:rPr lang="es-CL" altLang="es-CL" sz="2000" u="none"/>
                      <a:t>(a)</a:t>
                    </a:r>
                    <a:endParaRPr lang="es-ES" altLang="es-CL" sz="2000" u="none"/>
                  </a:p>
                </p:txBody>
              </p:sp>
              <p:sp>
                <p:nvSpPr>
                  <p:cNvPr id="1845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458"/>
                    <a:ext cx="1701" cy="5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u="sng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s-CL" altLang="es-CL" sz="2000" u="none"/>
                  </a:p>
                </p:txBody>
              </p:sp>
            </p:grpSp>
          </p:grpSp>
          <p:cxnSp>
            <p:nvCxnSpPr>
              <p:cNvPr id="18448" name="102 Conector recto"/>
              <p:cNvCxnSpPr>
                <a:cxnSpLocks noChangeShapeType="1"/>
              </p:cNvCxnSpPr>
              <p:nvPr/>
            </p:nvCxnSpPr>
            <p:spPr bwMode="auto">
              <a:xfrm>
                <a:off x="4825200" y="1718224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14 Grupo"/>
          <p:cNvGrpSpPr>
            <a:grpSpLocks/>
          </p:cNvGrpSpPr>
          <p:nvPr/>
        </p:nvGrpSpPr>
        <p:grpSpPr bwMode="auto">
          <a:xfrm>
            <a:off x="214313" y="1143000"/>
            <a:ext cx="8715375" cy="5157788"/>
            <a:chOff x="214313" y="1143000"/>
            <a:chExt cx="8715375" cy="5158337"/>
          </a:xfrm>
        </p:grpSpPr>
        <p:sp>
          <p:nvSpPr>
            <p:cNvPr id="26637" name="Rectangle 5"/>
            <p:cNvSpPr>
              <a:spLocks noChangeArrowheads="1"/>
            </p:cNvSpPr>
            <p:nvPr/>
          </p:nvSpPr>
          <p:spPr bwMode="auto">
            <a:xfrm>
              <a:off x="214313" y="1143000"/>
              <a:ext cx="8715375" cy="515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569" tIns="49785" rIns="99569" bIns="49785">
              <a:spAutoFit/>
            </a:bodyPr>
            <a:lstStyle>
              <a:lvl1pPr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34. Sean x e y números positivos, la expresión log (x</a:t>
              </a:r>
              <a:r>
                <a:rPr lang="es-ES" altLang="es-CL" u="none" baseline="30000" dirty="0">
                  <a:solidFill>
                    <a:schemeClr val="tx2"/>
                  </a:solidFill>
                  <a:cs typeface="Arial" charset="0"/>
                </a:rPr>
                <a:t>3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y</a:t>
              </a:r>
              <a:r>
                <a:rPr lang="es-ES" altLang="es-CL" u="none" baseline="30000" dirty="0">
                  <a:solidFill>
                    <a:schemeClr val="tx2"/>
                  </a:solidFill>
                  <a:cs typeface="Arial" charset="0"/>
                </a:rPr>
                <a:t>– 2 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) es siempre igual a</a:t>
              </a:r>
            </a:p>
            <a:p>
              <a:pPr algn="just" eaLnBrk="1" hangingPunct="1"/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</a:t>
              </a:r>
            </a:p>
            <a:p>
              <a:pPr algn="just" eaLnBrk="1" hangingPunct="1"/>
              <a:endParaRPr lang="es-ES" altLang="es-CL" u="none" dirty="0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/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  A)	– 6 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log (</a:t>
              </a:r>
              <a:r>
                <a:rPr lang="es-ES" altLang="es-CL" u="none" dirty="0" err="1">
                  <a:solidFill>
                    <a:schemeClr val="tx2"/>
                  </a:solidFill>
                  <a:cs typeface="Arial" charset="0"/>
                </a:rPr>
                <a:t>xy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) </a:t>
              </a:r>
            </a:p>
            <a:p>
              <a:pPr algn="just" eaLnBrk="1" hangingPunct="1"/>
              <a:endParaRPr lang="es-ES" altLang="es-CL" u="none" dirty="0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>
                <a:lnSpc>
                  <a:spcPts val="5000"/>
                </a:lnSpc>
              </a:pP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  B) 	        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log (</a:t>
              </a:r>
              <a:r>
                <a:rPr lang="es-ES" altLang="es-CL" u="none" dirty="0" err="1">
                  <a:solidFill>
                    <a:schemeClr val="tx2"/>
                  </a:solidFill>
                  <a:cs typeface="Arial" charset="0"/>
                </a:rPr>
                <a:t>xy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) </a:t>
              </a:r>
            </a:p>
            <a:p>
              <a:pPr algn="just" eaLnBrk="1" hangingPunct="1">
                <a:lnSpc>
                  <a:spcPts val="5000"/>
                </a:lnSpc>
              </a:pP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  C) 	3 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log x – 2 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log y </a:t>
              </a:r>
            </a:p>
            <a:p>
              <a:pPr algn="just" eaLnBrk="1" hangingPunct="1">
                <a:lnSpc>
                  <a:spcPts val="5000"/>
                </a:lnSpc>
              </a:pP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  D)  </a:t>
              </a:r>
            </a:p>
            <a:p>
              <a:pPr algn="just" eaLnBrk="1" hangingPunct="1">
                <a:lnSpc>
                  <a:spcPts val="5000"/>
                </a:lnSpc>
              </a:pP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  E)	(3 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log x)(– 2 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 dirty="0">
                  <a:solidFill>
                    <a:schemeClr val="tx2"/>
                  </a:solidFill>
                  <a:cs typeface="Arial" charset="0"/>
                </a:rPr>
                <a:t> log y) </a:t>
              </a:r>
            </a:p>
            <a:p>
              <a:pPr algn="just" eaLnBrk="1" hangingPunct="1"/>
              <a:endParaRPr lang="es-ES" altLang="es-CL" u="none" dirty="0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/>
              <a:endParaRPr lang="es-ES" altLang="es-CL" u="none" dirty="0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/>
              <a:endParaRPr lang="es-ES" altLang="es-CL" u="none" dirty="0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/>
              <a:r>
                <a:rPr lang="es-ES_tradnl" altLang="es-CL" i="1" u="none" dirty="0">
                  <a:solidFill>
                    <a:schemeClr val="tx2"/>
                  </a:solidFill>
                  <a:cs typeface="Arial" charset="0"/>
                </a:rPr>
                <a:t> Fuente : </a:t>
              </a:r>
              <a:r>
                <a:rPr lang="es-ES_tradnl" altLang="es-CL" b="1" i="1" u="none" dirty="0">
                  <a:solidFill>
                    <a:schemeClr val="tx2"/>
                  </a:solidFill>
                  <a:cs typeface="Arial" charset="0"/>
                </a:rPr>
                <a:t>DEMRE - U. DE CHILE</a:t>
              </a:r>
              <a:r>
                <a:rPr lang="es-ES_tradnl" altLang="es-CL" i="1" u="none" dirty="0">
                  <a:solidFill>
                    <a:schemeClr val="tx2"/>
                  </a:solidFill>
                  <a:cs typeface="Arial" charset="0"/>
                </a:rPr>
                <a:t>, Proceso de admisión 2011.</a:t>
              </a:r>
            </a:p>
          </p:txBody>
        </p:sp>
        <p:grpSp>
          <p:nvGrpSpPr>
            <p:cNvPr id="26638" name="9 Grupo"/>
            <p:cNvGrpSpPr>
              <a:grpSpLocks/>
            </p:cNvGrpSpPr>
            <p:nvPr/>
          </p:nvGrpSpPr>
          <p:grpSpPr bwMode="auto">
            <a:xfrm>
              <a:off x="1231125" y="2664208"/>
              <a:ext cx="505267" cy="646331"/>
              <a:chOff x="4287306" y="3244334"/>
              <a:chExt cx="505267" cy="646331"/>
            </a:xfrm>
          </p:grpSpPr>
          <p:sp>
            <p:nvSpPr>
              <p:cNvPr id="26642" name="20 Rectángulo"/>
              <p:cNvSpPr>
                <a:spLocks noChangeArrowheads="1"/>
              </p:cNvSpPr>
              <p:nvPr/>
            </p:nvSpPr>
            <p:spPr bwMode="auto">
              <a:xfrm>
                <a:off x="4287306" y="3244334"/>
                <a:ext cx="50526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– 3</a:t>
                </a:r>
              </a:p>
              <a:p>
                <a:pPr eaLnBrk="1" hangingPunct="1"/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  2</a:t>
                </a:r>
                <a:endParaRPr lang="es-ES" altLang="es-CL"/>
              </a:p>
            </p:txBody>
          </p:sp>
          <p:cxnSp>
            <p:nvCxnSpPr>
              <p:cNvPr id="26643" name="21 Conector recto"/>
              <p:cNvCxnSpPr>
                <a:cxnSpLocks noChangeShapeType="1"/>
              </p:cNvCxnSpPr>
              <p:nvPr/>
            </p:nvCxnSpPr>
            <p:spPr bwMode="auto">
              <a:xfrm>
                <a:off x="4341898" y="3567500"/>
                <a:ext cx="432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39" name="10 Grupo"/>
            <p:cNvGrpSpPr>
              <a:grpSpLocks/>
            </p:cNvGrpSpPr>
            <p:nvPr/>
          </p:nvGrpSpPr>
          <p:grpSpPr bwMode="auto">
            <a:xfrm>
              <a:off x="1218688" y="3923176"/>
              <a:ext cx="1178528" cy="646331"/>
              <a:chOff x="4287306" y="3244334"/>
              <a:chExt cx="1178528" cy="646331"/>
            </a:xfrm>
          </p:grpSpPr>
          <p:sp>
            <p:nvSpPr>
              <p:cNvPr id="26640" name="18 Rectángulo"/>
              <p:cNvSpPr>
                <a:spLocks noChangeArrowheads="1"/>
              </p:cNvSpPr>
              <p:nvPr/>
            </p:nvSpPr>
            <p:spPr bwMode="auto">
              <a:xfrm>
                <a:off x="4287306" y="3244334"/>
                <a:ext cx="117852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  3</a:t>
                </a:r>
                <a:r>
                  <a:rPr lang="es-ES" altLang="es-CL" u="none">
                    <a:solidFill>
                      <a:schemeClr val="tx2"/>
                    </a:solidFill>
                    <a:cs typeface="Arial" charset="0"/>
                    <a:sym typeface="Symbol" pitchFamily="18" charset="2"/>
                  </a:rPr>
                  <a:t> </a:t>
                </a:r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 log x </a:t>
                </a:r>
              </a:p>
              <a:p>
                <a:pPr eaLnBrk="1" hangingPunct="1"/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– 2</a:t>
                </a:r>
                <a:r>
                  <a:rPr lang="es-ES" altLang="es-CL" u="none">
                    <a:solidFill>
                      <a:schemeClr val="tx2"/>
                    </a:solidFill>
                    <a:cs typeface="Arial" charset="0"/>
                    <a:sym typeface="Symbol" pitchFamily="18" charset="2"/>
                  </a:rPr>
                  <a:t> </a:t>
                </a:r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 log y</a:t>
                </a:r>
                <a:endParaRPr lang="es-ES" altLang="es-CL"/>
              </a:p>
            </p:txBody>
          </p:sp>
          <p:cxnSp>
            <p:nvCxnSpPr>
              <p:cNvPr id="26641" name="19 Conector recto"/>
              <p:cNvCxnSpPr>
                <a:cxnSpLocks noChangeShapeType="1"/>
              </p:cNvCxnSpPr>
              <p:nvPr/>
            </p:nvCxnSpPr>
            <p:spPr bwMode="auto">
              <a:xfrm>
                <a:off x="4341898" y="3567500"/>
                <a:ext cx="108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6627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26635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26636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Pregunta oficial PSU</a:t>
              </a:r>
            </a:p>
          </p:txBody>
        </p:sp>
      </p:grpSp>
      <p:pic>
        <p:nvPicPr>
          <p:cNvPr id="26628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19 Grupo"/>
          <p:cNvGrpSpPr>
            <a:grpSpLocks/>
          </p:cNvGrpSpPr>
          <p:nvPr/>
        </p:nvGrpSpPr>
        <p:grpSpPr bwMode="auto">
          <a:xfrm>
            <a:off x="5001191" y="2497932"/>
            <a:ext cx="1511300" cy="1223962"/>
            <a:chOff x="251520" y="5805264"/>
            <a:chExt cx="1512168" cy="1224136"/>
          </a:xfrm>
        </p:grpSpPr>
        <p:sp>
          <p:nvSpPr>
            <p:cNvPr id="2" name="11 Rectángulo redondeado"/>
            <p:cNvSpPr>
              <a:spLocks noChangeArrowheads="1"/>
            </p:cNvSpPr>
            <p:nvPr/>
          </p:nvSpPr>
          <p:spPr bwMode="auto">
            <a:xfrm>
              <a:off x="251520" y="5805264"/>
              <a:ext cx="1477223" cy="122413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s-CL" u="none">
                <a:cs typeface="Arial" charset="0"/>
              </a:endParaRPr>
            </a:p>
          </p:txBody>
        </p:sp>
        <p:sp>
          <p:nvSpPr>
            <p:cNvPr id="26634" name="Text Box 4"/>
            <p:cNvSpPr txBox="1">
              <a:spLocks noChangeArrowheads="1"/>
            </p:cNvSpPr>
            <p:nvPr/>
          </p:nvSpPr>
          <p:spPr bwMode="auto">
            <a:xfrm>
              <a:off x="251520" y="5862422"/>
              <a:ext cx="1512168" cy="108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s-ES_tradnl" altLang="es-CL" sz="1400" b="1" u="none">
                  <a:solidFill>
                    <a:schemeClr val="tx2"/>
                  </a:solidFill>
                </a:rPr>
                <a:t>ALTERNATIVA 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es-ES_tradnl" altLang="es-CL" sz="1400" b="1" u="none">
                  <a:solidFill>
                    <a:schemeClr val="tx2"/>
                  </a:solidFill>
                </a:rPr>
                <a:t>CORRECTA</a:t>
              </a:r>
            </a:p>
            <a:p>
              <a:pPr algn="ctr" eaLnBrk="1" hangingPunct="1"/>
              <a:r>
                <a:rPr lang="es-ES_tradnl" altLang="es-CL" sz="4000" b="1" u="none">
                  <a:solidFill>
                    <a:schemeClr val="tx2"/>
                  </a:solidFill>
                </a:rPr>
                <a:t>C</a:t>
              </a:r>
              <a:endParaRPr lang="es-ES_tradnl" altLang="es-CL" sz="4000" u="none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30796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30797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Tabla de corrección</a:t>
              </a:r>
            </a:p>
          </p:txBody>
        </p:sp>
      </p:grpSp>
      <p:pic>
        <p:nvPicPr>
          <p:cNvPr id="30723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91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21853"/>
              </p:ext>
            </p:extLst>
          </p:nvPr>
        </p:nvGraphicFramePr>
        <p:xfrm>
          <a:off x="827088" y="1052513"/>
          <a:ext cx="7488237" cy="4754802"/>
        </p:xfrm>
        <a:graphic>
          <a:graphicData uri="http://schemas.openxmlformats.org/drawingml/2006/table">
            <a:tbl>
              <a:tblPr/>
              <a:tblGrid>
                <a:gridCol w="827262"/>
                <a:gridCol w="898715"/>
                <a:gridCol w="3745707"/>
                <a:gridCol w="2016553"/>
              </a:tblGrid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marL="91443" marR="91443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kumimoji="0" lang="es-ES_trad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91443" marR="91443"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31825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31826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Tabla de corrección</a:t>
              </a:r>
            </a:p>
          </p:txBody>
        </p:sp>
      </p:grpSp>
      <p:pic>
        <p:nvPicPr>
          <p:cNvPr id="31747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93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37185"/>
              </p:ext>
            </p:extLst>
          </p:nvPr>
        </p:nvGraphicFramePr>
        <p:xfrm>
          <a:off x="827088" y="1052513"/>
          <a:ext cx="7486650" cy="5121270"/>
        </p:xfrm>
        <a:graphic>
          <a:graphicData uri="http://schemas.openxmlformats.org/drawingml/2006/table">
            <a:tbl>
              <a:tblPr/>
              <a:tblGrid>
                <a:gridCol w="827087"/>
                <a:gridCol w="898525"/>
                <a:gridCol w="3744913"/>
                <a:gridCol w="2016125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Comprensión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Comprensión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Potenciación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  <a:defRPr/>
                      </a:pPr>
                      <a:r>
                        <a:rPr kumimoji="0" lang="es-ES_tradnl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Potenciación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146 Conector recto"/>
          <p:cNvCxnSpPr/>
          <p:nvPr/>
        </p:nvCxnSpPr>
        <p:spPr bwMode="auto">
          <a:xfrm>
            <a:off x="6037311" y="1844824"/>
            <a:ext cx="0" cy="216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>
            <a:endCxn id="63" idx="3"/>
          </p:cNvCxnSpPr>
          <p:nvPr/>
        </p:nvCxnSpPr>
        <p:spPr bwMode="auto">
          <a:xfrm flipH="1">
            <a:off x="2940967" y="1592243"/>
            <a:ext cx="2051976" cy="316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 bwMode="auto">
          <a:xfrm>
            <a:off x="1644823" y="2019674"/>
            <a:ext cx="0" cy="2412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140 Rectángulo redondeado"/>
          <p:cNvSpPr/>
          <p:nvPr/>
        </p:nvSpPr>
        <p:spPr bwMode="auto">
          <a:xfrm>
            <a:off x="238930" y="4006999"/>
            <a:ext cx="2930650" cy="971081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cxnSp>
        <p:nvCxnSpPr>
          <p:cNvPr id="129" name="128 Conector recto"/>
          <p:cNvCxnSpPr/>
          <p:nvPr/>
        </p:nvCxnSpPr>
        <p:spPr bwMode="auto">
          <a:xfrm>
            <a:off x="4669159" y="2060848"/>
            <a:ext cx="0" cy="2340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 bwMode="auto">
          <a:xfrm>
            <a:off x="7477471" y="2060848"/>
            <a:ext cx="0" cy="3492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102 Rectángulo redondeado"/>
          <p:cNvSpPr/>
          <p:nvPr/>
        </p:nvSpPr>
        <p:spPr bwMode="auto">
          <a:xfrm>
            <a:off x="6151489" y="4258080"/>
            <a:ext cx="2727944" cy="899112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101" name="100 Rectángulo redondeado"/>
          <p:cNvSpPr/>
          <p:nvPr/>
        </p:nvSpPr>
        <p:spPr bwMode="auto">
          <a:xfrm>
            <a:off x="6141882" y="3249968"/>
            <a:ext cx="2737551" cy="720000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94" name="93 Rectángulo redondeado"/>
          <p:cNvSpPr/>
          <p:nvPr/>
        </p:nvSpPr>
        <p:spPr bwMode="auto">
          <a:xfrm>
            <a:off x="3414493" y="4258080"/>
            <a:ext cx="2484000" cy="720000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92" name="91 Rectángulo redondeado"/>
          <p:cNvSpPr/>
          <p:nvPr/>
        </p:nvSpPr>
        <p:spPr bwMode="auto">
          <a:xfrm>
            <a:off x="3419224" y="3249968"/>
            <a:ext cx="2484000" cy="720000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grpSp>
        <p:nvGrpSpPr>
          <p:cNvPr id="32770" name="Group 91"/>
          <p:cNvGrpSpPr>
            <a:grpSpLocks/>
          </p:cNvGrpSpPr>
          <p:nvPr/>
        </p:nvGrpSpPr>
        <p:grpSpPr bwMode="auto">
          <a:xfrm>
            <a:off x="131763" y="-100013"/>
            <a:ext cx="5191125" cy="963613"/>
            <a:chOff x="83" y="-63"/>
            <a:chExt cx="3270" cy="607"/>
          </a:xfrm>
        </p:grpSpPr>
        <p:grpSp>
          <p:nvGrpSpPr>
            <p:cNvPr id="32822" name="Group 6"/>
            <p:cNvGrpSpPr>
              <a:grpSpLocks/>
            </p:cNvGrpSpPr>
            <p:nvPr/>
          </p:nvGrpSpPr>
          <p:grpSpPr bwMode="auto">
            <a:xfrm>
              <a:off x="83" y="-63"/>
              <a:ext cx="3024" cy="453"/>
              <a:chOff x="83" y="-63"/>
              <a:chExt cx="3024" cy="453"/>
            </a:xfrm>
          </p:grpSpPr>
          <p:sp>
            <p:nvSpPr>
              <p:cNvPr id="32824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2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32825" name="38 CuadroTexto"/>
              <p:cNvSpPr txBox="1">
                <a:spLocks noChangeArrowheads="1"/>
              </p:cNvSpPr>
              <p:nvPr/>
            </p:nvSpPr>
            <p:spPr bwMode="auto">
              <a:xfrm>
                <a:off x="249" y="4"/>
                <a:ext cx="21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>
                    <a:solidFill>
                      <a:srgbClr val="404040"/>
                    </a:solidFill>
                    <a:cs typeface="Arial" charset="0"/>
                  </a:rPr>
                  <a:t>Síntesis de la clase</a:t>
                </a:r>
              </a:p>
            </p:txBody>
          </p:sp>
        </p:grpSp>
        <p:pic>
          <p:nvPicPr>
            <p:cNvPr id="32823" name="5 Imagen" descr="ico_mapa conceptua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0"/>
              <a:ext cx="51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132 Grupo"/>
          <p:cNvGrpSpPr>
            <a:grpSpLocks/>
          </p:cNvGrpSpPr>
          <p:nvPr/>
        </p:nvGrpSpPr>
        <p:grpSpPr bwMode="auto">
          <a:xfrm>
            <a:off x="548858" y="1196752"/>
            <a:ext cx="2392109" cy="791614"/>
            <a:chOff x="754063" y="979492"/>
            <a:chExt cx="3887480" cy="1062360"/>
          </a:xfrm>
        </p:grpSpPr>
        <p:sp>
          <p:nvSpPr>
            <p:cNvPr id="63" name="5 Rectángulo"/>
            <p:cNvSpPr/>
            <p:nvPr/>
          </p:nvSpPr>
          <p:spPr bwMode="auto">
            <a:xfrm>
              <a:off x="754063" y="979492"/>
              <a:ext cx="3887480" cy="1062360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64" name="5 CuadroTexto"/>
            <p:cNvSpPr txBox="1">
              <a:spLocks noChangeArrowheads="1"/>
            </p:cNvSpPr>
            <p:nvPr/>
          </p:nvSpPr>
          <p:spPr bwMode="auto">
            <a:xfrm>
              <a:off x="789557" y="1076128"/>
              <a:ext cx="3734963" cy="784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3200" u="none" dirty="0" smtClean="0"/>
                <a:t>Logaritmos</a:t>
              </a:r>
              <a:endParaRPr lang="es-ES" altLang="es-CL" sz="3200" b="1" u="none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07504" y="2307354"/>
            <a:ext cx="3193503" cy="1222161"/>
            <a:chOff x="3079640" y="983647"/>
            <a:chExt cx="3413210" cy="1222161"/>
          </a:xfrm>
        </p:grpSpPr>
        <p:sp>
          <p:nvSpPr>
            <p:cNvPr id="65" name="64 Rectángulo redondeado"/>
            <p:cNvSpPr/>
            <p:nvPr/>
          </p:nvSpPr>
          <p:spPr bwMode="auto">
            <a:xfrm>
              <a:off x="3183569" y="983647"/>
              <a:ext cx="3132273" cy="1222161"/>
            </a:xfrm>
            <a:prstGeom prst="roundRect">
              <a:avLst/>
            </a:prstGeom>
            <a:solidFill>
              <a:srgbClr val="84BD00"/>
            </a:solidFill>
            <a:ln w="28575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graphicFrame>
          <p:nvGraphicFramePr>
            <p:cNvPr id="2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279890"/>
                </p:ext>
              </p:extLst>
            </p:nvPr>
          </p:nvGraphicFramePr>
          <p:xfrm>
            <a:off x="3590146" y="1084736"/>
            <a:ext cx="22447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0" name="Ecuación" r:id="rId4" imgW="1320227" imgH="241195" progId="Equation.3">
                    <p:embed/>
                  </p:oleObj>
                </mc:Choice>
                <mc:Fallback>
                  <p:oleObj name="Ecuación" r:id="rId4" imgW="1320227" imgH="241195" progId="Equation.3">
                    <p:embed/>
                    <p:pic>
                      <p:nvPicPr>
                        <p:cNvPr id="0" name="3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146" y="1084736"/>
                          <a:ext cx="22447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Rectangle 16"/>
            <p:cNvSpPr>
              <a:spLocks noChangeArrowheads="1"/>
            </p:cNvSpPr>
            <p:nvPr/>
          </p:nvSpPr>
          <p:spPr bwMode="auto">
            <a:xfrm>
              <a:off x="3079640" y="1476073"/>
              <a:ext cx="34132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1600" b="1" u="none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“n</a:t>
              </a:r>
              <a:r>
                <a:rPr lang="es-ES" altLang="es-CL" sz="1600" u="none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 </a:t>
              </a:r>
              <a:r>
                <a:rPr lang="es-ES" altLang="es-CL" sz="1600" u="none" dirty="0">
                  <a:ea typeface="Times New Roman" pitchFamily="18" charset="0"/>
                  <a:cs typeface="Arial" charset="0"/>
                </a:rPr>
                <a:t>es logaritmo de</a:t>
              </a:r>
              <a:r>
                <a:rPr lang="es-ES" altLang="es-CL" sz="1600" u="none" dirty="0">
                  <a:cs typeface="Times New Roman" pitchFamily="18" charset="0"/>
                </a:rPr>
                <a:t> </a:t>
              </a:r>
              <a:r>
                <a:rPr lang="es-ES" altLang="es-CL" sz="1600" b="1" u="none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a</a:t>
              </a:r>
              <a:r>
                <a:rPr lang="es-ES" altLang="es-CL" sz="1600" u="none" dirty="0" smtClean="0">
                  <a:cs typeface="Times New Roman" pitchFamily="18" charset="0"/>
                </a:rPr>
                <a:t> </a:t>
              </a:r>
              <a:r>
                <a:rPr lang="es-ES" altLang="es-CL" sz="1600" u="none" dirty="0">
                  <a:cs typeface="Times New Roman" pitchFamily="18" charset="0"/>
                </a:rPr>
                <a:t>en base </a:t>
              </a:r>
              <a:r>
                <a:rPr lang="es-ES" altLang="es-CL" sz="1600" b="1" u="none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b</a:t>
              </a:r>
              <a:r>
                <a:rPr lang="es-ES" altLang="es-CL" sz="1600" u="none" dirty="0" smtClean="0">
                  <a:cs typeface="Times New Roman" pitchFamily="18" charset="0"/>
                </a:rPr>
                <a:t>” </a:t>
              </a:r>
            </a:p>
            <a:p>
              <a:pPr algn="ctr" eaLnBrk="1" hangingPunct="1"/>
              <a:r>
                <a:rPr lang="es-ES" altLang="es-CL" sz="1600" u="none" dirty="0" smtClean="0">
                  <a:cs typeface="Times New Roman" pitchFamily="18" charset="0"/>
                </a:rPr>
                <a:t>con  a </a:t>
              </a:r>
              <a:r>
                <a:rPr lang="es-ES" altLang="es-CL" sz="1600" u="none" dirty="0">
                  <a:cs typeface="Times New Roman" pitchFamily="18" charset="0"/>
                </a:rPr>
                <a:t>&gt; 0, </a:t>
              </a:r>
              <a:r>
                <a:rPr lang="es-ES" altLang="es-CL" sz="1600" u="none" dirty="0" smtClean="0">
                  <a:cs typeface="Times New Roman" pitchFamily="18" charset="0"/>
                </a:rPr>
                <a:t>b </a:t>
              </a:r>
              <a:r>
                <a:rPr lang="es-ES" altLang="es-CL" sz="1600" u="none" dirty="0">
                  <a:cs typeface="Times New Roman" pitchFamily="18" charset="0"/>
                </a:rPr>
                <a:t>&gt; 0 y </a:t>
              </a:r>
              <a:r>
                <a:rPr lang="es-ES" altLang="es-CL" sz="1600" u="none" dirty="0" smtClean="0">
                  <a:cs typeface="Times New Roman" pitchFamily="18" charset="0"/>
                </a:rPr>
                <a:t>b </a:t>
              </a:r>
              <a:r>
                <a:rPr lang="es-ES" altLang="es-CL" sz="1600" u="none" dirty="0">
                  <a:cs typeface="Times New Roman" pitchFamily="18" charset="0"/>
                </a:rPr>
                <a:t>≠ 1</a:t>
              </a:r>
              <a:endParaRPr lang="es-ES" altLang="es-CL" sz="1600" u="none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957191" y="1299242"/>
            <a:ext cx="2253123" cy="611080"/>
            <a:chOff x="5127189" y="1138185"/>
            <a:chExt cx="2253123" cy="611080"/>
          </a:xfrm>
        </p:grpSpPr>
        <p:sp>
          <p:nvSpPr>
            <p:cNvPr id="75" name="74 Rectángulo redondeado"/>
            <p:cNvSpPr/>
            <p:nvPr/>
          </p:nvSpPr>
          <p:spPr bwMode="auto">
            <a:xfrm>
              <a:off x="5127189" y="1138185"/>
              <a:ext cx="2253123" cy="611080"/>
            </a:xfrm>
            <a:prstGeom prst="roundRect">
              <a:avLst/>
            </a:prstGeom>
            <a:solidFill>
              <a:srgbClr val="84BD00"/>
            </a:solidFill>
            <a:ln w="28575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5292733" y="1212892"/>
              <a:ext cx="19159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es-CL" sz="2400" u="none" dirty="0" smtClean="0"/>
                <a:t>Propiedades</a:t>
              </a:r>
              <a:endParaRPr lang="es-CL" sz="2400" dirty="0"/>
            </a:p>
          </p:txBody>
        </p:sp>
      </p:grpSp>
      <p:sp>
        <p:nvSpPr>
          <p:cNvPr id="78" name="Rectangle 15"/>
          <p:cNvSpPr>
            <a:spLocks noChangeArrowheads="1"/>
          </p:cNvSpPr>
          <p:nvPr/>
        </p:nvSpPr>
        <p:spPr bwMode="auto">
          <a:xfrm>
            <a:off x="3373015" y="3229362"/>
            <a:ext cx="257955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1600" b="1" u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</a:t>
            </a:r>
            <a:r>
              <a:rPr lang="es-CL" altLang="es-CL" sz="1600" u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Logaritmo de la unidad:</a:t>
            </a: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3373015" y="4228148"/>
            <a:ext cx="269657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1600" b="1" u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</a:t>
            </a:r>
            <a:r>
              <a:rPr lang="es-CL" altLang="es-CL" sz="1600" u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Logaritmo del producto:  </a:t>
            </a: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6109319" y="3212976"/>
            <a:ext cx="302679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1600" b="1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e) </a:t>
            </a:r>
            <a:r>
              <a:rPr lang="es-CL" altLang="es-CL" sz="160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Logaritmo </a:t>
            </a:r>
            <a:r>
              <a:rPr lang="es-CL" altLang="es-CL" sz="1600" u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una potencia:  </a:t>
            </a:r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6122309" y="4221088"/>
            <a:ext cx="243528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1600" b="1" u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f) </a:t>
            </a:r>
            <a:r>
              <a:rPr lang="es-CL" altLang="es-CL" sz="1600" u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Logaritmo de una raíz:</a:t>
            </a:r>
          </a:p>
        </p:txBody>
      </p:sp>
      <p:grpSp>
        <p:nvGrpSpPr>
          <p:cNvPr id="29" name="28 Grupo"/>
          <p:cNvGrpSpPr/>
          <p:nvPr/>
        </p:nvGrpSpPr>
        <p:grpSpPr>
          <a:xfrm>
            <a:off x="3411947" y="2216495"/>
            <a:ext cx="2481348" cy="748692"/>
            <a:chOff x="4964069" y="1659282"/>
            <a:chExt cx="2513830" cy="661804"/>
          </a:xfrm>
        </p:grpSpPr>
        <p:sp>
          <p:nvSpPr>
            <p:cNvPr id="89" name="88 Rectángulo redondeado"/>
            <p:cNvSpPr/>
            <p:nvPr/>
          </p:nvSpPr>
          <p:spPr bwMode="auto">
            <a:xfrm>
              <a:off x="4994846" y="1684644"/>
              <a:ext cx="2439642" cy="636442"/>
            </a:xfrm>
            <a:prstGeom prst="roundRect">
              <a:avLst/>
            </a:prstGeom>
            <a:solidFill>
              <a:srgbClr val="84BD00"/>
            </a:solidFill>
            <a:ln w="28575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77" name="Rectangle 7"/>
            <p:cNvSpPr>
              <a:spLocks noChangeArrowheads="1"/>
            </p:cNvSpPr>
            <p:nvPr/>
          </p:nvSpPr>
          <p:spPr bwMode="auto">
            <a:xfrm>
              <a:off x="4964069" y="1659282"/>
              <a:ext cx="2513830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s-CL" altLang="es-CL" sz="1600" b="1" u="none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a) </a:t>
              </a:r>
              <a:r>
                <a:rPr lang="es-CL" altLang="es-CL" sz="1600" u="none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Logaritmo de la base:  </a:t>
              </a:r>
            </a:p>
          </p:txBody>
        </p:sp>
        <p:graphicFrame>
          <p:nvGraphicFramePr>
            <p:cNvPr id="22" name="2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9894527"/>
                </p:ext>
              </p:extLst>
            </p:nvPr>
          </p:nvGraphicFramePr>
          <p:xfrm>
            <a:off x="5364088" y="1947314"/>
            <a:ext cx="1539216" cy="289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1" name="Ecuación" r:id="rId6" imgW="1282680" imgH="241200" progId="Equation.3">
                    <p:embed/>
                  </p:oleObj>
                </mc:Choice>
                <mc:Fallback>
                  <p:oleObj name="Ecuación" r:id="rId6" imgW="1282680" imgH="241200" progId="Equation.3">
                    <p:embed/>
                    <p:pic>
                      <p:nvPicPr>
                        <p:cNvPr id="0" name="1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1947314"/>
                          <a:ext cx="1539216" cy="289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68076"/>
              </p:ext>
            </p:extLst>
          </p:nvPr>
        </p:nvGraphicFramePr>
        <p:xfrm>
          <a:off x="3695762" y="3571608"/>
          <a:ext cx="1523664" cy="28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2" name="Ecuación" r:id="rId8" imgW="1269720" imgH="241200" progId="Equation.3">
                  <p:embed/>
                </p:oleObj>
              </mc:Choice>
              <mc:Fallback>
                <p:oleObj name="Ecuación" r:id="rId8" imgW="1269720" imgH="2412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62" y="3571608"/>
                        <a:ext cx="1523664" cy="289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23 Rectángulo"/>
          <p:cNvSpPr/>
          <p:nvPr/>
        </p:nvSpPr>
        <p:spPr>
          <a:xfrm>
            <a:off x="3582793" y="4509120"/>
            <a:ext cx="245451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s-CL" altLang="es-CL" sz="1400" u="none" dirty="0" smtClean="0"/>
              <a:t>log</a:t>
            </a:r>
            <a:r>
              <a:rPr lang="es-CL" altLang="es-CL" sz="1400" u="none" baseline="-25000" dirty="0" smtClean="0"/>
              <a:t>a </a:t>
            </a:r>
            <a:r>
              <a:rPr lang="es-CL" altLang="es-CL" sz="1400" u="none" dirty="0" smtClean="0"/>
              <a:t>(b</a:t>
            </a:r>
            <a:r>
              <a:rPr lang="en-US" altLang="es-CL" sz="1400" u="none" dirty="0" smtClean="0"/>
              <a:t>·</a:t>
            </a:r>
            <a:r>
              <a:rPr lang="es-CL" altLang="es-CL" sz="1400" u="none" dirty="0" smtClean="0"/>
              <a:t>c) = log</a:t>
            </a:r>
            <a:r>
              <a:rPr lang="es-CL" altLang="es-CL" sz="1400" u="none" baseline="-25000" dirty="0" smtClean="0"/>
              <a:t>a </a:t>
            </a:r>
            <a:r>
              <a:rPr lang="es-CL" altLang="es-CL" sz="1400" u="none" dirty="0" smtClean="0"/>
              <a:t>(b)+ log</a:t>
            </a:r>
            <a:r>
              <a:rPr lang="es-CL" altLang="es-CL" sz="1400" u="none" baseline="-25000" dirty="0" smtClean="0"/>
              <a:t>a </a:t>
            </a:r>
            <a:r>
              <a:rPr lang="es-CL" altLang="es-CL" sz="1400" u="none" dirty="0" smtClean="0"/>
              <a:t>(c) </a:t>
            </a:r>
            <a:endParaRPr lang="es-CL" altLang="es-CL" sz="1400" u="none" dirty="0"/>
          </a:p>
        </p:txBody>
      </p:sp>
      <p:grpSp>
        <p:nvGrpSpPr>
          <p:cNvPr id="26" name="25 Grupo"/>
          <p:cNvGrpSpPr/>
          <p:nvPr/>
        </p:nvGrpSpPr>
        <p:grpSpPr>
          <a:xfrm>
            <a:off x="6109319" y="2204864"/>
            <a:ext cx="2770114" cy="756992"/>
            <a:chOff x="2773701" y="1845557"/>
            <a:chExt cx="2770114" cy="756992"/>
          </a:xfrm>
        </p:grpSpPr>
        <p:sp>
          <p:nvSpPr>
            <p:cNvPr id="97" name="96 Rectángulo redondeado"/>
            <p:cNvSpPr/>
            <p:nvPr/>
          </p:nvSpPr>
          <p:spPr bwMode="auto">
            <a:xfrm>
              <a:off x="2806264" y="1882549"/>
              <a:ext cx="2737551" cy="720000"/>
            </a:xfrm>
            <a:prstGeom prst="roundRect">
              <a:avLst/>
            </a:prstGeom>
            <a:solidFill>
              <a:srgbClr val="84BD00"/>
            </a:solidFill>
            <a:ln w="28575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98" name="Rectangle 15"/>
            <p:cNvSpPr>
              <a:spLocks noChangeArrowheads="1"/>
            </p:cNvSpPr>
            <p:nvPr/>
          </p:nvSpPr>
          <p:spPr bwMode="auto">
            <a:xfrm>
              <a:off x="2773701" y="1845557"/>
              <a:ext cx="2670924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s-CL" altLang="es-CL" sz="1600" b="1" u="none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d) </a:t>
              </a:r>
              <a:r>
                <a:rPr lang="es-CL" altLang="es-CL" sz="1600" u="none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Logaritmo del </a:t>
              </a:r>
              <a:r>
                <a:rPr lang="es-CL" altLang="es-CL" sz="1600" u="none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cuociente</a:t>
              </a:r>
              <a:r>
                <a:rPr lang="es-CL" altLang="es-CL" sz="1600" u="none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:</a:t>
              </a: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3069913" y="2133589"/>
              <a:ext cx="2440092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s-CL" altLang="es-CL" sz="1400" u="none" dirty="0" smtClean="0"/>
                <a:t>log</a:t>
              </a:r>
              <a:r>
                <a:rPr lang="es-CL" altLang="es-CL" sz="1400" u="none" baseline="-25000" dirty="0" smtClean="0"/>
                <a:t>a </a:t>
              </a:r>
              <a:r>
                <a:rPr lang="es-CL" altLang="es-CL" sz="1400" u="none" dirty="0" smtClean="0"/>
                <a:t>(b</a:t>
              </a:r>
              <a:r>
                <a:rPr lang="en-US" altLang="es-CL" sz="1400" u="none" dirty="0" smtClean="0"/>
                <a:t>:</a:t>
              </a:r>
              <a:r>
                <a:rPr lang="es-CL" altLang="es-CL" sz="1400" u="none" dirty="0" smtClean="0"/>
                <a:t>c) = log</a:t>
              </a:r>
              <a:r>
                <a:rPr lang="es-CL" altLang="es-CL" sz="1400" u="none" baseline="-25000" dirty="0" smtClean="0"/>
                <a:t>a </a:t>
              </a:r>
              <a:r>
                <a:rPr lang="es-CL" altLang="es-CL" sz="1400" u="none" dirty="0" smtClean="0"/>
                <a:t>(b) – log</a:t>
              </a:r>
              <a:r>
                <a:rPr lang="es-CL" altLang="es-CL" sz="1400" u="none" baseline="-25000" dirty="0" smtClean="0"/>
                <a:t>a </a:t>
              </a:r>
              <a:r>
                <a:rPr lang="es-CL" altLang="es-CL" sz="1400" u="none" dirty="0" smtClean="0"/>
                <a:t>(c) </a:t>
              </a:r>
              <a:endParaRPr lang="es-CL" altLang="es-CL" sz="1400" u="none" dirty="0"/>
            </a:p>
          </p:txBody>
        </p:sp>
      </p:grpSp>
      <p:sp>
        <p:nvSpPr>
          <p:cNvPr id="27" name="26 Rectángulo"/>
          <p:cNvSpPr/>
          <p:nvPr/>
        </p:nvSpPr>
        <p:spPr>
          <a:xfrm>
            <a:off x="6350571" y="3482767"/>
            <a:ext cx="1846980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57300">
              <a:lnSpc>
                <a:spcPct val="120000"/>
              </a:lnSpc>
              <a:defRPr/>
            </a:pPr>
            <a:r>
              <a:rPr lang="es-CL" sz="1400" u="none" dirty="0"/>
              <a:t>log</a:t>
            </a:r>
            <a:r>
              <a:rPr lang="es-CL" sz="1400" u="none" baseline="-25000" dirty="0"/>
              <a:t>a </a:t>
            </a:r>
            <a:r>
              <a:rPr lang="es-CL" sz="1400" u="none" dirty="0"/>
              <a:t>(b)</a:t>
            </a:r>
            <a:r>
              <a:rPr lang="es-CL" sz="1400" u="none" baseline="30000" dirty="0"/>
              <a:t>n  </a:t>
            </a:r>
            <a:r>
              <a:rPr lang="es-CL" sz="1400" u="none" dirty="0"/>
              <a:t>= n </a:t>
            </a:r>
            <a:r>
              <a:rPr lang="en-US" sz="1400" u="none" dirty="0"/>
              <a:t>·</a:t>
            </a:r>
            <a:r>
              <a:rPr lang="es-CL" sz="1400"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s-CL" sz="1400" u="none" dirty="0"/>
              <a:t>log</a:t>
            </a:r>
            <a:r>
              <a:rPr lang="es-CL" sz="1400" u="none" baseline="-25000" dirty="0"/>
              <a:t>a </a:t>
            </a:r>
            <a:r>
              <a:rPr lang="es-CL" sz="1400" u="none" dirty="0"/>
              <a:t>(b)</a:t>
            </a:r>
          </a:p>
        </p:txBody>
      </p:sp>
      <p:graphicFrame>
        <p:nvGraphicFramePr>
          <p:cNvPr id="127" name="12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386012"/>
              </p:ext>
            </p:extLst>
          </p:nvPr>
        </p:nvGraphicFramePr>
        <p:xfrm>
          <a:off x="6578279" y="4581128"/>
          <a:ext cx="1691280" cy="47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3" name="Ecuación" r:id="rId10" imgW="1409400" imgH="393480" progId="Equation.3">
                  <p:embed/>
                </p:oleObj>
              </mc:Choice>
              <mc:Fallback>
                <p:oleObj name="Ecuación" r:id="rId10" imgW="1409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279" y="4581128"/>
                        <a:ext cx="1691280" cy="472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30 Grupo"/>
          <p:cNvGrpSpPr/>
          <p:nvPr/>
        </p:nvGrpSpPr>
        <p:grpSpPr>
          <a:xfrm>
            <a:off x="5389239" y="5517232"/>
            <a:ext cx="3456384" cy="720080"/>
            <a:chOff x="5508104" y="5279083"/>
            <a:chExt cx="3456384" cy="720080"/>
          </a:xfrm>
        </p:grpSpPr>
        <p:sp>
          <p:nvSpPr>
            <p:cNvPr id="104" name="103 Rectángulo redondeado"/>
            <p:cNvSpPr/>
            <p:nvPr/>
          </p:nvSpPr>
          <p:spPr bwMode="auto">
            <a:xfrm>
              <a:off x="5508104" y="5279083"/>
              <a:ext cx="3456384" cy="720080"/>
            </a:xfrm>
            <a:prstGeom prst="roundRect">
              <a:avLst/>
            </a:prstGeom>
            <a:solidFill>
              <a:srgbClr val="84BD00"/>
            </a:solidFill>
            <a:ln w="28575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83" name="Rectangle 7"/>
            <p:cNvSpPr>
              <a:spLocks noChangeArrowheads="1"/>
            </p:cNvSpPr>
            <p:nvPr/>
          </p:nvSpPr>
          <p:spPr bwMode="auto">
            <a:xfrm>
              <a:off x="5528574" y="5382400"/>
              <a:ext cx="2101857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s-CL" altLang="es-CL" sz="1600" b="1" u="none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g) </a:t>
              </a:r>
              <a:r>
                <a:rPr lang="es-CL" altLang="es-CL" sz="1600" u="none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Cambio de base:  </a:t>
              </a:r>
            </a:p>
          </p:txBody>
        </p:sp>
        <p:graphicFrame>
          <p:nvGraphicFramePr>
            <p:cNvPr id="30" name="2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567744"/>
                </p:ext>
              </p:extLst>
            </p:nvPr>
          </p:nvGraphicFramePr>
          <p:xfrm>
            <a:off x="7510785" y="5373216"/>
            <a:ext cx="1309687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4" name="Ecuación" r:id="rId12" imgW="1091880" imgH="431640" progId="Equation.3">
                    <p:embed/>
                  </p:oleObj>
                </mc:Choice>
                <mc:Fallback>
                  <p:oleObj name="Ecuación" r:id="rId12" imgW="1091880" imgH="431640" progId="Equation.3">
                    <p:embed/>
                    <p:pic>
                      <p:nvPicPr>
                        <p:cNvPr id="0" name="126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0785" y="5373216"/>
                          <a:ext cx="1309687" cy="519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4" name="133 Conector recto"/>
          <p:cNvCxnSpPr/>
          <p:nvPr/>
        </p:nvCxnSpPr>
        <p:spPr bwMode="auto">
          <a:xfrm flipH="1">
            <a:off x="4662791" y="2062940"/>
            <a:ext cx="2822428" cy="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3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533744"/>
              </p:ext>
            </p:extLst>
          </p:nvPr>
        </p:nvGraphicFramePr>
        <p:xfrm>
          <a:off x="982666" y="4306808"/>
          <a:ext cx="1249344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5" name="Ecuación" r:id="rId14" imgW="1041120" imgH="228600" progId="Equation.3">
                  <p:embed/>
                </p:oleObj>
              </mc:Choice>
              <mc:Fallback>
                <p:oleObj name="Ecuación" r:id="rId14" imgW="1041120" imgH="22860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6" y="4306808"/>
                        <a:ext cx="1249344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3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732633"/>
              </p:ext>
            </p:extLst>
          </p:nvPr>
        </p:nvGraphicFramePr>
        <p:xfrm>
          <a:off x="833246" y="4636500"/>
          <a:ext cx="1675673" cy="30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6" name="Ecuación" r:id="rId16" imgW="1396394" imgH="253890" progId="Equation.3">
                  <p:embed/>
                </p:oleObj>
              </mc:Choice>
              <mc:Fallback>
                <p:oleObj name="Ecuación" r:id="rId16" imgW="1396394" imgH="253890" progId="Equation.3">
                  <p:embed/>
                  <p:pic>
                    <p:nvPicPr>
                      <p:cNvPr id="0" name="2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46" y="4636500"/>
                        <a:ext cx="1675673" cy="304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36 Rectángulo"/>
          <p:cNvSpPr/>
          <p:nvPr/>
        </p:nvSpPr>
        <p:spPr>
          <a:xfrm>
            <a:off x="780727" y="4006999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600" u="none" dirty="0" smtClean="0">
                <a:ea typeface="Times New Roman" pitchFamily="18" charset="0"/>
                <a:cs typeface="Arial" charset="0"/>
              </a:rPr>
              <a:t>Logaritmo decimal</a:t>
            </a:r>
            <a:r>
              <a:rPr lang="es-ES" altLang="es-CL" sz="1600" u="none" dirty="0" smtClean="0">
                <a:cs typeface="Times New Roman" pitchFamily="18" charset="0"/>
              </a:rPr>
              <a:t> </a:t>
            </a:r>
            <a:endParaRPr lang="es-C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33799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33800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Prepara tu próxima clase</a:t>
              </a:r>
            </a:p>
          </p:txBody>
        </p:sp>
      </p:grpSp>
      <p:grpSp>
        <p:nvGrpSpPr>
          <p:cNvPr id="33795" name="Group 10"/>
          <p:cNvGrpSpPr>
            <a:grpSpLocks/>
          </p:cNvGrpSpPr>
          <p:nvPr/>
        </p:nvGrpSpPr>
        <p:grpSpPr bwMode="auto">
          <a:xfrm>
            <a:off x="2193925" y="2700338"/>
            <a:ext cx="4899025" cy="1016000"/>
            <a:chOff x="1382" y="1701"/>
            <a:chExt cx="3086" cy="640"/>
          </a:xfrm>
        </p:grpSpPr>
        <p:sp>
          <p:nvSpPr>
            <p:cNvPr id="33796" name="2 Rectángulo redondeado"/>
            <p:cNvSpPr>
              <a:spLocks noChangeArrowheads="1"/>
            </p:cNvSpPr>
            <p:nvPr/>
          </p:nvSpPr>
          <p:spPr bwMode="auto">
            <a:xfrm>
              <a:off x="1746" y="1752"/>
              <a:ext cx="2722" cy="544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pic>
          <p:nvPicPr>
            <p:cNvPr id="33797" name="10 Imagen" descr="ico_ojo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" y="1701"/>
              <a:ext cx="59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8" name="4 Rectángulo"/>
            <p:cNvSpPr>
              <a:spLocks noChangeArrowheads="1"/>
            </p:cNvSpPr>
            <p:nvPr/>
          </p:nvSpPr>
          <p:spPr bwMode="auto">
            <a:xfrm>
              <a:off x="1882" y="1797"/>
              <a:ext cx="25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u="none" dirty="0">
                  <a:solidFill>
                    <a:srgbClr val="222268"/>
                  </a:solidFill>
                </a:rPr>
                <a:t>En la próxima sesión, realizaremos el</a:t>
              </a:r>
            </a:p>
            <a:p>
              <a:pPr algn="ctr" eaLnBrk="1" hangingPunct="1"/>
              <a:r>
                <a:rPr lang="es-ES" altLang="es-CL" sz="1600" b="1" u="none" dirty="0" smtClean="0">
                  <a:solidFill>
                    <a:srgbClr val="222268"/>
                  </a:solidFill>
                </a:rPr>
                <a:t>Orden y aproximación en los irracionales</a:t>
              </a:r>
              <a:endParaRPr lang="es-CL" altLang="es-CL" sz="1600" b="1" u="none" dirty="0">
                <a:solidFill>
                  <a:srgbClr val="222268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60000"/>
              </a:lnSpc>
            </a:pPr>
            <a:r>
              <a:rPr lang="es-CL" altLang="es-CL" sz="10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Propiedad Intelectual Cpech RDA: 186414</a:t>
            </a:r>
            <a:endParaRPr lang="es-ES" altLang="es-CL" sz="10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CL" altLang="es-CL" sz="15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ESTE MATERIAL SE ENCUENTRA PROTEGIDO POR EL REGISTRO DE PROPIEDAD INTELECTUAL.</a:t>
            </a:r>
            <a:endParaRPr lang="es-ES" altLang="es-CL" sz="15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1800" indent="-17018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CL" altLang="es-CL" sz="1600" b="1" u="none">
                <a:solidFill>
                  <a:schemeClr val="bg1"/>
                </a:solidFill>
                <a:cs typeface="Arial" charset="0"/>
              </a:rPr>
              <a:t>Equipo Editorial        Matemática</a:t>
            </a:r>
            <a:endParaRPr lang="es-ES" altLang="es-CL" sz="1600" b="1" u="none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4824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CL" altLang="es-CL"/>
          </a:p>
        </p:txBody>
      </p:sp>
      <p:pic>
        <p:nvPicPr>
          <p:cNvPr id="34825" name="10 Imagen" descr="logo_patro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86 Conector recto"/>
          <p:cNvCxnSpPr/>
          <p:nvPr/>
        </p:nvCxnSpPr>
        <p:spPr bwMode="auto">
          <a:xfrm>
            <a:off x="683568" y="3497550"/>
            <a:ext cx="0" cy="252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 bwMode="auto">
          <a:xfrm>
            <a:off x="2267752" y="3501024"/>
            <a:ext cx="0" cy="252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 bwMode="auto">
          <a:xfrm>
            <a:off x="3995936" y="1916832"/>
            <a:ext cx="0" cy="3168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 bwMode="auto">
          <a:xfrm>
            <a:off x="1440192" y="1377000"/>
            <a:ext cx="0" cy="2124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 bwMode="auto">
          <a:xfrm flipH="1">
            <a:off x="1440192" y="1385142"/>
            <a:ext cx="2952000" cy="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 bwMode="auto">
          <a:xfrm flipH="1">
            <a:off x="5004048" y="1377222"/>
            <a:ext cx="1080000" cy="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79 Rectángulo redondeado"/>
          <p:cNvSpPr/>
          <p:nvPr/>
        </p:nvSpPr>
        <p:spPr bwMode="auto">
          <a:xfrm>
            <a:off x="6012160" y="2004460"/>
            <a:ext cx="2108975" cy="1123730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cxnSp>
        <p:nvCxnSpPr>
          <p:cNvPr id="34" name="33 Conector recto"/>
          <p:cNvCxnSpPr/>
          <p:nvPr/>
        </p:nvCxnSpPr>
        <p:spPr bwMode="auto">
          <a:xfrm>
            <a:off x="7812360" y="5085184"/>
            <a:ext cx="0" cy="396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 bwMode="auto">
          <a:xfrm>
            <a:off x="1453897" y="5065722"/>
            <a:ext cx="0" cy="396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 bwMode="auto">
          <a:xfrm>
            <a:off x="3598945" y="5084976"/>
            <a:ext cx="0" cy="396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 bwMode="auto">
          <a:xfrm>
            <a:off x="5616116" y="5093584"/>
            <a:ext cx="0" cy="360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54 Rectángulo redondeado"/>
          <p:cNvSpPr/>
          <p:nvPr/>
        </p:nvSpPr>
        <p:spPr bwMode="auto">
          <a:xfrm>
            <a:off x="6773726" y="5461722"/>
            <a:ext cx="2208535" cy="864096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51" name="50 Rectángulo redondeado"/>
          <p:cNvSpPr/>
          <p:nvPr/>
        </p:nvSpPr>
        <p:spPr bwMode="auto">
          <a:xfrm>
            <a:off x="2699792" y="5445224"/>
            <a:ext cx="1800200" cy="864096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114" name="113 Rectángulo redondeado"/>
          <p:cNvSpPr/>
          <p:nvPr/>
        </p:nvSpPr>
        <p:spPr bwMode="auto">
          <a:xfrm>
            <a:off x="1547664" y="3715753"/>
            <a:ext cx="1368152" cy="495525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113" name="112 Rectángulo redondeado"/>
          <p:cNvSpPr/>
          <p:nvPr/>
        </p:nvSpPr>
        <p:spPr bwMode="auto">
          <a:xfrm>
            <a:off x="179512" y="3700145"/>
            <a:ext cx="1066799" cy="495525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grpSp>
        <p:nvGrpSpPr>
          <p:cNvPr id="21506" name="Group 91"/>
          <p:cNvGrpSpPr>
            <a:grpSpLocks/>
          </p:cNvGrpSpPr>
          <p:nvPr/>
        </p:nvGrpSpPr>
        <p:grpSpPr bwMode="auto">
          <a:xfrm>
            <a:off x="131763" y="-100013"/>
            <a:ext cx="5880103" cy="963613"/>
            <a:chOff x="83" y="-63"/>
            <a:chExt cx="3704" cy="607"/>
          </a:xfrm>
        </p:grpSpPr>
        <p:grpSp>
          <p:nvGrpSpPr>
            <p:cNvPr id="21605" name="Group 6"/>
            <p:cNvGrpSpPr>
              <a:grpSpLocks/>
            </p:cNvGrpSpPr>
            <p:nvPr/>
          </p:nvGrpSpPr>
          <p:grpSpPr bwMode="auto">
            <a:xfrm>
              <a:off x="83" y="-63"/>
              <a:ext cx="3251" cy="453"/>
              <a:chOff x="83" y="-63"/>
              <a:chExt cx="3251" cy="453"/>
            </a:xfrm>
          </p:grpSpPr>
          <p:sp>
            <p:nvSpPr>
              <p:cNvPr id="21607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251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21608" name="38 CuadroTexto"/>
              <p:cNvSpPr txBox="1">
                <a:spLocks noChangeArrowheads="1"/>
              </p:cNvSpPr>
              <p:nvPr/>
            </p:nvSpPr>
            <p:spPr bwMode="auto">
              <a:xfrm>
                <a:off x="83" y="4"/>
                <a:ext cx="32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 dirty="0">
                    <a:solidFill>
                      <a:srgbClr val="404040"/>
                    </a:solidFill>
                    <a:cs typeface="Arial" charset="0"/>
                  </a:rPr>
                  <a:t>Resumen de la clase anterior</a:t>
                </a:r>
              </a:p>
            </p:txBody>
          </p:sp>
        </p:grpSp>
        <p:pic>
          <p:nvPicPr>
            <p:cNvPr id="21606" name="5 Imagen" descr="ico_mapa conceptua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9" y="0"/>
              <a:ext cx="51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56 Rectángulo redondeado"/>
          <p:cNvSpPr/>
          <p:nvPr/>
        </p:nvSpPr>
        <p:spPr bwMode="auto">
          <a:xfrm>
            <a:off x="251397" y="1808370"/>
            <a:ext cx="2352674" cy="1279774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21604" name="5 CuadroTexto"/>
          <p:cNvSpPr txBox="1">
            <a:spLocks noChangeArrowheads="1"/>
          </p:cNvSpPr>
          <p:nvPr/>
        </p:nvSpPr>
        <p:spPr bwMode="auto">
          <a:xfrm>
            <a:off x="251792" y="1844824"/>
            <a:ext cx="244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1400" u="none" dirty="0" smtClean="0"/>
              <a:t>Una raíz es una Potencia con exponente fraccionario.</a:t>
            </a:r>
          </a:p>
          <a:p>
            <a:pPr eaLnBrk="1" hangingPunct="1"/>
            <a:endParaRPr lang="es-ES" altLang="es-CL" sz="1400" u="none" dirty="0"/>
          </a:p>
        </p:txBody>
      </p:sp>
      <p:grpSp>
        <p:nvGrpSpPr>
          <p:cNvPr id="21590" name="132 Grupo"/>
          <p:cNvGrpSpPr>
            <a:grpSpLocks/>
          </p:cNvGrpSpPr>
          <p:nvPr/>
        </p:nvGrpSpPr>
        <p:grpSpPr bwMode="auto">
          <a:xfrm>
            <a:off x="2915816" y="854172"/>
            <a:ext cx="2148681" cy="1061941"/>
            <a:chOff x="754063" y="979492"/>
            <a:chExt cx="3491879" cy="1062360"/>
          </a:xfrm>
        </p:grpSpPr>
        <p:sp>
          <p:nvSpPr>
            <p:cNvPr id="71" name="5 Rectángulo"/>
            <p:cNvSpPr/>
            <p:nvPr/>
          </p:nvSpPr>
          <p:spPr bwMode="auto">
            <a:xfrm>
              <a:off x="754063" y="979492"/>
              <a:ext cx="3491879" cy="1062360"/>
            </a:xfrm>
            <a:prstGeom prst="roundRect">
              <a:avLst/>
            </a:prstGeom>
            <a:solidFill>
              <a:srgbClr val="84BD00"/>
            </a:solidFill>
            <a:ln w="381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u="none"/>
            </a:p>
          </p:txBody>
        </p:sp>
        <p:sp>
          <p:nvSpPr>
            <p:cNvPr id="21602" name="5 CuadroTexto"/>
            <p:cNvSpPr txBox="1">
              <a:spLocks noChangeArrowheads="1"/>
            </p:cNvSpPr>
            <p:nvPr/>
          </p:nvSpPr>
          <p:spPr bwMode="auto">
            <a:xfrm>
              <a:off x="789558" y="1159104"/>
              <a:ext cx="33843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2800" u="none" dirty="0" smtClean="0"/>
                <a:t>Raíces</a:t>
              </a:r>
              <a:endParaRPr lang="es-ES" altLang="es-CL" sz="2800" b="1" u="none" dirty="0"/>
            </a:p>
          </p:txBody>
        </p:sp>
      </p:grpSp>
      <p:cxnSp>
        <p:nvCxnSpPr>
          <p:cNvPr id="109" name="108 Conector recto"/>
          <p:cNvCxnSpPr/>
          <p:nvPr/>
        </p:nvCxnSpPr>
        <p:spPr bwMode="auto">
          <a:xfrm>
            <a:off x="7039565" y="1666507"/>
            <a:ext cx="0" cy="324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980099"/>
              </p:ext>
            </p:extLst>
          </p:nvPr>
        </p:nvGraphicFramePr>
        <p:xfrm>
          <a:off x="3203848" y="1484784"/>
          <a:ext cx="1619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4" name="Ecuación" r:id="rId4" imgW="1079500" imgH="228600" progId="Equation.3">
                  <p:embed/>
                </p:oleObj>
              </mc:Choice>
              <mc:Fallback>
                <p:oleObj name="Ecuación" r:id="rId4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484784"/>
                        <a:ext cx="1619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54814"/>
              </p:ext>
            </p:extLst>
          </p:nvPr>
        </p:nvGraphicFramePr>
        <p:xfrm>
          <a:off x="914946" y="2263424"/>
          <a:ext cx="1057536" cy="51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5" name="Ecuación" r:id="rId6" imgW="622080" imgH="304560" progId="Equation.3">
                  <p:embed/>
                </p:oleObj>
              </mc:Choice>
              <mc:Fallback>
                <p:oleObj name="Ecuación" r:id="rId6" imgW="622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946" y="2263424"/>
                        <a:ext cx="1057536" cy="517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11625"/>
              </p:ext>
            </p:extLst>
          </p:nvPr>
        </p:nvGraphicFramePr>
        <p:xfrm>
          <a:off x="827584" y="2793752"/>
          <a:ext cx="1282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6" name="Ecuación" r:id="rId8" imgW="1282680" imgH="203040" progId="Equation.3">
                  <p:embed/>
                </p:oleObj>
              </mc:Choice>
              <mc:Fallback>
                <p:oleObj name="Ecuación" r:id="rId8" imgW="1282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93752"/>
                        <a:ext cx="1282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31934"/>
              </p:ext>
            </p:extLst>
          </p:nvPr>
        </p:nvGraphicFramePr>
        <p:xfrm>
          <a:off x="251520" y="3791337"/>
          <a:ext cx="895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7" name="Ecuación" r:id="rId10" imgW="596900" imgH="241300" progId="Equation.3">
                  <p:embed/>
                </p:oleObj>
              </mc:Choice>
              <mc:Fallback>
                <p:oleObj name="Ecuación" r:id="rId10" imgW="596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91337"/>
                        <a:ext cx="8953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14678"/>
              </p:ext>
            </p:extLst>
          </p:nvPr>
        </p:nvGraphicFramePr>
        <p:xfrm>
          <a:off x="1612678" y="3801988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8" name="Ecuación" r:id="rId12" imgW="838200" imgH="279400" progId="Equation.3">
                  <p:embed/>
                </p:oleObj>
              </mc:Choice>
              <mc:Fallback>
                <p:oleObj name="Ecuación" r:id="rId12" imgW="838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678" y="3801988"/>
                        <a:ext cx="125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114 Conector recto"/>
          <p:cNvCxnSpPr/>
          <p:nvPr/>
        </p:nvCxnSpPr>
        <p:spPr bwMode="auto">
          <a:xfrm flipH="1">
            <a:off x="683752" y="3501008"/>
            <a:ext cx="1584000" cy="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115 Rectángulo redondeado"/>
          <p:cNvSpPr/>
          <p:nvPr/>
        </p:nvSpPr>
        <p:spPr bwMode="auto">
          <a:xfrm>
            <a:off x="3059832" y="2420888"/>
            <a:ext cx="1947938" cy="631065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117" name="116 Rectángulo redondeado"/>
          <p:cNvSpPr/>
          <p:nvPr/>
        </p:nvSpPr>
        <p:spPr bwMode="auto">
          <a:xfrm>
            <a:off x="5868144" y="1044157"/>
            <a:ext cx="2376239" cy="622350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118" name="5 CuadroTexto"/>
          <p:cNvSpPr txBox="1">
            <a:spLocks noChangeArrowheads="1"/>
          </p:cNvSpPr>
          <p:nvPr/>
        </p:nvSpPr>
        <p:spPr bwMode="auto">
          <a:xfrm>
            <a:off x="3131840" y="2505587"/>
            <a:ext cx="2010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400" u="none" dirty="0" smtClean="0"/>
              <a:t>Propiedades</a:t>
            </a:r>
            <a:endParaRPr lang="es-ES" altLang="es-CL" sz="2400" u="none" dirty="0"/>
          </a:p>
        </p:txBody>
      </p:sp>
      <p:sp>
        <p:nvSpPr>
          <p:cNvPr id="120" name="5 CuadroTexto"/>
          <p:cNvSpPr txBox="1">
            <a:spLocks noChangeArrowheads="1"/>
          </p:cNvSpPr>
          <p:nvPr/>
        </p:nvSpPr>
        <p:spPr bwMode="auto">
          <a:xfrm>
            <a:off x="5904073" y="1124499"/>
            <a:ext cx="2437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400" u="none" dirty="0" smtClean="0"/>
              <a:t>Racionalización</a:t>
            </a:r>
            <a:endParaRPr lang="es-ES" altLang="es-CL" sz="2400" u="none" dirty="0"/>
          </a:p>
        </p:txBody>
      </p:sp>
      <p:cxnSp>
        <p:nvCxnSpPr>
          <p:cNvPr id="33" name="32 Conector recto"/>
          <p:cNvCxnSpPr/>
          <p:nvPr/>
        </p:nvCxnSpPr>
        <p:spPr bwMode="auto">
          <a:xfrm flipH="1">
            <a:off x="1440192" y="5085184"/>
            <a:ext cx="6372000" cy="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 bwMode="auto">
          <a:xfrm>
            <a:off x="323528" y="5445224"/>
            <a:ext cx="2208535" cy="864096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84041"/>
              </p:ext>
            </p:extLst>
          </p:nvPr>
        </p:nvGraphicFramePr>
        <p:xfrm>
          <a:off x="827584" y="5765146"/>
          <a:ext cx="121920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9" name="Ecuación" r:id="rId14" imgW="1016000" imgH="228600" progId="Equation.3">
                  <p:embed/>
                </p:oleObj>
              </mc:Choice>
              <mc:Fallback>
                <p:oleObj name="Ecuación" r:id="rId1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765146"/>
                        <a:ext cx="1219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927705"/>
              </p:ext>
            </p:extLst>
          </p:nvPr>
        </p:nvGraphicFramePr>
        <p:xfrm>
          <a:off x="1152525" y="6067425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0" name="Ecuación" r:id="rId16" imgW="583920" imgH="215640" progId="Equation.3">
                  <p:embed/>
                </p:oleObj>
              </mc:Choice>
              <mc:Fallback>
                <p:oleObj name="Ecuación" r:id="rId16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6067425"/>
                        <a:ext cx="584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Rectángulo"/>
          <p:cNvSpPr/>
          <p:nvPr/>
        </p:nvSpPr>
        <p:spPr>
          <a:xfrm>
            <a:off x="431021" y="5445224"/>
            <a:ext cx="2045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400" u="none" dirty="0" smtClean="0"/>
              <a:t>Multiplicación de raíces</a:t>
            </a:r>
            <a:endParaRPr lang="es-CL" sz="1400" dirty="0"/>
          </a:p>
        </p:txBody>
      </p:sp>
      <p:sp>
        <p:nvSpPr>
          <p:cNvPr id="42" name="41 Rectángulo"/>
          <p:cNvSpPr/>
          <p:nvPr/>
        </p:nvSpPr>
        <p:spPr>
          <a:xfrm>
            <a:off x="2843808" y="5445224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400" u="none" dirty="0" smtClean="0"/>
              <a:t>División de raíces</a:t>
            </a:r>
            <a:endParaRPr lang="es-CL" sz="1400" dirty="0"/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381795"/>
              </p:ext>
            </p:extLst>
          </p:nvPr>
        </p:nvGraphicFramePr>
        <p:xfrm>
          <a:off x="3025563" y="5740112"/>
          <a:ext cx="1249344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1" name="Ecuación" r:id="rId18" imgW="1041120" imgH="228600" progId="Equation.3">
                  <p:embed/>
                </p:oleObj>
              </mc:Choice>
              <mc:Fallback>
                <p:oleObj name="Ecuación" r:id="rId18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563" y="5740112"/>
                        <a:ext cx="1249344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041396"/>
              </p:ext>
            </p:extLst>
          </p:nvPr>
        </p:nvGraphicFramePr>
        <p:xfrm>
          <a:off x="3102422" y="6070600"/>
          <a:ext cx="11287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2" name="Ecuación" r:id="rId20" imgW="1130040" imgH="215640" progId="Equation.3">
                  <p:embed/>
                </p:oleObj>
              </mc:Choice>
              <mc:Fallback>
                <p:oleObj name="Ecuación" r:id="rId20" imgW="1130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422" y="6070600"/>
                        <a:ext cx="11287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44 Rectángulo redondeado"/>
          <p:cNvSpPr/>
          <p:nvPr/>
        </p:nvSpPr>
        <p:spPr bwMode="auto">
          <a:xfrm>
            <a:off x="4716016" y="5445224"/>
            <a:ext cx="1800200" cy="864096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966627"/>
              </p:ext>
            </p:extLst>
          </p:nvPr>
        </p:nvGraphicFramePr>
        <p:xfrm>
          <a:off x="5207503" y="5758064"/>
          <a:ext cx="929232" cy="33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3" name="Ecuación" r:id="rId22" imgW="774360" imgH="279360" progId="Equation.3">
                  <p:embed/>
                </p:oleObj>
              </mc:Choice>
              <mc:Fallback>
                <p:oleObj name="Ecuación" r:id="rId22" imgW="774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503" y="5758064"/>
                        <a:ext cx="929232" cy="335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46 Rectángulo"/>
          <p:cNvSpPr/>
          <p:nvPr/>
        </p:nvSpPr>
        <p:spPr>
          <a:xfrm>
            <a:off x="5076055" y="5463202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L" sz="1400" u="none" dirty="0" smtClean="0"/>
              <a:t>Raíz de raíz</a:t>
            </a:r>
            <a:endParaRPr lang="es-CL" sz="1400" dirty="0"/>
          </a:p>
        </p:txBody>
      </p:sp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019249"/>
              </p:ext>
            </p:extLst>
          </p:nvPr>
        </p:nvGraphicFramePr>
        <p:xfrm>
          <a:off x="5191001" y="6099175"/>
          <a:ext cx="1130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4" name="Ecuación" r:id="rId24" imgW="1130040" imgH="215640" progId="Equation.3">
                  <p:embed/>
                </p:oleObj>
              </mc:Choice>
              <mc:Fallback>
                <p:oleObj name="Ecuación" r:id="rId24" imgW="1130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001" y="6099175"/>
                        <a:ext cx="1130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50152"/>
              </p:ext>
            </p:extLst>
          </p:nvPr>
        </p:nvGraphicFramePr>
        <p:xfrm>
          <a:off x="7394095" y="5780166"/>
          <a:ext cx="1066337" cy="30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5" name="Ecuación" r:id="rId26" imgW="888614" imgH="253890" progId="Equation.3">
                  <p:embed/>
                </p:oleObj>
              </mc:Choice>
              <mc:Fallback>
                <p:oleObj name="Ecuación" r:id="rId26" imgW="88861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095" y="5780166"/>
                        <a:ext cx="1066337" cy="304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780560"/>
              </p:ext>
            </p:extLst>
          </p:nvPr>
        </p:nvGraphicFramePr>
        <p:xfrm>
          <a:off x="7704138" y="6067425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6" name="Ecuación" r:id="rId28" imgW="583920" imgH="215640" progId="Equation.3">
                  <p:embed/>
                </p:oleObj>
              </mc:Choice>
              <mc:Fallback>
                <p:oleObj name="Ecuación" r:id="rId28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6067425"/>
                        <a:ext cx="584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16 Rectángulo"/>
          <p:cNvSpPr/>
          <p:nvPr/>
        </p:nvSpPr>
        <p:spPr>
          <a:xfrm>
            <a:off x="6804248" y="5497487"/>
            <a:ext cx="2304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CL" sz="1400" u="none" dirty="0"/>
              <a:t>Composición </a:t>
            </a:r>
            <a:r>
              <a:rPr lang="es-MX" altLang="es-CL" sz="1400" u="none" dirty="0" smtClean="0"/>
              <a:t>de </a:t>
            </a:r>
            <a:r>
              <a:rPr lang="es-MX" altLang="es-CL" sz="1400" u="none" dirty="0"/>
              <a:t>una raíz</a:t>
            </a:r>
            <a:endParaRPr lang="es-CL" sz="1400" dirty="0"/>
          </a:p>
        </p:txBody>
      </p:sp>
      <p:cxnSp>
        <p:nvCxnSpPr>
          <p:cNvPr id="59" name="58 Conector recto"/>
          <p:cNvCxnSpPr/>
          <p:nvPr/>
        </p:nvCxnSpPr>
        <p:spPr bwMode="auto">
          <a:xfrm>
            <a:off x="7039565" y="3140968"/>
            <a:ext cx="0" cy="360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 bwMode="auto">
          <a:xfrm flipH="1">
            <a:off x="5652120" y="3497550"/>
            <a:ext cx="2808000" cy="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 bwMode="auto">
          <a:xfrm>
            <a:off x="8460432" y="3501024"/>
            <a:ext cx="0" cy="216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 bwMode="auto">
          <a:xfrm>
            <a:off x="5652120" y="3501024"/>
            <a:ext cx="0" cy="252000"/>
          </a:xfrm>
          <a:prstGeom prst="line">
            <a:avLst/>
          </a:prstGeom>
          <a:ln>
            <a:solidFill>
              <a:srgbClr val="66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0137"/>
              </p:ext>
            </p:extLst>
          </p:nvPr>
        </p:nvGraphicFramePr>
        <p:xfrm>
          <a:off x="6442731" y="2623831"/>
          <a:ext cx="393480" cy="41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7" name="Ecuación" r:id="rId30" imgW="393480" imgH="419040" progId="Equation.3">
                  <p:embed/>
                </p:oleObj>
              </mc:Choice>
              <mc:Fallback>
                <p:oleObj name="Ecuación" r:id="rId30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731" y="2623831"/>
                        <a:ext cx="393480" cy="419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1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511299"/>
              </p:ext>
            </p:extLst>
          </p:nvPr>
        </p:nvGraphicFramePr>
        <p:xfrm>
          <a:off x="6802771" y="2585671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8" name="Ecuación" r:id="rId32" imgW="685800" imgH="457200" progId="Equation.3">
                  <p:embed/>
                </p:oleObj>
              </mc:Choice>
              <mc:Fallback>
                <p:oleObj name="Ecuación" r:id="rId32" imgW="68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771" y="2585671"/>
                        <a:ext cx="68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1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2237"/>
              </p:ext>
            </p:extLst>
          </p:nvPr>
        </p:nvGraphicFramePr>
        <p:xfrm>
          <a:off x="7398128" y="2611231"/>
          <a:ext cx="3553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9" name="Ecuación" r:id="rId34" imgW="355320" imgH="431640" progId="Equation.3">
                  <p:embed/>
                </p:oleObj>
              </mc:Choice>
              <mc:Fallback>
                <p:oleObj name="Ecuación" r:id="rId34" imgW="355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128" y="2611231"/>
                        <a:ext cx="355320" cy="43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45"/>
          <p:cNvSpPr>
            <a:spLocks noChangeArrowheads="1"/>
          </p:cNvSpPr>
          <p:nvPr/>
        </p:nvSpPr>
        <p:spPr bwMode="auto">
          <a:xfrm>
            <a:off x="6100534" y="2072461"/>
            <a:ext cx="209115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1300" u="none" dirty="0" smtClean="0"/>
              <a:t>De raíces cuadradas en el denominador. Ej.:</a:t>
            </a:r>
            <a:endParaRPr lang="es-MX" altLang="es-CL" sz="1300" u="none" dirty="0"/>
          </a:p>
        </p:txBody>
      </p:sp>
      <p:sp>
        <p:nvSpPr>
          <p:cNvPr id="72" name="71 Rectángulo redondeado"/>
          <p:cNvSpPr/>
          <p:nvPr/>
        </p:nvSpPr>
        <p:spPr bwMode="auto">
          <a:xfrm>
            <a:off x="6999528" y="3715974"/>
            <a:ext cx="2108975" cy="1094489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75" name="Rectangle 45"/>
          <p:cNvSpPr>
            <a:spLocks noChangeArrowheads="1"/>
          </p:cNvSpPr>
          <p:nvPr/>
        </p:nvSpPr>
        <p:spPr bwMode="auto">
          <a:xfrm>
            <a:off x="7045230" y="3721130"/>
            <a:ext cx="20987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1300" u="none" dirty="0" smtClean="0"/>
              <a:t>De una raíz enésima en el denominador. Ej.:</a:t>
            </a:r>
            <a:endParaRPr lang="es-MX" altLang="es-CL" sz="1300" u="none" dirty="0"/>
          </a:p>
        </p:txBody>
      </p:sp>
      <p:graphicFrame>
        <p:nvGraphicFramePr>
          <p:cNvPr id="77" name="7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834885"/>
              </p:ext>
            </p:extLst>
          </p:nvPr>
        </p:nvGraphicFramePr>
        <p:xfrm>
          <a:off x="7236296" y="4306104"/>
          <a:ext cx="393480" cy="41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0" name="Ecuación" r:id="rId36" imgW="393480" imgH="419040" progId="Equation.3">
                  <p:embed/>
                </p:oleObj>
              </mc:Choice>
              <mc:Fallback>
                <p:oleObj name="Ecuación" r:id="rId36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306104"/>
                        <a:ext cx="393480" cy="419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7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41655"/>
              </p:ext>
            </p:extLst>
          </p:nvPr>
        </p:nvGraphicFramePr>
        <p:xfrm>
          <a:off x="7653636" y="4242744"/>
          <a:ext cx="74916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1" name="Ecuación" r:id="rId38" imgW="749160" imgH="482400" progId="Equation.3">
                  <p:embed/>
                </p:oleObj>
              </mc:Choice>
              <mc:Fallback>
                <p:oleObj name="Ecuación" r:id="rId38" imgW="749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636" y="4242744"/>
                        <a:ext cx="749160" cy="48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7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543205"/>
              </p:ext>
            </p:extLst>
          </p:nvPr>
        </p:nvGraphicFramePr>
        <p:xfrm>
          <a:off x="8428956" y="4221088"/>
          <a:ext cx="495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2" name="Ecuación" r:id="rId40" imgW="495000" imgH="444240" progId="Equation.3">
                  <p:embed/>
                </p:oleObj>
              </mc:Choice>
              <mc:Fallback>
                <p:oleObj name="Ecuación" r:id="rId40" imgW="495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956" y="4221088"/>
                        <a:ext cx="495000" cy="444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81 Rectángulo redondeado"/>
          <p:cNvSpPr/>
          <p:nvPr/>
        </p:nvSpPr>
        <p:spPr bwMode="auto">
          <a:xfrm>
            <a:off x="4626192" y="3738537"/>
            <a:ext cx="2178056" cy="1094489"/>
          </a:xfrm>
          <a:prstGeom prst="roundRect">
            <a:avLst/>
          </a:prstGeom>
          <a:solidFill>
            <a:srgbClr val="84BD00"/>
          </a:solidFill>
          <a:ln w="28575">
            <a:solidFill>
              <a:srgbClr val="66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u="none"/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4620436" y="3794691"/>
            <a:ext cx="225582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1300" u="none" dirty="0" smtClean="0"/>
              <a:t>De adición o sustracción de raíces en el denominador. Ej.:</a:t>
            </a:r>
            <a:endParaRPr lang="es-MX" altLang="es-CL" sz="1300" u="none" dirty="0"/>
          </a:p>
        </p:txBody>
      </p:sp>
      <p:graphicFrame>
        <p:nvGraphicFramePr>
          <p:cNvPr id="84" name="8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86515"/>
              </p:ext>
            </p:extLst>
          </p:nvPr>
        </p:nvGraphicFramePr>
        <p:xfrm>
          <a:off x="4701036" y="4399368"/>
          <a:ext cx="514188" cy="37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3" name="Ecuación" r:id="rId42" imgW="571320" imgH="419040" progId="Equation.3">
                  <p:embed/>
                </p:oleObj>
              </mc:Choice>
              <mc:Fallback>
                <p:oleObj name="Ecuación" r:id="rId42" imgW="571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036" y="4399368"/>
                        <a:ext cx="514188" cy="377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8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356581"/>
              </p:ext>
            </p:extLst>
          </p:nvPr>
        </p:nvGraphicFramePr>
        <p:xfrm>
          <a:off x="5220072" y="4376734"/>
          <a:ext cx="948672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4" name="Ecuación" r:id="rId44" imgW="1054080" imgH="457200" progId="Equation.3">
                  <p:embed/>
                </p:oleObj>
              </mc:Choice>
              <mc:Fallback>
                <p:oleObj name="Ecuación" r:id="rId44" imgW="1054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376734"/>
                        <a:ext cx="948672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8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028641"/>
              </p:ext>
            </p:extLst>
          </p:nvPr>
        </p:nvGraphicFramePr>
        <p:xfrm>
          <a:off x="6156176" y="4408676"/>
          <a:ext cx="548532" cy="38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5" name="Ecuación" r:id="rId46" imgW="609480" imgH="431640" progId="Equation.3">
                  <p:embed/>
                </p:oleObj>
              </mc:Choice>
              <mc:Fallback>
                <p:oleObj name="Ecuación" r:id="rId46" imgW="60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408676"/>
                        <a:ext cx="548532" cy="38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4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5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1"/>
          <p:cNvGrpSpPr>
            <a:grpSpLocks/>
          </p:cNvGrpSpPr>
          <p:nvPr/>
        </p:nvGrpSpPr>
        <p:grpSpPr bwMode="auto">
          <a:xfrm>
            <a:off x="131763" y="-100013"/>
            <a:ext cx="5448300" cy="719138"/>
            <a:chOff x="-144" y="-63"/>
            <a:chExt cx="3432" cy="453"/>
          </a:xfrm>
        </p:grpSpPr>
        <p:sp>
          <p:nvSpPr>
            <p:cNvPr id="4101" name="37 Rectángulo redondeado"/>
            <p:cNvSpPr>
              <a:spLocks noChangeArrowheads="1"/>
            </p:cNvSpPr>
            <p:nvPr/>
          </p:nvSpPr>
          <p:spPr bwMode="auto">
            <a:xfrm>
              <a:off x="-144" y="-63"/>
              <a:ext cx="3432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4102" name="38 CuadroTexto"/>
            <p:cNvSpPr txBox="1">
              <a:spLocks noChangeArrowheads="1"/>
            </p:cNvSpPr>
            <p:nvPr/>
          </p:nvSpPr>
          <p:spPr bwMode="auto">
            <a:xfrm>
              <a:off x="68" y="4"/>
              <a:ext cx="26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Aprendizajes esperados</a:t>
              </a:r>
            </a:p>
          </p:txBody>
        </p:sp>
      </p:grpSp>
      <p:pic>
        <p:nvPicPr>
          <p:cNvPr id="4099" name="Picture 10" descr="ico_aprendizaj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-41275"/>
            <a:ext cx="950912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68313" y="1096520"/>
            <a:ext cx="79921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u="none" dirty="0" smtClean="0"/>
              <a:t>Comprender </a:t>
            </a:r>
            <a:r>
              <a:rPr lang="es-CL" sz="2000" u="none" dirty="0"/>
              <a:t>la definición de logaritmo y sus distintos elementos</a:t>
            </a:r>
            <a:r>
              <a:rPr lang="es-CL" sz="2000" u="none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2000" u="none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u="none" dirty="0" smtClean="0"/>
              <a:t>Establecer </a:t>
            </a:r>
            <a:r>
              <a:rPr lang="es-CL" sz="2000" u="none" dirty="0"/>
              <a:t>y comprender la relación entre logaritmo, potencia y raíz en el </a:t>
            </a:r>
            <a:r>
              <a:rPr lang="es-CL" sz="2000" u="none" dirty="0" smtClean="0"/>
              <a:t>contexto de </a:t>
            </a:r>
            <a:r>
              <a:rPr lang="es-CL" sz="2000" u="none" dirty="0"/>
              <a:t>los números reales</a:t>
            </a:r>
            <a:r>
              <a:rPr lang="es-CL" sz="2000" u="none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2000" u="none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u="none" dirty="0" smtClean="0"/>
              <a:t>Aplicar </a:t>
            </a:r>
            <a:r>
              <a:rPr lang="es-CL" sz="2000" u="none" dirty="0"/>
              <a:t>propiedades y operatoria de logaritmos (adición, sustracción, cambio </a:t>
            </a:r>
            <a:r>
              <a:rPr lang="es-CL" sz="2000" u="none" dirty="0" smtClean="0"/>
              <a:t>de base</a:t>
            </a:r>
            <a:r>
              <a:rPr lang="es-CL" sz="2000" u="none" dirty="0"/>
              <a:t>) en la resolución de problemas.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513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5133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charset="0"/>
                </a:rPr>
                <a:t>Pregunta oficial PSU</a:t>
              </a:r>
            </a:p>
          </p:txBody>
        </p:sp>
      </p:grpSp>
      <p:pic>
        <p:nvPicPr>
          <p:cNvPr id="5123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13 Grupo"/>
          <p:cNvGrpSpPr>
            <a:grpSpLocks/>
          </p:cNvGrpSpPr>
          <p:nvPr/>
        </p:nvGrpSpPr>
        <p:grpSpPr bwMode="auto">
          <a:xfrm>
            <a:off x="214313" y="1143000"/>
            <a:ext cx="8715375" cy="5157788"/>
            <a:chOff x="214313" y="1143000"/>
            <a:chExt cx="8715375" cy="5158337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214313" y="1143000"/>
              <a:ext cx="8715375" cy="515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569" tIns="49785" rIns="99569" bIns="49785">
              <a:spAutoFit/>
            </a:bodyPr>
            <a:lstStyle>
              <a:lvl1pPr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95363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34. Sean x e y números positivos, la expresión log (x</a:t>
              </a:r>
              <a:r>
                <a:rPr lang="es-ES" altLang="es-CL" u="none" baseline="30000">
                  <a:solidFill>
                    <a:schemeClr val="tx2"/>
                  </a:solidFill>
                  <a:cs typeface="Arial" charset="0"/>
                </a:rPr>
                <a:t>3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y</a:t>
              </a:r>
              <a:r>
                <a:rPr lang="es-ES" altLang="es-CL" u="none" baseline="30000">
                  <a:solidFill>
                    <a:schemeClr val="tx2"/>
                  </a:solidFill>
                  <a:cs typeface="Arial" charset="0"/>
                </a:rPr>
                <a:t>– 2 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) es siempre igual a</a:t>
              </a:r>
            </a:p>
            <a:p>
              <a:pPr algn="just" eaLnBrk="1" hangingPunct="1"/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</a:t>
              </a:r>
            </a:p>
            <a:p>
              <a:pPr algn="just" eaLnBrk="1" hangingPunct="1"/>
              <a:endParaRPr lang="es-ES" altLang="es-CL" u="none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/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  A)	– 6 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log (xy) </a:t>
              </a:r>
            </a:p>
            <a:p>
              <a:pPr algn="just" eaLnBrk="1" hangingPunct="1"/>
              <a:endParaRPr lang="es-ES" altLang="es-CL" u="none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>
                <a:lnSpc>
                  <a:spcPts val="5000"/>
                </a:lnSpc>
              </a:pP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  B) 	        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log (xy) </a:t>
              </a:r>
            </a:p>
            <a:p>
              <a:pPr algn="just" eaLnBrk="1" hangingPunct="1">
                <a:lnSpc>
                  <a:spcPts val="5000"/>
                </a:lnSpc>
              </a:pP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  C) 	3 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log x – 2 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log y </a:t>
              </a:r>
            </a:p>
            <a:p>
              <a:pPr algn="just" eaLnBrk="1" hangingPunct="1">
                <a:lnSpc>
                  <a:spcPts val="5000"/>
                </a:lnSpc>
              </a:pP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  D)  </a:t>
              </a:r>
            </a:p>
            <a:p>
              <a:pPr algn="just" eaLnBrk="1" hangingPunct="1">
                <a:lnSpc>
                  <a:spcPts val="5000"/>
                </a:lnSpc>
              </a:pP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  E)	(3 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log x)(– 2 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  <a:sym typeface="Symbol" pitchFamily="18" charset="2"/>
                </a:rPr>
                <a:t></a:t>
              </a:r>
              <a:r>
                <a:rPr lang="es-ES" altLang="es-CL" u="none">
                  <a:solidFill>
                    <a:schemeClr val="tx2"/>
                  </a:solidFill>
                  <a:cs typeface="Arial" charset="0"/>
                </a:rPr>
                <a:t> log y) </a:t>
              </a:r>
            </a:p>
            <a:p>
              <a:pPr algn="just" eaLnBrk="1" hangingPunct="1"/>
              <a:endParaRPr lang="es-ES" altLang="es-CL" u="none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/>
              <a:endParaRPr lang="es-ES" altLang="es-CL" u="none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/>
              <a:endParaRPr lang="es-ES" altLang="es-CL" u="none">
                <a:solidFill>
                  <a:schemeClr val="tx2"/>
                </a:solidFill>
                <a:cs typeface="Arial" charset="0"/>
              </a:endParaRPr>
            </a:p>
            <a:p>
              <a:pPr algn="just" eaLnBrk="1" hangingPunct="1"/>
              <a:r>
                <a:rPr lang="es-ES_tradnl" altLang="es-CL" i="1" u="none">
                  <a:solidFill>
                    <a:schemeClr val="tx2"/>
                  </a:solidFill>
                  <a:cs typeface="Arial" charset="0"/>
                </a:rPr>
                <a:t> </a:t>
              </a:r>
              <a:r>
                <a:rPr lang="es-ES_tradnl" altLang="es-CL" sz="1600" i="1" u="none">
                  <a:solidFill>
                    <a:schemeClr val="tx2"/>
                  </a:solidFill>
                  <a:cs typeface="Arial" charset="0"/>
                </a:rPr>
                <a:t>Fuente : </a:t>
              </a:r>
              <a:r>
                <a:rPr lang="es-ES_tradnl" altLang="es-CL" sz="1600" b="1" i="1" u="none">
                  <a:solidFill>
                    <a:schemeClr val="tx2"/>
                  </a:solidFill>
                  <a:cs typeface="Arial" charset="0"/>
                </a:rPr>
                <a:t>DEMRE - U. DE CHILE</a:t>
              </a:r>
              <a:r>
                <a:rPr lang="es-ES_tradnl" altLang="es-CL" sz="1600" i="1" u="none">
                  <a:solidFill>
                    <a:schemeClr val="tx2"/>
                  </a:solidFill>
                  <a:cs typeface="Arial" charset="0"/>
                </a:rPr>
                <a:t>, Proceso de admisión 2011.</a:t>
              </a:r>
            </a:p>
          </p:txBody>
        </p:sp>
        <p:grpSp>
          <p:nvGrpSpPr>
            <p:cNvPr id="5126" name="9 Grupo"/>
            <p:cNvGrpSpPr>
              <a:grpSpLocks/>
            </p:cNvGrpSpPr>
            <p:nvPr/>
          </p:nvGrpSpPr>
          <p:grpSpPr bwMode="auto">
            <a:xfrm>
              <a:off x="1231125" y="2664208"/>
              <a:ext cx="505267" cy="646331"/>
              <a:chOff x="4287306" y="3244334"/>
              <a:chExt cx="505267" cy="646331"/>
            </a:xfrm>
          </p:grpSpPr>
          <p:sp>
            <p:nvSpPr>
              <p:cNvPr id="5130" name="6 Rectángulo"/>
              <p:cNvSpPr>
                <a:spLocks noChangeArrowheads="1"/>
              </p:cNvSpPr>
              <p:nvPr/>
            </p:nvSpPr>
            <p:spPr bwMode="auto">
              <a:xfrm>
                <a:off x="4287306" y="3244334"/>
                <a:ext cx="50526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– 3</a:t>
                </a:r>
              </a:p>
              <a:p>
                <a:pPr eaLnBrk="1" hangingPunct="1"/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  2</a:t>
                </a:r>
                <a:endParaRPr lang="es-ES" altLang="es-CL"/>
              </a:p>
            </p:txBody>
          </p:sp>
          <p:cxnSp>
            <p:nvCxnSpPr>
              <p:cNvPr id="5131" name="8 Conector recto"/>
              <p:cNvCxnSpPr>
                <a:cxnSpLocks noChangeShapeType="1"/>
              </p:cNvCxnSpPr>
              <p:nvPr/>
            </p:nvCxnSpPr>
            <p:spPr bwMode="auto">
              <a:xfrm>
                <a:off x="4341898" y="3567500"/>
                <a:ext cx="432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27" name="10 Grupo"/>
            <p:cNvGrpSpPr>
              <a:grpSpLocks/>
            </p:cNvGrpSpPr>
            <p:nvPr/>
          </p:nvGrpSpPr>
          <p:grpSpPr bwMode="auto">
            <a:xfrm>
              <a:off x="1218688" y="3923176"/>
              <a:ext cx="1178528" cy="646331"/>
              <a:chOff x="4287306" y="3244334"/>
              <a:chExt cx="1178528" cy="646331"/>
            </a:xfrm>
          </p:grpSpPr>
          <p:sp>
            <p:nvSpPr>
              <p:cNvPr id="5128" name="11 Rectángulo"/>
              <p:cNvSpPr>
                <a:spLocks noChangeArrowheads="1"/>
              </p:cNvSpPr>
              <p:nvPr/>
            </p:nvSpPr>
            <p:spPr bwMode="auto">
              <a:xfrm>
                <a:off x="4287306" y="3244334"/>
                <a:ext cx="117852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  3</a:t>
                </a:r>
                <a:r>
                  <a:rPr lang="es-ES" altLang="es-CL" u="none">
                    <a:solidFill>
                      <a:schemeClr val="tx2"/>
                    </a:solidFill>
                    <a:cs typeface="Arial" charset="0"/>
                    <a:sym typeface="Symbol" pitchFamily="18" charset="2"/>
                  </a:rPr>
                  <a:t> </a:t>
                </a:r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 log x </a:t>
                </a:r>
              </a:p>
              <a:p>
                <a:pPr eaLnBrk="1" hangingPunct="1"/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– 2</a:t>
                </a:r>
                <a:r>
                  <a:rPr lang="es-ES" altLang="es-CL" u="none">
                    <a:solidFill>
                      <a:schemeClr val="tx2"/>
                    </a:solidFill>
                    <a:cs typeface="Arial" charset="0"/>
                    <a:sym typeface="Symbol" pitchFamily="18" charset="2"/>
                  </a:rPr>
                  <a:t> </a:t>
                </a:r>
                <a:r>
                  <a:rPr lang="es-ES" altLang="es-CL" u="none">
                    <a:solidFill>
                      <a:schemeClr val="tx2"/>
                    </a:solidFill>
                    <a:cs typeface="Arial" charset="0"/>
                  </a:rPr>
                  <a:t> log y</a:t>
                </a:r>
                <a:endParaRPr lang="es-ES" altLang="es-CL"/>
              </a:p>
            </p:txBody>
          </p:sp>
          <p:cxnSp>
            <p:nvCxnSpPr>
              <p:cNvPr id="5129" name="12 Conector recto"/>
              <p:cNvCxnSpPr>
                <a:cxnSpLocks noChangeShapeType="1"/>
              </p:cNvCxnSpPr>
              <p:nvPr/>
            </p:nvCxnSpPr>
            <p:spPr bwMode="auto">
              <a:xfrm>
                <a:off x="4341898" y="3567500"/>
                <a:ext cx="1080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collage-MT_para-PPT_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4787900" y="3500438"/>
            <a:ext cx="5040313" cy="3000375"/>
            <a:chOff x="3016" y="2205"/>
            <a:chExt cx="3175" cy="1890"/>
          </a:xfrm>
        </p:grpSpPr>
        <p:sp>
          <p:nvSpPr>
            <p:cNvPr id="6148" name="37 Rectángulo redondeado"/>
            <p:cNvSpPr>
              <a:spLocks noChangeArrowheads="1"/>
            </p:cNvSpPr>
            <p:nvPr/>
          </p:nvSpPr>
          <p:spPr bwMode="auto">
            <a:xfrm>
              <a:off x="3175" y="2205"/>
              <a:ext cx="3016" cy="189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sp>
          <p:nvSpPr>
            <p:cNvPr id="7173" name="38 CuadroTexto"/>
            <p:cNvSpPr txBox="1">
              <a:spLocks noChangeArrowheads="1"/>
            </p:cNvSpPr>
            <p:nvPr/>
          </p:nvSpPr>
          <p:spPr bwMode="auto">
            <a:xfrm>
              <a:off x="3470" y="2296"/>
              <a:ext cx="2290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-457200">
                <a:defRPr/>
              </a:pPr>
              <a:endParaRPr lang="es-ES" sz="2000" u="none" dirty="0"/>
            </a:p>
            <a:p>
              <a:pPr marL="358775" indent="-358775">
                <a:lnSpc>
                  <a:spcPct val="150000"/>
                </a:lnSpc>
                <a:defRPr/>
              </a:pPr>
              <a:r>
                <a:rPr lang="es-ES" sz="2000" u="none" dirty="0" smtClean="0"/>
                <a:t>1.	Logaritmos</a:t>
              </a:r>
              <a:endParaRPr lang="es-ES" sz="2000" u="none" dirty="0"/>
            </a:p>
            <a:p>
              <a:pPr marL="358775" indent="-358775">
                <a:lnSpc>
                  <a:spcPct val="150000"/>
                </a:lnSpc>
                <a:defRPr/>
              </a:pPr>
              <a:r>
                <a:rPr lang="es-ES" sz="2000" u="none" dirty="0" smtClean="0"/>
                <a:t>2.  Propiedades</a:t>
              </a:r>
              <a:endParaRPr lang="es-ES" sz="2000" u="none" dirty="0"/>
            </a:p>
            <a:p>
              <a:pPr marL="358775" indent="-358775">
                <a:lnSpc>
                  <a:spcPct val="150000"/>
                </a:lnSpc>
                <a:defRPr/>
              </a:pPr>
              <a:r>
                <a:rPr lang="es-ES" sz="2000" u="none" dirty="0" smtClean="0"/>
                <a:t>3.	Operatoria</a:t>
              </a:r>
              <a:endParaRPr lang="es-ES" sz="2000" u="none" dirty="0"/>
            </a:p>
            <a:p>
              <a:pPr>
                <a:defRPr/>
              </a:pPr>
              <a:r>
                <a:rPr lang="es-ES" sz="2000" u="none" dirty="0"/>
                <a:t>       </a:t>
              </a:r>
            </a:p>
            <a:p>
              <a:pPr>
                <a:defRPr/>
              </a:pPr>
              <a:endParaRPr lang="es-ES" sz="2000" u="none" dirty="0"/>
            </a:p>
            <a:p>
              <a:pPr>
                <a:defRPr/>
              </a:pPr>
              <a:endParaRPr lang="es-ES" sz="2000" u="none" dirty="0"/>
            </a:p>
          </p:txBody>
        </p:sp>
        <p:pic>
          <p:nvPicPr>
            <p:cNvPr id="6150" name="7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3430"/>
              <a:ext cx="50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284843" y="2255386"/>
            <a:ext cx="2511293" cy="427746"/>
          </a:xfrm>
          <a:prstGeom prst="rect">
            <a:avLst/>
          </a:prstGeom>
          <a:solidFill>
            <a:srgbClr val="669900">
              <a:alpha val="5098"/>
            </a:srgbClr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s-CL" altLang="es-CL" sz="2000" u="none" dirty="0"/>
          </a:p>
        </p:txBody>
      </p:sp>
      <p:grpSp>
        <p:nvGrpSpPr>
          <p:cNvPr id="14338" name="Group 15"/>
          <p:cNvGrpSpPr>
            <a:grpSpLocks/>
          </p:cNvGrpSpPr>
          <p:nvPr/>
        </p:nvGrpSpPr>
        <p:grpSpPr bwMode="auto">
          <a:xfrm>
            <a:off x="131763" y="-100013"/>
            <a:ext cx="6583362" cy="860426"/>
            <a:chOff x="83" y="-63"/>
            <a:chExt cx="4147" cy="542"/>
          </a:xfrm>
        </p:grpSpPr>
        <p:grpSp>
          <p:nvGrpSpPr>
            <p:cNvPr id="14349" name="Group 2"/>
            <p:cNvGrpSpPr>
              <a:grpSpLocks/>
            </p:cNvGrpSpPr>
            <p:nvPr/>
          </p:nvGrpSpPr>
          <p:grpSpPr bwMode="auto">
            <a:xfrm>
              <a:off x="83" y="-63"/>
              <a:ext cx="4147" cy="453"/>
              <a:chOff x="83" y="-63"/>
              <a:chExt cx="6747" cy="453"/>
            </a:xfrm>
          </p:grpSpPr>
          <p:sp>
            <p:nvSpPr>
              <p:cNvPr id="14351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542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14352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667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sz="2600" b="1" u="none" dirty="0" smtClean="0">
                    <a:solidFill>
                      <a:srgbClr val="404040"/>
                    </a:solidFill>
                    <a:cs typeface="Arial" charset="0"/>
                  </a:rPr>
                  <a:t>1. </a:t>
                </a:r>
                <a:r>
                  <a:rPr lang="es-ES" altLang="es-CL" sz="2600" b="1" u="none" dirty="0">
                    <a:solidFill>
                      <a:srgbClr val="404040"/>
                    </a:solidFill>
                    <a:cs typeface="Arial" charset="0"/>
                  </a:rPr>
                  <a:t>Logaritmos</a:t>
                </a:r>
              </a:p>
            </p:txBody>
          </p:sp>
        </p:grpSp>
        <p:pic>
          <p:nvPicPr>
            <p:cNvPr id="14350" name="6 Imagen" descr="ico_concepto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39" name="Group 8"/>
          <p:cNvGrpSpPr>
            <a:grpSpLocks/>
          </p:cNvGrpSpPr>
          <p:nvPr/>
        </p:nvGrpSpPr>
        <p:grpSpPr bwMode="auto">
          <a:xfrm>
            <a:off x="0" y="785813"/>
            <a:ext cx="8243888" cy="404812"/>
            <a:chOff x="0" y="436"/>
            <a:chExt cx="5193" cy="255"/>
          </a:xfrm>
        </p:grpSpPr>
        <p:sp>
          <p:nvSpPr>
            <p:cNvPr id="14347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alt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ES" altLang="es-CL" sz="2000" b="1" u="none" dirty="0" smtClean="0">
                  <a:solidFill>
                    <a:srgbClr val="7F7F7F"/>
                  </a:solidFill>
                </a:rPr>
                <a:t>Definición</a:t>
              </a:r>
              <a:endParaRPr lang="es-ES" altLang="es-CL" sz="2000" b="1" u="none" dirty="0">
                <a:solidFill>
                  <a:srgbClr val="7F7F7F"/>
                </a:solidFill>
              </a:endParaRPr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0" y="691"/>
              <a:ext cx="4082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1008557" y="3284954"/>
            <a:ext cx="67233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CL" sz="2000" u="none" dirty="0">
                <a:cs typeface="Times New Roman" pitchFamily="18" charset="0"/>
              </a:rPr>
              <a:t>“ </a:t>
            </a:r>
            <a:r>
              <a:rPr lang="es-ES" altLang="es-CL" sz="2000" b="1" u="none" dirty="0">
                <a:solidFill>
                  <a:srgbClr val="669900"/>
                </a:solidFill>
                <a:cs typeface="Times New Roman" pitchFamily="18" charset="0"/>
              </a:rPr>
              <a:t>n</a:t>
            </a:r>
            <a:r>
              <a:rPr lang="es-ES" altLang="es-CL" sz="2000" u="none" dirty="0">
                <a:cs typeface="Times New Roman" pitchFamily="18" charset="0"/>
              </a:rPr>
              <a:t> </a:t>
            </a:r>
            <a:r>
              <a:rPr lang="es-ES" altLang="es-CL" sz="2000" u="none" dirty="0">
                <a:ea typeface="Times New Roman" pitchFamily="18" charset="0"/>
                <a:cs typeface="Arial" charset="0"/>
              </a:rPr>
              <a:t>es logaritmo de</a:t>
            </a:r>
            <a:r>
              <a:rPr lang="es-ES" altLang="es-CL" sz="2000" u="none" dirty="0">
                <a:cs typeface="Times New Roman" pitchFamily="18" charset="0"/>
              </a:rPr>
              <a:t> </a:t>
            </a:r>
            <a:r>
              <a:rPr lang="es-ES" altLang="es-CL" sz="2000" b="1" u="none" dirty="0" smtClean="0">
                <a:solidFill>
                  <a:srgbClr val="669900"/>
                </a:solidFill>
                <a:cs typeface="Times New Roman" pitchFamily="18" charset="0"/>
              </a:rPr>
              <a:t>a</a:t>
            </a:r>
            <a:r>
              <a:rPr lang="es-ES" altLang="es-CL" sz="2000" u="none" dirty="0" smtClean="0">
                <a:cs typeface="Times New Roman" pitchFamily="18" charset="0"/>
              </a:rPr>
              <a:t> </a:t>
            </a:r>
            <a:r>
              <a:rPr lang="es-ES" altLang="es-CL" sz="2000" u="none" dirty="0">
                <a:cs typeface="Times New Roman" pitchFamily="18" charset="0"/>
              </a:rPr>
              <a:t>en base </a:t>
            </a:r>
            <a:r>
              <a:rPr lang="es-ES" altLang="es-CL" sz="2000" b="1" u="none" dirty="0" smtClean="0">
                <a:solidFill>
                  <a:srgbClr val="669900"/>
                </a:solidFill>
                <a:cs typeface="Times New Roman" pitchFamily="18" charset="0"/>
              </a:rPr>
              <a:t>b</a:t>
            </a:r>
            <a:r>
              <a:rPr lang="es-ES" altLang="es-CL" sz="2000" u="none" dirty="0" smtClean="0">
                <a:cs typeface="Times New Roman" pitchFamily="18" charset="0"/>
              </a:rPr>
              <a:t>”, </a:t>
            </a:r>
            <a:r>
              <a:rPr lang="es-ES" altLang="es-CL" sz="2000" u="none" dirty="0">
                <a:cs typeface="Times New Roman" pitchFamily="18" charset="0"/>
              </a:rPr>
              <a:t>con  </a:t>
            </a:r>
            <a:r>
              <a:rPr lang="es-ES" altLang="es-CL" sz="2000" u="none" dirty="0" smtClean="0">
                <a:cs typeface="Times New Roman" pitchFamily="18" charset="0"/>
              </a:rPr>
              <a:t>a </a:t>
            </a:r>
            <a:r>
              <a:rPr lang="es-ES" altLang="es-CL" sz="2000" u="none" dirty="0">
                <a:cs typeface="Times New Roman" pitchFamily="18" charset="0"/>
              </a:rPr>
              <a:t>&gt; 0, </a:t>
            </a:r>
            <a:r>
              <a:rPr lang="es-ES" altLang="es-CL" sz="2000" u="none" dirty="0" smtClean="0">
                <a:cs typeface="Times New Roman" pitchFamily="18" charset="0"/>
              </a:rPr>
              <a:t>b </a:t>
            </a:r>
            <a:r>
              <a:rPr lang="es-ES" altLang="es-CL" sz="2000" u="none" dirty="0">
                <a:cs typeface="Times New Roman" pitchFamily="18" charset="0"/>
              </a:rPr>
              <a:t>&gt; 0 y </a:t>
            </a:r>
            <a:r>
              <a:rPr lang="es-ES" altLang="es-CL" sz="2000" u="none" dirty="0" smtClean="0">
                <a:cs typeface="Times New Roman" pitchFamily="18" charset="0"/>
              </a:rPr>
              <a:t>b </a:t>
            </a:r>
            <a:r>
              <a:rPr lang="es-ES" altLang="es-CL" sz="2000" u="none" dirty="0">
                <a:cs typeface="Times New Roman" pitchFamily="18" charset="0"/>
              </a:rPr>
              <a:t>≠ </a:t>
            </a:r>
            <a:r>
              <a:rPr lang="es-ES" altLang="es-CL" sz="2000" u="none" dirty="0" smtClean="0">
                <a:cs typeface="Times New Roman" pitchFamily="18" charset="0"/>
              </a:rPr>
              <a:t>1.</a:t>
            </a:r>
            <a:endParaRPr lang="es-ES" altLang="es-CL" sz="2000" u="none" dirty="0"/>
          </a:p>
        </p:txBody>
      </p:sp>
      <p:sp>
        <p:nvSpPr>
          <p:cNvPr id="22" name="18 CuadroTexto"/>
          <p:cNvSpPr txBox="1">
            <a:spLocks noChangeArrowheads="1"/>
          </p:cNvSpPr>
          <p:nvPr/>
        </p:nvSpPr>
        <p:spPr bwMode="auto">
          <a:xfrm>
            <a:off x="576089" y="1404764"/>
            <a:ext cx="738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 logaritmo es una función de variable real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definida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por:</a:t>
            </a:r>
            <a:endParaRPr lang="es-CL" altLang="es-CL" sz="2000" u="non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91552"/>
              </p:ext>
            </p:extLst>
          </p:nvPr>
        </p:nvGraphicFramePr>
        <p:xfrm>
          <a:off x="3460522" y="2284434"/>
          <a:ext cx="2244386" cy="41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cuación" r:id="rId5" imgW="1320227" imgH="241195" progId="Equation.3">
                  <p:embed/>
                </p:oleObj>
              </mc:Choice>
              <mc:Fallback>
                <p:oleObj name="Ecuación" r:id="rId5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522" y="2284434"/>
                        <a:ext cx="2244386" cy="410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23 Conector recto de flecha"/>
          <p:cNvCxnSpPr/>
          <p:nvPr/>
        </p:nvCxnSpPr>
        <p:spPr bwMode="auto">
          <a:xfrm rot="16200000">
            <a:off x="4016376" y="2042325"/>
            <a:ext cx="396875" cy="215900"/>
          </a:xfrm>
          <a:prstGeom prst="straightConnector1">
            <a:avLst/>
          </a:prstGeom>
          <a:ln>
            <a:solidFill>
              <a:srgbClr val="FF99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39 Rectángulo"/>
          <p:cNvSpPr>
            <a:spLocks noChangeArrowheads="1"/>
          </p:cNvSpPr>
          <p:nvPr/>
        </p:nvSpPr>
        <p:spPr bwMode="auto">
          <a:xfrm>
            <a:off x="4270392" y="1772816"/>
            <a:ext cx="11657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CL" sz="1600" u="none" dirty="0">
                <a:solidFill>
                  <a:schemeClr val="accent5">
                    <a:lumMod val="25000"/>
                  </a:schemeClr>
                </a:solidFill>
              </a:rPr>
              <a:t>argumento</a:t>
            </a:r>
            <a:endParaRPr lang="es-CL" altLang="es-CL" sz="1600" u="none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6" name="25 Conector recto de flecha"/>
          <p:cNvCxnSpPr/>
          <p:nvPr/>
        </p:nvCxnSpPr>
        <p:spPr bwMode="auto">
          <a:xfrm rot="5400000">
            <a:off x="3726283" y="2871316"/>
            <a:ext cx="395288" cy="0"/>
          </a:xfrm>
          <a:prstGeom prst="straightConnector1">
            <a:avLst/>
          </a:prstGeom>
          <a:ln>
            <a:solidFill>
              <a:srgbClr val="FF99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41 Rectángulo"/>
          <p:cNvSpPr>
            <a:spLocks noChangeArrowheads="1"/>
          </p:cNvSpPr>
          <p:nvPr/>
        </p:nvSpPr>
        <p:spPr bwMode="auto">
          <a:xfrm>
            <a:off x="3563888" y="2975466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CL" sz="1600" u="none" dirty="0">
                <a:solidFill>
                  <a:schemeClr val="accent5">
                    <a:lumMod val="25000"/>
                  </a:schemeClr>
                </a:solidFill>
              </a:rPr>
              <a:t>Base</a:t>
            </a:r>
            <a:endParaRPr lang="es-CL" altLang="es-CL" sz="1600" u="none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546323" y="3861048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Ejemplos:</a:t>
            </a:r>
            <a:endParaRPr lang="es-ES" altLang="es-CL" sz="2000" b="1" u="none" dirty="0">
              <a:solidFill>
                <a:srgbClr val="669900"/>
              </a:solidFill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185988" y="4397276"/>
            <a:ext cx="3511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log</a:t>
            </a:r>
            <a:r>
              <a:rPr lang="es-CL" altLang="es-CL" sz="2000" u="none" baseline="-25000" dirty="0"/>
              <a:t>3 </a:t>
            </a:r>
            <a:r>
              <a:rPr lang="es-CL" altLang="es-CL" sz="2000" u="none" dirty="0"/>
              <a:t>(5) = m    </a:t>
            </a:r>
            <a:r>
              <a:rPr lang="es-CL" altLang="es-CL" sz="2000" b="1" u="none" dirty="0">
                <a:solidFill>
                  <a:srgbClr val="669900"/>
                </a:solidFill>
                <a:sym typeface="Symbol" pitchFamily="18" charset="2"/>
              </a:rPr>
              <a:t></a:t>
            </a:r>
            <a:r>
              <a:rPr lang="es-CL" altLang="es-CL" sz="2000" u="none" dirty="0"/>
              <a:t>     3</a:t>
            </a:r>
            <a:r>
              <a:rPr lang="es-CL" altLang="es-CL" sz="2000" u="none" baseline="30000" dirty="0"/>
              <a:t>m</a:t>
            </a:r>
            <a:r>
              <a:rPr lang="es-CL" altLang="es-CL" sz="2000" u="none" dirty="0"/>
              <a:t> = 5 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185988" y="3867779"/>
            <a:ext cx="3511550" cy="4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log</a:t>
            </a:r>
            <a:r>
              <a:rPr lang="es-CL" altLang="es-CL" sz="2000" u="none" baseline="-25000" dirty="0"/>
              <a:t>2 </a:t>
            </a:r>
            <a:r>
              <a:rPr lang="es-CL" altLang="es-CL" sz="2000" u="none" dirty="0"/>
              <a:t>(8) = 3    </a:t>
            </a:r>
            <a:r>
              <a:rPr lang="es-CL" altLang="es-CL" sz="2000" u="none" dirty="0" smtClean="0"/>
              <a:t> </a:t>
            </a:r>
            <a:r>
              <a:rPr lang="es-CL" altLang="es-CL" sz="2000" b="1" u="none" dirty="0" smtClean="0">
                <a:solidFill>
                  <a:srgbClr val="669900"/>
                </a:solidFill>
                <a:sym typeface="Symbol" pitchFamily="18" charset="2"/>
              </a:rPr>
              <a:t></a:t>
            </a:r>
            <a:r>
              <a:rPr lang="es-CL" altLang="es-CL" sz="2000" u="none" dirty="0" smtClean="0"/>
              <a:t>      </a:t>
            </a:r>
            <a:r>
              <a:rPr lang="es-CL" altLang="es-CL" sz="2000" u="none" dirty="0"/>
              <a:t>2</a:t>
            </a:r>
            <a:r>
              <a:rPr lang="es-CL" altLang="es-CL" sz="2000" u="none" baseline="30000" dirty="0"/>
              <a:t>3</a:t>
            </a:r>
            <a:r>
              <a:rPr lang="es-CL" altLang="es-CL" sz="2000" u="none" dirty="0"/>
              <a:t> = 8</a:t>
            </a: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185988" y="4975126"/>
            <a:ext cx="3511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log</a:t>
            </a:r>
            <a:r>
              <a:rPr lang="es-CL" altLang="es-CL" sz="2000" u="none" baseline="-25000" dirty="0"/>
              <a:t>4 </a:t>
            </a:r>
            <a:r>
              <a:rPr lang="es-CL" altLang="es-CL" sz="2000" u="none" dirty="0"/>
              <a:t>(64) = 3   </a:t>
            </a:r>
            <a:r>
              <a:rPr lang="es-CL" altLang="es-CL" sz="2000" b="1" u="none" dirty="0" smtClean="0">
                <a:solidFill>
                  <a:srgbClr val="669900"/>
                </a:solidFill>
                <a:sym typeface="Symbol" pitchFamily="18" charset="2"/>
              </a:rPr>
              <a:t></a:t>
            </a:r>
            <a:r>
              <a:rPr lang="es-CL" altLang="es-CL" sz="2000" u="none" dirty="0" smtClean="0"/>
              <a:t>    </a:t>
            </a:r>
            <a:r>
              <a:rPr lang="es-CL" altLang="es-CL" sz="2000" u="none" dirty="0"/>
              <a:t>4</a:t>
            </a:r>
            <a:r>
              <a:rPr lang="es-CL" altLang="es-CL" sz="2000" u="none" baseline="30000" dirty="0"/>
              <a:t>3</a:t>
            </a:r>
            <a:r>
              <a:rPr lang="es-CL" altLang="es-CL" sz="2000" u="none" dirty="0"/>
              <a:t> = 64 </a:t>
            </a: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2185988" y="5560913"/>
            <a:ext cx="4410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log</a:t>
            </a:r>
            <a:r>
              <a:rPr lang="es-CL" altLang="es-CL" sz="2000" u="none" baseline="-25000" dirty="0"/>
              <a:t>10 </a:t>
            </a:r>
            <a:r>
              <a:rPr lang="es-CL" altLang="es-CL" sz="2000" u="none" dirty="0"/>
              <a:t>(0,1) = – 1    </a:t>
            </a:r>
            <a:r>
              <a:rPr lang="es-CL" altLang="es-CL" sz="2000" b="1" u="none" dirty="0">
                <a:solidFill>
                  <a:srgbClr val="669900"/>
                </a:solidFill>
                <a:sym typeface="Symbol" pitchFamily="18" charset="2"/>
              </a:rPr>
              <a:t></a:t>
            </a:r>
            <a:r>
              <a:rPr lang="es-CL" altLang="es-CL" sz="2000" u="none" dirty="0"/>
              <a:t>      10</a:t>
            </a:r>
            <a:r>
              <a:rPr lang="es-CL" altLang="es-CL" sz="2000" u="none" baseline="30000" dirty="0"/>
              <a:t>– 1 </a:t>
            </a:r>
            <a:r>
              <a:rPr lang="es-CL" altLang="es-CL" sz="2000" u="none" dirty="0"/>
              <a:t> = 0,1 </a:t>
            </a:r>
          </a:p>
        </p:txBody>
      </p:sp>
    </p:spTree>
    <p:extLst>
      <p:ext uri="{BB962C8B-B14F-4D97-AF65-F5344CB8AC3E}">
        <p14:creationId xmlns:p14="http://schemas.microsoft.com/office/powerpoint/2010/main" val="381304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9" grpId="0"/>
      <p:bldP spid="22" grpId="0"/>
      <p:bldP spid="25" grpId="0"/>
      <p:bldP spid="28" grpId="0"/>
      <p:bldP spid="23" grpId="0"/>
      <p:bldP spid="30" grpId="0"/>
      <p:bldP spid="32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47408" y="2418928"/>
            <a:ext cx="2446338" cy="539750"/>
          </a:xfrm>
          <a:prstGeom prst="rect">
            <a:avLst/>
          </a:prstGeom>
          <a:solidFill>
            <a:srgbClr val="669900">
              <a:alpha val="5098"/>
            </a:srgbClr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 anchor="ctr"/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 </a:t>
            </a:r>
          </a:p>
        </p:txBody>
      </p:sp>
      <p:grpSp>
        <p:nvGrpSpPr>
          <p:cNvPr id="19458" name="Group 15"/>
          <p:cNvGrpSpPr>
            <a:grpSpLocks/>
          </p:cNvGrpSpPr>
          <p:nvPr/>
        </p:nvGrpSpPr>
        <p:grpSpPr bwMode="auto">
          <a:xfrm>
            <a:off x="131763" y="-100013"/>
            <a:ext cx="5297487" cy="860426"/>
            <a:chOff x="83" y="-63"/>
            <a:chExt cx="3337" cy="542"/>
          </a:xfrm>
        </p:grpSpPr>
        <p:sp>
          <p:nvSpPr>
            <p:cNvPr id="1947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337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charset="0"/>
              </a:endParaRPr>
            </a:p>
          </p:txBody>
        </p:sp>
        <p:pic>
          <p:nvPicPr>
            <p:cNvPr id="19471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620266" y="4103934"/>
            <a:ext cx="1649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 dirty="0" smtClean="0">
                <a:solidFill>
                  <a:srgbClr val="669900"/>
                </a:solidFill>
              </a:rPr>
              <a:t>Ejemplos:</a:t>
            </a:r>
            <a:endParaRPr lang="es-ES" altLang="es-CL" sz="2000" u="none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3353594" y="3105274"/>
            <a:ext cx="2446338" cy="539750"/>
          </a:xfrm>
          <a:prstGeom prst="rect">
            <a:avLst/>
          </a:prstGeom>
          <a:solidFill>
            <a:srgbClr val="669900">
              <a:alpha val="5098"/>
            </a:srgbClr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 anchor="ctr"/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 </a:t>
            </a: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2232000" y="4041378"/>
            <a:ext cx="35099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 log</a:t>
            </a:r>
            <a:r>
              <a:rPr lang="es-CL" altLang="es-CL" sz="2000" u="none" baseline="-25000" dirty="0"/>
              <a:t>10 </a:t>
            </a:r>
            <a:r>
              <a:rPr lang="es-CL" altLang="es-CL" sz="2000" u="none" dirty="0"/>
              <a:t>(100)</a:t>
            </a:r>
            <a:r>
              <a:rPr lang="es-CL" altLang="es-CL" sz="2000" u="none" baseline="30000" dirty="0"/>
              <a:t> </a:t>
            </a:r>
            <a:r>
              <a:rPr lang="es-CL" altLang="es-CL" sz="2000" u="none" dirty="0"/>
              <a:t>= log</a:t>
            </a:r>
            <a:r>
              <a:rPr lang="es-CL" altLang="es-CL" sz="2000" u="none" baseline="-25000" dirty="0"/>
              <a:t> </a:t>
            </a:r>
            <a:r>
              <a:rPr lang="es-CL" altLang="es-CL" sz="2000" u="none" dirty="0"/>
              <a:t>(10</a:t>
            </a:r>
            <a:r>
              <a:rPr lang="es-CL" altLang="es-CL" sz="2000" u="none" baseline="30000" dirty="0"/>
              <a:t>2</a:t>
            </a:r>
            <a:r>
              <a:rPr lang="es-CL" altLang="es-CL" sz="2000" u="none" dirty="0"/>
              <a:t>) = 2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2232000" y="4688805"/>
            <a:ext cx="4095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 log</a:t>
            </a:r>
            <a:r>
              <a:rPr lang="es-CL" altLang="es-CL" sz="2000" u="none" baseline="-25000" dirty="0"/>
              <a:t>10 </a:t>
            </a:r>
            <a:r>
              <a:rPr lang="es-CL" altLang="es-CL" sz="2000" u="none" dirty="0"/>
              <a:t>(1.000)</a:t>
            </a:r>
            <a:r>
              <a:rPr lang="es-CL" altLang="es-CL" sz="2000" u="none" baseline="30000" dirty="0"/>
              <a:t> </a:t>
            </a:r>
            <a:r>
              <a:rPr lang="es-CL" altLang="es-CL" sz="2000" u="none" dirty="0"/>
              <a:t>= log</a:t>
            </a:r>
            <a:r>
              <a:rPr lang="es-CL" altLang="es-CL" sz="2000" u="none" baseline="-25000" dirty="0"/>
              <a:t> </a:t>
            </a:r>
            <a:r>
              <a:rPr lang="es-CL" altLang="es-CL" sz="2000" u="none" dirty="0"/>
              <a:t>(10</a:t>
            </a:r>
            <a:r>
              <a:rPr lang="es-CL" altLang="es-CL" sz="2000" u="none" baseline="30000" dirty="0"/>
              <a:t>3</a:t>
            </a:r>
            <a:r>
              <a:rPr lang="es-CL" altLang="es-CL" sz="2000" u="none" dirty="0"/>
              <a:t>) = 3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232001" y="5409530"/>
            <a:ext cx="4095750" cy="539750"/>
            <a:chOff x="981" y="2699"/>
            <a:chExt cx="2580" cy="340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981" y="2699"/>
              <a:ext cx="258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12573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12573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s-CL" altLang="es-CL" sz="2000" u="none" dirty="0"/>
                <a:t> log</a:t>
              </a:r>
              <a:r>
                <a:rPr lang="es-CL" altLang="es-CL" sz="2000" u="none" baseline="-25000" dirty="0"/>
                <a:t>10 </a:t>
              </a:r>
              <a:r>
                <a:rPr lang="es-CL" altLang="es-CL" sz="2000" u="none" dirty="0"/>
                <a:t>(0,001)</a:t>
              </a:r>
              <a:r>
                <a:rPr lang="es-CL" altLang="es-CL" sz="2000" u="none" baseline="30000" dirty="0"/>
                <a:t> </a:t>
              </a:r>
              <a:r>
                <a:rPr lang="es-CL" altLang="es-CL" sz="2000" u="none" dirty="0"/>
                <a:t>= log</a:t>
              </a:r>
              <a:r>
                <a:rPr lang="es-CL" altLang="es-CL" sz="2000" u="none" baseline="-25000" dirty="0"/>
                <a:t> </a:t>
              </a:r>
              <a:r>
                <a:rPr lang="es-CL" altLang="es-CL" sz="2000" u="none" dirty="0"/>
                <a:t>(10  </a:t>
              </a:r>
              <a:r>
                <a:rPr lang="es-CL" altLang="es-CL" sz="2000" u="none" baseline="30000" dirty="0"/>
                <a:t>3</a:t>
              </a:r>
              <a:r>
                <a:rPr lang="es-CL" altLang="es-CL" sz="2000" u="none" dirty="0"/>
                <a:t>) = – 3</a:t>
              </a:r>
            </a:p>
          </p:txBody>
        </p:sp>
        <p:sp>
          <p:nvSpPr>
            <p:cNvPr id="19467" name="Text Box 13"/>
            <p:cNvSpPr txBox="1">
              <a:spLocks noChangeArrowheads="1"/>
            </p:cNvSpPr>
            <p:nvPr/>
          </p:nvSpPr>
          <p:spPr bwMode="auto">
            <a:xfrm>
              <a:off x="2574" y="2798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_tradnl" altLang="es-CL" sz="2000" u="none" baseline="30000"/>
                <a:t>–</a:t>
              </a:r>
            </a:p>
          </p:txBody>
        </p:sp>
      </p:grpSp>
      <p:sp>
        <p:nvSpPr>
          <p:cNvPr id="20" name="8 CuadroTexto"/>
          <p:cNvSpPr txBox="1">
            <a:spLocks noChangeArrowheads="1"/>
          </p:cNvSpPr>
          <p:nvPr/>
        </p:nvSpPr>
        <p:spPr bwMode="auto">
          <a:xfrm>
            <a:off x="283432" y="1412776"/>
            <a:ext cx="832101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 en un logaritmo no aparece indicada la base, entonces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 un logaritmo decimal, es decir, su </a:t>
            </a:r>
            <a:r>
              <a:rPr lang="es-ES" alt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base es 10.</a:t>
            </a:r>
            <a:endParaRPr lang="es-CL" altLang="es-CL" sz="2000" u="non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1" name="2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24509"/>
              </p:ext>
            </p:extLst>
          </p:nvPr>
        </p:nvGraphicFramePr>
        <p:xfrm>
          <a:off x="3449638" y="3161978"/>
          <a:ext cx="2266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cuación" r:id="rId4" imgW="1333440" imgH="228600" progId="Equation.3">
                  <p:embed/>
                </p:oleObj>
              </mc:Choice>
              <mc:Fallback>
                <p:oleObj name="Ecuación" r:id="rId4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3161978"/>
                        <a:ext cx="22669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76413"/>
              </p:ext>
            </p:extLst>
          </p:nvPr>
        </p:nvGraphicFramePr>
        <p:xfrm>
          <a:off x="3641062" y="2536007"/>
          <a:ext cx="17700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cuación" r:id="rId6" imgW="1041120" imgH="228600" progId="Equation.3">
                  <p:embed/>
                </p:oleObj>
              </mc:Choice>
              <mc:Fallback>
                <p:oleObj name="Ecuación" r:id="rId6" imgW="1041120" imgH="228600" progId="Equation.3">
                  <p:embed/>
                  <p:pic>
                    <p:nvPicPr>
                      <p:cNvPr id="0" name="2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062" y="2536007"/>
                        <a:ext cx="17700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38 CuadroTexto"/>
          <p:cNvSpPr txBox="1">
            <a:spLocks noChangeArrowheads="1"/>
          </p:cNvSpPr>
          <p:nvPr/>
        </p:nvSpPr>
        <p:spPr bwMode="auto">
          <a:xfrm>
            <a:off x="205920" y="6350"/>
            <a:ext cx="650920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1. </a:t>
            </a:r>
            <a:r>
              <a:rPr lang="es-ES" altLang="es-CL" sz="2600" b="1" u="none" dirty="0">
                <a:solidFill>
                  <a:srgbClr val="404040"/>
                </a:solidFill>
                <a:cs typeface="Arial" charset="0"/>
              </a:rPr>
              <a:t>Logaritmos</a:t>
            </a: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0" y="785813"/>
            <a:ext cx="8243888" cy="404812"/>
            <a:chOff x="0" y="436"/>
            <a:chExt cx="5193" cy="255"/>
          </a:xfrm>
        </p:grpSpPr>
        <p:sp>
          <p:nvSpPr>
            <p:cNvPr id="22" name="40 CuadroTexto"/>
            <p:cNvSpPr txBox="1">
              <a:spLocks noChangeArrowheads="1"/>
            </p:cNvSpPr>
            <p:nvPr/>
          </p:nvSpPr>
          <p:spPr bwMode="auto">
            <a:xfrm>
              <a:off x="22" y="436"/>
              <a:ext cx="51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altLang="es-CL" sz="2000" b="1" u="none" dirty="0">
                  <a:solidFill>
                    <a:srgbClr val="7F7F7F"/>
                  </a:solidFill>
                </a:rPr>
                <a:t> </a:t>
              </a:r>
              <a:r>
                <a:rPr lang="es-ES" altLang="es-CL" sz="2000" b="1" u="none" dirty="0" smtClean="0">
                  <a:solidFill>
                    <a:srgbClr val="7F7F7F"/>
                  </a:solidFill>
                </a:rPr>
                <a:t>Logaritmo decimal</a:t>
              </a:r>
              <a:endParaRPr lang="es-ES" altLang="es-CL" sz="2000" b="1" u="none" dirty="0">
                <a:solidFill>
                  <a:srgbClr val="7F7F7F"/>
                </a:solidFill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0" y="691"/>
              <a:ext cx="4082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8" grpId="0"/>
      <p:bldP spid="50" grpId="0" animBg="1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707904" y="3340185"/>
            <a:ext cx="2286281" cy="427746"/>
          </a:xfrm>
          <a:prstGeom prst="rect">
            <a:avLst/>
          </a:prstGeom>
          <a:solidFill>
            <a:srgbClr val="669900">
              <a:alpha val="5098"/>
            </a:srgbClr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s-CL" altLang="es-CL" sz="2000" u="none" dirty="0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563888" y="963921"/>
            <a:ext cx="2286281" cy="427746"/>
          </a:xfrm>
          <a:prstGeom prst="rect">
            <a:avLst/>
          </a:prstGeom>
          <a:solidFill>
            <a:srgbClr val="669900">
              <a:alpha val="5098"/>
            </a:srgbClr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s-CL" altLang="es-CL" sz="2000" u="none" dirty="0"/>
          </a:p>
        </p:txBody>
      </p:sp>
      <p:grpSp>
        <p:nvGrpSpPr>
          <p:cNvPr id="15362" name="Group 15"/>
          <p:cNvGrpSpPr>
            <a:grpSpLocks/>
          </p:cNvGrpSpPr>
          <p:nvPr/>
        </p:nvGrpSpPr>
        <p:grpSpPr bwMode="auto">
          <a:xfrm>
            <a:off x="131763" y="-100013"/>
            <a:ext cx="6583362" cy="860426"/>
            <a:chOff x="83" y="-63"/>
            <a:chExt cx="4147" cy="542"/>
          </a:xfrm>
        </p:grpSpPr>
        <p:grpSp>
          <p:nvGrpSpPr>
            <p:cNvPr id="15374" name="Group 2"/>
            <p:cNvGrpSpPr>
              <a:grpSpLocks/>
            </p:cNvGrpSpPr>
            <p:nvPr/>
          </p:nvGrpSpPr>
          <p:grpSpPr bwMode="auto">
            <a:xfrm>
              <a:off x="83" y="-63"/>
              <a:ext cx="4147" cy="453"/>
              <a:chOff x="83" y="-63"/>
              <a:chExt cx="6747" cy="453"/>
            </a:xfrm>
          </p:grpSpPr>
          <p:sp>
            <p:nvSpPr>
              <p:cNvPr id="15376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542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15377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667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sz="2600" b="1" u="none" dirty="0" smtClean="0">
                    <a:solidFill>
                      <a:srgbClr val="404040"/>
                    </a:solidFill>
                    <a:cs typeface="Arial" charset="0"/>
                  </a:rPr>
                  <a:t>2. Propiedades</a:t>
                </a:r>
                <a:endParaRPr lang="es-ES" altLang="es-CL" sz="2600" b="1" u="none" dirty="0">
                  <a:solidFill>
                    <a:srgbClr val="404040"/>
                  </a:solidFill>
                  <a:cs typeface="Arial" charset="0"/>
                </a:endParaRPr>
              </a:p>
            </p:txBody>
          </p:sp>
        </p:grpSp>
        <p:pic>
          <p:nvPicPr>
            <p:cNvPr id="15375" name="6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8866" y="923652"/>
            <a:ext cx="3087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b="1" u="none" dirty="0">
                <a:solidFill>
                  <a:srgbClr val="FF6600"/>
                </a:solidFill>
              </a:rPr>
              <a:t>a) </a:t>
            </a:r>
            <a:r>
              <a:rPr lang="es-CL" altLang="es-CL" sz="2000" u="none" dirty="0"/>
              <a:t>Logaritmo de la base:  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827154" y="1553890"/>
            <a:ext cx="1649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>
                <a:solidFill>
                  <a:srgbClr val="669900"/>
                </a:solidFill>
              </a:rPr>
              <a:t>Ejemplo:</a:t>
            </a:r>
            <a:endParaRPr lang="es-ES" altLang="es-CL" sz="2000" b="1" u="none">
              <a:solidFill>
                <a:srgbClr val="669900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827154" y="1957115"/>
            <a:ext cx="351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/>
              <a:t>log</a:t>
            </a:r>
            <a:r>
              <a:rPr lang="es-CL" altLang="es-CL" sz="2000" u="none" baseline="-25000"/>
              <a:t>8 </a:t>
            </a:r>
            <a:r>
              <a:rPr lang="es-CL" altLang="es-CL" sz="2000" u="none"/>
              <a:t>(8) = 1     </a:t>
            </a:r>
            <a:r>
              <a:rPr lang="es-CL" altLang="es-CL" sz="2000" b="1" u="none">
                <a:solidFill>
                  <a:srgbClr val="669900"/>
                </a:solidFill>
                <a:sym typeface="Symbol" pitchFamily="18" charset="2"/>
              </a:rPr>
              <a:t></a:t>
            </a:r>
            <a:r>
              <a:rPr lang="es-CL" altLang="es-CL" sz="2000" u="none"/>
              <a:t>       8</a:t>
            </a:r>
            <a:r>
              <a:rPr lang="es-CL" altLang="es-CL" sz="2000" u="none" baseline="30000"/>
              <a:t>1</a:t>
            </a:r>
            <a:r>
              <a:rPr lang="es-CL" altLang="es-CL" sz="2000" u="none"/>
              <a:t> = 8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57279" y="3301727"/>
            <a:ext cx="3176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b="1" u="none" dirty="0">
                <a:solidFill>
                  <a:srgbClr val="FF6600"/>
                </a:solidFill>
              </a:rPr>
              <a:t>b) </a:t>
            </a:r>
            <a:r>
              <a:rPr lang="es-CL" altLang="es-CL" sz="2000" u="none" dirty="0"/>
              <a:t>Logaritmo de la unidad: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825566" y="3931965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>
                <a:solidFill>
                  <a:srgbClr val="669900"/>
                </a:solidFill>
              </a:rPr>
              <a:t>Ejemplo:</a:t>
            </a:r>
            <a:endParaRPr lang="es-ES" altLang="es-CL" sz="2000" b="1" u="none">
              <a:solidFill>
                <a:srgbClr val="669900"/>
              </a:solidFill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825566" y="4335190"/>
            <a:ext cx="351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/>
              <a:t>log</a:t>
            </a:r>
            <a:r>
              <a:rPr lang="es-CL" altLang="es-CL" sz="2000" u="none" baseline="-25000"/>
              <a:t>9 </a:t>
            </a:r>
            <a:r>
              <a:rPr lang="es-CL" altLang="es-CL" sz="2000" u="none"/>
              <a:t>(1) = 0      </a:t>
            </a:r>
            <a:r>
              <a:rPr lang="es-CL" altLang="es-CL" sz="2000" b="1" u="none">
                <a:solidFill>
                  <a:srgbClr val="669900"/>
                </a:solidFill>
                <a:sym typeface="Symbol" pitchFamily="18" charset="2"/>
              </a:rPr>
              <a:t></a:t>
            </a:r>
            <a:r>
              <a:rPr lang="es-CL" altLang="es-CL" sz="2000" u="none"/>
              <a:t>       9</a:t>
            </a:r>
            <a:r>
              <a:rPr lang="es-CL" altLang="es-CL" sz="2000" u="none" baseline="30000"/>
              <a:t>0</a:t>
            </a:r>
            <a:r>
              <a:rPr lang="es-CL" altLang="es-CL" sz="2000" u="none"/>
              <a:t> = 1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955174"/>
              </p:ext>
            </p:extLst>
          </p:nvPr>
        </p:nvGraphicFramePr>
        <p:xfrm>
          <a:off x="3635896" y="976040"/>
          <a:ext cx="2181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cuación" r:id="rId4" imgW="1282680" imgH="241200" progId="Equation.3">
                  <p:embed/>
                </p:oleObj>
              </mc:Choice>
              <mc:Fallback>
                <p:oleObj name="Ecuación" r:id="rId4" imgW="1282680" imgH="24120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976040"/>
                        <a:ext cx="2181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14332"/>
              </p:ext>
            </p:extLst>
          </p:nvPr>
        </p:nvGraphicFramePr>
        <p:xfrm>
          <a:off x="3779912" y="3335883"/>
          <a:ext cx="2159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cuación" r:id="rId6" imgW="1269720" imgH="241200" progId="Equation.3">
                  <p:embed/>
                </p:oleObj>
              </mc:Choice>
              <mc:Fallback>
                <p:oleObj name="Ecuación" r:id="rId6" imgW="1269720" imgH="2412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335883"/>
                        <a:ext cx="2159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7" grpId="0"/>
      <p:bldP spid="21" grpId="0"/>
      <p:bldP spid="23" grpId="0"/>
      <p:bldP spid="25" grpId="0"/>
      <p:bldP spid="33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5"/>
          <p:cNvGrpSpPr>
            <a:grpSpLocks/>
          </p:cNvGrpSpPr>
          <p:nvPr/>
        </p:nvGrpSpPr>
        <p:grpSpPr bwMode="auto">
          <a:xfrm>
            <a:off x="131763" y="-100013"/>
            <a:ext cx="6583362" cy="860426"/>
            <a:chOff x="83" y="-63"/>
            <a:chExt cx="4147" cy="542"/>
          </a:xfrm>
        </p:grpSpPr>
        <p:grpSp>
          <p:nvGrpSpPr>
            <p:cNvPr id="16398" name="Group 2"/>
            <p:cNvGrpSpPr>
              <a:grpSpLocks/>
            </p:cNvGrpSpPr>
            <p:nvPr/>
          </p:nvGrpSpPr>
          <p:grpSpPr bwMode="auto">
            <a:xfrm>
              <a:off x="83" y="-63"/>
              <a:ext cx="4147" cy="453"/>
              <a:chOff x="83" y="-63"/>
              <a:chExt cx="6747" cy="453"/>
            </a:xfrm>
          </p:grpSpPr>
          <p:sp>
            <p:nvSpPr>
              <p:cNvPr id="16400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542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16401" name="38 CuadroTexto"/>
              <p:cNvSpPr txBox="1">
                <a:spLocks noChangeArrowheads="1"/>
              </p:cNvSpPr>
              <p:nvPr/>
            </p:nvSpPr>
            <p:spPr bwMode="auto">
              <a:xfrm>
                <a:off x="159" y="4"/>
                <a:ext cx="667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sz="2600" b="1" u="none" dirty="0" smtClean="0">
                    <a:solidFill>
                      <a:srgbClr val="404040"/>
                    </a:solidFill>
                    <a:cs typeface="Arial" charset="0"/>
                  </a:rPr>
                  <a:t>2. Propiedades</a:t>
                </a:r>
                <a:endParaRPr lang="es-ES" altLang="es-CL" sz="2600" b="1" u="none" dirty="0">
                  <a:solidFill>
                    <a:srgbClr val="404040"/>
                  </a:solidFill>
                  <a:cs typeface="Arial" charset="0"/>
                </a:endParaRPr>
              </a:p>
            </p:txBody>
          </p:sp>
        </p:grpSp>
        <p:pic>
          <p:nvPicPr>
            <p:cNvPr id="16399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" y="0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50491" y="958577"/>
            <a:ext cx="330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b="1" u="none" dirty="0">
                <a:solidFill>
                  <a:srgbClr val="FF6600"/>
                </a:solidFill>
              </a:rPr>
              <a:t>c) </a:t>
            </a:r>
            <a:r>
              <a:rPr lang="es-CL" altLang="es-CL" sz="2000" u="none" dirty="0"/>
              <a:t>Logaritmo del producto:  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820393" y="958577"/>
            <a:ext cx="3554413" cy="461962"/>
          </a:xfrm>
          <a:prstGeom prst="rect">
            <a:avLst/>
          </a:prstGeom>
          <a:solidFill>
            <a:srgbClr val="669900">
              <a:alpha val="5098"/>
            </a:srgbClr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log</a:t>
            </a:r>
            <a:r>
              <a:rPr lang="es-CL" altLang="es-CL" sz="2000" u="none" baseline="-25000" dirty="0"/>
              <a:t>a </a:t>
            </a:r>
            <a:r>
              <a:rPr lang="es-CL" altLang="es-CL" sz="2000" u="none" dirty="0"/>
              <a:t>(b</a:t>
            </a:r>
            <a:r>
              <a:rPr lang="en-US" altLang="es-CL" sz="2000" u="none" dirty="0"/>
              <a:t>·</a:t>
            </a:r>
            <a:r>
              <a:rPr lang="es-CL" altLang="es-CL" sz="2000" u="none" dirty="0"/>
              <a:t>c) = log</a:t>
            </a:r>
            <a:r>
              <a:rPr lang="es-CL" altLang="es-CL" sz="2000" u="none" baseline="-25000" dirty="0"/>
              <a:t>a </a:t>
            </a:r>
            <a:r>
              <a:rPr lang="es-CL" altLang="es-CL" sz="2000" u="none" dirty="0"/>
              <a:t>(b) + log</a:t>
            </a:r>
            <a:r>
              <a:rPr lang="es-CL" altLang="es-CL" sz="2000" u="none" baseline="-25000" dirty="0"/>
              <a:t>a </a:t>
            </a:r>
            <a:r>
              <a:rPr lang="es-CL" altLang="es-CL" sz="2000" u="none" dirty="0"/>
              <a:t>(c) 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818778" y="1588814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>
                <a:solidFill>
                  <a:srgbClr val="669900"/>
                </a:solidFill>
              </a:rPr>
              <a:t>Ejemplo:</a:t>
            </a:r>
            <a:endParaRPr lang="es-ES" altLang="es-CL" sz="2000" b="1" u="none">
              <a:solidFill>
                <a:srgbClr val="669900"/>
              </a:solidFill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8903" y="3336652"/>
            <a:ext cx="328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b="1" u="none">
                <a:solidFill>
                  <a:srgbClr val="FF6600"/>
                </a:solidFill>
              </a:rPr>
              <a:t>d) </a:t>
            </a:r>
            <a:r>
              <a:rPr lang="es-CL" altLang="es-CL" sz="2000" u="none"/>
              <a:t>Logaritmo del cuociente: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817191" y="3966889"/>
            <a:ext cx="1649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 b="1" u="none">
                <a:solidFill>
                  <a:srgbClr val="669900"/>
                </a:solidFill>
              </a:rPr>
              <a:t>Ejemplo:</a:t>
            </a:r>
            <a:endParaRPr lang="es-ES" altLang="es-CL" sz="2000" b="1" u="none">
              <a:solidFill>
                <a:srgbClr val="669900"/>
              </a:solidFill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818778" y="1979339"/>
            <a:ext cx="54006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1257300">
              <a:lnSpc>
                <a:spcPct val="120000"/>
              </a:lnSpc>
              <a:defRPr/>
            </a:pPr>
            <a:r>
              <a:rPr lang="es-CL" sz="2000" u="none" dirty="0"/>
              <a:t>log</a:t>
            </a:r>
            <a:r>
              <a:rPr lang="es-CL" sz="2000" u="none" baseline="-25000" dirty="0"/>
              <a:t>8 </a:t>
            </a:r>
            <a:r>
              <a:rPr lang="es-CL" sz="2000" u="none" dirty="0"/>
              <a:t>(2) + log</a:t>
            </a:r>
            <a:r>
              <a:rPr lang="es-CL" sz="2000" u="none" baseline="-25000" dirty="0"/>
              <a:t>8 </a:t>
            </a:r>
            <a:r>
              <a:rPr lang="es-CL" sz="2000" u="none" dirty="0"/>
              <a:t>(4) = log</a:t>
            </a:r>
            <a:r>
              <a:rPr lang="es-CL" sz="2000" u="none" baseline="-25000" dirty="0"/>
              <a:t>8 </a:t>
            </a:r>
            <a:r>
              <a:rPr lang="es-CL" sz="2000" u="none" dirty="0"/>
              <a:t>(2</a:t>
            </a:r>
            <a:r>
              <a:rPr lang="en-US" sz="2000" u="none" dirty="0"/>
              <a:t>·</a:t>
            </a:r>
            <a:r>
              <a:rPr lang="es-CL" sz="2000" u="none" dirty="0"/>
              <a:t>4) = log</a:t>
            </a:r>
            <a:r>
              <a:rPr lang="es-CL" sz="2000" u="none" baseline="-25000" dirty="0"/>
              <a:t>8 </a:t>
            </a:r>
            <a:r>
              <a:rPr lang="es-CL" sz="2000" u="none" dirty="0"/>
              <a:t>(8)</a:t>
            </a:r>
            <a:r>
              <a:rPr lang="es-CL" sz="2000" u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CL" sz="2000" u="none" dirty="0"/>
              <a:t>= 1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912097" y="3336652"/>
            <a:ext cx="3770312" cy="461963"/>
          </a:xfrm>
          <a:prstGeom prst="rect">
            <a:avLst/>
          </a:prstGeom>
          <a:solidFill>
            <a:srgbClr val="669900">
              <a:alpha val="5098"/>
            </a:srgbClr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sz="2000" u="none" dirty="0"/>
              <a:t>log</a:t>
            </a:r>
            <a:r>
              <a:rPr lang="es-CL" altLang="es-CL" sz="2000" u="none" baseline="-25000" dirty="0"/>
              <a:t>a </a:t>
            </a:r>
            <a:r>
              <a:rPr lang="es-CL" altLang="es-CL" sz="2000" u="none" dirty="0"/>
              <a:t>(b </a:t>
            </a:r>
            <a:r>
              <a:rPr lang="en-US" altLang="es-CL" sz="2000" u="none" dirty="0"/>
              <a:t>: </a:t>
            </a:r>
            <a:r>
              <a:rPr lang="es-CL" altLang="es-CL" sz="2000" u="none" dirty="0"/>
              <a:t>c) = log</a:t>
            </a:r>
            <a:r>
              <a:rPr lang="es-CL" altLang="es-CL" sz="2000" u="none" baseline="-25000" dirty="0"/>
              <a:t>a </a:t>
            </a:r>
            <a:r>
              <a:rPr lang="es-CL" altLang="es-CL" sz="2000" u="none" dirty="0"/>
              <a:t>(b)  –  log</a:t>
            </a:r>
            <a:r>
              <a:rPr lang="es-CL" altLang="es-CL" sz="2000" u="none" baseline="-25000" dirty="0"/>
              <a:t>a </a:t>
            </a:r>
            <a:r>
              <a:rPr lang="es-CL" altLang="es-CL" sz="2000" u="none" dirty="0"/>
              <a:t>(c) 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18778" y="4336777"/>
            <a:ext cx="5670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1257300">
              <a:lnSpc>
                <a:spcPct val="120000"/>
              </a:lnSpc>
              <a:defRPr/>
            </a:pPr>
            <a:r>
              <a:rPr lang="es-CL" sz="2000" u="none" dirty="0"/>
              <a:t>log</a:t>
            </a:r>
            <a:r>
              <a:rPr lang="es-CL" sz="2000" u="none" baseline="-25000" dirty="0"/>
              <a:t>3 </a:t>
            </a:r>
            <a:r>
              <a:rPr lang="es-CL" sz="2000" u="none" dirty="0"/>
              <a:t>(21) – log</a:t>
            </a:r>
            <a:r>
              <a:rPr lang="es-CL" sz="2000" u="none" baseline="-25000" dirty="0"/>
              <a:t>3 </a:t>
            </a:r>
            <a:r>
              <a:rPr lang="es-CL" sz="2000" u="none" dirty="0"/>
              <a:t>(7) = log</a:t>
            </a:r>
            <a:r>
              <a:rPr lang="es-CL" sz="2000" u="none" baseline="-25000" dirty="0"/>
              <a:t>3 </a:t>
            </a:r>
            <a:r>
              <a:rPr lang="es-CL" sz="2000" u="none" dirty="0"/>
              <a:t>(21 </a:t>
            </a:r>
            <a:r>
              <a:rPr lang="en-US" sz="2000" u="none" dirty="0"/>
              <a:t>: </a:t>
            </a:r>
            <a:r>
              <a:rPr lang="es-CL" sz="2000" u="none" dirty="0"/>
              <a:t>7) = log</a:t>
            </a:r>
            <a:r>
              <a:rPr lang="es-CL" sz="2000" u="none" baseline="-25000" dirty="0"/>
              <a:t>3 </a:t>
            </a:r>
            <a:r>
              <a:rPr lang="es-CL" sz="2000" u="none" dirty="0"/>
              <a:t>(3) =</a:t>
            </a:r>
            <a:r>
              <a:rPr lang="es-CL" sz="2000" u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CL" sz="2000" u="none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2" grpId="0"/>
      <p:bldP spid="24" grpId="0"/>
      <p:bldP spid="26" grpId="0"/>
      <p:bldP spid="27" grpId="0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937</Words>
  <Application>Microsoft Office PowerPoint</Application>
  <PresentationFormat>Presentación en pantalla (4:3)</PresentationFormat>
  <Paragraphs>274</Paragraphs>
  <Slides>17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Diseño predeterminado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Pamela Martínez</dc:creator>
  <cp:lastModifiedBy>Francisca Carrasco Fuenzalida</cp:lastModifiedBy>
  <cp:revision>767</cp:revision>
  <dcterms:created xsi:type="dcterms:W3CDTF">2012-03-18T03:33:47Z</dcterms:created>
  <dcterms:modified xsi:type="dcterms:W3CDTF">2015-04-27T18:43:10Z</dcterms:modified>
</cp:coreProperties>
</file>