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9883438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9883438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49883438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49883438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6fae67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d6fae67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d6fae67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d6fae67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6fae67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d6fae6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d6fae67f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d6fae67f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d6fae67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d6fae67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d6fae67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d6fae67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d6fae67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d6fae67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6fae67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d6fae67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9883438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9883438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9883438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9883438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9883438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49883438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9883438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49883438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49883438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49883438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9883438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49883438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d6fae67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d6fae67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Calidad del Vino con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Random Forest y KMeans para clasificación y clustering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819275" y="3965750"/>
            <a:ext cx="63420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Iñaki Rz. de Apodaca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kMeans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-2230" l="-2690" r="2690" t="2230"/>
          <a:stretch/>
        </p:blipFill>
        <p:spPr>
          <a:xfrm>
            <a:off x="99125" y="925250"/>
            <a:ext cx="4744634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025" y="555187"/>
            <a:ext cx="3459933" cy="3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184" y="1113525"/>
            <a:ext cx="3995441" cy="321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5300" y="551125"/>
            <a:ext cx="2608450" cy="2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948" y="134902"/>
            <a:ext cx="3854051" cy="324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48" y="2357013"/>
            <a:ext cx="5222350" cy="24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Utilizadas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dk1"/>
                </a:solidFill>
              </a:rPr>
              <a:t>SMOTE (Synthetic Minority Over-sampling Technique)</a:t>
            </a:r>
            <a:r>
              <a:rPr lang="es" sz="1900">
                <a:solidFill>
                  <a:schemeClr val="dk1"/>
                </a:solidFill>
              </a:rPr>
              <a:t>: Explicación de cómo se utilizó para balancear las clases desbalanceadas.</a:t>
            </a:r>
            <a:br>
              <a:rPr lang="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dk1"/>
                </a:solidFill>
              </a:rPr>
              <a:t>PCA (Principal Component Analysis)</a:t>
            </a:r>
            <a:r>
              <a:rPr lang="es" sz="1900">
                <a:solidFill>
                  <a:schemeClr val="dk1"/>
                </a:solidFill>
              </a:rPr>
              <a:t>: Usado para reducir la dimensionalidad antes de aplicar </a:t>
            </a:r>
            <a:r>
              <a:rPr b="1" lang="es" sz="1900">
                <a:solidFill>
                  <a:schemeClr val="dk1"/>
                </a:solidFill>
              </a:rPr>
              <a:t>KMeans</a:t>
            </a:r>
            <a:r>
              <a:rPr lang="es" sz="1900">
                <a:solidFill>
                  <a:schemeClr val="dk1"/>
                </a:solidFill>
              </a:rPr>
              <a:t>.</a:t>
            </a:r>
            <a:br>
              <a:rPr lang="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dk1"/>
                </a:solidFill>
              </a:rPr>
              <a:t>Random Forest</a:t>
            </a:r>
            <a:r>
              <a:rPr lang="es" sz="1900">
                <a:solidFill>
                  <a:schemeClr val="dk1"/>
                </a:solidFill>
              </a:rPr>
              <a:t>: Modelo de clasificación utilizado con ajuste de hiperparámetros.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Entrenamiento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>
                <a:solidFill>
                  <a:schemeClr val="dk1"/>
                </a:solidFill>
              </a:rPr>
              <a:t>Entrenamiento del modelo Random Forest</a:t>
            </a:r>
            <a:r>
              <a:rPr lang="es" sz="2200">
                <a:solidFill>
                  <a:schemeClr val="dk1"/>
                </a:solidFill>
              </a:rPr>
              <a:t>: Utilizamos </a:t>
            </a:r>
            <a:r>
              <a:rPr b="1" lang="es" sz="2200">
                <a:solidFill>
                  <a:schemeClr val="dk1"/>
                </a:solidFill>
              </a:rPr>
              <a:t>1000 árboles</a:t>
            </a:r>
            <a:r>
              <a:rPr lang="es" sz="2200">
                <a:solidFill>
                  <a:schemeClr val="dk1"/>
                </a:solidFill>
              </a:rPr>
              <a:t> en el modelo con </a:t>
            </a:r>
            <a:r>
              <a:rPr b="1" lang="es" sz="2200">
                <a:solidFill>
                  <a:schemeClr val="dk1"/>
                </a:solidFill>
              </a:rPr>
              <a:t>profundidad limitada</a:t>
            </a:r>
            <a:r>
              <a:rPr lang="es" sz="2200">
                <a:solidFill>
                  <a:schemeClr val="dk1"/>
                </a:solidFill>
              </a:rPr>
              <a:t>.</a:t>
            </a:r>
            <a:br>
              <a:rPr lang="e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>
                <a:solidFill>
                  <a:schemeClr val="dk1"/>
                </a:solidFill>
              </a:rPr>
              <a:t>Validación cruzada</a:t>
            </a:r>
            <a:r>
              <a:rPr lang="es" sz="2200">
                <a:solidFill>
                  <a:schemeClr val="dk1"/>
                </a:solidFill>
              </a:rPr>
              <a:t>: Se aplicó validación cruzada con </a:t>
            </a:r>
            <a:r>
              <a:rPr b="1" lang="es" sz="2200">
                <a:solidFill>
                  <a:schemeClr val="dk1"/>
                </a:solidFill>
              </a:rPr>
              <a:t>5 particiones</a:t>
            </a:r>
            <a:r>
              <a:rPr lang="es" sz="2200">
                <a:solidFill>
                  <a:schemeClr val="dk1"/>
                </a:solidFill>
              </a:rPr>
              <a:t> para evaluar el rendimiento del modelo.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chemeClr val="dk1"/>
                </a:solidFill>
              </a:rPr>
              <a:t>Métricas de desempeño</a:t>
            </a:r>
            <a:r>
              <a:rPr lang="es" sz="2600">
                <a:solidFill>
                  <a:schemeClr val="dk1"/>
                </a:solidFill>
              </a:rPr>
              <a:t>: </a:t>
            </a:r>
            <a:r>
              <a:rPr b="1" lang="es" sz="2600">
                <a:solidFill>
                  <a:schemeClr val="dk1"/>
                </a:solidFill>
              </a:rPr>
              <a:t>Accuracy</a:t>
            </a:r>
            <a:r>
              <a:rPr lang="es" sz="2600">
                <a:solidFill>
                  <a:schemeClr val="dk1"/>
                </a:solidFill>
              </a:rPr>
              <a:t>, </a:t>
            </a:r>
            <a:r>
              <a:rPr b="1" lang="es" sz="2600">
                <a:solidFill>
                  <a:schemeClr val="dk1"/>
                </a:solidFill>
              </a:rPr>
              <a:t>F1-Score</a:t>
            </a:r>
            <a:r>
              <a:rPr lang="es" sz="2600">
                <a:solidFill>
                  <a:schemeClr val="dk1"/>
                </a:solidFill>
              </a:rPr>
              <a:t>, </a:t>
            </a:r>
            <a:r>
              <a:rPr b="1" lang="es" sz="2600">
                <a:solidFill>
                  <a:schemeClr val="dk1"/>
                </a:solidFill>
              </a:rPr>
              <a:t>Recall</a:t>
            </a:r>
            <a:r>
              <a:rPr lang="es" sz="2600">
                <a:solidFill>
                  <a:schemeClr val="dk1"/>
                </a:solidFill>
              </a:rPr>
              <a:t> para el modelo Random Forest.</a:t>
            </a:r>
            <a:br>
              <a:rPr lang="e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chemeClr val="dk1"/>
                </a:solidFill>
              </a:rPr>
              <a:t>Visualización de los resultados</a:t>
            </a:r>
            <a:r>
              <a:rPr lang="es" sz="2600">
                <a:solidFill>
                  <a:schemeClr val="dk1"/>
                </a:solidFill>
              </a:rPr>
              <a:t>: Matriz de confusión, gráficos de desempeño.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con KMeans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</a:rPr>
              <a:t>PCA para reducción de dimensionalidad</a:t>
            </a:r>
            <a:r>
              <a:rPr lang="es" sz="2300">
                <a:solidFill>
                  <a:schemeClr val="dk1"/>
                </a:solidFill>
              </a:rPr>
              <a:t>: Aplicamos PCA para visualizar los datos en 2D.</a:t>
            </a:r>
            <a:br>
              <a:rPr lang="e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</a:rPr>
              <a:t>KMeans</a:t>
            </a:r>
            <a:r>
              <a:rPr lang="es" sz="2300">
                <a:solidFill>
                  <a:schemeClr val="dk1"/>
                </a:solidFill>
              </a:rPr>
              <a:t>: Realizamos el clustering con 3 grupos (bajo, medio, alto) y evaluamos la calidad del clustering con </a:t>
            </a:r>
            <a:r>
              <a:rPr b="1" lang="es" sz="2300">
                <a:solidFill>
                  <a:schemeClr val="dk1"/>
                </a:solidFill>
              </a:rPr>
              <a:t>Silhouette Score</a:t>
            </a:r>
            <a:r>
              <a:rPr lang="e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entre Modelos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</a:rPr>
              <a:t>Comparación de rendimiento</a:t>
            </a:r>
            <a:r>
              <a:rPr lang="es" sz="2300">
                <a:solidFill>
                  <a:schemeClr val="dk1"/>
                </a:solidFill>
              </a:rPr>
              <a:t>: Comparación de los resultados obtenidos con </a:t>
            </a:r>
            <a:r>
              <a:rPr b="1" lang="es" sz="2300">
                <a:solidFill>
                  <a:schemeClr val="dk1"/>
                </a:solidFill>
              </a:rPr>
              <a:t>Random Forest</a:t>
            </a:r>
            <a:r>
              <a:rPr lang="es" sz="2300">
                <a:solidFill>
                  <a:schemeClr val="dk1"/>
                </a:solidFill>
              </a:rPr>
              <a:t> y </a:t>
            </a:r>
            <a:r>
              <a:rPr b="1" lang="es" sz="2300">
                <a:solidFill>
                  <a:schemeClr val="dk1"/>
                </a:solidFill>
              </a:rPr>
              <a:t>KMeans</a:t>
            </a:r>
            <a:r>
              <a:rPr lang="es" sz="2300">
                <a:solidFill>
                  <a:schemeClr val="dk1"/>
                </a:solidFill>
              </a:rPr>
              <a:t>.</a:t>
            </a:r>
            <a:br>
              <a:rPr lang="e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</a:rPr>
              <a:t>Impacto comercial</a:t>
            </a:r>
            <a:r>
              <a:rPr lang="es" sz="2300">
                <a:solidFill>
                  <a:schemeClr val="dk1"/>
                </a:solidFill>
              </a:rPr>
              <a:t>: ¿Cómo cada modelo podría beneficiar a la industria vinícola?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Futuras Mejoras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</a:rPr>
              <a:t>Ajustes adicionales al modelo</a:t>
            </a:r>
            <a:r>
              <a:rPr lang="es" sz="2300">
                <a:solidFill>
                  <a:schemeClr val="dk1"/>
                </a:solidFill>
              </a:rPr>
              <a:t>: Prueba de otros algoritmos de clasificación.</a:t>
            </a:r>
            <a:br>
              <a:rPr lang="e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</a:rPr>
              <a:t>Optimización del proceso</a:t>
            </a:r>
            <a:r>
              <a:rPr lang="es" sz="2300">
                <a:solidFill>
                  <a:schemeClr val="dk1"/>
                </a:solidFill>
              </a:rPr>
              <a:t>: Mejorar el uso de </a:t>
            </a:r>
            <a:r>
              <a:rPr b="1" lang="es" sz="2300">
                <a:solidFill>
                  <a:schemeClr val="dk1"/>
                </a:solidFill>
              </a:rPr>
              <a:t>SMOTE</a:t>
            </a:r>
            <a:r>
              <a:rPr lang="es" sz="2300">
                <a:solidFill>
                  <a:schemeClr val="dk1"/>
                </a:solidFill>
              </a:rPr>
              <a:t> y </a:t>
            </a:r>
            <a:r>
              <a:rPr b="1" lang="es" sz="2300">
                <a:solidFill>
                  <a:schemeClr val="dk1"/>
                </a:solidFill>
              </a:rPr>
              <a:t>validación cruzada</a:t>
            </a:r>
            <a:r>
              <a:rPr lang="e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Conclusión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900">
                <a:solidFill>
                  <a:schemeClr val="dk1"/>
                </a:solidFill>
              </a:rPr>
              <a:t>Resumen</a:t>
            </a:r>
            <a:r>
              <a:rPr lang="es" sz="2900">
                <a:solidFill>
                  <a:schemeClr val="dk1"/>
                </a:solidFill>
              </a:rPr>
              <a:t> de los principales logros del proyecto.</a:t>
            </a:r>
            <a:br>
              <a:rPr lang="es" sz="2900">
                <a:solidFill>
                  <a:schemeClr val="dk1"/>
                </a:solidFill>
              </a:rPr>
            </a:b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900">
                <a:solidFill>
                  <a:schemeClr val="dk1"/>
                </a:solidFill>
              </a:rPr>
              <a:t>Impacto y uso comercial</a:t>
            </a:r>
            <a:r>
              <a:rPr lang="es" sz="2900">
                <a:solidFill>
                  <a:schemeClr val="dk1"/>
                </a:solidFill>
              </a:rPr>
              <a:t> en la industria del vino.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Descripción del proyecto</a:t>
            </a:r>
            <a:r>
              <a:rPr lang="es" sz="2000">
                <a:solidFill>
                  <a:schemeClr val="dk1"/>
                </a:solidFill>
              </a:rPr>
              <a:t>: Explicación general de qué trata el proyecto (predicción de la calidad del vino basándose en características químicas).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Mejorar la clasificación de la calidad del vino para la industria vinícola.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7" y="309350"/>
            <a:ext cx="4497926" cy="4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527" y="309350"/>
            <a:ext cx="3903548" cy="325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5" y="-311725"/>
            <a:ext cx="8141450" cy="782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75" y="0"/>
            <a:ext cx="53998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-3219" l="0" r="0" t="3220"/>
          <a:stretch/>
        </p:blipFill>
        <p:spPr>
          <a:xfrm>
            <a:off x="0" y="152400"/>
            <a:ext cx="67386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que utilizaremos para el modelo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Así que considerando los datos que tenemos asi como el tiempo del que disponemos, intentaremos predecir la calidad del vino on las siguientes columnas: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fixed acidity: Acidez fija.  +0.12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volatile acidity: Acidez volátil.  -0.40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citric acid: Ácido cítrico.  +0.25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chlorides: Cloruros.  -0.13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 sulfur dioxide: Dióxido de azufre total. -0.18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density: Densidad.  -0.18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sulphates: Sulfatos.  +0.25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alcohol: Contenido de alcohol. +0.48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26700" y="112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Preprocesamiento de los datos</a:t>
            </a:r>
            <a:r>
              <a:rPr lang="es" sz="1900">
                <a:solidFill>
                  <a:schemeClr val="dk1"/>
                </a:solidFill>
              </a:rPr>
              <a:t>: Limpieza de datos, eliminación de valores nulos, y balanceo de clases con </a:t>
            </a:r>
            <a:r>
              <a:rPr b="1" lang="es" sz="1900">
                <a:solidFill>
                  <a:schemeClr val="dk1"/>
                </a:solidFill>
              </a:rPr>
              <a:t>SMOTE</a:t>
            </a:r>
            <a:r>
              <a:rPr lang="es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Modelo utilizado</a:t>
            </a:r>
            <a:r>
              <a:rPr lang="es" sz="1900">
                <a:solidFill>
                  <a:schemeClr val="dk1"/>
                </a:solidFill>
              </a:rPr>
              <a:t>: Se entrenó un modelo de </a:t>
            </a:r>
            <a:r>
              <a:rPr b="1" lang="es" sz="1900">
                <a:solidFill>
                  <a:schemeClr val="dk1"/>
                </a:solidFill>
              </a:rPr>
              <a:t>Random Forest</a:t>
            </a:r>
            <a:r>
              <a:rPr lang="es" sz="1900">
                <a:solidFill>
                  <a:schemeClr val="dk1"/>
                </a:solidFill>
              </a:rPr>
              <a:t> para clasificación supervisada y </a:t>
            </a:r>
            <a:r>
              <a:rPr b="1" lang="es" sz="1900">
                <a:solidFill>
                  <a:schemeClr val="dk1"/>
                </a:solidFill>
              </a:rPr>
              <a:t>KMeans</a:t>
            </a:r>
            <a:r>
              <a:rPr lang="es" sz="1900">
                <a:solidFill>
                  <a:schemeClr val="dk1"/>
                </a:solidFill>
              </a:rPr>
              <a:t> con </a:t>
            </a:r>
            <a:r>
              <a:rPr b="1" lang="es" sz="1900">
                <a:solidFill>
                  <a:schemeClr val="dk1"/>
                </a:solidFill>
              </a:rPr>
              <a:t>PCA</a:t>
            </a:r>
            <a:r>
              <a:rPr lang="es" sz="1900">
                <a:solidFill>
                  <a:schemeClr val="dk1"/>
                </a:solidFill>
              </a:rPr>
              <a:t> para clustering no supervisado.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3" y="3045775"/>
            <a:ext cx="59721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