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d6fae67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d6fae67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d6fae67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d6fae67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6fae67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d6fae67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d6fae67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d6fae67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d6fae67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d6fae67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d6fae67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d6fae6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d6fae67f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d6fae67f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d6fae67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d6fae67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d6fae67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d6fae67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Calidad del Vino con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Random Forest y KMeans para clasificación y clustering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819275" y="3965750"/>
            <a:ext cx="634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Iñaki Rz. de Apodaca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Conclusión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Resumen</a:t>
            </a:r>
            <a:r>
              <a:rPr lang="es" sz="1100">
                <a:solidFill>
                  <a:schemeClr val="dk1"/>
                </a:solidFill>
              </a:rPr>
              <a:t> de los principales logros del proyecto.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Impacto y uso comercial</a:t>
            </a:r>
            <a:r>
              <a:rPr lang="es" sz="1100">
                <a:solidFill>
                  <a:schemeClr val="dk1"/>
                </a:solidFill>
              </a:rPr>
              <a:t> en la industria del vino.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Descripción del proyecto</a:t>
            </a:r>
            <a:r>
              <a:rPr lang="es" sz="1100">
                <a:solidFill>
                  <a:schemeClr val="dk1"/>
                </a:solidFill>
              </a:rPr>
              <a:t>: Explicación general de qué trata el proyecto (predicción de la calidad del vino basándose en características químicas).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Mejorar la clasificación de la calidad del vino para la industria vinícola.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Preprocesamiento de los datos</a:t>
            </a:r>
            <a:r>
              <a:rPr lang="es" sz="1100">
                <a:solidFill>
                  <a:schemeClr val="dk1"/>
                </a:solidFill>
              </a:rPr>
              <a:t>: Limpieza de datos, eliminación de valores nulos, y balanceo de clases con </a:t>
            </a:r>
            <a:r>
              <a:rPr b="1" lang="es" sz="1100">
                <a:solidFill>
                  <a:schemeClr val="dk1"/>
                </a:solidFill>
              </a:rPr>
              <a:t>SMOTE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Modelo utilizado</a:t>
            </a:r>
            <a:r>
              <a:rPr lang="es" sz="1100">
                <a:solidFill>
                  <a:schemeClr val="dk1"/>
                </a:solidFill>
              </a:rPr>
              <a:t>: Se entrenó un modelo de </a:t>
            </a:r>
            <a:r>
              <a:rPr b="1" lang="es" sz="1100">
                <a:solidFill>
                  <a:schemeClr val="dk1"/>
                </a:solidFill>
              </a:rPr>
              <a:t>Random Forest</a:t>
            </a:r>
            <a:r>
              <a:rPr lang="es" sz="1100">
                <a:solidFill>
                  <a:schemeClr val="dk1"/>
                </a:solidFill>
              </a:rPr>
              <a:t> para clasificación supervisada y </a:t>
            </a:r>
            <a:r>
              <a:rPr b="1" lang="es" sz="1100">
                <a:solidFill>
                  <a:schemeClr val="dk1"/>
                </a:solidFill>
              </a:rPr>
              <a:t>KMeans</a:t>
            </a:r>
            <a:r>
              <a:rPr lang="es" sz="1100">
                <a:solidFill>
                  <a:schemeClr val="dk1"/>
                </a:solidFill>
              </a:rPr>
              <a:t> con </a:t>
            </a:r>
            <a:r>
              <a:rPr b="1" lang="es" sz="1100">
                <a:solidFill>
                  <a:schemeClr val="dk1"/>
                </a:solidFill>
              </a:rPr>
              <a:t>PCA</a:t>
            </a:r>
            <a:r>
              <a:rPr lang="es" sz="1100">
                <a:solidFill>
                  <a:schemeClr val="dk1"/>
                </a:solidFill>
              </a:rPr>
              <a:t> para clustering no supervisado.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Utilizadas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SMOTE (Synthetic Minority Over-sampling Technique)</a:t>
            </a:r>
            <a:r>
              <a:rPr lang="es" sz="1100">
                <a:solidFill>
                  <a:schemeClr val="dk1"/>
                </a:solidFill>
              </a:rPr>
              <a:t>: Explicación de cómo se utilizó para balancear las clases desbalanceadas.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PCA (Principal Component Analysis)</a:t>
            </a:r>
            <a:r>
              <a:rPr lang="es" sz="1100">
                <a:solidFill>
                  <a:schemeClr val="dk1"/>
                </a:solidFill>
              </a:rPr>
              <a:t>: Usado para reducir la dimensionalidad antes de aplicar </a:t>
            </a:r>
            <a:r>
              <a:rPr b="1" lang="es" sz="1100">
                <a:solidFill>
                  <a:schemeClr val="dk1"/>
                </a:solidFill>
              </a:rPr>
              <a:t>KMeans</a:t>
            </a:r>
            <a:r>
              <a:rPr lang="es" sz="1100">
                <a:solidFill>
                  <a:schemeClr val="dk1"/>
                </a:solidFill>
              </a:rPr>
              <a:t>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Random Forest</a:t>
            </a:r>
            <a:r>
              <a:rPr lang="es" sz="1100">
                <a:solidFill>
                  <a:schemeClr val="dk1"/>
                </a:solidFill>
              </a:rPr>
              <a:t>: Modelo de clasificación utilizado con ajuste de hiperparámetros.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Entrenamiento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Entrenamiento del modelo Random Forest</a:t>
            </a:r>
            <a:r>
              <a:rPr lang="es" sz="1100">
                <a:solidFill>
                  <a:schemeClr val="dk1"/>
                </a:solidFill>
              </a:rPr>
              <a:t>: Utilizamos </a:t>
            </a:r>
            <a:r>
              <a:rPr b="1" lang="es" sz="1100">
                <a:solidFill>
                  <a:schemeClr val="dk1"/>
                </a:solidFill>
              </a:rPr>
              <a:t>1000 árboles</a:t>
            </a:r>
            <a:r>
              <a:rPr lang="es" sz="1100">
                <a:solidFill>
                  <a:schemeClr val="dk1"/>
                </a:solidFill>
              </a:rPr>
              <a:t> en el modelo con </a:t>
            </a:r>
            <a:r>
              <a:rPr b="1" lang="es" sz="1100">
                <a:solidFill>
                  <a:schemeClr val="dk1"/>
                </a:solidFill>
              </a:rPr>
              <a:t>profundidad limitada</a:t>
            </a:r>
            <a:r>
              <a:rPr lang="es" sz="1100">
                <a:solidFill>
                  <a:schemeClr val="dk1"/>
                </a:solidFill>
              </a:rPr>
              <a:t>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Validación cruzada</a:t>
            </a:r>
            <a:r>
              <a:rPr lang="es" sz="1100">
                <a:solidFill>
                  <a:schemeClr val="dk1"/>
                </a:solidFill>
              </a:rPr>
              <a:t>: Se aplicó validación cruzada con </a:t>
            </a:r>
            <a:r>
              <a:rPr b="1" lang="es" sz="1100">
                <a:solidFill>
                  <a:schemeClr val="dk1"/>
                </a:solidFill>
              </a:rPr>
              <a:t>5 particiones</a:t>
            </a:r>
            <a:r>
              <a:rPr lang="es" sz="1100">
                <a:solidFill>
                  <a:schemeClr val="dk1"/>
                </a:solidFill>
              </a:rPr>
              <a:t> para evaluar el rendimiento del modelo.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Métricas de desempeño</a:t>
            </a:r>
            <a:r>
              <a:rPr lang="es" sz="1100">
                <a:solidFill>
                  <a:schemeClr val="dk1"/>
                </a:solidFill>
              </a:rPr>
              <a:t>: </a:t>
            </a:r>
            <a:r>
              <a:rPr b="1" lang="es" sz="1100">
                <a:solidFill>
                  <a:schemeClr val="dk1"/>
                </a:solidFill>
              </a:rPr>
              <a:t>Accuracy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F1-Score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b="1" lang="es" sz="1100">
                <a:solidFill>
                  <a:schemeClr val="dk1"/>
                </a:solidFill>
              </a:rPr>
              <a:t>Recall</a:t>
            </a:r>
            <a:r>
              <a:rPr lang="es" sz="1100">
                <a:solidFill>
                  <a:schemeClr val="dk1"/>
                </a:solidFill>
              </a:rPr>
              <a:t> para el modelo Random Forest.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Visualización de los resultados</a:t>
            </a:r>
            <a:r>
              <a:rPr lang="es" sz="1100">
                <a:solidFill>
                  <a:schemeClr val="dk1"/>
                </a:solidFill>
              </a:rPr>
              <a:t>: Matriz de confusión, gráficos de desempeño.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con KMeans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PCA para reducción de dimensionalidad</a:t>
            </a:r>
            <a:r>
              <a:rPr lang="es" sz="1100">
                <a:solidFill>
                  <a:schemeClr val="dk1"/>
                </a:solidFill>
              </a:rPr>
              <a:t>: Aplicamos PCA para visualizar los datos en 2D.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KMeans</a:t>
            </a:r>
            <a:r>
              <a:rPr lang="es" sz="1100">
                <a:solidFill>
                  <a:schemeClr val="dk1"/>
                </a:solidFill>
              </a:rPr>
              <a:t>: Realizamos el clustering con 3 grupos (bajo, medio, alto) y evaluamos la calidad del clustering con </a:t>
            </a:r>
            <a:r>
              <a:rPr b="1" lang="es" sz="1100">
                <a:solidFill>
                  <a:schemeClr val="dk1"/>
                </a:solidFill>
              </a:rPr>
              <a:t>Silhouette Score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entre Modelos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Comparación de rendimiento</a:t>
            </a:r>
            <a:r>
              <a:rPr lang="es" sz="1100">
                <a:solidFill>
                  <a:schemeClr val="dk1"/>
                </a:solidFill>
              </a:rPr>
              <a:t>: Comparación de los resultados obtenidos con </a:t>
            </a:r>
            <a:r>
              <a:rPr b="1" lang="es" sz="1100">
                <a:solidFill>
                  <a:schemeClr val="dk1"/>
                </a:solidFill>
              </a:rPr>
              <a:t>Random Forest</a:t>
            </a:r>
            <a:r>
              <a:rPr lang="es" sz="1100">
                <a:solidFill>
                  <a:schemeClr val="dk1"/>
                </a:solidFill>
              </a:rPr>
              <a:t> y </a:t>
            </a:r>
            <a:r>
              <a:rPr b="1" lang="es" sz="1100">
                <a:solidFill>
                  <a:schemeClr val="dk1"/>
                </a:solidFill>
              </a:rPr>
              <a:t>KMeans</a:t>
            </a:r>
            <a:r>
              <a:rPr lang="es" sz="1100">
                <a:solidFill>
                  <a:schemeClr val="dk1"/>
                </a:solidFill>
              </a:rPr>
              <a:t>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Impacto comercial</a:t>
            </a:r>
            <a:r>
              <a:rPr lang="es" sz="1100">
                <a:solidFill>
                  <a:schemeClr val="dk1"/>
                </a:solidFill>
              </a:rPr>
              <a:t>: ¿Cómo cada modelo podría beneficiar a la industria vinícola?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Futuras Mejoras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Ajustes adicionales al modelo</a:t>
            </a:r>
            <a:r>
              <a:rPr lang="es" sz="1100">
                <a:solidFill>
                  <a:schemeClr val="dk1"/>
                </a:solidFill>
              </a:rPr>
              <a:t>: Prueba de otros algoritmos de clasificación.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Optimización del proceso</a:t>
            </a:r>
            <a:r>
              <a:rPr lang="es" sz="1100">
                <a:solidFill>
                  <a:schemeClr val="dk1"/>
                </a:solidFill>
              </a:rPr>
              <a:t>: Mejorar el uso de </a:t>
            </a:r>
            <a:r>
              <a:rPr b="1" lang="es" sz="1100">
                <a:solidFill>
                  <a:schemeClr val="dk1"/>
                </a:solidFill>
              </a:rPr>
              <a:t>SMOTE</a:t>
            </a:r>
            <a:r>
              <a:rPr lang="es" sz="1100">
                <a:solidFill>
                  <a:schemeClr val="dk1"/>
                </a:solidFill>
              </a:rPr>
              <a:t> y </a:t>
            </a:r>
            <a:r>
              <a:rPr b="1" lang="es" sz="1100">
                <a:solidFill>
                  <a:schemeClr val="dk1"/>
                </a:solidFill>
              </a:rPr>
              <a:t>validación cruzada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