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36 Imagen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37 Imagen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32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s-ES" sz="2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24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s-ES" sz="20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spc="-1">
                <a:latin typeface="Times New Roman"/>
              </a:rPr>
              <a:t>&lt;fecha/hora&gt;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s-ES" sz="1400" spc="-1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6B7209A-1B5C-4077-88A3-C3C2DAC5B608}" type="slidenum">
              <a:rPr lang="es-ES" sz="1400" spc="-1">
                <a:latin typeface="Times New Roman"/>
              </a:rPr>
              <a:pPr algn="r"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3.jpe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3.jpe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3200" spc="-1">
                <a:latin typeface="Arial"/>
              </a:rPr>
              <a:t>GUION DEMOSTRADOR PRACTICO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Confirmación de suministro a fabricación</a:t>
            </a:r>
            <a:endParaRPr/>
          </a:p>
        </p:txBody>
      </p:sp>
      <p:pic>
        <p:nvPicPr>
          <p:cNvPr id="115" name="114 Imagen"/>
          <p:cNvPicPr/>
          <p:nvPr/>
        </p:nvPicPr>
        <p:blipFill>
          <a:blip r:embed="rId2" cstate="print"/>
          <a:stretch/>
        </p:blipFill>
        <p:spPr>
          <a:xfrm>
            <a:off x="552240" y="2009520"/>
            <a:ext cx="3551760" cy="260424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720000" y="468576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producto</a:t>
            </a:r>
            <a:endParaRPr/>
          </a:p>
        </p:txBody>
      </p:sp>
      <p:pic>
        <p:nvPicPr>
          <p:cNvPr id="117" name="116 Imagen"/>
          <p:cNvPicPr/>
          <p:nvPr/>
        </p:nvPicPr>
        <p:blipFill>
          <a:blip r:embed="rId3" cstate="print"/>
          <a:stretch/>
        </p:blipFill>
        <p:spPr>
          <a:xfrm>
            <a:off x="5792760" y="3096000"/>
            <a:ext cx="3567240" cy="23760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360000" y="180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5576760" y="288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20" name="CustomShape 5"/>
          <p:cNvSpPr/>
          <p:nvPr/>
        </p:nvSpPr>
        <p:spPr>
          <a:xfrm rot="20356716">
            <a:off x="4475520" y="390672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602" h="1581">
                <a:moveTo>
                  <a:pt x="0" y="438"/>
                </a:moveTo>
                <a:lnTo>
                  <a:pt x="986" y="1361"/>
                </a:lnTo>
                <a:lnTo>
                  <a:pt x="781" y="1580"/>
                </a:lnTo>
                <a:lnTo>
                  <a:pt x="1519" y="1449"/>
                </a:lnTo>
                <a:lnTo>
                  <a:pt x="1601" y="703"/>
                </a:lnTo>
                <a:lnTo>
                  <a:pt x="1396" y="922"/>
                </a:lnTo>
                <a:lnTo>
                  <a:pt x="410" y="0"/>
                </a:lnTo>
                <a:lnTo>
                  <a:pt x="0" y="43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TextShape 6"/>
          <p:cNvSpPr txBox="1"/>
          <p:nvPr/>
        </p:nvSpPr>
        <p:spPr>
          <a:xfrm>
            <a:off x="5976000" y="561600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ubicación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 rot="578584">
            <a:off x="4815000" y="603432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613" h="1559">
                <a:moveTo>
                  <a:pt x="1227" y="0"/>
                </a:moveTo>
                <a:lnTo>
                  <a:pt x="192" y="867"/>
                </a:lnTo>
                <a:lnTo>
                  <a:pt x="0" y="638"/>
                </a:lnTo>
                <a:lnTo>
                  <a:pt x="40" y="1386"/>
                </a:lnTo>
                <a:lnTo>
                  <a:pt x="771" y="1558"/>
                </a:lnTo>
                <a:lnTo>
                  <a:pt x="578" y="1327"/>
                </a:lnTo>
                <a:lnTo>
                  <a:pt x="1612" y="459"/>
                </a:lnTo>
                <a:lnTo>
                  <a:pt x="122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1152000" y="662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24" name="TextShape 9"/>
          <p:cNvSpPr txBox="1"/>
          <p:nvPr/>
        </p:nvSpPr>
        <p:spPr>
          <a:xfrm>
            <a:off x="1656000" y="670176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máquina</a:t>
            </a:r>
            <a:endParaRPr/>
          </a:p>
        </p:txBody>
      </p:sp>
      <p:pic>
        <p:nvPicPr>
          <p:cNvPr id="125" name="124 Imagen"/>
          <p:cNvPicPr/>
          <p:nvPr/>
        </p:nvPicPr>
        <p:blipFill>
          <a:blip r:embed="rId4" cstate="print"/>
          <a:stretch/>
        </p:blipFill>
        <p:spPr>
          <a:xfrm>
            <a:off x="432000" y="216000"/>
            <a:ext cx="942840" cy="9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Confirmación de suministro a fabricación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936000" y="205776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ha ubicado el producto en ubicación de máquina</a:t>
            </a:r>
            <a:endParaRPr/>
          </a:p>
        </p:txBody>
      </p:sp>
      <p:pic>
        <p:nvPicPr>
          <p:cNvPr id="128" name="127 Imagen"/>
          <p:cNvPicPr/>
          <p:nvPr/>
        </p:nvPicPr>
        <p:blipFill>
          <a:blip r:embed="rId2" cstate="print"/>
          <a:stretch/>
        </p:blipFill>
        <p:spPr>
          <a:xfrm>
            <a:off x="4167000" y="4035240"/>
            <a:ext cx="5193000" cy="323676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360000" y="3249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900000" y="321300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ha decrementado las existencias de este producto en almacén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360000" y="208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Consumo de materiales</a:t>
            </a:r>
            <a:endParaRPr/>
          </a:p>
        </p:txBody>
      </p:sp>
      <p:pic>
        <p:nvPicPr>
          <p:cNvPr id="133" name="132 Imagen"/>
          <p:cNvPicPr/>
          <p:nvPr/>
        </p:nvPicPr>
        <p:blipFill>
          <a:blip r:embed="rId2" cstate="print"/>
          <a:stretch/>
        </p:blipFill>
        <p:spPr>
          <a:xfrm>
            <a:off x="552240" y="2009520"/>
            <a:ext cx="3551760" cy="260424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720000" y="476352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producto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60000" y="180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 rot="20358253">
            <a:off x="4475520" y="390672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602" h="1581">
                <a:moveTo>
                  <a:pt x="0" y="438"/>
                </a:moveTo>
                <a:lnTo>
                  <a:pt x="986" y="1361"/>
                </a:lnTo>
                <a:lnTo>
                  <a:pt x="781" y="1580"/>
                </a:lnTo>
                <a:lnTo>
                  <a:pt x="1519" y="1449"/>
                </a:lnTo>
                <a:lnTo>
                  <a:pt x="1601" y="703"/>
                </a:lnTo>
                <a:lnTo>
                  <a:pt x="1396" y="922"/>
                </a:lnTo>
                <a:lnTo>
                  <a:pt x="410" y="0"/>
                </a:lnTo>
                <a:lnTo>
                  <a:pt x="0" y="43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5"/>
          <p:cNvSpPr txBox="1"/>
          <p:nvPr/>
        </p:nvSpPr>
        <p:spPr>
          <a:xfrm>
            <a:off x="5976000" y="605376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Visualizar que el material está en máquina</a:t>
            </a:r>
            <a:endParaRPr/>
          </a:p>
        </p:txBody>
      </p:sp>
      <p:pic>
        <p:nvPicPr>
          <p:cNvPr id="138" name="137 Imagen"/>
          <p:cNvPicPr/>
          <p:nvPr/>
        </p:nvPicPr>
        <p:blipFill>
          <a:blip r:embed="rId3" cstate="print"/>
          <a:stretch/>
        </p:blipFill>
        <p:spPr>
          <a:xfrm>
            <a:off x="5689440" y="3384000"/>
            <a:ext cx="3886560" cy="2664000"/>
          </a:xfrm>
          <a:prstGeom prst="rect">
            <a:avLst/>
          </a:prstGeom>
          <a:ln>
            <a:noFill/>
          </a:ln>
        </p:spPr>
      </p:pic>
      <p:sp>
        <p:nvSpPr>
          <p:cNvPr id="139" name="CustomShape 6"/>
          <p:cNvSpPr/>
          <p:nvPr/>
        </p:nvSpPr>
        <p:spPr>
          <a:xfrm>
            <a:off x="5576760" y="324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Consumo de materiales</a:t>
            </a:r>
            <a:endParaRPr/>
          </a:p>
        </p:txBody>
      </p:sp>
      <p:pic>
        <p:nvPicPr>
          <p:cNvPr id="141" name="140 Imagen"/>
          <p:cNvPicPr/>
          <p:nvPr/>
        </p:nvPicPr>
        <p:blipFill>
          <a:blip r:embed="rId2" cstate="print"/>
          <a:stretch/>
        </p:blipFill>
        <p:spPr>
          <a:xfrm>
            <a:off x="4095000" y="3315240"/>
            <a:ext cx="5193000" cy="323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0000" y="20577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900000" y="202176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ha decrementado las existencias de este producto en máquina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Inicio de fabricación en máquina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60000" y="20577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900000" y="209376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Arranque de máquina</a:t>
            </a:r>
            <a:endParaRPr/>
          </a:p>
        </p:txBody>
      </p:sp>
      <p:sp>
        <p:nvSpPr>
          <p:cNvPr id="147" name="TextShape 4"/>
          <p:cNvSpPr txBox="1"/>
          <p:nvPr/>
        </p:nvSpPr>
        <p:spPr>
          <a:xfrm>
            <a:off x="2844000" y="3096000"/>
            <a:ext cx="4536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Aviso de obligación de realizar un checklist</a:t>
            </a:r>
            <a:endParaRPr/>
          </a:p>
        </p:txBody>
      </p:sp>
      <p:pic>
        <p:nvPicPr>
          <p:cNvPr id="148" name="147 Imagen"/>
          <p:cNvPicPr/>
          <p:nvPr/>
        </p:nvPicPr>
        <p:blipFill>
          <a:blip r:embed="rId2" cstate="print"/>
          <a:stretch/>
        </p:blipFill>
        <p:spPr>
          <a:xfrm>
            <a:off x="4608000" y="4140000"/>
            <a:ext cx="4032000" cy="2971080"/>
          </a:xfrm>
          <a:prstGeom prst="rect">
            <a:avLst/>
          </a:prstGeom>
          <a:ln>
            <a:noFill/>
          </a:ln>
        </p:spPr>
      </p:pic>
      <p:sp>
        <p:nvSpPr>
          <p:cNvPr id="149" name="TextShape 5"/>
          <p:cNvSpPr txBox="1"/>
          <p:nvPr/>
        </p:nvSpPr>
        <p:spPr>
          <a:xfrm>
            <a:off x="5472000" y="7111080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Realizar el checklist</a:t>
            </a:r>
            <a:endParaRPr/>
          </a:p>
        </p:txBody>
      </p:sp>
      <p:sp>
        <p:nvSpPr>
          <p:cNvPr id="150" name="CustomShape 6"/>
          <p:cNvSpPr/>
          <p:nvPr/>
        </p:nvSpPr>
        <p:spPr>
          <a:xfrm>
            <a:off x="2340000" y="302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51" name="CustomShape 7"/>
          <p:cNvSpPr/>
          <p:nvPr/>
        </p:nvSpPr>
        <p:spPr>
          <a:xfrm>
            <a:off x="4392000" y="392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pic>
        <p:nvPicPr>
          <p:cNvPr id="152" name="151 Imagen"/>
          <p:cNvPicPr/>
          <p:nvPr/>
        </p:nvPicPr>
        <p:blipFill>
          <a:blip r:embed="rId3" cstate="print"/>
          <a:stretch/>
        </p:blipFill>
        <p:spPr>
          <a:xfrm>
            <a:off x="3456000" y="190116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153" name="152 Imagen"/>
          <p:cNvPicPr/>
          <p:nvPr/>
        </p:nvPicPr>
        <p:blipFill>
          <a:blip r:embed="rId4" cstate="print"/>
          <a:stretch/>
        </p:blipFill>
        <p:spPr>
          <a:xfrm>
            <a:off x="5001840" y="7020000"/>
            <a:ext cx="470160" cy="470160"/>
          </a:xfrm>
          <a:prstGeom prst="rect">
            <a:avLst/>
          </a:prstGeom>
          <a:ln>
            <a:noFill/>
          </a:ln>
        </p:spPr>
      </p:pic>
      <p:pic>
        <p:nvPicPr>
          <p:cNvPr id="154" name="153 Imagen"/>
          <p:cNvPicPr/>
          <p:nvPr/>
        </p:nvPicPr>
        <p:blipFill>
          <a:blip r:embed="rId5" cstate="print"/>
          <a:stretch/>
        </p:blipFill>
        <p:spPr>
          <a:xfrm>
            <a:off x="7585560" y="179748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155" name="154 Imagen"/>
          <p:cNvPicPr/>
          <p:nvPr/>
        </p:nvPicPr>
        <p:blipFill>
          <a:blip r:embed="rId6" cstate="print"/>
          <a:stretch/>
        </p:blipFill>
        <p:spPr>
          <a:xfrm>
            <a:off x="8125560" y="2085480"/>
            <a:ext cx="942840" cy="942840"/>
          </a:xfrm>
          <a:prstGeom prst="rect">
            <a:avLst/>
          </a:prstGeom>
          <a:ln>
            <a:noFill/>
          </a:ln>
        </p:spPr>
      </p:pic>
      <p:pic>
        <p:nvPicPr>
          <p:cNvPr id="156" name="155 Imagen"/>
          <p:cNvPicPr/>
          <p:nvPr/>
        </p:nvPicPr>
        <p:blipFill>
          <a:blip r:embed="rId7" cstate="print"/>
          <a:stretch/>
        </p:blipFill>
        <p:spPr>
          <a:xfrm>
            <a:off x="3816000" y="1728000"/>
            <a:ext cx="576000" cy="5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Inicio de fabricación en máquina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112000" y="244584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59" name="TextShape 3"/>
          <p:cNvSpPr txBox="1"/>
          <p:nvPr/>
        </p:nvSpPr>
        <p:spPr>
          <a:xfrm>
            <a:off x="5652000" y="2481840"/>
            <a:ext cx="2566080" cy="4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Simular piezas buenas</a:t>
            </a:r>
            <a:endParaRPr/>
          </a:p>
        </p:txBody>
      </p:sp>
      <p:sp>
        <p:nvSpPr>
          <p:cNvPr id="160" name="TextShape 4"/>
          <p:cNvSpPr txBox="1"/>
          <p:nvPr/>
        </p:nvSpPr>
        <p:spPr>
          <a:xfrm>
            <a:off x="1080000" y="7147080"/>
            <a:ext cx="6192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las piezas acumuladas en cestón, por turno/OF</a:t>
            </a:r>
            <a:endParaRPr/>
          </a:p>
        </p:txBody>
      </p:sp>
      <p:pic>
        <p:nvPicPr>
          <p:cNvPr id="161" name="160 Imagen"/>
          <p:cNvPicPr/>
          <p:nvPr/>
        </p:nvPicPr>
        <p:blipFill>
          <a:blip r:embed="rId2" cstate="print"/>
          <a:stretch/>
        </p:blipFill>
        <p:spPr>
          <a:xfrm>
            <a:off x="1116000" y="3312000"/>
            <a:ext cx="5040000" cy="3767040"/>
          </a:xfrm>
          <a:prstGeom prst="rect">
            <a:avLst/>
          </a:prstGeom>
          <a:ln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828000" y="309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864000" y="172008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4" name="TextShape 7"/>
          <p:cNvSpPr txBox="1"/>
          <p:nvPr/>
        </p:nvSpPr>
        <p:spPr>
          <a:xfrm>
            <a:off x="1404000" y="1756080"/>
            <a:ext cx="1764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Iniciar máquina</a:t>
            </a:r>
            <a:endParaRPr/>
          </a:p>
        </p:txBody>
      </p:sp>
      <p:pic>
        <p:nvPicPr>
          <p:cNvPr id="165" name="164 Imagen"/>
          <p:cNvPicPr/>
          <p:nvPr/>
        </p:nvPicPr>
        <p:blipFill>
          <a:blip r:embed="rId3" cstate="print"/>
          <a:stretch/>
        </p:blipFill>
        <p:spPr>
          <a:xfrm>
            <a:off x="3384000" y="156348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166" name="165 Imagen"/>
          <p:cNvPicPr/>
          <p:nvPr/>
        </p:nvPicPr>
        <p:blipFill>
          <a:blip r:embed="rId3" cstate="print"/>
          <a:stretch/>
        </p:blipFill>
        <p:spPr>
          <a:xfrm>
            <a:off x="8244000" y="226116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167" name="166 Imagen"/>
          <p:cNvPicPr/>
          <p:nvPr/>
        </p:nvPicPr>
        <p:blipFill>
          <a:blip r:embed="rId4" cstate="print"/>
          <a:stretch/>
        </p:blipFill>
        <p:spPr>
          <a:xfrm>
            <a:off x="8632080" y="1900080"/>
            <a:ext cx="835920" cy="83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Paradas en producción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60000" y="18057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936000" y="1841760"/>
            <a:ext cx="2880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Realizar una parada larga</a:t>
            </a:r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936000" y="2916000"/>
            <a:ext cx="4464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alarma de parada sin justificar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360000" y="284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73" name="TextShape 6"/>
          <p:cNvSpPr txBox="1"/>
          <p:nvPr/>
        </p:nvSpPr>
        <p:spPr>
          <a:xfrm>
            <a:off x="4932000" y="6967080"/>
            <a:ext cx="2232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Justificar la parada</a:t>
            </a:r>
            <a:endParaRPr/>
          </a:p>
        </p:txBody>
      </p:sp>
      <p:pic>
        <p:nvPicPr>
          <p:cNvPr id="174" name="173 Imagen"/>
          <p:cNvPicPr/>
          <p:nvPr/>
        </p:nvPicPr>
        <p:blipFill>
          <a:blip r:embed="rId2" cstate="print"/>
          <a:stretch/>
        </p:blipFill>
        <p:spPr>
          <a:xfrm>
            <a:off x="605880" y="4116600"/>
            <a:ext cx="4290120" cy="3155400"/>
          </a:xfrm>
          <a:prstGeom prst="rect">
            <a:avLst/>
          </a:prstGeom>
          <a:ln>
            <a:noFill/>
          </a:ln>
        </p:spPr>
      </p:pic>
      <p:sp>
        <p:nvSpPr>
          <p:cNvPr id="175" name="CustomShape 7"/>
          <p:cNvSpPr/>
          <p:nvPr/>
        </p:nvSpPr>
        <p:spPr>
          <a:xfrm>
            <a:off x="360000" y="38286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pic>
        <p:nvPicPr>
          <p:cNvPr id="176" name="175 Imagen"/>
          <p:cNvPicPr/>
          <p:nvPr/>
        </p:nvPicPr>
        <p:blipFill>
          <a:blip r:embed="rId3" cstate="print"/>
          <a:stretch/>
        </p:blipFill>
        <p:spPr>
          <a:xfrm>
            <a:off x="5940000" y="226800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177" name="176 Imagen"/>
          <p:cNvPicPr/>
          <p:nvPr/>
        </p:nvPicPr>
        <p:blipFill>
          <a:blip r:embed="rId4" cstate="print"/>
          <a:srcRect b="6908"/>
          <a:stretch/>
        </p:blipFill>
        <p:spPr>
          <a:xfrm>
            <a:off x="8598600" y="1980720"/>
            <a:ext cx="545400" cy="1942920"/>
          </a:xfrm>
          <a:prstGeom prst="rect">
            <a:avLst/>
          </a:prstGeom>
          <a:ln>
            <a:noFill/>
          </a:ln>
        </p:spPr>
      </p:pic>
      <p:pic>
        <p:nvPicPr>
          <p:cNvPr id="178" name="177 Imagen"/>
          <p:cNvPicPr/>
          <p:nvPr/>
        </p:nvPicPr>
        <p:blipFill>
          <a:blip r:embed="rId5" cstate="print"/>
          <a:stretch/>
        </p:blipFill>
        <p:spPr>
          <a:xfrm>
            <a:off x="3960000" y="164916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179" name="178 Imagen"/>
          <p:cNvPicPr/>
          <p:nvPr/>
        </p:nvPicPr>
        <p:blipFill>
          <a:blip r:embed="rId6" cstate="print"/>
          <a:stretch/>
        </p:blipFill>
        <p:spPr>
          <a:xfrm>
            <a:off x="4484160" y="1351800"/>
            <a:ext cx="699840" cy="699840"/>
          </a:xfrm>
          <a:prstGeom prst="rect">
            <a:avLst/>
          </a:prstGeom>
          <a:ln>
            <a:noFill/>
          </a:ln>
        </p:spPr>
      </p:pic>
      <p:pic>
        <p:nvPicPr>
          <p:cNvPr id="180" name="179 Imagen"/>
          <p:cNvPicPr/>
          <p:nvPr/>
        </p:nvPicPr>
        <p:blipFill>
          <a:blip r:embed="rId7" cstate="print"/>
          <a:stretch/>
        </p:blipFill>
        <p:spPr>
          <a:xfrm>
            <a:off x="6480000" y="2556000"/>
            <a:ext cx="942840" cy="9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Paradas en producción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792000" y="27777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83" name="TextShape 3"/>
          <p:cNvSpPr txBox="1"/>
          <p:nvPr/>
        </p:nvSpPr>
        <p:spPr>
          <a:xfrm>
            <a:off x="1368000" y="2813760"/>
            <a:ext cx="2880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Eliminar parada larga</a:t>
            </a:r>
            <a:endParaRPr/>
          </a:p>
        </p:txBody>
      </p:sp>
      <p:sp>
        <p:nvSpPr>
          <p:cNvPr id="184" name="TextShape 4"/>
          <p:cNvSpPr txBox="1"/>
          <p:nvPr/>
        </p:nvSpPr>
        <p:spPr>
          <a:xfrm>
            <a:off x="1368000" y="4932000"/>
            <a:ext cx="4464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Realizar piezas buenas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792000" y="486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pic>
        <p:nvPicPr>
          <p:cNvPr id="186" name="185 Imagen"/>
          <p:cNvPicPr/>
          <p:nvPr/>
        </p:nvPicPr>
        <p:blipFill>
          <a:blip r:embed="rId2" cstate="print"/>
          <a:stretch/>
        </p:blipFill>
        <p:spPr>
          <a:xfrm>
            <a:off x="4032000" y="262152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187" name="186 Imagen"/>
          <p:cNvPicPr/>
          <p:nvPr/>
        </p:nvPicPr>
        <p:blipFill>
          <a:blip r:embed="rId2" cstate="print"/>
          <a:stretch/>
        </p:blipFill>
        <p:spPr>
          <a:xfrm>
            <a:off x="4032000" y="475308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188" name="187 Imagen"/>
          <p:cNvPicPr/>
          <p:nvPr/>
        </p:nvPicPr>
        <p:blipFill>
          <a:blip r:embed="rId3" cstate="print"/>
          <a:stretch/>
        </p:blipFill>
        <p:spPr>
          <a:xfrm>
            <a:off x="4420080" y="4392000"/>
            <a:ext cx="835920" cy="835920"/>
          </a:xfrm>
          <a:prstGeom prst="rect">
            <a:avLst/>
          </a:prstGeom>
          <a:ln>
            <a:noFill/>
          </a:ln>
        </p:spPr>
      </p:pic>
      <p:pic>
        <p:nvPicPr>
          <p:cNvPr id="189" name="188 Imagen"/>
          <p:cNvPicPr/>
          <p:nvPr/>
        </p:nvPicPr>
        <p:blipFill>
          <a:blip r:embed="rId4" cstate="print"/>
          <a:stretch/>
        </p:blipFill>
        <p:spPr>
          <a:xfrm>
            <a:off x="4556160" y="2324160"/>
            <a:ext cx="699840" cy="6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Baja productividad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936000" y="4212000"/>
            <a:ext cx="4464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Realizar piezas buenas rapidamente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360000" y="414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936000" y="2412360"/>
            <a:ext cx="4464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alarma de baja productividad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360000" y="23403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pic>
        <p:nvPicPr>
          <p:cNvPr id="195" name="194 Imagen"/>
          <p:cNvPicPr/>
          <p:nvPr/>
        </p:nvPicPr>
        <p:blipFill>
          <a:blip r:embed="rId2" cstate="print"/>
          <a:stretch/>
        </p:blipFill>
        <p:spPr>
          <a:xfrm>
            <a:off x="6228000" y="190836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196" name="195 Imagen"/>
          <p:cNvPicPr/>
          <p:nvPr/>
        </p:nvPicPr>
        <p:blipFill>
          <a:blip r:embed="rId3" cstate="print"/>
          <a:srcRect b="6908"/>
          <a:stretch/>
        </p:blipFill>
        <p:spPr>
          <a:xfrm>
            <a:off x="8886600" y="1621080"/>
            <a:ext cx="545400" cy="1942920"/>
          </a:xfrm>
          <a:prstGeom prst="rect">
            <a:avLst/>
          </a:prstGeom>
          <a:ln>
            <a:noFill/>
          </a:ln>
        </p:spPr>
      </p:pic>
      <p:pic>
        <p:nvPicPr>
          <p:cNvPr id="197" name="196 Imagen"/>
          <p:cNvPicPr/>
          <p:nvPr/>
        </p:nvPicPr>
        <p:blipFill>
          <a:blip r:embed="rId4" cstate="print"/>
          <a:stretch/>
        </p:blipFill>
        <p:spPr>
          <a:xfrm>
            <a:off x="6844320" y="2268360"/>
            <a:ext cx="787680" cy="687240"/>
          </a:xfrm>
          <a:prstGeom prst="rect">
            <a:avLst/>
          </a:prstGeom>
          <a:ln>
            <a:noFill/>
          </a:ln>
        </p:spPr>
      </p:pic>
      <p:sp>
        <p:nvSpPr>
          <p:cNvPr id="198" name="TextShape 6"/>
          <p:cNvSpPr txBox="1"/>
          <p:nvPr/>
        </p:nvSpPr>
        <p:spPr>
          <a:xfrm>
            <a:off x="936000" y="5901480"/>
            <a:ext cx="44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como se elimina la alarma de baja productividad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360000" y="582948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pic>
        <p:nvPicPr>
          <p:cNvPr id="200" name="199 Imagen"/>
          <p:cNvPicPr/>
          <p:nvPr/>
        </p:nvPicPr>
        <p:blipFill>
          <a:blip r:embed="rId2" cstate="print"/>
          <a:stretch/>
        </p:blipFill>
        <p:spPr>
          <a:xfrm>
            <a:off x="6228000" y="539748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01" name="200 Imagen"/>
          <p:cNvPicPr/>
          <p:nvPr/>
        </p:nvPicPr>
        <p:blipFill>
          <a:blip r:embed="rId5" cstate="print"/>
          <a:stretch/>
        </p:blipFill>
        <p:spPr>
          <a:xfrm>
            <a:off x="5040000" y="398916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202" name="201 Imagen"/>
          <p:cNvPicPr/>
          <p:nvPr/>
        </p:nvPicPr>
        <p:blipFill>
          <a:blip r:embed="rId6" cstate="print"/>
          <a:stretch/>
        </p:blipFill>
        <p:spPr>
          <a:xfrm>
            <a:off x="5428080" y="3628080"/>
            <a:ext cx="835920" cy="83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Defectivo en la producción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1158480" y="2611080"/>
            <a:ext cx="2664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Realizar piezas malas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510480" y="252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1080000" y="4896000"/>
            <a:ext cx="44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alarma de pieza mala sin justificar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504000" y="482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pic>
        <p:nvPicPr>
          <p:cNvPr id="208" name="207 Imagen"/>
          <p:cNvPicPr/>
          <p:nvPr/>
        </p:nvPicPr>
        <p:blipFill>
          <a:blip r:embed="rId2" cstate="print"/>
          <a:srcRect b="6908"/>
          <a:stretch/>
        </p:blipFill>
        <p:spPr>
          <a:xfrm>
            <a:off x="8178480" y="3744000"/>
            <a:ext cx="505440" cy="1800000"/>
          </a:xfrm>
          <a:prstGeom prst="rect">
            <a:avLst/>
          </a:prstGeom>
          <a:ln>
            <a:noFill/>
          </a:ln>
        </p:spPr>
      </p:pic>
      <p:pic>
        <p:nvPicPr>
          <p:cNvPr id="209" name="208 Imagen"/>
          <p:cNvPicPr/>
          <p:nvPr/>
        </p:nvPicPr>
        <p:blipFill>
          <a:blip r:embed="rId3" cstate="print"/>
          <a:stretch/>
        </p:blipFill>
        <p:spPr>
          <a:xfrm>
            <a:off x="3750480" y="242388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210" name="209 Imagen"/>
          <p:cNvPicPr/>
          <p:nvPr/>
        </p:nvPicPr>
        <p:blipFill>
          <a:blip r:embed="rId4" cstate="print"/>
          <a:stretch/>
        </p:blipFill>
        <p:spPr>
          <a:xfrm>
            <a:off x="4244040" y="2268000"/>
            <a:ext cx="658800" cy="658800"/>
          </a:xfrm>
          <a:prstGeom prst="rect">
            <a:avLst/>
          </a:prstGeom>
          <a:ln>
            <a:noFill/>
          </a:ln>
        </p:spPr>
      </p:pic>
      <p:pic>
        <p:nvPicPr>
          <p:cNvPr id="211" name="210 Imagen"/>
          <p:cNvPicPr/>
          <p:nvPr/>
        </p:nvPicPr>
        <p:blipFill>
          <a:blip r:embed="rId5" cstate="print"/>
          <a:stretch/>
        </p:blipFill>
        <p:spPr>
          <a:xfrm>
            <a:off x="5576040" y="395748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12" name="211 Imagen"/>
          <p:cNvPicPr/>
          <p:nvPr/>
        </p:nvPicPr>
        <p:blipFill>
          <a:blip r:embed="rId6" cstate="print"/>
          <a:stretch/>
        </p:blipFill>
        <p:spPr>
          <a:xfrm>
            <a:off x="6116040" y="4245480"/>
            <a:ext cx="942840" cy="9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quebeck.com.br/wp-content/uploads/2014/12/intermec-ck3-1.jpg"/>
          <p:cNvPicPr>
            <a:picLocks noChangeAspect="1" noChangeArrowheads="1"/>
          </p:cNvPicPr>
          <p:nvPr/>
        </p:nvPicPr>
        <p:blipFill>
          <a:blip r:embed="rId2" cstate="print"/>
          <a:srcRect l="13520" t="2703" r="12607"/>
          <a:stretch>
            <a:fillRect/>
          </a:stretch>
        </p:blipFill>
        <p:spPr bwMode="auto">
          <a:xfrm>
            <a:off x="6336456" y="3779837"/>
            <a:ext cx="2706301" cy="2376264"/>
          </a:xfrm>
          <a:prstGeom prst="rect">
            <a:avLst/>
          </a:prstGeom>
          <a:noFill/>
        </p:spPr>
      </p:pic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Recepción de mercancía</a:t>
            </a:r>
            <a:endParaRPr/>
          </a:p>
        </p:txBody>
      </p:sp>
      <p:pic>
        <p:nvPicPr>
          <p:cNvPr id="41" name="40 Imagen"/>
          <p:cNvPicPr/>
          <p:nvPr/>
        </p:nvPicPr>
        <p:blipFill>
          <a:blip r:embed="rId3" cstate="print"/>
          <a:stretch/>
        </p:blipFill>
        <p:spPr>
          <a:xfrm>
            <a:off x="3024000" y="1352160"/>
            <a:ext cx="2832840" cy="2319840"/>
          </a:xfrm>
          <a:prstGeom prst="rect">
            <a:avLst/>
          </a:prstGeom>
          <a:ln>
            <a:noFill/>
          </a:ln>
        </p:spPr>
      </p:pic>
      <p:pic>
        <p:nvPicPr>
          <p:cNvPr id="42" name="41 Imagen"/>
          <p:cNvPicPr/>
          <p:nvPr/>
        </p:nvPicPr>
        <p:blipFill>
          <a:blip r:embed="rId4" cstate="print"/>
          <a:stretch/>
        </p:blipFill>
        <p:spPr>
          <a:xfrm>
            <a:off x="2184120" y="4194720"/>
            <a:ext cx="1523880" cy="239328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6768000" y="2520000"/>
            <a:ext cx="936000" cy="936000"/>
          </a:xfrm>
          <a:custGeom>
            <a:avLst/>
            <a:gdLst/>
            <a:ahLst/>
            <a:cxnLst/>
            <a:rect l="0" t="0" r="r" b="b"/>
            <a:pathLst>
              <a:path w="1637" h="1945">
                <a:moveTo>
                  <a:pt x="672" y="1300"/>
                </a:moveTo>
                <a:lnTo>
                  <a:pt x="671" y="1266"/>
                </a:lnTo>
                <a:lnTo>
                  <a:pt x="669" y="1233"/>
                </a:lnTo>
                <a:lnTo>
                  <a:pt x="664" y="1199"/>
                </a:lnTo>
                <a:lnTo>
                  <a:pt x="658" y="1166"/>
                </a:lnTo>
                <a:lnTo>
                  <a:pt x="651" y="1133"/>
                </a:lnTo>
                <a:lnTo>
                  <a:pt x="641" y="1101"/>
                </a:lnTo>
                <a:lnTo>
                  <a:pt x="630" y="1069"/>
                </a:lnTo>
                <a:lnTo>
                  <a:pt x="618" y="1038"/>
                </a:lnTo>
                <a:lnTo>
                  <a:pt x="604" y="1007"/>
                </a:lnTo>
                <a:lnTo>
                  <a:pt x="588" y="977"/>
                </a:lnTo>
                <a:lnTo>
                  <a:pt x="571" y="948"/>
                </a:lnTo>
                <a:lnTo>
                  <a:pt x="552" y="920"/>
                </a:lnTo>
                <a:lnTo>
                  <a:pt x="532" y="893"/>
                </a:lnTo>
                <a:lnTo>
                  <a:pt x="511" y="867"/>
                </a:lnTo>
                <a:lnTo>
                  <a:pt x="488" y="842"/>
                </a:lnTo>
                <a:lnTo>
                  <a:pt x="464" y="818"/>
                </a:lnTo>
                <a:lnTo>
                  <a:pt x="439" y="796"/>
                </a:lnTo>
                <a:lnTo>
                  <a:pt x="413" y="775"/>
                </a:lnTo>
                <a:lnTo>
                  <a:pt x="386" y="755"/>
                </a:lnTo>
                <a:lnTo>
                  <a:pt x="357" y="736"/>
                </a:lnTo>
                <a:lnTo>
                  <a:pt x="328" y="720"/>
                </a:lnTo>
                <a:lnTo>
                  <a:pt x="298" y="704"/>
                </a:lnTo>
                <a:lnTo>
                  <a:pt x="268" y="690"/>
                </a:lnTo>
                <a:lnTo>
                  <a:pt x="236" y="678"/>
                </a:lnTo>
                <a:lnTo>
                  <a:pt x="204" y="667"/>
                </a:lnTo>
                <a:lnTo>
                  <a:pt x="172" y="658"/>
                </a:lnTo>
                <a:lnTo>
                  <a:pt x="139" y="651"/>
                </a:lnTo>
                <a:lnTo>
                  <a:pt x="106" y="645"/>
                </a:lnTo>
                <a:lnTo>
                  <a:pt x="72" y="641"/>
                </a:lnTo>
                <a:lnTo>
                  <a:pt x="39" y="639"/>
                </a:lnTo>
                <a:lnTo>
                  <a:pt x="5" y="638"/>
                </a:lnTo>
                <a:lnTo>
                  <a:pt x="0" y="0"/>
                </a:lnTo>
                <a:lnTo>
                  <a:pt x="66" y="1"/>
                </a:lnTo>
                <a:lnTo>
                  <a:pt x="132" y="6"/>
                </a:lnTo>
                <a:lnTo>
                  <a:pt x="198" y="14"/>
                </a:lnTo>
                <a:lnTo>
                  <a:pt x="263" y="25"/>
                </a:lnTo>
                <a:lnTo>
                  <a:pt x="328" y="39"/>
                </a:lnTo>
                <a:lnTo>
                  <a:pt x="391" y="57"/>
                </a:lnTo>
                <a:lnTo>
                  <a:pt x="454" y="78"/>
                </a:lnTo>
                <a:lnTo>
                  <a:pt x="516" y="102"/>
                </a:lnTo>
                <a:lnTo>
                  <a:pt x="576" y="130"/>
                </a:lnTo>
                <a:lnTo>
                  <a:pt x="635" y="160"/>
                </a:lnTo>
                <a:lnTo>
                  <a:pt x="692" y="193"/>
                </a:lnTo>
                <a:lnTo>
                  <a:pt x="748" y="230"/>
                </a:lnTo>
                <a:lnTo>
                  <a:pt x="801" y="268"/>
                </a:lnTo>
                <a:lnTo>
                  <a:pt x="853" y="310"/>
                </a:lnTo>
                <a:lnTo>
                  <a:pt x="902" y="354"/>
                </a:lnTo>
                <a:lnTo>
                  <a:pt x="949" y="401"/>
                </a:lnTo>
                <a:lnTo>
                  <a:pt x="993" y="450"/>
                </a:lnTo>
                <a:lnTo>
                  <a:pt x="1035" y="501"/>
                </a:lnTo>
                <a:lnTo>
                  <a:pt x="1075" y="554"/>
                </a:lnTo>
                <a:lnTo>
                  <a:pt x="1111" y="609"/>
                </a:lnTo>
                <a:lnTo>
                  <a:pt x="1145" y="666"/>
                </a:lnTo>
                <a:lnTo>
                  <a:pt x="1176" y="725"/>
                </a:lnTo>
                <a:lnTo>
                  <a:pt x="1204" y="785"/>
                </a:lnTo>
                <a:lnTo>
                  <a:pt x="1228" y="846"/>
                </a:lnTo>
                <a:lnTo>
                  <a:pt x="1250" y="909"/>
                </a:lnTo>
                <a:lnTo>
                  <a:pt x="1268" y="973"/>
                </a:lnTo>
                <a:lnTo>
                  <a:pt x="1283" y="1037"/>
                </a:lnTo>
                <a:lnTo>
                  <a:pt x="1295" y="1102"/>
                </a:lnTo>
                <a:lnTo>
                  <a:pt x="1303" y="1168"/>
                </a:lnTo>
                <a:lnTo>
                  <a:pt x="1308" y="1234"/>
                </a:lnTo>
                <a:lnTo>
                  <a:pt x="1310" y="1300"/>
                </a:lnTo>
                <a:lnTo>
                  <a:pt x="1636" y="1300"/>
                </a:lnTo>
                <a:lnTo>
                  <a:pt x="991" y="1944"/>
                </a:lnTo>
                <a:lnTo>
                  <a:pt x="347" y="1300"/>
                </a:lnTo>
                <a:lnTo>
                  <a:pt x="672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3"/>
          <p:cNvSpPr txBox="1"/>
          <p:nvPr/>
        </p:nvSpPr>
        <p:spPr>
          <a:xfrm>
            <a:off x="1512000" y="3213720"/>
            <a:ext cx="280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Llegada de mercancía</a:t>
            </a:r>
            <a:endParaRPr/>
          </a:p>
        </p:txBody>
      </p:sp>
      <p:sp>
        <p:nvSpPr>
          <p:cNvPr id="45" name="TextShape 4"/>
          <p:cNvSpPr txBox="1"/>
          <p:nvPr/>
        </p:nvSpPr>
        <p:spPr>
          <a:xfrm>
            <a:off x="5976000" y="6192000"/>
            <a:ext cx="367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Registro de artículo, lote, cantidad</a:t>
            </a:r>
            <a:endParaRPr/>
          </a:p>
        </p:txBody>
      </p:sp>
      <p:sp>
        <p:nvSpPr>
          <p:cNvPr id="46" name="TextShape 5"/>
          <p:cNvSpPr txBox="1"/>
          <p:nvPr/>
        </p:nvSpPr>
        <p:spPr>
          <a:xfrm>
            <a:off x="1440000" y="662976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Impresión de etiqueta de producto CDB (artículo+lote)</a:t>
            </a:r>
            <a:endParaRPr/>
          </a:p>
        </p:txBody>
      </p:sp>
      <p:sp>
        <p:nvSpPr>
          <p:cNvPr id="47" name="CustomShape 6"/>
          <p:cNvSpPr/>
          <p:nvPr/>
        </p:nvSpPr>
        <p:spPr>
          <a:xfrm>
            <a:off x="4464000" y="525600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801" h="1202">
                <a:moveTo>
                  <a:pt x="1800" y="300"/>
                </a:moveTo>
                <a:lnTo>
                  <a:pt x="450" y="300"/>
                </a:lnTo>
                <a:lnTo>
                  <a:pt x="450" y="0"/>
                </a:lnTo>
                <a:lnTo>
                  <a:pt x="0" y="600"/>
                </a:lnTo>
                <a:lnTo>
                  <a:pt x="450" y="1201"/>
                </a:lnTo>
                <a:lnTo>
                  <a:pt x="450" y="900"/>
                </a:lnTo>
                <a:lnTo>
                  <a:pt x="1800" y="900"/>
                </a:lnTo>
                <a:lnTo>
                  <a:pt x="180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4848840" y="13521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49" name="CustomShape 8"/>
          <p:cNvSpPr/>
          <p:nvPr/>
        </p:nvSpPr>
        <p:spPr>
          <a:xfrm>
            <a:off x="6120432" y="3563813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2052000" y="6012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Defectivo en la producción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1512000" y="5131080"/>
            <a:ext cx="3096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Justificar motivo de rechazo</a:t>
            </a:r>
            <a:endParaRPr/>
          </a:p>
        </p:txBody>
      </p:sp>
      <p:pic>
        <p:nvPicPr>
          <p:cNvPr id="215" name="214 Imagen"/>
          <p:cNvPicPr/>
          <p:nvPr/>
        </p:nvPicPr>
        <p:blipFill>
          <a:blip r:embed="rId2" cstate="print"/>
          <a:stretch/>
        </p:blipFill>
        <p:spPr>
          <a:xfrm>
            <a:off x="648000" y="1692000"/>
            <a:ext cx="4654080" cy="342000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360000" y="147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17" name="TextShape 4"/>
          <p:cNvSpPr txBox="1"/>
          <p:nvPr/>
        </p:nvSpPr>
        <p:spPr>
          <a:xfrm>
            <a:off x="936000" y="6369480"/>
            <a:ext cx="44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como se elimina la alarma de piezas malas sin justificar</a:t>
            </a: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360000" y="629748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pic>
        <p:nvPicPr>
          <p:cNvPr id="219" name="218 Imagen"/>
          <p:cNvPicPr/>
          <p:nvPr/>
        </p:nvPicPr>
        <p:blipFill>
          <a:blip r:embed="rId3" cstate="print"/>
          <a:stretch/>
        </p:blipFill>
        <p:spPr>
          <a:xfrm>
            <a:off x="6156000" y="5508000"/>
            <a:ext cx="2314440" cy="158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Señales de velocidad y temperatura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792000" y="295812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22" name="TextShape 3"/>
          <p:cNvSpPr txBox="1"/>
          <p:nvPr/>
        </p:nvSpPr>
        <p:spPr>
          <a:xfrm>
            <a:off x="1368000" y="2994120"/>
            <a:ext cx="2880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Activar señal de velocidad</a:t>
            </a:r>
            <a:endParaRPr/>
          </a:p>
        </p:txBody>
      </p:sp>
      <p:pic>
        <p:nvPicPr>
          <p:cNvPr id="223" name="222 Imagen"/>
          <p:cNvPicPr/>
          <p:nvPr/>
        </p:nvPicPr>
        <p:blipFill>
          <a:blip r:embed="rId2" cstate="print"/>
          <a:stretch/>
        </p:blipFill>
        <p:spPr>
          <a:xfrm>
            <a:off x="4392000" y="280116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224" name="223 Imagen"/>
          <p:cNvPicPr/>
          <p:nvPr/>
        </p:nvPicPr>
        <p:blipFill>
          <a:blip r:embed="rId3" cstate="print"/>
          <a:srcRect r="32495"/>
          <a:stretch/>
        </p:blipFill>
        <p:spPr>
          <a:xfrm>
            <a:off x="4896000" y="2556000"/>
            <a:ext cx="648000" cy="65160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792000" y="529812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26" name="TextShape 5"/>
          <p:cNvSpPr txBox="1"/>
          <p:nvPr/>
        </p:nvSpPr>
        <p:spPr>
          <a:xfrm>
            <a:off x="1368000" y="5334120"/>
            <a:ext cx="324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Activar señal de temperatura</a:t>
            </a:r>
            <a:endParaRPr/>
          </a:p>
        </p:txBody>
      </p:sp>
      <p:pic>
        <p:nvPicPr>
          <p:cNvPr id="227" name="226 Imagen"/>
          <p:cNvPicPr/>
          <p:nvPr/>
        </p:nvPicPr>
        <p:blipFill>
          <a:blip r:embed="rId2" cstate="print"/>
          <a:stretch/>
        </p:blipFill>
        <p:spPr>
          <a:xfrm>
            <a:off x="4680000" y="514116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228" name="227 Imagen"/>
          <p:cNvPicPr/>
          <p:nvPr/>
        </p:nvPicPr>
        <p:blipFill>
          <a:blip r:embed="rId4" cstate="print"/>
          <a:stretch/>
        </p:blipFill>
        <p:spPr>
          <a:xfrm>
            <a:off x="5054040" y="4968000"/>
            <a:ext cx="777960" cy="6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Señales de velocidad y temperatura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1249560" y="2424960"/>
            <a:ext cx="446400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señal de velocidad en gráfica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673560" y="23529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pic>
        <p:nvPicPr>
          <p:cNvPr id="232" name="231 Imagen"/>
          <p:cNvPicPr/>
          <p:nvPr/>
        </p:nvPicPr>
        <p:blipFill>
          <a:blip r:embed="rId2" cstate="print"/>
          <a:stretch/>
        </p:blipFill>
        <p:spPr>
          <a:xfrm>
            <a:off x="6469560" y="156348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33" name="232 Imagen"/>
          <p:cNvPicPr/>
          <p:nvPr/>
        </p:nvPicPr>
        <p:blipFill>
          <a:blip r:embed="rId3" cstate="print"/>
          <a:stretch/>
        </p:blipFill>
        <p:spPr>
          <a:xfrm>
            <a:off x="7169760" y="1785600"/>
            <a:ext cx="775800" cy="1037880"/>
          </a:xfrm>
          <a:prstGeom prst="rect">
            <a:avLst/>
          </a:prstGeom>
          <a:ln>
            <a:noFill/>
          </a:ln>
        </p:spPr>
      </p:pic>
      <p:pic>
        <p:nvPicPr>
          <p:cNvPr id="234" name="233 Imagen"/>
          <p:cNvPicPr/>
          <p:nvPr/>
        </p:nvPicPr>
        <p:blipFill>
          <a:blip r:embed="rId2" cstate="print"/>
          <a:stretch/>
        </p:blipFill>
        <p:spPr>
          <a:xfrm>
            <a:off x="709560" y="367200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35" name="234 Imagen"/>
          <p:cNvPicPr/>
          <p:nvPr/>
        </p:nvPicPr>
        <p:blipFill>
          <a:blip r:embed="rId4" cstate="print"/>
          <a:stretch/>
        </p:blipFill>
        <p:spPr>
          <a:xfrm>
            <a:off x="1440000" y="3890520"/>
            <a:ext cx="792000" cy="1046160"/>
          </a:xfrm>
          <a:prstGeom prst="rect">
            <a:avLst/>
          </a:prstGeom>
          <a:ln>
            <a:noFill/>
          </a:ln>
        </p:spPr>
      </p:pic>
      <p:sp>
        <p:nvSpPr>
          <p:cNvPr id="236" name="TextShape 4"/>
          <p:cNvSpPr txBox="1"/>
          <p:nvPr/>
        </p:nvSpPr>
        <p:spPr>
          <a:xfrm>
            <a:off x="4320000" y="4392000"/>
            <a:ext cx="468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señal de temperatura en gráfica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3744000" y="432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8" name="TextShape 6"/>
          <p:cNvSpPr txBox="1"/>
          <p:nvPr/>
        </p:nvSpPr>
        <p:spPr>
          <a:xfrm>
            <a:off x="1296000" y="6048000"/>
            <a:ext cx="468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gráficas respecto a objetivo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720000" y="597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240" name="239 Imagen"/>
          <p:cNvPicPr/>
          <p:nvPr/>
        </p:nvPicPr>
        <p:blipFill>
          <a:blip r:embed="rId2" cstate="print"/>
          <a:stretch/>
        </p:blipFill>
        <p:spPr>
          <a:xfrm>
            <a:off x="6480000" y="546948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41" name="240 Imagen"/>
          <p:cNvPicPr/>
          <p:nvPr/>
        </p:nvPicPr>
        <p:blipFill>
          <a:blip r:embed="rId5" cstate="print"/>
          <a:stretch/>
        </p:blipFill>
        <p:spPr>
          <a:xfrm>
            <a:off x="7214760" y="5688000"/>
            <a:ext cx="705240" cy="10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Señales de velocidad y temperatura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1224000" y="3705480"/>
            <a:ext cx="52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alarmas por rebasar un objetivo</a:t>
            </a:r>
            <a:endParaRPr/>
          </a:p>
        </p:txBody>
      </p:sp>
      <p:pic>
        <p:nvPicPr>
          <p:cNvPr id="244" name="243 Imagen"/>
          <p:cNvPicPr/>
          <p:nvPr/>
        </p:nvPicPr>
        <p:blipFill>
          <a:blip r:embed="rId2" cstate="print"/>
          <a:stretch/>
        </p:blipFill>
        <p:spPr>
          <a:xfrm>
            <a:off x="1285560" y="5181480"/>
            <a:ext cx="2314440" cy="158652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648000" y="234612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46" name="TextShape 4"/>
          <p:cNvSpPr txBox="1"/>
          <p:nvPr/>
        </p:nvSpPr>
        <p:spPr>
          <a:xfrm>
            <a:off x="1224000" y="2382120"/>
            <a:ext cx="633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Simular que se supera un objetivo de velocidad/temperatura</a:t>
            </a:r>
            <a:endParaRPr/>
          </a:p>
        </p:txBody>
      </p:sp>
      <p:pic>
        <p:nvPicPr>
          <p:cNvPr id="247" name="246 Imagen"/>
          <p:cNvPicPr/>
          <p:nvPr/>
        </p:nvPicPr>
        <p:blipFill>
          <a:blip r:embed="rId3" cstate="print"/>
          <a:stretch/>
        </p:blipFill>
        <p:spPr>
          <a:xfrm>
            <a:off x="7848000" y="215316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248" name="247 Imagen"/>
          <p:cNvPicPr/>
          <p:nvPr/>
        </p:nvPicPr>
        <p:blipFill>
          <a:blip r:embed="rId4" cstate="print"/>
          <a:srcRect r="32495"/>
          <a:stretch/>
        </p:blipFill>
        <p:spPr>
          <a:xfrm>
            <a:off x="8352000" y="1908000"/>
            <a:ext cx="648000" cy="651600"/>
          </a:xfrm>
          <a:prstGeom prst="rect">
            <a:avLst/>
          </a:prstGeom>
          <a:ln>
            <a:noFill/>
          </a:ln>
        </p:spPr>
      </p:pic>
      <p:pic>
        <p:nvPicPr>
          <p:cNvPr id="249" name="248 Imagen"/>
          <p:cNvPicPr/>
          <p:nvPr/>
        </p:nvPicPr>
        <p:blipFill>
          <a:blip r:embed="rId5" cstate="print"/>
          <a:stretch/>
        </p:blipFill>
        <p:spPr>
          <a:xfrm>
            <a:off x="1854720" y="5465160"/>
            <a:ext cx="942840" cy="942840"/>
          </a:xfrm>
          <a:prstGeom prst="rect">
            <a:avLst/>
          </a:prstGeom>
          <a:ln>
            <a:noFill/>
          </a:ln>
        </p:spPr>
      </p:pic>
      <p:sp>
        <p:nvSpPr>
          <p:cNvPr id="250" name="CustomShape 5"/>
          <p:cNvSpPr/>
          <p:nvPr/>
        </p:nvSpPr>
        <p:spPr>
          <a:xfrm>
            <a:off x="648000" y="363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pic>
        <p:nvPicPr>
          <p:cNvPr id="251" name="250 Imagen"/>
          <p:cNvPicPr/>
          <p:nvPr/>
        </p:nvPicPr>
        <p:blipFill>
          <a:blip r:embed="rId6" cstate="print"/>
          <a:stretch/>
        </p:blipFill>
        <p:spPr>
          <a:xfrm>
            <a:off x="3960000" y="5043240"/>
            <a:ext cx="2998080" cy="1868760"/>
          </a:xfrm>
          <a:prstGeom prst="rect">
            <a:avLst/>
          </a:prstGeom>
          <a:ln>
            <a:noFill/>
          </a:ln>
        </p:spPr>
      </p:pic>
      <p:pic>
        <p:nvPicPr>
          <p:cNvPr id="252" name="251 Imagen"/>
          <p:cNvPicPr/>
          <p:nvPr/>
        </p:nvPicPr>
        <p:blipFill>
          <a:blip r:embed="rId5" cstate="print"/>
          <a:stretch/>
        </p:blipFill>
        <p:spPr>
          <a:xfrm>
            <a:off x="4896000" y="5295240"/>
            <a:ext cx="792000" cy="792000"/>
          </a:xfrm>
          <a:prstGeom prst="rect">
            <a:avLst/>
          </a:prstGeom>
          <a:ln>
            <a:noFill/>
          </a:ln>
        </p:spPr>
      </p:pic>
      <p:pic>
        <p:nvPicPr>
          <p:cNvPr id="253" name="252 Imagen"/>
          <p:cNvPicPr/>
          <p:nvPr/>
        </p:nvPicPr>
        <p:blipFill>
          <a:blip r:embed="rId7" cstate="print"/>
          <a:srcRect l="24962" t="9489" r="27956"/>
          <a:stretch/>
        </p:blipFill>
        <p:spPr>
          <a:xfrm>
            <a:off x="7704000" y="5112000"/>
            <a:ext cx="1292040" cy="1656000"/>
          </a:xfrm>
          <a:prstGeom prst="rect">
            <a:avLst/>
          </a:prstGeom>
          <a:ln>
            <a:noFill/>
          </a:ln>
        </p:spPr>
      </p:pic>
      <p:pic>
        <p:nvPicPr>
          <p:cNvPr id="254" name="253 Imagen"/>
          <p:cNvPicPr/>
          <p:nvPr/>
        </p:nvPicPr>
        <p:blipFill>
          <a:blip r:embed="rId5" cstate="print"/>
          <a:stretch/>
        </p:blipFill>
        <p:spPr>
          <a:xfrm>
            <a:off x="8064000" y="5580000"/>
            <a:ext cx="648000" cy="6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Planes de control asociados a producto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1224000" y="4101480"/>
            <a:ext cx="273600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Simular pauta de control</a:t>
            </a:r>
            <a:endParaRPr/>
          </a:p>
        </p:txBody>
      </p:sp>
      <p:pic>
        <p:nvPicPr>
          <p:cNvPr id="257" name="256 Imagen"/>
          <p:cNvPicPr/>
          <p:nvPr/>
        </p:nvPicPr>
        <p:blipFill>
          <a:blip r:embed="rId2" cstate="print"/>
          <a:stretch/>
        </p:blipFill>
        <p:spPr>
          <a:xfrm>
            <a:off x="5749560" y="4893480"/>
            <a:ext cx="2314440" cy="1586520"/>
          </a:xfrm>
          <a:prstGeom prst="rect">
            <a:avLst/>
          </a:prstGeom>
          <a:ln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648000" y="234612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1224000" y="2382120"/>
            <a:ext cx="633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plan de control asociado a un producto</a:t>
            </a:r>
            <a:endParaRPr/>
          </a:p>
        </p:txBody>
      </p:sp>
      <p:pic>
        <p:nvPicPr>
          <p:cNvPr id="260" name="259 Imagen"/>
          <p:cNvPicPr/>
          <p:nvPr/>
        </p:nvPicPr>
        <p:blipFill>
          <a:blip r:embed="rId3" cstate="print"/>
          <a:stretch/>
        </p:blipFill>
        <p:spPr>
          <a:xfrm>
            <a:off x="6318720" y="5177160"/>
            <a:ext cx="942840" cy="942840"/>
          </a:xfrm>
          <a:prstGeom prst="rect">
            <a:avLst/>
          </a:prstGeom>
          <a:ln>
            <a:noFill/>
          </a:ln>
        </p:spPr>
      </p:pic>
      <p:sp>
        <p:nvSpPr>
          <p:cNvPr id="261" name="CustomShape 5"/>
          <p:cNvSpPr/>
          <p:nvPr/>
        </p:nvSpPr>
        <p:spPr>
          <a:xfrm>
            <a:off x="648000" y="4032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pic>
        <p:nvPicPr>
          <p:cNvPr id="262" name="261 Imagen"/>
          <p:cNvPicPr/>
          <p:nvPr/>
        </p:nvPicPr>
        <p:blipFill>
          <a:blip r:embed="rId4" cstate="print"/>
          <a:stretch/>
        </p:blipFill>
        <p:spPr>
          <a:xfrm>
            <a:off x="6624000" y="1800000"/>
            <a:ext cx="2998080" cy="1868760"/>
          </a:xfrm>
          <a:prstGeom prst="rect">
            <a:avLst/>
          </a:prstGeom>
          <a:ln>
            <a:noFill/>
          </a:ln>
        </p:spPr>
      </p:pic>
      <p:pic>
        <p:nvPicPr>
          <p:cNvPr id="263" name="262 Imagen"/>
          <p:cNvPicPr/>
          <p:nvPr/>
        </p:nvPicPr>
        <p:blipFill>
          <a:blip r:embed="rId5" cstate="print"/>
          <a:srcRect b="6908"/>
          <a:stretch/>
        </p:blipFill>
        <p:spPr>
          <a:xfrm>
            <a:off x="8494560" y="4680000"/>
            <a:ext cx="505440" cy="1800000"/>
          </a:xfrm>
          <a:prstGeom prst="rect">
            <a:avLst/>
          </a:prstGeom>
          <a:ln>
            <a:noFill/>
          </a:ln>
        </p:spPr>
      </p:pic>
      <p:sp>
        <p:nvSpPr>
          <p:cNvPr id="264" name="TextShape 6"/>
          <p:cNvSpPr txBox="1"/>
          <p:nvPr/>
        </p:nvSpPr>
        <p:spPr>
          <a:xfrm>
            <a:off x="1224000" y="5757480"/>
            <a:ext cx="410400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alarma por pauta de control</a:t>
            </a:r>
            <a:endParaRPr/>
          </a:p>
        </p:txBody>
      </p:sp>
      <p:sp>
        <p:nvSpPr>
          <p:cNvPr id="265" name="CustomShape 7"/>
          <p:cNvSpPr/>
          <p:nvPr/>
        </p:nvSpPr>
        <p:spPr>
          <a:xfrm>
            <a:off x="648000" y="568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pic>
        <p:nvPicPr>
          <p:cNvPr id="266" name="265 Imagen"/>
          <p:cNvPicPr/>
          <p:nvPr/>
        </p:nvPicPr>
        <p:blipFill>
          <a:blip r:embed="rId6" cstate="print"/>
          <a:stretch/>
        </p:blipFill>
        <p:spPr>
          <a:xfrm>
            <a:off x="3960000" y="3852000"/>
            <a:ext cx="792000" cy="690840"/>
          </a:xfrm>
          <a:prstGeom prst="rect">
            <a:avLst/>
          </a:prstGeom>
          <a:ln>
            <a:noFill/>
          </a:ln>
        </p:spPr>
      </p:pic>
      <p:pic>
        <p:nvPicPr>
          <p:cNvPr id="267" name="266 Imagen"/>
          <p:cNvPicPr/>
          <p:nvPr/>
        </p:nvPicPr>
        <p:blipFill>
          <a:blip r:embed="rId7" cstate="print"/>
          <a:stretch/>
        </p:blipFill>
        <p:spPr>
          <a:xfrm>
            <a:off x="4408920" y="3708000"/>
            <a:ext cx="631080" cy="6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Planes de control asociados a producto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1285560" y="5289480"/>
            <a:ext cx="460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las curvas XS – XR - Histograma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5220000" y="1734120"/>
            <a:ext cx="3384000" cy="35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Introducir valores manualmente</a:t>
            </a:r>
            <a:endParaRPr/>
          </a:p>
        </p:txBody>
      </p:sp>
      <p:sp>
        <p:nvSpPr>
          <p:cNvPr id="271" name="CustomShape 4"/>
          <p:cNvSpPr/>
          <p:nvPr/>
        </p:nvSpPr>
        <p:spPr>
          <a:xfrm>
            <a:off x="709560" y="522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272" name="TextShape 5"/>
          <p:cNvSpPr txBox="1"/>
          <p:nvPr/>
        </p:nvSpPr>
        <p:spPr>
          <a:xfrm>
            <a:off x="1285560" y="6945480"/>
            <a:ext cx="410400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elimina la alarma</a:t>
            </a:r>
            <a:endParaRPr/>
          </a:p>
        </p:txBody>
      </p:sp>
      <p:sp>
        <p:nvSpPr>
          <p:cNvPr id="273" name="CustomShape 6"/>
          <p:cNvSpPr/>
          <p:nvPr/>
        </p:nvSpPr>
        <p:spPr>
          <a:xfrm>
            <a:off x="709560" y="687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6</a:t>
            </a:r>
            <a:endParaRPr/>
          </a:p>
        </p:txBody>
      </p:sp>
      <p:pic>
        <p:nvPicPr>
          <p:cNvPr id="274" name="273 Imagen"/>
          <p:cNvPicPr/>
          <p:nvPr/>
        </p:nvPicPr>
        <p:blipFill>
          <a:blip r:embed="rId2" cstate="print"/>
          <a:stretch/>
        </p:blipFill>
        <p:spPr>
          <a:xfrm>
            <a:off x="5389560" y="575748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75" name="274 Imagen"/>
          <p:cNvPicPr/>
          <p:nvPr/>
        </p:nvPicPr>
        <p:blipFill>
          <a:blip r:embed="rId2" cstate="print"/>
          <a:stretch/>
        </p:blipFill>
        <p:spPr>
          <a:xfrm>
            <a:off x="5965560" y="396000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76" name="275 Imagen"/>
          <p:cNvPicPr/>
          <p:nvPr/>
        </p:nvPicPr>
        <p:blipFill>
          <a:blip r:embed="rId3" cstate="print"/>
          <a:stretch/>
        </p:blipFill>
        <p:spPr>
          <a:xfrm>
            <a:off x="6282000" y="4428000"/>
            <a:ext cx="403560" cy="540000"/>
          </a:xfrm>
          <a:prstGeom prst="rect">
            <a:avLst/>
          </a:prstGeom>
          <a:ln>
            <a:noFill/>
          </a:ln>
        </p:spPr>
      </p:pic>
      <p:pic>
        <p:nvPicPr>
          <p:cNvPr id="277" name="276 Imagen"/>
          <p:cNvPicPr/>
          <p:nvPr/>
        </p:nvPicPr>
        <p:blipFill>
          <a:blip r:embed="rId4" cstate="print"/>
          <a:stretch/>
        </p:blipFill>
        <p:spPr>
          <a:xfrm>
            <a:off x="6769800" y="4392000"/>
            <a:ext cx="436320" cy="576000"/>
          </a:xfrm>
          <a:prstGeom prst="rect">
            <a:avLst/>
          </a:prstGeom>
          <a:ln>
            <a:noFill/>
          </a:ln>
        </p:spPr>
      </p:pic>
      <p:pic>
        <p:nvPicPr>
          <p:cNvPr id="278" name="277 Imagen"/>
          <p:cNvPicPr/>
          <p:nvPr/>
        </p:nvPicPr>
        <p:blipFill>
          <a:blip r:embed="rId5" cstate="print"/>
          <a:stretch/>
        </p:blipFill>
        <p:spPr>
          <a:xfrm>
            <a:off x="7297560" y="4331160"/>
            <a:ext cx="415800" cy="636840"/>
          </a:xfrm>
          <a:prstGeom prst="rect">
            <a:avLst/>
          </a:prstGeom>
          <a:ln>
            <a:noFill/>
          </a:ln>
        </p:spPr>
      </p:pic>
      <p:pic>
        <p:nvPicPr>
          <p:cNvPr id="279" name="278 Imagen"/>
          <p:cNvPicPr/>
          <p:nvPr/>
        </p:nvPicPr>
        <p:blipFill>
          <a:blip r:embed="rId6" cstate="print"/>
          <a:stretch/>
        </p:blipFill>
        <p:spPr>
          <a:xfrm>
            <a:off x="1006560" y="1800000"/>
            <a:ext cx="4177440" cy="2984400"/>
          </a:xfrm>
          <a:prstGeom prst="rect">
            <a:avLst/>
          </a:prstGeom>
          <a:ln>
            <a:noFill/>
          </a:ln>
        </p:spPr>
      </p:pic>
      <p:sp>
        <p:nvSpPr>
          <p:cNvPr id="280" name="CustomShape 7"/>
          <p:cNvSpPr/>
          <p:nvPr/>
        </p:nvSpPr>
        <p:spPr>
          <a:xfrm>
            <a:off x="720000" y="156348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Planes de control asociados a producto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1584000" y="4860000"/>
            <a:ext cx="288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Volver a introducir valores superando los límites</a:t>
            </a:r>
            <a:endParaRPr/>
          </a:p>
        </p:txBody>
      </p:sp>
      <p:pic>
        <p:nvPicPr>
          <p:cNvPr id="283" name="282 Imagen"/>
          <p:cNvPicPr/>
          <p:nvPr/>
        </p:nvPicPr>
        <p:blipFill>
          <a:blip r:embed="rId2" cstate="print"/>
          <a:stretch/>
        </p:blipFill>
        <p:spPr>
          <a:xfrm>
            <a:off x="1006560" y="1800000"/>
            <a:ext cx="4177440" cy="2984400"/>
          </a:xfrm>
          <a:prstGeom prst="rect">
            <a:avLst/>
          </a:prstGeom>
          <a:ln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720000" y="156348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pic>
        <p:nvPicPr>
          <p:cNvPr id="285" name="284 Imagen"/>
          <p:cNvPicPr/>
          <p:nvPr/>
        </p:nvPicPr>
        <p:blipFill>
          <a:blip r:embed="rId3" cstate="print"/>
          <a:stretch/>
        </p:blipFill>
        <p:spPr>
          <a:xfrm>
            <a:off x="6336000" y="323748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86" name="285 Imagen"/>
          <p:cNvPicPr/>
          <p:nvPr/>
        </p:nvPicPr>
        <p:blipFill>
          <a:blip r:embed="rId4" cstate="print"/>
          <a:stretch/>
        </p:blipFill>
        <p:spPr>
          <a:xfrm>
            <a:off x="6905160" y="3521160"/>
            <a:ext cx="942840" cy="942840"/>
          </a:xfrm>
          <a:prstGeom prst="rect">
            <a:avLst/>
          </a:prstGeom>
          <a:ln>
            <a:noFill/>
          </a:ln>
        </p:spPr>
      </p:pic>
      <p:pic>
        <p:nvPicPr>
          <p:cNvPr id="287" name="286 Imagen"/>
          <p:cNvPicPr/>
          <p:nvPr/>
        </p:nvPicPr>
        <p:blipFill>
          <a:blip r:embed="rId5" cstate="print"/>
          <a:srcRect b="6908"/>
          <a:stretch/>
        </p:blipFill>
        <p:spPr>
          <a:xfrm>
            <a:off x="8757000" y="3024000"/>
            <a:ext cx="505440" cy="1800000"/>
          </a:xfrm>
          <a:prstGeom prst="rect">
            <a:avLst/>
          </a:prstGeom>
          <a:ln>
            <a:noFill/>
          </a:ln>
        </p:spPr>
      </p:pic>
      <p:sp>
        <p:nvSpPr>
          <p:cNvPr id="288" name="TextShape 4"/>
          <p:cNvSpPr txBox="1"/>
          <p:nvPr/>
        </p:nvSpPr>
        <p:spPr>
          <a:xfrm>
            <a:off x="6408000" y="2445480"/>
            <a:ext cx="309600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alarma de calidad</a:t>
            </a:r>
            <a:endParaRPr/>
          </a:p>
        </p:txBody>
      </p:sp>
      <p:sp>
        <p:nvSpPr>
          <p:cNvPr id="289" name="CustomShape 5"/>
          <p:cNvSpPr/>
          <p:nvPr/>
        </p:nvSpPr>
        <p:spPr>
          <a:xfrm>
            <a:off x="5832000" y="237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pic>
        <p:nvPicPr>
          <p:cNvPr id="290" name="289 Imagen"/>
          <p:cNvPicPr/>
          <p:nvPr/>
        </p:nvPicPr>
        <p:blipFill>
          <a:blip r:embed="rId6" cstate="print"/>
          <a:stretch/>
        </p:blipFill>
        <p:spPr>
          <a:xfrm>
            <a:off x="4993920" y="5328000"/>
            <a:ext cx="2998080" cy="1868760"/>
          </a:xfrm>
          <a:prstGeom prst="rect">
            <a:avLst/>
          </a:prstGeom>
          <a:ln>
            <a:noFill/>
          </a:ln>
        </p:spPr>
      </p:pic>
      <p:pic>
        <p:nvPicPr>
          <p:cNvPr id="291" name="290 Imagen"/>
          <p:cNvPicPr/>
          <p:nvPr/>
        </p:nvPicPr>
        <p:blipFill>
          <a:blip r:embed="rId4" cstate="print"/>
          <a:stretch/>
        </p:blipFill>
        <p:spPr>
          <a:xfrm>
            <a:off x="5940000" y="5544000"/>
            <a:ext cx="792000" cy="792000"/>
          </a:xfrm>
          <a:prstGeom prst="rect">
            <a:avLst/>
          </a:prstGeom>
          <a:ln>
            <a:noFill/>
          </a:ln>
        </p:spPr>
      </p:pic>
      <p:pic>
        <p:nvPicPr>
          <p:cNvPr id="292" name="291 Imagen"/>
          <p:cNvPicPr/>
          <p:nvPr/>
        </p:nvPicPr>
        <p:blipFill>
          <a:blip r:embed="rId7" cstate="print"/>
          <a:srcRect l="24962" t="9489" r="27956"/>
          <a:stretch/>
        </p:blipFill>
        <p:spPr>
          <a:xfrm>
            <a:off x="8283960" y="5400000"/>
            <a:ext cx="1292040" cy="1656000"/>
          </a:xfrm>
          <a:prstGeom prst="rect">
            <a:avLst/>
          </a:prstGeom>
          <a:ln>
            <a:noFill/>
          </a:ln>
        </p:spPr>
      </p:pic>
      <p:pic>
        <p:nvPicPr>
          <p:cNvPr id="293" name="292 Imagen"/>
          <p:cNvPicPr/>
          <p:nvPr/>
        </p:nvPicPr>
        <p:blipFill>
          <a:blip r:embed="rId4" cstate="print"/>
          <a:stretch/>
        </p:blipFill>
        <p:spPr>
          <a:xfrm>
            <a:off x="8643960" y="5868000"/>
            <a:ext cx="648000" cy="6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Fin de cestón</a:t>
            </a:r>
            <a:endParaRPr/>
          </a:p>
        </p:txBody>
      </p:sp>
      <p:pic>
        <p:nvPicPr>
          <p:cNvPr id="295" name="294 Imagen"/>
          <p:cNvPicPr/>
          <p:nvPr/>
        </p:nvPicPr>
        <p:blipFill>
          <a:blip r:embed="rId2" cstate="print"/>
          <a:stretch/>
        </p:blipFill>
        <p:spPr>
          <a:xfrm>
            <a:off x="5749560" y="1473120"/>
            <a:ext cx="2314440" cy="1586520"/>
          </a:xfrm>
          <a:prstGeom prst="rect">
            <a:avLst/>
          </a:prstGeom>
          <a:ln>
            <a:noFill/>
          </a:ln>
        </p:spPr>
      </p:pic>
      <p:pic>
        <p:nvPicPr>
          <p:cNvPr id="296" name="295 Imagen"/>
          <p:cNvPicPr/>
          <p:nvPr/>
        </p:nvPicPr>
        <p:blipFill>
          <a:blip r:embed="rId3" cstate="print"/>
          <a:stretch/>
        </p:blipFill>
        <p:spPr>
          <a:xfrm>
            <a:off x="6318720" y="1756800"/>
            <a:ext cx="942840" cy="942840"/>
          </a:xfrm>
          <a:prstGeom prst="rect">
            <a:avLst/>
          </a:prstGeom>
          <a:ln>
            <a:noFill/>
          </a:ln>
        </p:spPr>
      </p:pic>
      <p:pic>
        <p:nvPicPr>
          <p:cNvPr id="297" name="296 Imagen"/>
          <p:cNvPicPr/>
          <p:nvPr/>
        </p:nvPicPr>
        <p:blipFill>
          <a:blip r:embed="rId4" cstate="print"/>
          <a:srcRect b="6908"/>
          <a:stretch/>
        </p:blipFill>
        <p:spPr>
          <a:xfrm>
            <a:off x="8494560" y="1259640"/>
            <a:ext cx="505440" cy="1800000"/>
          </a:xfrm>
          <a:prstGeom prst="rect">
            <a:avLst/>
          </a:prstGeom>
          <a:ln>
            <a:noFill/>
          </a:ln>
        </p:spPr>
      </p:pic>
      <p:sp>
        <p:nvSpPr>
          <p:cNvPr id="298" name="TextShape 2"/>
          <p:cNvSpPr txBox="1"/>
          <p:nvPr/>
        </p:nvSpPr>
        <p:spPr>
          <a:xfrm>
            <a:off x="1224000" y="2013120"/>
            <a:ext cx="381600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alarma por fin de cestón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648000" y="194364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pic>
        <p:nvPicPr>
          <p:cNvPr id="300" name="299 Imagen"/>
          <p:cNvPicPr/>
          <p:nvPr/>
        </p:nvPicPr>
        <p:blipFill>
          <a:blip r:embed="rId2" cstate="print"/>
          <a:stretch/>
        </p:blipFill>
        <p:spPr>
          <a:xfrm>
            <a:off x="1285560" y="2988000"/>
            <a:ext cx="2314440" cy="1586520"/>
          </a:xfrm>
          <a:prstGeom prst="rect">
            <a:avLst/>
          </a:prstGeom>
          <a:ln>
            <a:noFill/>
          </a:ln>
        </p:spPr>
      </p:pic>
      <p:sp>
        <p:nvSpPr>
          <p:cNvPr id="301" name="TextShape 4"/>
          <p:cNvSpPr txBox="1"/>
          <p:nvPr/>
        </p:nvSpPr>
        <p:spPr>
          <a:xfrm>
            <a:off x="4824000" y="3633480"/>
            <a:ext cx="280800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Confirmar el fin de cestón</a:t>
            </a:r>
            <a:endParaRPr/>
          </a:p>
        </p:txBody>
      </p:sp>
      <p:sp>
        <p:nvSpPr>
          <p:cNvPr id="302" name="CustomShape 5"/>
          <p:cNvSpPr/>
          <p:nvPr/>
        </p:nvSpPr>
        <p:spPr>
          <a:xfrm>
            <a:off x="4248000" y="356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03" name="TextShape 6"/>
          <p:cNvSpPr txBox="1"/>
          <p:nvPr/>
        </p:nvSpPr>
        <p:spPr>
          <a:xfrm>
            <a:off x="6696000" y="6693480"/>
            <a:ext cx="2736000" cy="36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Emitir etiqueta de cestón</a:t>
            </a:r>
            <a:endParaRPr/>
          </a:p>
        </p:txBody>
      </p:sp>
      <p:pic>
        <p:nvPicPr>
          <p:cNvPr id="304" name="303 Imagen"/>
          <p:cNvPicPr/>
          <p:nvPr/>
        </p:nvPicPr>
        <p:blipFill>
          <a:blip r:embed="rId5" cstate="print"/>
          <a:stretch/>
        </p:blipFill>
        <p:spPr>
          <a:xfrm>
            <a:off x="7296120" y="4230720"/>
            <a:ext cx="1523880" cy="2393280"/>
          </a:xfrm>
          <a:prstGeom prst="rect">
            <a:avLst/>
          </a:prstGeom>
          <a:ln>
            <a:noFill/>
          </a:ln>
        </p:spPr>
      </p:pic>
      <p:sp>
        <p:nvSpPr>
          <p:cNvPr id="305" name="CustomShape 7"/>
          <p:cNvSpPr/>
          <p:nvPr/>
        </p:nvSpPr>
        <p:spPr>
          <a:xfrm>
            <a:off x="7164000" y="604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pic>
        <p:nvPicPr>
          <p:cNvPr id="306" name="305 Imagen"/>
          <p:cNvPicPr/>
          <p:nvPr/>
        </p:nvPicPr>
        <p:blipFill>
          <a:blip r:embed="rId2" cstate="print"/>
          <a:stretch/>
        </p:blipFill>
        <p:spPr>
          <a:xfrm>
            <a:off x="2437560" y="5256000"/>
            <a:ext cx="2314440" cy="1586520"/>
          </a:xfrm>
          <a:prstGeom prst="rect">
            <a:avLst/>
          </a:prstGeom>
          <a:ln>
            <a:noFill/>
          </a:ln>
        </p:spPr>
      </p:pic>
      <p:sp>
        <p:nvSpPr>
          <p:cNvPr id="307" name="TextShape 8"/>
          <p:cNvSpPr txBox="1"/>
          <p:nvPr/>
        </p:nvSpPr>
        <p:spPr>
          <a:xfrm>
            <a:off x="2170440" y="6909480"/>
            <a:ext cx="3301560" cy="36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Monitorizar el cestón fabricado</a:t>
            </a:r>
            <a:endParaRPr/>
          </a:p>
        </p:txBody>
      </p:sp>
      <p:sp>
        <p:nvSpPr>
          <p:cNvPr id="308" name="CustomShape 9"/>
          <p:cNvSpPr/>
          <p:nvPr/>
        </p:nvSpPr>
        <p:spPr>
          <a:xfrm>
            <a:off x="1594440" y="684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/>
          <p:cNvPicPr/>
          <p:nvPr/>
        </p:nvPicPr>
        <p:blipFill>
          <a:blip r:embed="rId2" cstate="print"/>
          <a:srcRect r="19743" b="2835"/>
          <a:stretch/>
        </p:blipFill>
        <p:spPr>
          <a:xfrm>
            <a:off x="5693209" y="2051645"/>
            <a:ext cx="4387416" cy="4941000"/>
          </a:xfrm>
          <a:prstGeom prst="rect">
            <a:avLst/>
          </a:prstGeom>
          <a:ln>
            <a:noFill/>
          </a:ln>
        </p:spPr>
      </p:pic>
      <p:sp>
        <p:nvSpPr>
          <p:cNvPr id="309" name="TextShape 1"/>
          <p:cNvSpPr txBox="1"/>
          <p:nvPr/>
        </p:nvSpPr>
        <p:spPr>
          <a:xfrm>
            <a:off x="504000" y="321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Petición de evacuación de cestón en máquina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684000" y="5796000"/>
            <a:ext cx="3132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spc="-1">
                <a:latin typeface="Arial"/>
              </a:rPr>
              <a:t>Visualizar ubicación a depositar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4032000" y="2772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12" name="Line 4"/>
          <p:cNvSpPr/>
          <p:nvPr/>
        </p:nvSpPr>
        <p:spPr>
          <a:xfrm>
            <a:off x="4536000" y="3132000"/>
            <a:ext cx="172800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5"/>
          <p:cNvSpPr/>
          <p:nvPr/>
        </p:nvSpPr>
        <p:spPr>
          <a:xfrm>
            <a:off x="6264000" y="3492000"/>
            <a:ext cx="1152000" cy="1152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TextShape 6"/>
          <p:cNvSpPr txBox="1"/>
          <p:nvPr/>
        </p:nvSpPr>
        <p:spPr>
          <a:xfrm>
            <a:off x="468000" y="4327920"/>
            <a:ext cx="3384000" cy="5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spc="-1">
                <a:latin typeface="Arial"/>
              </a:rPr>
              <a:t>Visualizar máquina donde evacuar</a:t>
            </a:r>
            <a:endParaRPr/>
          </a:p>
        </p:txBody>
      </p:sp>
      <p:sp>
        <p:nvSpPr>
          <p:cNvPr id="315" name="TextShape 7"/>
          <p:cNvSpPr txBox="1"/>
          <p:nvPr/>
        </p:nvSpPr>
        <p:spPr>
          <a:xfrm>
            <a:off x="1080000" y="2841840"/>
            <a:ext cx="3168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spc="-1">
                <a:latin typeface="Arial"/>
              </a:rPr>
              <a:t>Visualizar cestón a evacuar</a:t>
            </a:r>
            <a:endParaRPr/>
          </a:p>
        </p:txBody>
      </p:sp>
      <p:sp>
        <p:nvSpPr>
          <p:cNvPr id="316" name="CustomShape 8"/>
          <p:cNvSpPr/>
          <p:nvPr/>
        </p:nvSpPr>
        <p:spPr>
          <a:xfrm>
            <a:off x="4032000" y="4239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17" name="CustomShape 9"/>
          <p:cNvSpPr/>
          <p:nvPr/>
        </p:nvSpPr>
        <p:spPr>
          <a:xfrm>
            <a:off x="4032000" y="572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18" name="Line 10"/>
          <p:cNvSpPr/>
          <p:nvPr/>
        </p:nvSpPr>
        <p:spPr>
          <a:xfrm flipV="1">
            <a:off x="4536000" y="4140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11"/>
          <p:cNvSpPr/>
          <p:nvPr/>
        </p:nvSpPr>
        <p:spPr>
          <a:xfrm flipV="1">
            <a:off x="4464000" y="4356000"/>
            <a:ext cx="1872000" cy="144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0" name="319 Imagen"/>
          <p:cNvPicPr/>
          <p:nvPr/>
        </p:nvPicPr>
        <p:blipFill>
          <a:blip r:embed="rId3" cstate="print"/>
          <a:stretch/>
        </p:blipFill>
        <p:spPr>
          <a:xfrm>
            <a:off x="6984000" y="2804760"/>
            <a:ext cx="787680" cy="68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Confirmación de suministro</a:t>
            </a:r>
            <a:endParaRPr/>
          </a:p>
        </p:txBody>
      </p:sp>
      <p:pic>
        <p:nvPicPr>
          <p:cNvPr id="322" name="321 Imagen"/>
          <p:cNvPicPr/>
          <p:nvPr/>
        </p:nvPicPr>
        <p:blipFill>
          <a:blip r:embed="rId2" cstate="print"/>
          <a:stretch/>
        </p:blipFill>
        <p:spPr>
          <a:xfrm>
            <a:off x="552240" y="2009520"/>
            <a:ext cx="3551760" cy="2604240"/>
          </a:xfrm>
          <a:prstGeom prst="rect">
            <a:avLst/>
          </a:prstGeom>
          <a:ln>
            <a:noFill/>
          </a:ln>
        </p:spPr>
      </p:pic>
      <p:sp>
        <p:nvSpPr>
          <p:cNvPr id="323" name="TextShape 2"/>
          <p:cNvSpPr txBox="1"/>
          <p:nvPr/>
        </p:nvSpPr>
        <p:spPr>
          <a:xfrm>
            <a:off x="720000" y="468576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producto</a:t>
            </a:r>
            <a:endParaRPr/>
          </a:p>
        </p:txBody>
      </p:sp>
      <p:pic>
        <p:nvPicPr>
          <p:cNvPr id="324" name="323 Imagen"/>
          <p:cNvPicPr/>
          <p:nvPr/>
        </p:nvPicPr>
        <p:blipFill>
          <a:blip r:embed="rId3" cstate="print"/>
          <a:stretch/>
        </p:blipFill>
        <p:spPr>
          <a:xfrm>
            <a:off x="5936760" y="3960000"/>
            <a:ext cx="3567240" cy="2376000"/>
          </a:xfrm>
          <a:prstGeom prst="rect">
            <a:avLst/>
          </a:prstGeom>
          <a:ln>
            <a:noFill/>
          </a:ln>
        </p:spPr>
      </p:pic>
      <p:sp>
        <p:nvSpPr>
          <p:cNvPr id="325" name="CustomShape 3"/>
          <p:cNvSpPr/>
          <p:nvPr/>
        </p:nvSpPr>
        <p:spPr>
          <a:xfrm>
            <a:off x="360000" y="180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26" name="CustomShape 4"/>
          <p:cNvSpPr/>
          <p:nvPr/>
        </p:nvSpPr>
        <p:spPr>
          <a:xfrm>
            <a:off x="5720760" y="374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27" name="CustomShape 5"/>
          <p:cNvSpPr/>
          <p:nvPr/>
        </p:nvSpPr>
        <p:spPr>
          <a:xfrm rot="8505600">
            <a:off x="4672080" y="243756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619" h="1545">
                <a:moveTo>
                  <a:pt x="372" y="1544"/>
                </a:moveTo>
                <a:lnTo>
                  <a:pt x="1432" y="708"/>
                </a:lnTo>
                <a:lnTo>
                  <a:pt x="1618" y="944"/>
                </a:lnTo>
                <a:lnTo>
                  <a:pt x="1600" y="194"/>
                </a:lnTo>
                <a:lnTo>
                  <a:pt x="874" y="0"/>
                </a:lnTo>
                <a:lnTo>
                  <a:pt x="1061" y="237"/>
                </a:lnTo>
                <a:lnTo>
                  <a:pt x="0" y="1072"/>
                </a:lnTo>
                <a:lnTo>
                  <a:pt x="372" y="154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TextShape 6"/>
          <p:cNvSpPr txBox="1"/>
          <p:nvPr/>
        </p:nvSpPr>
        <p:spPr>
          <a:xfrm>
            <a:off x="6120000" y="6480000"/>
            <a:ext cx="309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ubicación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 rot="16161600">
            <a:off x="7311240" y="299016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202" h="1804">
                <a:moveTo>
                  <a:pt x="285" y="6"/>
                </a:moveTo>
                <a:lnTo>
                  <a:pt x="300" y="1356"/>
                </a:lnTo>
                <a:lnTo>
                  <a:pt x="0" y="1360"/>
                </a:lnTo>
                <a:lnTo>
                  <a:pt x="605" y="1803"/>
                </a:lnTo>
                <a:lnTo>
                  <a:pt x="1201" y="1346"/>
                </a:lnTo>
                <a:lnTo>
                  <a:pt x="900" y="1350"/>
                </a:lnTo>
                <a:lnTo>
                  <a:pt x="885" y="0"/>
                </a:lnTo>
                <a:lnTo>
                  <a:pt x="285" y="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5688000" y="201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31" name="TextShape 9"/>
          <p:cNvSpPr txBox="1"/>
          <p:nvPr/>
        </p:nvSpPr>
        <p:spPr>
          <a:xfrm>
            <a:off x="6192000" y="2093760"/>
            <a:ext cx="3096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máquina</a:t>
            </a:r>
            <a:endParaRPr/>
          </a:p>
        </p:txBody>
      </p:sp>
      <p:pic>
        <p:nvPicPr>
          <p:cNvPr id="332" name="331 Imagen"/>
          <p:cNvPicPr/>
          <p:nvPr/>
        </p:nvPicPr>
        <p:blipFill>
          <a:blip r:embed="rId4" cstate="print"/>
          <a:stretch/>
        </p:blipFill>
        <p:spPr>
          <a:xfrm>
            <a:off x="569160" y="432000"/>
            <a:ext cx="942840" cy="9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Recepción de mercancía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900000" y="216576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crea una línea de albarán</a:t>
            </a:r>
            <a:endParaRPr/>
          </a:p>
        </p:txBody>
      </p:sp>
      <p:pic>
        <p:nvPicPr>
          <p:cNvPr id="53" name="52 Imagen"/>
          <p:cNvPicPr/>
          <p:nvPr/>
        </p:nvPicPr>
        <p:blipFill>
          <a:blip r:embed="rId2" cstate="print"/>
          <a:stretch/>
        </p:blipFill>
        <p:spPr>
          <a:xfrm>
            <a:off x="4275000" y="3891240"/>
            <a:ext cx="5193000" cy="323676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360000" y="3249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55" name="TextShape 4"/>
          <p:cNvSpPr txBox="1"/>
          <p:nvPr/>
        </p:nvSpPr>
        <p:spPr>
          <a:xfrm>
            <a:off x="864000" y="324900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incrementan las existencias de este producto en muelle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360000" y="208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Confirmación de suministro</a:t>
            </a:r>
            <a:endParaRPr/>
          </a:p>
        </p:txBody>
      </p:sp>
      <p:pic>
        <p:nvPicPr>
          <p:cNvPr id="334" name="333 Imagen"/>
          <p:cNvPicPr/>
          <p:nvPr/>
        </p:nvPicPr>
        <p:blipFill>
          <a:blip r:embed="rId2" cstate="print"/>
          <a:stretch/>
        </p:blipFill>
        <p:spPr>
          <a:xfrm>
            <a:off x="4095000" y="3315240"/>
            <a:ext cx="5193000" cy="3236760"/>
          </a:xfrm>
          <a:prstGeom prst="rect">
            <a:avLst/>
          </a:prstGeom>
          <a:ln>
            <a:noFill/>
          </a:ln>
        </p:spPr>
      </p:pic>
      <p:sp>
        <p:nvSpPr>
          <p:cNvPr id="335" name="CustomShape 2"/>
          <p:cNvSpPr/>
          <p:nvPr/>
        </p:nvSpPr>
        <p:spPr>
          <a:xfrm>
            <a:off x="360000" y="20577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36" name="TextShape 3"/>
          <p:cNvSpPr txBox="1"/>
          <p:nvPr/>
        </p:nvSpPr>
        <p:spPr>
          <a:xfrm>
            <a:off x="936000" y="2124000"/>
            <a:ext cx="5724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ha ubicado el cestón en ubicación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Monitorización de planta 
desde oficina</a:t>
            </a:r>
            <a:endParaRPr/>
          </a:p>
        </p:txBody>
      </p:sp>
      <p:pic>
        <p:nvPicPr>
          <p:cNvPr id="338" name="337 Imagen"/>
          <p:cNvPicPr/>
          <p:nvPr/>
        </p:nvPicPr>
        <p:blipFill>
          <a:blip r:embed="rId2" cstate="print"/>
          <a:stretch/>
        </p:blipFill>
        <p:spPr>
          <a:xfrm>
            <a:off x="4824000" y="3603240"/>
            <a:ext cx="5193000" cy="3236760"/>
          </a:xfrm>
          <a:prstGeom prst="rect">
            <a:avLst/>
          </a:prstGeom>
          <a:ln>
            <a:noFill/>
          </a:ln>
        </p:spPr>
      </p:pic>
      <p:sp>
        <p:nvSpPr>
          <p:cNvPr id="339" name="CustomShape 2"/>
          <p:cNvSpPr/>
          <p:nvPr/>
        </p:nvSpPr>
        <p:spPr>
          <a:xfrm>
            <a:off x="360000" y="173376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40" name="TextShape 3"/>
          <p:cNvSpPr txBox="1"/>
          <p:nvPr/>
        </p:nvSpPr>
        <p:spPr>
          <a:xfrm>
            <a:off x="936000" y="1800000"/>
            <a:ext cx="5724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Consultar la OF y su grado de avance</a:t>
            </a:r>
            <a:endParaRPr/>
          </a:p>
        </p:txBody>
      </p:sp>
      <p:sp>
        <p:nvSpPr>
          <p:cNvPr id="341" name="CustomShape 4"/>
          <p:cNvSpPr/>
          <p:nvPr/>
        </p:nvSpPr>
        <p:spPr>
          <a:xfrm>
            <a:off x="360000" y="270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42" name="TextShape 5"/>
          <p:cNvSpPr txBox="1"/>
          <p:nvPr/>
        </p:nvSpPr>
        <p:spPr>
          <a:xfrm>
            <a:off x="936000" y="2766240"/>
            <a:ext cx="5724000" cy="35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reparto de piezas en cestones</a:t>
            </a:r>
            <a:endParaRPr/>
          </a:p>
        </p:txBody>
      </p:sp>
      <p:sp>
        <p:nvSpPr>
          <p:cNvPr id="343" name="CustomShape 6"/>
          <p:cNvSpPr/>
          <p:nvPr/>
        </p:nvSpPr>
        <p:spPr>
          <a:xfrm>
            <a:off x="360000" y="173412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44" name="CustomShape 7"/>
          <p:cNvSpPr/>
          <p:nvPr/>
        </p:nvSpPr>
        <p:spPr>
          <a:xfrm>
            <a:off x="360000" y="363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45" name="TextShape 8"/>
          <p:cNvSpPr txBox="1"/>
          <p:nvPr/>
        </p:nvSpPr>
        <p:spPr>
          <a:xfrm>
            <a:off x="936000" y="3702240"/>
            <a:ext cx="572400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Monitorización de máquinas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Estados:</a:t>
            </a:r>
            <a:endParaRPr/>
          </a:p>
          <a:p>
            <a:pPr marL="432000" lvl="1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Marcha</a:t>
            </a:r>
            <a:endParaRPr/>
          </a:p>
          <a:p>
            <a:pPr marL="432000" lvl="1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Parada</a:t>
            </a:r>
            <a:endParaRPr/>
          </a:p>
          <a:p>
            <a:pPr marL="432000" lvl="1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Baja productividad</a:t>
            </a:r>
            <a:endParaRPr/>
          </a:p>
          <a:p>
            <a:pPr marL="432000" lvl="1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Cambio de útil</a:t>
            </a:r>
            <a:endParaRPr/>
          </a:p>
          <a:p>
            <a:pPr marL="432000" lvl="1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Paradas acumuladas por paretos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Defectivos acumulados por paretos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Materia prima consumida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Cestones fabricados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Mermas generadas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s-ES" sz="1800" spc="-1">
                <a:latin typeface="Arial"/>
              </a:rPr>
              <a:t>Evolución de estados</a:t>
            </a:r>
            <a:endParaRPr/>
          </a:p>
          <a:p>
            <a:r>
              <a:rPr lang="es-ES" sz="1800" spc="-1">
                <a:latin typeface="Arial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Fin de fabricación en máquina</a:t>
            </a:r>
            <a:endParaRPr/>
          </a:p>
        </p:txBody>
      </p:sp>
      <p:pic>
        <p:nvPicPr>
          <p:cNvPr id="347" name="346 Imagen"/>
          <p:cNvPicPr/>
          <p:nvPr/>
        </p:nvPicPr>
        <p:blipFill>
          <a:blip r:embed="rId2" cstate="print"/>
          <a:stretch/>
        </p:blipFill>
        <p:spPr>
          <a:xfrm>
            <a:off x="2664000" y="2072160"/>
            <a:ext cx="4562280" cy="339984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338280" y="615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49" name="Line 3"/>
          <p:cNvSpPr/>
          <p:nvPr/>
        </p:nvSpPr>
        <p:spPr>
          <a:xfrm flipV="1">
            <a:off x="3770280" y="5508000"/>
            <a:ext cx="57600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4"/>
          <p:cNvSpPr/>
          <p:nvPr/>
        </p:nvSpPr>
        <p:spPr>
          <a:xfrm>
            <a:off x="4166280" y="4824000"/>
            <a:ext cx="720000" cy="720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TextShape 5"/>
          <p:cNvSpPr txBox="1"/>
          <p:nvPr/>
        </p:nvSpPr>
        <p:spPr>
          <a:xfrm>
            <a:off x="3914280" y="6192000"/>
            <a:ext cx="4536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Fin de OF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Fin de fabricación en máquina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1512000" y="2160000"/>
            <a:ext cx="4536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OFs finalizadas</a:t>
            </a: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1008000" y="208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pic>
        <p:nvPicPr>
          <p:cNvPr id="355" name="354 Imagen"/>
          <p:cNvPicPr/>
          <p:nvPr/>
        </p:nvPicPr>
        <p:blipFill>
          <a:blip r:embed="rId2" cstate="print"/>
          <a:stretch/>
        </p:blipFill>
        <p:spPr>
          <a:xfrm>
            <a:off x="4311000" y="3600000"/>
            <a:ext cx="5193000" cy="3236760"/>
          </a:xfrm>
          <a:prstGeom prst="rect">
            <a:avLst/>
          </a:prstGeom>
          <a:ln>
            <a:noFill/>
          </a:ln>
        </p:spPr>
      </p:pic>
      <p:sp>
        <p:nvSpPr>
          <p:cNvPr id="356" name="TextShape 4"/>
          <p:cNvSpPr txBox="1"/>
          <p:nvPr/>
        </p:nvSpPr>
        <p:spPr>
          <a:xfrm>
            <a:off x="1512000" y="3168000"/>
            <a:ext cx="4536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bono de fabricación</a:t>
            </a:r>
            <a:endParaRPr/>
          </a:p>
        </p:txBody>
      </p:sp>
      <p:sp>
        <p:nvSpPr>
          <p:cNvPr id="357" name="CustomShape 5"/>
          <p:cNvSpPr/>
          <p:nvPr/>
        </p:nvSpPr>
        <p:spPr>
          <a:xfrm>
            <a:off x="1008000" y="3096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Ubicación de producto</a:t>
            </a:r>
            <a:endParaRPr/>
          </a:p>
        </p:txBody>
      </p:sp>
      <p:pic>
        <p:nvPicPr>
          <p:cNvPr id="58" name="57 Imagen"/>
          <p:cNvPicPr/>
          <p:nvPr/>
        </p:nvPicPr>
        <p:blipFill>
          <a:blip r:embed="rId2" cstate="print"/>
          <a:stretch/>
        </p:blipFill>
        <p:spPr>
          <a:xfrm>
            <a:off x="552240" y="2009520"/>
            <a:ext cx="3551760" cy="260424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720000" y="476352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producto</a:t>
            </a:r>
            <a:endParaRPr/>
          </a:p>
        </p:txBody>
      </p:sp>
      <p:pic>
        <p:nvPicPr>
          <p:cNvPr id="60" name="59 Imagen"/>
          <p:cNvPicPr/>
          <p:nvPr/>
        </p:nvPicPr>
        <p:blipFill>
          <a:blip r:embed="rId3" cstate="print"/>
          <a:stretch/>
        </p:blipFill>
        <p:spPr>
          <a:xfrm>
            <a:off x="5792760" y="3456000"/>
            <a:ext cx="3567240" cy="237600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360000" y="180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2" name="CustomShape 4"/>
          <p:cNvSpPr/>
          <p:nvPr/>
        </p:nvSpPr>
        <p:spPr>
          <a:xfrm>
            <a:off x="5576760" y="324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3" name="CustomShape 5"/>
          <p:cNvSpPr/>
          <p:nvPr/>
        </p:nvSpPr>
        <p:spPr>
          <a:xfrm rot="13385400">
            <a:off x="4475520" y="390672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602" h="1581">
                <a:moveTo>
                  <a:pt x="0" y="438"/>
                </a:moveTo>
                <a:lnTo>
                  <a:pt x="986" y="1361"/>
                </a:lnTo>
                <a:lnTo>
                  <a:pt x="781" y="1580"/>
                </a:lnTo>
                <a:lnTo>
                  <a:pt x="1519" y="1449"/>
                </a:lnTo>
                <a:lnTo>
                  <a:pt x="1601" y="703"/>
                </a:lnTo>
                <a:lnTo>
                  <a:pt x="1396" y="922"/>
                </a:lnTo>
                <a:lnTo>
                  <a:pt x="410" y="0"/>
                </a:lnTo>
                <a:lnTo>
                  <a:pt x="0" y="43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TextShape 6"/>
          <p:cNvSpPr txBox="1"/>
          <p:nvPr/>
        </p:nvSpPr>
        <p:spPr>
          <a:xfrm>
            <a:off x="5976000" y="6053760"/>
            <a:ext cx="3096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s-ES" sz="1800" spc="-1">
                <a:latin typeface="Arial"/>
              </a:rPr>
              <a:t>Lectura de CDB </a:t>
            </a:r>
            <a:r>
              <a:rPr lang="es-ES" sz="1800" b="1" spc="-1">
                <a:latin typeface="Arial"/>
              </a:rPr>
              <a:t>ubicación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Ubicación de producto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936000" y="205776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ha ubicado el producto en ubicación</a:t>
            </a:r>
            <a:endParaRPr/>
          </a:p>
        </p:txBody>
      </p:sp>
      <p:pic>
        <p:nvPicPr>
          <p:cNvPr id="67" name="66 Imagen"/>
          <p:cNvPicPr/>
          <p:nvPr/>
        </p:nvPicPr>
        <p:blipFill>
          <a:blip r:embed="rId2" cstate="print"/>
          <a:stretch/>
        </p:blipFill>
        <p:spPr>
          <a:xfrm>
            <a:off x="4248000" y="4032000"/>
            <a:ext cx="5193000" cy="3236760"/>
          </a:xfrm>
          <a:prstGeom prst="rect">
            <a:avLst/>
          </a:prstGeom>
          <a:ln>
            <a:noFill/>
          </a:ln>
        </p:spPr>
      </p:pic>
      <p:sp>
        <p:nvSpPr>
          <p:cNvPr id="68" name="CustomShape 3"/>
          <p:cNvSpPr/>
          <p:nvPr/>
        </p:nvSpPr>
        <p:spPr>
          <a:xfrm>
            <a:off x="360000" y="3249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69" name="TextShape 4"/>
          <p:cNvSpPr txBox="1"/>
          <p:nvPr/>
        </p:nvSpPr>
        <p:spPr>
          <a:xfrm>
            <a:off x="900000" y="321300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como se ha decrementado las existencias de este producto en muelle</a:t>
            </a:r>
            <a:endParaRPr/>
          </a:p>
        </p:txBody>
      </p:sp>
      <p:sp>
        <p:nvSpPr>
          <p:cNvPr id="70" name="CustomShape 5"/>
          <p:cNvSpPr/>
          <p:nvPr/>
        </p:nvSpPr>
        <p:spPr>
          <a:xfrm>
            <a:off x="360000" y="208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Lanzamiento de OF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936000" y="216000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las OF pendientes de realizar</a:t>
            </a:r>
            <a:endParaRPr/>
          </a:p>
        </p:txBody>
      </p:sp>
      <p:pic>
        <p:nvPicPr>
          <p:cNvPr id="73" name="72 Imagen"/>
          <p:cNvPicPr/>
          <p:nvPr/>
        </p:nvPicPr>
        <p:blipFill>
          <a:blip r:embed="rId2" cstate="print"/>
          <a:stretch/>
        </p:blipFill>
        <p:spPr>
          <a:xfrm>
            <a:off x="5472000" y="2016000"/>
            <a:ext cx="3096000" cy="1929600"/>
          </a:xfrm>
          <a:prstGeom prst="rect">
            <a:avLst/>
          </a:prstGeom>
          <a:ln>
            <a:noFill/>
          </a:ln>
        </p:spPr>
      </p:pic>
      <p:sp>
        <p:nvSpPr>
          <p:cNvPr id="74" name="CustomShape 3"/>
          <p:cNvSpPr/>
          <p:nvPr/>
        </p:nvSpPr>
        <p:spPr>
          <a:xfrm>
            <a:off x="360000" y="3249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75" name="TextShape 4"/>
          <p:cNvSpPr txBox="1"/>
          <p:nvPr/>
        </p:nvSpPr>
        <p:spPr>
          <a:xfrm>
            <a:off x="936000" y="3312000"/>
            <a:ext cx="532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Modificar la prioridad de una OF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360000" y="208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pic>
        <p:nvPicPr>
          <p:cNvPr id="77" name="76 Imagen"/>
          <p:cNvPicPr/>
          <p:nvPr/>
        </p:nvPicPr>
        <p:blipFill>
          <a:blip r:embed="rId3" cstate="print"/>
          <a:stretch/>
        </p:blipFill>
        <p:spPr>
          <a:xfrm>
            <a:off x="2736000" y="4393080"/>
            <a:ext cx="4824000" cy="2374920"/>
          </a:xfrm>
          <a:prstGeom prst="rect">
            <a:avLst/>
          </a:prstGeom>
          <a:ln>
            <a:noFill/>
          </a:ln>
        </p:spPr>
      </p:pic>
      <p:sp>
        <p:nvSpPr>
          <p:cNvPr id="78" name="CustomShape 6"/>
          <p:cNvSpPr/>
          <p:nvPr/>
        </p:nvSpPr>
        <p:spPr>
          <a:xfrm>
            <a:off x="5508000" y="694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79" name="CustomShape 7"/>
          <p:cNvSpPr/>
          <p:nvPr/>
        </p:nvSpPr>
        <p:spPr>
          <a:xfrm rot="16200000" flipV="1">
            <a:off x="1584000" y="4248000"/>
            <a:ext cx="936000" cy="936000"/>
          </a:xfrm>
          <a:custGeom>
            <a:avLst/>
            <a:gdLst/>
            <a:ahLst/>
            <a:cxnLst/>
            <a:rect l="0" t="0" r="r" b="b"/>
            <a:pathLst>
              <a:path w="1945" h="1637">
                <a:moveTo>
                  <a:pt x="1300" y="672"/>
                </a:moveTo>
                <a:lnTo>
                  <a:pt x="1266" y="671"/>
                </a:lnTo>
                <a:lnTo>
                  <a:pt x="1233" y="669"/>
                </a:lnTo>
                <a:lnTo>
                  <a:pt x="1199" y="664"/>
                </a:lnTo>
                <a:lnTo>
                  <a:pt x="1166" y="658"/>
                </a:lnTo>
                <a:lnTo>
                  <a:pt x="1133" y="651"/>
                </a:lnTo>
                <a:lnTo>
                  <a:pt x="1101" y="641"/>
                </a:lnTo>
                <a:lnTo>
                  <a:pt x="1069" y="630"/>
                </a:lnTo>
                <a:lnTo>
                  <a:pt x="1038" y="618"/>
                </a:lnTo>
                <a:lnTo>
                  <a:pt x="1007" y="604"/>
                </a:lnTo>
                <a:lnTo>
                  <a:pt x="977" y="588"/>
                </a:lnTo>
                <a:lnTo>
                  <a:pt x="948" y="571"/>
                </a:lnTo>
                <a:lnTo>
                  <a:pt x="920" y="552"/>
                </a:lnTo>
                <a:lnTo>
                  <a:pt x="893" y="532"/>
                </a:lnTo>
                <a:lnTo>
                  <a:pt x="867" y="511"/>
                </a:lnTo>
                <a:lnTo>
                  <a:pt x="842" y="488"/>
                </a:lnTo>
                <a:lnTo>
                  <a:pt x="818" y="464"/>
                </a:lnTo>
                <a:lnTo>
                  <a:pt x="796" y="439"/>
                </a:lnTo>
                <a:lnTo>
                  <a:pt x="775" y="413"/>
                </a:lnTo>
                <a:lnTo>
                  <a:pt x="755" y="386"/>
                </a:lnTo>
                <a:lnTo>
                  <a:pt x="736" y="357"/>
                </a:lnTo>
                <a:lnTo>
                  <a:pt x="720" y="328"/>
                </a:lnTo>
                <a:lnTo>
                  <a:pt x="704" y="298"/>
                </a:lnTo>
                <a:lnTo>
                  <a:pt x="690" y="268"/>
                </a:lnTo>
                <a:lnTo>
                  <a:pt x="678" y="236"/>
                </a:lnTo>
                <a:lnTo>
                  <a:pt x="667" y="204"/>
                </a:lnTo>
                <a:lnTo>
                  <a:pt x="658" y="172"/>
                </a:lnTo>
                <a:lnTo>
                  <a:pt x="651" y="139"/>
                </a:lnTo>
                <a:lnTo>
                  <a:pt x="645" y="106"/>
                </a:lnTo>
                <a:lnTo>
                  <a:pt x="641" y="72"/>
                </a:lnTo>
                <a:lnTo>
                  <a:pt x="639" y="39"/>
                </a:lnTo>
                <a:lnTo>
                  <a:pt x="638" y="5"/>
                </a:lnTo>
                <a:lnTo>
                  <a:pt x="0" y="0"/>
                </a:lnTo>
                <a:lnTo>
                  <a:pt x="1" y="66"/>
                </a:lnTo>
                <a:lnTo>
                  <a:pt x="6" y="132"/>
                </a:lnTo>
                <a:lnTo>
                  <a:pt x="14" y="198"/>
                </a:lnTo>
                <a:lnTo>
                  <a:pt x="25" y="263"/>
                </a:lnTo>
                <a:lnTo>
                  <a:pt x="39" y="328"/>
                </a:lnTo>
                <a:lnTo>
                  <a:pt x="57" y="391"/>
                </a:lnTo>
                <a:lnTo>
                  <a:pt x="78" y="454"/>
                </a:lnTo>
                <a:lnTo>
                  <a:pt x="102" y="516"/>
                </a:lnTo>
                <a:lnTo>
                  <a:pt x="130" y="576"/>
                </a:lnTo>
                <a:lnTo>
                  <a:pt x="160" y="635"/>
                </a:lnTo>
                <a:lnTo>
                  <a:pt x="193" y="692"/>
                </a:lnTo>
                <a:lnTo>
                  <a:pt x="230" y="748"/>
                </a:lnTo>
                <a:lnTo>
                  <a:pt x="268" y="801"/>
                </a:lnTo>
                <a:lnTo>
                  <a:pt x="310" y="853"/>
                </a:lnTo>
                <a:lnTo>
                  <a:pt x="354" y="902"/>
                </a:lnTo>
                <a:lnTo>
                  <a:pt x="401" y="949"/>
                </a:lnTo>
                <a:lnTo>
                  <a:pt x="450" y="993"/>
                </a:lnTo>
                <a:lnTo>
                  <a:pt x="501" y="1035"/>
                </a:lnTo>
                <a:lnTo>
                  <a:pt x="554" y="1075"/>
                </a:lnTo>
                <a:lnTo>
                  <a:pt x="609" y="1111"/>
                </a:lnTo>
                <a:lnTo>
                  <a:pt x="666" y="1145"/>
                </a:lnTo>
                <a:lnTo>
                  <a:pt x="725" y="1176"/>
                </a:lnTo>
                <a:lnTo>
                  <a:pt x="785" y="1204"/>
                </a:lnTo>
                <a:lnTo>
                  <a:pt x="846" y="1228"/>
                </a:lnTo>
                <a:lnTo>
                  <a:pt x="909" y="1250"/>
                </a:lnTo>
                <a:lnTo>
                  <a:pt x="973" y="1268"/>
                </a:lnTo>
                <a:lnTo>
                  <a:pt x="1037" y="1283"/>
                </a:lnTo>
                <a:lnTo>
                  <a:pt x="1102" y="1295"/>
                </a:lnTo>
                <a:lnTo>
                  <a:pt x="1168" y="1303"/>
                </a:lnTo>
                <a:lnTo>
                  <a:pt x="1234" y="1308"/>
                </a:lnTo>
                <a:lnTo>
                  <a:pt x="1300" y="1310"/>
                </a:lnTo>
                <a:lnTo>
                  <a:pt x="1300" y="1636"/>
                </a:lnTo>
                <a:lnTo>
                  <a:pt x="1944" y="991"/>
                </a:lnTo>
                <a:lnTo>
                  <a:pt x="1300" y="347"/>
                </a:lnTo>
                <a:lnTo>
                  <a:pt x="1300" y="67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TextShape 8"/>
          <p:cNvSpPr txBox="1"/>
          <p:nvPr/>
        </p:nvSpPr>
        <p:spPr>
          <a:xfrm>
            <a:off x="6156000" y="7020000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Lanzar una OF a planta</a:t>
            </a:r>
            <a:endParaRPr/>
          </a:p>
        </p:txBody>
      </p:sp>
      <p:sp>
        <p:nvSpPr>
          <p:cNvPr id="81" name="Line 9"/>
          <p:cNvSpPr/>
          <p:nvPr/>
        </p:nvSpPr>
        <p:spPr>
          <a:xfrm flipH="1" flipV="1">
            <a:off x="4896000" y="6120000"/>
            <a:ext cx="648000" cy="93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0"/>
          <p:cNvSpPr/>
          <p:nvPr/>
        </p:nvSpPr>
        <p:spPr>
          <a:xfrm>
            <a:off x="3960000" y="4896000"/>
            <a:ext cx="1296000" cy="1296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Identificación de operario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44000" y="331200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Registro de operario en máquina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6264000" y="6866280"/>
            <a:ext cx="1656000" cy="42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Inicio de turno</a:t>
            </a:r>
            <a:endParaRPr/>
          </a:p>
        </p:txBody>
      </p:sp>
      <p:pic>
        <p:nvPicPr>
          <p:cNvPr id="86" name="85 Imagen"/>
          <p:cNvPicPr/>
          <p:nvPr/>
        </p:nvPicPr>
        <p:blipFill>
          <a:blip r:embed="rId2" cstate="print"/>
          <a:stretch/>
        </p:blipFill>
        <p:spPr>
          <a:xfrm>
            <a:off x="360000" y="1296000"/>
            <a:ext cx="2808000" cy="18460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2880000" y="280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pic>
        <p:nvPicPr>
          <p:cNvPr id="88" name="87 Imagen"/>
          <p:cNvPicPr/>
          <p:nvPr/>
        </p:nvPicPr>
        <p:blipFill>
          <a:blip r:embed="rId3" cstate="print"/>
          <a:stretch/>
        </p:blipFill>
        <p:spPr>
          <a:xfrm>
            <a:off x="4576680" y="2808000"/>
            <a:ext cx="5071320" cy="374400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2736056" y="4427909"/>
            <a:ext cx="899989" cy="899989"/>
          </a:xfrm>
          <a:custGeom>
            <a:avLst/>
            <a:gdLst/>
            <a:ahLst/>
            <a:cxnLst/>
            <a:rect l="0" t="0" r="r" b="b"/>
            <a:pathLst>
              <a:path w="1945" h="1637">
                <a:moveTo>
                  <a:pt x="1300" y="672"/>
                </a:moveTo>
                <a:lnTo>
                  <a:pt x="1266" y="671"/>
                </a:lnTo>
                <a:lnTo>
                  <a:pt x="1233" y="669"/>
                </a:lnTo>
                <a:lnTo>
                  <a:pt x="1199" y="664"/>
                </a:lnTo>
                <a:lnTo>
                  <a:pt x="1166" y="658"/>
                </a:lnTo>
                <a:lnTo>
                  <a:pt x="1133" y="651"/>
                </a:lnTo>
                <a:lnTo>
                  <a:pt x="1101" y="641"/>
                </a:lnTo>
                <a:lnTo>
                  <a:pt x="1069" y="630"/>
                </a:lnTo>
                <a:lnTo>
                  <a:pt x="1038" y="618"/>
                </a:lnTo>
                <a:lnTo>
                  <a:pt x="1007" y="604"/>
                </a:lnTo>
                <a:lnTo>
                  <a:pt x="977" y="588"/>
                </a:lnTo>
                <a:lnTo>
                  <a:pt x="948" y="571"/>
                </a:lnTo>
                <a:lnTo>
                  <a:pt x="920" y="552"/>
                </a:lnTo>
                <a:lnTo>
                  <a:pt x="893" y="532"/>
                </a:lnTo>
                <a:lnTo>
                  <a:pt x="867" y="511"/>
                </a:lnTo>
                <a:lnTo>
                  <a:pt x="842" y="488"/>
                </a:lnTo>
                <a:lnTo>
                  <a:pt x="818" y="464"/>
                </a:lnTo>
                <a:lnTo>
                  <a:pt x="796" y="439"/>
                </a:lnTo>
                <a:lnTo>
                  <a:pt x="775" y="413"/>
                </a:lnTo>
                <a:lnTo>
                  <a:pt x="755" y="386"/>
                </a:lnTo>
                <a:lnTo>
                  <a:pt x="736" y="357"/>
                </a:lnTo>
                <a:lnTo>
                  <a:pt x="720" y="328"/>
                </a:lnTo>
                <a:lnTo>
                  <a:pt x="704" y="298"/>
                </a:lnTo>
                <a:lnTo>
                  <a:pt x="690" y="268"/>
                </a:lnTo>
                <a:lnTo>
                  <a:pt x="678" y="236"/>
                </a:lnTo>
                <a:lnTo>
                  <a:pt x="667" y="204"/>
                </a:lnTo>
                <a:lnTo>
                  <a:pt x="658" y="172"/>
                </a:lnTo>
                <a:lnTo>
                  <a:pt x="651" y="139"/>
                </a:lnTo>
                <a:lnTo>
                  <a:pt x="645" y="106"/>
                </a:lnTo>
                <a:lnTo>
                  <a:pt x="641" y="72"/>
                </a:lnTo>
                <a:lnTo>
                  <a:pt x="639" y="39"/>
                </a:lnTo>
                <a:lnTo>
                  <a:pt x="638" y="5"/>
                </a:lnTo>
                <a:lnTo>
                  <a:pt x="0" y="0"/>
                </a:lnTo>
                <a:lnTo>
                  <a:pt x="1" y="66"/>
                </a:lnTo>
                <a:lnTo>
                  <a:pt x="6" y="132"/>
                </a:lnTo>
                <a:lnTo>
                  <a:pt x="14" y="198"/>
                </a:lnTo>
                <a:lnTo>
                  <a:pt x="25" y="263"/>
                </a:lnTo>
                <a:lnTo>
                  <a:pt x="39" y="328"/>
                </a:lnTo>
                <a:lnTo>
                  <a:pt x="57" y="391"/>
                </a:lnTo>
                <a:lnTo>
                  <a:pt x="78" y="454"/>
                </a:lnTo>
                <a:lnTo>
                  <a:pt x="102" y="516"/>
                </a:lnTo>
                <a:lnTo>
                  <a:pt x="130" y="576"/>
                </a:lnTo>
                <a:lnTo>
                  <a:pt x="160" y="635"/>
                </a:lnTo>
                <a:lnTo>
                  <a:pt x="193" y="692"/>
                </a:lnTo>
                <a:lnTo>
                  <a:pt x="230" y="748"/>
                </a:lnTo>
                <a:lnTo>
                  <a:pt x="268" y="801"/>
                </a:lnTo>
                <a:lnTo>
                  <a:pt x="310" y="853"/>
                </a:lnTo>
                <a:lnTo>
                  <a:pt x="354" y="902"/>
                </a:lnTo>
                <a:lnTo>
                  <a:pt x="401" y="949"/>
                </a:lnTo>
                <a:lnTo>
                  <a:pt x="450" y="993"/>
                </a:lnTo>
                <a:lnTo>
                  <a:pt x="501" y="1035"/>
                </a:lnTo>
                <a:lnTo>
                  <a:pt x="554" y="1075"/>
                </a:lnTo>
                <a:lnTo>
                  <a:pt x="609" y="1111"/>
                </a:lnTo>
                <a:lnTo>
                  <a:pt x="666" y="1145"/>
                </a:lnTo>
                <a:lnTo>
                  <a:pt x="725" y="1176"/>
                </a:lnTo>
                <a:lnTo>
                  <a:pt x="785" y="1204"/>
                </a:lnTo>
                <a:lnTo>
                  <a:pt x="846" y="1228"/>
                </a:lnTo>
                <a:lnTo>
                  <a:pt x="909" y="1250"/>
                </a:lnTo>
                <a:lnTo>
                  <a:pt x="973" y="1268"/>
                </a:lnTo>
                <a:lnTo>
                  <a:pt x="1037" y="1283"/>
                </a:lnTo>
                <a:lnTo>
                  <a:pt x="1102" y="1295"/>
                </a:lnTo>
                <a:lnTo>
                  <a:pt x="1168" y="1303"/>
                </a:lnTo>
                <a:lnTo>
                  <a:pt x="1234" y="1308"/>
                </a:lnTo>
                <a:lnTo>
                  <a:pt x="1300" y="1310"/>
                </a:lnTo>
                <a:lnTo>
                  <a:pt x="1300" y="1636"/>
                </a:lnTo>
                <a:lnTo>
                  <a:pt x="1944" y="991"/>
                </a:lnTo>
                <a:lnTo>
                  <a:pt x="1300" y="347"/>
                </a:lnTo>
                <a:lnTo>
                  <a:pt x="1300" y="67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5580000" y="676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91" name="Line 7"/>
          <p:cNvSpPr/>
          <p:nvPr/>
        </p:nvSpPr>
        <p:spPr>
          <a:xfrm flipH="1" flipV="1">
            <a:off x="5184000" y="6552000"/>
            <a:ext cx="432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4644000" y="5868000"/>
            <a:ext cx="720000" cy="720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Inicio de OF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456000" y="162972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Visualizar las OF pendientes</a:t>
            </a:r>
            <a:endParaRPr/>
          </a:p>
        </p:txBody>
      </p:sp>
      <p:pic>
        <p:nvPicPr>
          <p:cNvPr id="95" name="94 Imagen"/>
          <p:cNvPicPr/>
          <p:nvPr/>
        </p:nvPicPr>
        <p:blipFill>
          <a:blip r:embed="rId2" cstate="print"/>
          <a:stretch/>
        </p:blipFill>
        <p:spPr>
          <a:xfrm>
            <a:off x="2637720" y="2072160"/>
            <a:ext cx="4562280" cy="33998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2376000" y="180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836000" y="6120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98" name="TextShape 5"/>
          <p:cNvSpPr txBox="1"/>
          <p:nvPr/>
        </p:nvSpPr>
        <p:spPr>
          <a:xfrm>
            <a:off x="2484000" y="619200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800" spc="-1">
                <a:latin typeface="Arial"/>
              </a:rPr>
              <a:t>Iniciar OF</a:t>
            </a:r>
            <a:endParaRPr/>
          </a:p>
        </p:txBody>
      </p:sp>
      <p:sp>
        <p:nvSpPr>
          <p:cNvPr id="99" name="Line 6"/>
          <p:cNvSpPr/>
          <p:nvPr/>
        </p:nvSpPr>
        <p:spPr>
          <a:xfrm flipV="1">
            <a:off x="2268000" y="5472000"/>
            <a:ext cx="57600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2664000" y="4788000"/>
            <a:ext cx="720000" cy="720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100 Imagen"/>
          <p:cNvPicPr/>
          <p:nvPr/>
        </p:nvPicPr>
        <p:blipFill>
          <a:blip r:embed="rId2" cstate="print"/>
          <a:srcRect r="10539" b="2835"/>
          <a:stretch/>
        </p:blipFill>
        <p:spPr>
          <a:xfrm>
            <a:off x="5189400" y="1899000"/>
            <a:ext cx="4890600" cy="494100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504000" y="321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ES" sz="4400" spc="-1">
                <a:latin typeface="Arial"/>
              </a:rPr>
              <a:t>Petición de suministro a fabricación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96000" y="5616000"/>
            <a:ext cx="3132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spc="-1">
                <a:latin typeface="Arial"/>
              </a:rPr>
              <a:t>Visualizar máquina a suministrar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3528000" y="2592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4032000" y="2952000"/>
            <a:ext cx="172800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5760000" y="3312000"/>
            <a:ext cx="1152000" cy="1152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6"/>
          <p:cNvSpPr txBox="1"/>
          <p:nvPr/>
        </p:nvSpPr>
        <p:spPr>
          <a:xfrm>
            <a:off x="360000" y="4147920"/>
            <a:ext cx="3096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spc="-1">
                <a:latin typeface="Arial"/>
              </a:rPr>
              <a:t>Visualizar ubicación de material</a:t>
            </a:r>
            <a:endParaRPr/>
          </a:p>
        </p:txBody>
      </p:sp>
      <p:sp>
        <p:nvSpPr>
          <p:cNvPr id="108" name="TextShape 7"/>
          <p:cNvSpPr txBox="1"/>
          <p:nvPr/>
        </p:nvSpPr>
        <p:spPr>
          <a:xfrm>
            <a:off x="360000" y="2661840"/>
            <a:ext cx="3168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ES" sz="1600" spc="-1">
                <a:latin typeface="Arial"/>
              </a:rPr>
              <a:t>Visualizar material a suministrar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3528000" y="4032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3528000" y="554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ES" sz="1800" spc="-1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11" name="Line 10"/>
          <p:cNvSpPr/>
          <p:nvPr/>
        </p:nvSpPr>
        <p:spPr>
          <a:xfrm flipV="1">
            <a:off x="4032000" y="3960000"/>
            <a:ext cx="1728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11"/>
          <p:cNvSpPr/>
          <p:nvPr/>
        </p:nvSpPr>
        <p:spPr>
          <a:xfrm flipV="1">
            <a:off x="3960000" y="4176000"/>
            <a:ext cx="1872000" cy="144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112 Imagen"/>
          <p:cNvPicPr/>
          <p:nvPr/>
        </p:nvPicPr>
        <p:blipFill>
          <a:blip r:embed="rId3" cstate="print"/>
          <a:stretch/>
        </p:blipFill>
        <p:spPr>
          <a:xfrm>
            <a:off x="6700320" y="3888000"/>
            <a:ext cx="787680" cy="68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660</Words>
  <Application>Microsoft Office PowerPoint</Application>
  <PresentationFormat>Personalizado</PresentationFormat>
  <Paragraphs>201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DejaVu Sans</vt:lpstr>
      <vt:lpstr>StarSymbol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Reyes</cp:lastModifiedBy>
  <cp:revision>15</cp:revision>
  <dcterms:created xsi:type="dcterms:W3CDTF">2015-12-22T12:52:08Z</dcterms:created>
  <dcterms:modified xsi:type="dcterms:W3CDTF">2016-01-20T09:53:29Z</dcterms:modified>
  <dc:language>es-ES</dc:language>
</cp:coreProperties>
</file>