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6" r:id="rId28"/>
    <p:sldId id="287" r:id="rId29"/>
    <p:sldId id="285" r:id="rId30"/>
    <p:sldId id="284" r:id="rId31"/>
    <p:sldId id="26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9991963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11" name="Date Placeholder 3"/>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12" name="Footer Placeholder 4"/>
          <p:cNvSpPr>
            <a:spLocks noGrp="1"/>
          </p:cNvSpPr>
          <p:nvPr>
            <p:ph type="ftr" sz="quarter" idx="11"/>
          </p:nvPr>
        </p:nvSpPr>
        <p:spPr/>
        <p:txBody>
          <a:bodyPr/>
          <a:lstStyle/>
          <a:p>
            <a:endParaRPr lang="en-IN"/>
          </a:p>
        </p:txBody>
      </p:sp>
      <p:sp>
        <p:nvSpPr>
          <p:cNvPr id="104861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IN"/>
          </a:p>
        </p:txBody>
      </p:sp>
      <p:sp>
        <p:nvSpPr>
          <p:cNvPr id="104863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3"/>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32" name="Footer Placeholder 4"/>
          <p:cNvSpPr>
            <a:spLocks noGrp="1"/>
          </p:cNvSpPr>
          <p:nvPr>
            <p:ph type="ftr" sz="quarter" idx="11"/>
          </p:nvPr>
        </p:nvSpPr>
        <p:spPr/>
        <p:txBody>
          <a:bodyPr/>
          <a:lstStyle/>
          <a:p>
            <a:endParaRPr lang="en-IN"/>
          </a:p>
        </p:txBody>
      </p:sp>
      <p:sp>
        <p:nvSpPr>
          <p:cNvPr id="104863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4A27E7D1-18E9-4FCA-A891-5E948E9F1D17}" type="datetimeFigureOut">
              <a:rPr lang="en-IN" smtClean="0"/>
              <a:t>28-04-2024</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IN"/>
          </a:p>
        </p:txBody>
      </p:sp>
      <p:sp>
        <p:nvSpPr>
          <p:cNvPr id="104864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4"/>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43" name="Footer Placeholder 5"/>
          <p:cNvSpPr>
            <a:spLocks noGrp="1"/>
          </p:cNvSpPr>
          <p:nvPr>
            <p:ph type="ftr" sz="quarter" idx="11"/>
          </p:nvPr>
        </p:nvSpPr>
        <p:spPr/>
        <p:txBody>
          <a:bodyPr/>
          <a:lstStyle/>
          <a:p>
            <a:endParaRPr lang="en-IN"/>
          </a:p>
        </p:txBody>
      </p:sp>
      <p:sp>
        <p:nvSpPr>
          <p:cNvPr id="1048644"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6"/>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51" name="Footer Placeholder 7"/>
          <p:cNvSpPr>
            <a:spLocks noGrp="1"/>
          </p:cNvSpPr>
          <p:nvPr>
            <p:ph type="ftr" sz="quarter" idx="11"/>
          </p:nvPr>
        </p:nvSpPr>
        <p:spPr/>
        <p:txBody>
          <a:bodyPr/>
          <a:lstStyle/>
          <a:p>
            <a:endParaRPr lang="en-IN"/>
          </a:p>
        </p:txBody>
      </p:sp>
      <p:sp>
        <p:nvSpPr>
          <p:cNvPr id="1048652" name="Slide Number Placeholder 8"/>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IN"/>
          </a:p>
        </p:txBody>
      </p:sp>
      <p:sp>
        <p:nvSpPr>
          <p:cNvPr id="1048615" name="Date Placeholder 2"/>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16" name="Footer Placeholder 3"/>
          <p:cNvSpPr>
            <a:spLocks noGrp="1"/>
          </p:cNvSpPr>
          <p:nvPr>
            <p:ph type="ftr" sz="quarter" idx="11"/>
          </p:nvPr>
        </p:nvSpPr>
        <p:spPr/>
        <p:txBody>
          <a:bodyPr/>
          <a:lstStyle/>
          <a:p>
            <a:endParaRPr lang="en-IN"/>
          </a:p>
        </p:txBody>
      </p:sp>
      <p:sp>
        <p:nvSpPr>
          <p:cNvPr id="1048617" name="Slide Number Placeholder 4"/>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54" name="Footer Placeholder 2"/>
          <p:cNvSpPr>
            <a:spLocks noGrp="1"/>
          </p:cNvSpPr>
          <p:nvPr>
            <p:ph type="ftr" sz="quarter" idx="11"/>
          </p:nvPr>
        </p:nvSpPr>
        <p:spPr/>
        <p:txBody>
          <a:bodyPr/>
          <a:lstStyle/>
          <a:p>
            <a:endParaRPr lang="en-IN"/>
          </a:p>
        </p:txBody>
      </p:sp>
      <p:sp>
        <p:nvSpPr>
          <p:cNvPr id="1048655" name="Slide Number Placeholder 3"/>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9" name="Date Placeholder 4"/>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lstStyle/>
          <a:p>
            <a:fld id="{4A27E7D1-18E9-4FCA-A891-5E948E9F1D17}" type="datetimeFigureOut">
              <a:rPr lang="en-IN" smtClean="0"/>
              <a:t>28-04-2024</a:t>
            </a:fld>
            <a:endParaRPr lang="en-IN"/>
          </a:p>
        </p:txBody>
      </p:sp>
      <p:sp>
        <p:nvSpPr>
          <p:cNvPr id="1048627" name="Footer Placeholder 5"/>
          <p:cNvSpPr>
            <a:spLocks noGrp="1"/>
          </p:cNvSpPr>
          <p:nvPr>
            <p:ph type="ftr" sz="quarter" idx="11"/>
          </p:nvPr>
        </p:nvSpPr>
        <p:spPr/>
        <p:txBody>
          <a:bodyPr/>
          <a:lstStyle/>
          <a:p>
            <a:endParaRPr lang="en-IN"/>
          </a:p>
        </p:txBody>
      </p:sp>
      <p:sp>
        <p:nvSpPr>
          <p:cNvPr id="1048628"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7E7D1-18E9-4FCA-A891-5E948E9F1D17}" type="datetimeFigureOut">
              <a:rPr lang="en-IN" smtClean="0"/>
              <a:t>28-04-2024</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24382-CAFE-4BC1-8D04-999FB0D8C64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87" name="object 3"/>
          <p:cNvSpPr txBox="1">
            <a:spLocks noGrp="1"/>
          </p:cNvSpPr>
          <p:nvPr>
            <p:ph type="title"/>
          </p:nvPr>
        </p:nvSpPr>
        <p:spPr>
          <a:xfrm>
            <a:off x="3939075" y="179055"/>
            <a:ext cx="3984333" cy="1120820"/>
          </a:xfrm>
          <a:prstGeom prst="rect">
            <a:avLst/>
          </a:prstGeom>
        </p:spPr>
        <p:txBody>
          <a:bodyPr vert="horz" wrap="square" lIns="0" tIns="12700" rIns="0" bIns="0" rtlCol="0">
            <a:spAutoFit/>
          </a:bodyPr>
          <a:lstStyle/>
          <a:p>
            <a:pPr marL="12700" algn="ctr">
              <a:lnSpc>
                <a:spcPct val="100000"/>
              </a:lnSpc>
              <a:spcBef>
                <a:spcPts val="100"/>
              </a:spcBef>
            </a:pPr>
            <a:r>
              <a:rPr lang="en-IN" altLang="en-US" sz="3600" b="1" dirty="0">
                <a:solidFill>
                  <a:srgbClr val="C00000"/>
                </a:solidFill>
                <a:latin typeface="+mj-lt"/>
                <a:cs typeface="Times New Roman" panose="02020603050405020304"/>
              </a:rPr>
              <a:t>Temperature Monitoring System</a:t>
            </a:r>
          </a:p>
        </p:txBody>
      </p:sp>
      <p:sp>
        <p:nvSpPr>
          <p:cNvPr id="1048588" name="object 5"/>
          <p:cNvSpPr txBox="1"/>
          <p:nvPr/>
        </p:nvSpPr>
        <p:spPr>
          <a:xfrm>
            <a:off x="3623560" y="1969083"/>
            <a:ext cx="4825221" cy="1087477"/>
          </a:xfrm>
          <a:prstGeom prst="rect">
            <a:avLst/>
          </a:prstGeom>
        </p:spPr>
        <p:txBody>
          <a:bodyPr vert="horz" wrap="square" lIns="0" tIns="12700" rIns="0" bIns="0" rtlCol="0">
            <a:spAutoFit/>
          </a:bodyPr>
          <a:lstStyle/>
          <a:p>
            <a:pPr marL="100965" algn="ctr">
              <a:spcBef>
                <a:spcPts val="1950"/>
              </a:spcBef>
            </a:pPr>
            <a:r>
              <a:rPr lang="en-US" altLang="en-IN" b="1" spc="-5" dirty="0">
                <a:cs typeface="Times New Roman" panose="02020603050405020304"/>
              </a:rPr>
              <a:t>    2111CS050106</a:t>
            </a:r>
            <a:r>
              <a:rPr lang="en-IN" b="1" spc="-5" dirty="0">
                <a:cs typeface="Times New Roman" panose="02020603050405020304"/>
              </a:rPr>
              <a:t>	</a:t>
            </a:r>
            <a:r>
              <a:rPr lang="en-US" b="1" spc="-5" dirty="0">
                <a:latin typeface="+mj-lt"/>
                <a:cs typeface="Times New Roman" panose="02020603050405020304"/>
              </a:rPr>
              <a:t>	</a:t>
            </a:r>
            <a:r>
              <a:rPr lang="en-US" b="1" spc="-5" dirty="0">
                <a:cs typeface="+mn-lt"/>
              </a:rPr>
              <a:t>I.Venkata Hari</a:t>
            </a:r>
            <a:endParaRPr dirty="0">
              <a:latin typeface="+mj-lt"/>
              <a:cs typeface="Times New Roman" panose="02020603050405020304"/>
            </a:endParaRPr>
          </a:p>
          <a:p>
            <a:pPr marL="100965" algn="ctr"/>
            <a:r>
              <a:rPr lang="en-IN" b="1" spc="-10" dirty="0">
                <a:cs typeface="Times New Roman" panose="02020603050405020304"/>
              </a:rPr>
              <a:t>2</a:t>
            </a:r>
            <a:r>
              <a:rPr lang="en-US" altLang="en-IN" b="1" spc="-10" dirty="0">
                <a:cs typeface="Times New Roman" panose="02020603050405020304"/>
              </a:rPr>
              <a:t>111CS050090</a:t>
            </a:r>
            <a:r>
              <a:rPr lang="en-IN" b="1" spc="-10" dirty="0">
                <a:cs typeface="Times New Roman" panose="02020603050405020304"/>
              </a:rPr>
              <a:t>		</a:t>
            </a:r>
            <a:r>
              <a:rPr lang="en-US" altLang="en-IN" b="1" spc="-10" dirty="0">
                <a:cs typeface="Times New Roman" panose="02020603050405020304"/>
              </a:rPr>
              <a:t>P.Naveen</a:t>
            </a:r>
          </a:p>
          <a:p>
            <a:pPr marL="100965" algn="ctr"/>
            <a:r>
              <a:rPr lang="en-US" altLang="en-IN" b="1" spc="-5" dirty="0">
                <a:cs typeface="Times New Roman" panose="02020603050405020304"/>
              </a:rPr>
              <a:t>     2111CS050072</a:t>
            </a:r>
            <a:r>
              <a:rPr lang="en-IN" b="1" spc="-5" dirty="0">
                <a:cs typeface="Times New Roman" panose="02020603050405020304"/>
              </a:rPr>
              <a:t>	</a:t>
            </a:r>
            <a:r>
              <a:rPr lang="en-US" altLang="en-IN" b="1" spc="-5" dirty="0">
                <a:cs typeface="Times New Roman" panose="02020603050405020304"/>
              </a:rPr>
              <a:t>	Anand Charan</a:t>
            </a:r>
            <a:endParaRPr lang="en-US" b="1" spc="-5" dirty="0">
              <a:latin typeface="+mj-lt"/>
              <a:cs typeface="Times New Roman" panose="02020603050405020304"/>
            </a:endParaRPr>
          </a:p>
          <a:p>
            <a:pPr marL="100965" algn="ctr">
              <a:lnSpc>
                <a:spcPts val="1855"/>
              </a:lnSpc>
            </a:pPr>
            <a:r>
              <a:rPr lang="en-US" altLang="en-IN" b="1" spc="-5" dirty="0">
                <a:cs typeface="Times New Roman" panose="02020603050405020304"/>
                <a:sym typeface="+mn-ea"/>
              </a:rPr>
              <a:t>   2111CS050117</a:t>
            </a:r>
            <a:r>
              <a:rPr lang="en-IN" b="1" spc="-5" dirty="0">
                <a:cs typeface="Times New Roman" panose="02020603050405020304"/>
              </a:rPr>
              <a:t>		</a:t>
            </a:r>
            <a:r>
              <a:rPr lang="en-US" altLang="en-IN" b="1" spc="-5" dirty="0">
                <a:cs typeface="Times New Roman" panose="02020603050405020304"/>
              </a:rPr>
              <a:t>S.Manideep</a:t>
            </a:r>
            <a:endParaRPr lang="en-US" altLang="en-IN" b="1" spc="-5" dirty="0">
              <a:latin typeface="+mj-lt"/>
              <a:cs typeface="Times New Roman" panose="02020603050405020304"/>
            </a:endParaRPr>
          </a:p>
        </p:txBody>
      </p:sp>
      <p:sp>
        <p:nvSpPr>
          <p:cNvPr id="1048589" name="object 6"/>
          <p:cNvSpPr txBox="1"/>
          <p:nvPr/>
        </p:nvSpPr>
        <p:spPr>
          <a:xfrm>
            <a:off x="3623372" y="5088548"/>
            <a:ext cx="4941952" cy="1283335"/>
          </a:xfrm>
          <a:prstGeom prst="rect">
            <a:avLst/>
          </a:prstGeom>
        </p:spPr>
        <p:txBody>
          <a:bodyPr vert="horz" wrap="square" lIns="0" tIns="58419" rIns="0" bIns="0" rtlCol="0">
            <a:spAutoFit/>
          </a:bodyPr>
          <a:lstStyle/>
          <a:p>
            <a:pPr marL="12700" marR="5080" indent="-635" algn="ctr">
              <a:lnSpc>
                <a:spcPct val="105000"/>
              </a:lnSpc>
            </a:pPr>
            <a:r>
              <a:rPr lang="en-IN" b="1" spc="-5" dirty="0">
                <a:solidFill>
                  <a:srgbClr val="0004A1"/>
                </a:solidFill>
                <a:latin typeface="+mj-lt"/>
                <a:cs typeface="Perpetua" panose="02020502060401020303"/>
              </a:rPr>
              <a:t>Department of </a:t>
            </a:r>
            <a:r>
              <a:rPr lang="en-US" altLang="en-IN" b="1" spc="-5" dirty="0">
                <a:solidFill>
                  <a:srgbClr val="0004A1"/>
                </a:solidFill>
                <a:latin typeface="+mj-lt"/>
                <a:cs typeface="Perpetua" panose="02020502060401020303"/>
              </a:rPr>
              <a:t>Internet of Things</a:t>
            </a:r>
          </a:p>
          <a:p>
            <a:pPr marL="12700" marR="5080" indent="-635" algn="ctr">
              <a:lnSpc>
                <a:spcPct val="105000"/>
              </a:lnSpc>
            </a:pPr>
            <a:r>
              <a:rPr lang="en-IN" b="1" spc="-5" dirty="0">
                <a:solidFill>
                  <a:srgbClr val="0004A1"/>
                </a:solidFill>
                <a:latin typeface="+mj-lt"/>
                <a:cs typeface="Perpetua" panose="02020502060401020303"/>
              </a:rPr>
              <a:t>School of Engineering</a:t>
            </a:r>
          </a:p>
          <a:p>
            <a:pPr marL="12700" marR="5080" indent="-635" algn="ctr">
              <a:lnSpc>
                <a:spcPct val="105000"/>
              </a:lnSpc>
            </a:pPr>
            <a:r>
              <a:rPr lang="en-IN" sz="2000" b="1" spc="-15" dirty="0">
                <a:solidFill>
                  <a:srgbClr val="0004A1"/>
                </a:solidFill>
                <a:latin typeface="+mj-lt"/>
                <a:cs typeface="Perpetua" panose="02020502060401020303"/>
              </a:rPr>
              <a:t>Malla Reddy University</a:t>
            </a:r>
          </a:p>
          <a:p>
            <a:pPr marL="12700" marR="5080" indent="-635" algn="ctr">
              <a:lnSpc>
                <a:spcPct val="105000"/>
              </a:lnSpc>
            </a:pPr>
            <a:r>
              <a:rPr lang="en-IN" sz="2000" b="1" spc="-5" dirty="0">
                <a:solidFill>
                  <a:srgbClr val="0004A1"/>
                </a:solidFill>
                <a:latin typeface="+mj-lt"/>
                <a:cs typeface="Perpetua" panose="02020502060401020303"/>
              </a:rPr>
              <a:t>Hyderabad, </a:t>
            </a:r>
            <a:r>
              <a:rPr lang="en-IN" sz="2000" b="1" spc="-70" dirty="0">
                <a:solidFill>
                  <a:srgbClr val="0004A1"/>
                </a:solidFill>
                <a:latin typeface="+mj-lt"/>
                <a:cs typeface="Perpetua" panose="02020502060401020303"/>
              </a:rPr>
              <a:t>Telangana,</a:t>
            </a:r>
            <a:r>
              <a:rPr lang="en-IN" sz="2000" b="1" spc="-305" dirty="0">
                <a:solidFill>
                  <a:srgbClr val="0004A1"/>
                </a:solidFill>
                <a:latin typeface="+mj-lt"/>
                <a:cs typeface="Perpetua" panose="02020502060401020303"/>
              </a:rPr>
              <a:t>  </a:t>
            </a:r>
            <a:r>
              <a:rPr lang="en-IN" sz="2000" b="1" spc="-5" dirty="0">
                <a:solidFill>
                  <a:srgbClr val="0004A1"/>
                </a:solidFill>
                <a:latin typeface="+mj-lt"/>
                <a:cs typeface="Perpetua" panose="02020502060401020303"/>
              </a:rPr>
              <a:t>INDIA</a:t>
            </a:r>
            <a:endParaRPr lang="en-IN" sz="2000" dirty="0">
              <a:latin typeface="+mj-lt"/>
              <a:cs typeface="Perpetua" panose="02020502060401020303"/>
            </a:endParaRPr>
          </a:p>
        </p:txBody>
      </p:sp>
      <p:pic>
        <p:nvPicPr>
          <p:cNvPr id="2097152" name="object 7"/>
          <p:cNvPicPr/>
          <p:nvPr/>
        </p:nvPicPr>
        <p:blipFill>
          <a:blip r:embed="rId2" cstate="print"/>
          <a:stretch>
            <a:fillRect/>
          </a:stretch>
        </p:blipFill>
        <p:spPr>
          <a:xfrm>
            <a:off x="609600" y="4693422"/>
            <a:ext cx="1752600" cy="1680972"/>
          </a:xfrm>
          <a:prstGeom prst="rect">
            <a:avLst/>
          </a:prstGeom>
        </p:spPr>
      </p:pic>
      <p:sp>
        <p:nvSpPr>
          <p:cNvPr id="1048590" name="TextBox 7"/>
          <p:cNvSpPr txBox="1"/>
          <p:nvPr/>
        </p:nvSpPr>
        <p:spPr>
          <a:xfrm>
            <a:off x="3553581" y="3416870"/>
            <a:ext cx="4755324" cy="979755"/>
          </a:xfrm>
          <a:prstGeom prst="rect">
            <a:avLst/>
          </a:prstGeom>
          <a:noFill/>
        </p:spPr>
        <p:txBody>
          <a:bodyPr wrap="square" rtlCol="0">
            <a:spAutoFit/>
          </a:bodyPr>
          <a:lstStyle/>
          <a:p>
            <a:pPr marL="12700" algn="ctr">
              <a:spcBef>
                <a:spcPts val="120"/>
              </a:spcBef>
            </a:pPr>
            <a:r>
              <a:rPr lang="en-IN" sz="2000" b="1" dirty="0">
                <a:latin typeface="+mj-lt"/>
                <a:cs typeface="Arial" panose="020B0604020202020204" pitchFamily="34" charset="0"/>
              </a:rPr>
              <a:t>Under </a:t>
            </a:r>
            <a:r>
              <a:rPr lang="en-IN" sz="2000" b="1" spc="-5" dirty="0">
                <a:latin typeface="+mj-lt"/>
                <a:cs typeface="Arial" panose="020B0604020202020204" pitchFamily="34" charset="0"/>
              </a:rPr>
              <a:t>the </a:t>
            </a:r>
            <a:r>
              <a:rPr lang="en-IN" sz="2000" b="1" dirty="0">
                <a:latin typeface="+mj-lt"/>
                <a:cs typeface="Arial" panose="020B0604020202020204" pitchFamily="34" charset="0"/>
              </a:rPr>
              <a:t>Guidance</a:t>
            </a:r>
            <a:r>
              <a:rPr lang="en-IN" sz="2000" b="1" spc="-105" dirty="0">
                <a:latin typeface="+mj-lt"/>
                <a:cs typeface="Arial" panose="020B0604020202020204" pitchFamily="34" charset="0"/>
              </a:rPr>
              <a:t> </a:t>
            </a:r>
            <a:r>
              <a:rPr lang="en-IN" sz="2000" b="1" dirty="0">
                <a:latin typeface="+mj-lt"/>
                <a:cs typeface="Arial" panose="020B0604020202020204" pitchFamily="34" charset="0"/>
              </a:rPr>
              <a:t>of</a:t>
            </a:r>
            <a:endParaRPr lang="en-IN" b="1" spc="-40" dirty="0">
              <a:solidFill>
                <a:srgbClr val="FF0000"/>
              </a:solidFill>
              <a:latin typeface="+mj-lt"/>
              <a:cs typeface="Arial" panose="020B0604020202020204" pitchFamily="34" charset="0"/>
            </a:endParaRPr>
          </a:p>
          <a:p>
            <a:pPr marL="12700" algn="ctr">
              <a:lnSpc>
                <a:spcPct val="100000"/>
              </a:lnSpc>
              <a:spcBef>
                <a:spcPts val="120"/>
              </a:spcBef>
            </a:pPr>
            <a:r>
              <a:rPr lang="en-US" altLang="en-IN" b="1" spc="-40" dirty="0" err="1">
                <a:solidFill>
                  <a:srgbClr val="C00000"/>
                </a:solidFill>
                <a:latin typeface="+mj-lt"/>
                <a:cs typeface="Arial" panose="020B0604020202020204" pitchFamily="34" charset="0"/>
              </a:rPr>
              <a:t>Mrs.G.Sailaja</a:t>
            </a:r>
            <a:endParaRPr lang="en-US" altLang="en-IN" b="1" spc="-40" dirty="0">
              <a:solidFill>
                <a:srgbClr val="C00000"/>
              </a:solidFill>
              <a:latin typeface="+mj-lt"/>
              <a:cs typeface="Arial" panose="020B0604020202020204" pitchFamily="34" charset="0"/>
            </a:endParaRPr>
          </a:p>
          <a:p>
            <a:pPr marL="12700" algn="ctr">
              <a:lnSpc>
                <a:spcPct val="100000"/>
              </a:lnSpc>
              <a:spcBef>
                <a:spcPts val="120"/>
              </a:spcBef>
            </a:pPr>
            <a:r>
              <a:rPr lang="en-US" dirty="0">
                <a:solidFill>
                  <a:srgbClr val="C00000"/>
                </a:solidFill>
                <a:latin typeface="+mj-lt"/>
                <a:cs typeface="Arial" panose="020B0604020202020204" pitchFamily="34" charset="0"/>
              </a:rPr>
              <a:t>Assistant Professor</a:t>
            </a:r>
            <a:endParaRPr lang="en-IN" dirty="0">
              <a:solidFill>
                <a:srgbClr val="C00000"/>
              </a:solidFill>
              <a:latin typeface="+mj-lt"/>
              <a:cs typeface="Arial" panose="020B0604020202020204" pitchFamily="34" charset="0"/>
            </a:endParaRPr>
          </a:p>
        </p:txBody>
      </p:sp>
      <p:sp>
        <p:nvSpPr>
          <p:cNvPr id="1048591" name="TextBox 8"/>
          <p:cNvSpPr txBox="1"/>
          <p:nvPr/>
        </p:nvSpPr>
        <p:spPr>
          <a:xfrm>
            <a:off x="5708821" y="1408825"/>
            <a:ext cx="444845" cy="369332"/>
          </a:xfrm>
          <a:prstGeom prst="rect">
            <a:avLst/>
          </a:prstGeom>
          <a:noFill/>
        </p:spPr>
        <p:txBody>
          <a:bodyPr wrap="square" rtlCol="0">
            <a:spAutoFit/>
          </a:bodyPr>
          <a:lstStyle/>
          <a:p>
            <a:r>
              <a:rPr lang="en-US" dirty="0"/>
              <a:t>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3.2 Methodology:</a:t>
            </a:r>
          </a:p>
        </p:txBody>
      </p:sp>
      <p:sp>
        <p:nvSpPr>
          <p:cNvPr id="3" name="Content Placeholder 2"/>
          <p:cNvSpPr>
            <a:spLocks noGrp="1"/>
          </p:cNvSpPr>
          <p:nvPr>
            <p:ph idx="1"/>
          </p:nvPr>
        </p:nvSpPr>
        <p:spPr/>
        <p:txBody>
          <a:bodyPr>
            <a:normAutofit/>
          </a:bodyPr>
          <a:lstStyle/>
          <a:p>
            <a:pPr marL="0" indent="0">
              <a:buNone/>
            </a:pPr>
            <a:r>
              <a:rPr lang="en-US" sz="1600" b="1" dirty="0"/>
              <a:t>3.2.1 </a:t>
            </a:r>
            <a:r>
              <a:rPr lang="en-US" sz="1600" u="sng" dirty="0"/>
              <a:t>How Temperature is Read:</a:t>
            </a:r>
            <a:endParaRPr lang="en-US" sz="1600" dirty="0"/>
          </a:p>
          <a:p>
            <a:pPr marL="0" indent="0" algn="just">
              <a:buNone/>
            </a:pPr>
            <a:r>
              <a:rPr lang="en-US" sz="1600" dirty="0"/>
              <a:t>         Temperature is read through DHT11 sensor and is computed by esp32 and the data is updated to the web socket</a:t>
            </a:r>
          </a:p>
          <a:p>
            <a:pPr marL="0" indent="0" algn="just">
              <a:buNone/>
            </a:pPr>
            <a:r>
              <a:rPr lang="en-US" sz="1600" dirty="0"/>
              <a:t>          if the dht11 sensor is unable to read the value then the temperature is updated with a nan value and updated to the      web socket.</a:t>
            </a:r>
          </a:p>
          <a:p>
            <a:pPr marL="0" indent="0">
              <a:buNone/>
            </a:pPr>
            <a:endParaRPr lang="en-US" sz="1600" b="1" dirty="0"/>
          </a:p>
          <a:p>
            <a:pPr marL="0" indent="0">
              <a:buNone/>
            </a:pPr>
            <a:endParaRPr lang="en-US" sz="1600" b="1" dirty="0"/>
          </a:p>
          <a:p>
            <a:pPr marL="0" indent="0">
              <a:buNone/>
            </a:pPr>
            <a:r>
              <a:rPr lang="en-US" sz="1600" b="1" dirty="0"/>
              <a:t>3.2.2 </a:t>
            </a:r>
            <a:r>
              <a:rPr lang="en-US" sz="1600" dirty="0"/>
              <a:t> </a:t>
            </a:r>
            <a:r>
              <a:rPr lang="en-US" sz="1600" u="sng" dirty="0"/>
              <a:t>How the Web server works:</a:t>
            </a:r>
          </a:p>
          <a:p>
            <a:pPr marL="0" indent="0" algn="just">
              <a:buNone/>
            </a:pPr>
            <a:r>
              <a:rPr lang="en-US" sz="1600" dirty="0"/>
              <a:t>          Through the usage of Async web browser we upload our code into the microcontroller. After successfully uploading the     esp. connects to the Wi-Fi credentials provided and hosts the web page we can connect to the web page by entering the IP address  into a commonly connected device. </a:t>
            </a:r>
          </a:p>
          <a:p>
            <a:pPr marL="0" indent="0" algn="just">
              <a:buNone/>
            </a:pPr>
            <a:r>
              <a:rPr lang="en-US" sz="1600" u="sng" dirty="0"/>
              <a:t>     </a:t>
            </a:r>
          </a:p>
          <a:p>
            <a:pPr marL="0" indent="0">
              <a:buNone/>
            </a:pPr>
            <a:r>
              <a:rPr lang="en-US" sz="1600" dirty="0"/>
              <a:t>         	</a:t>
            </a:r>
          </a:p>
        </p:txBody>
      </p:sp>
    </p:spTree>
    <p:extLst>
      <p:ext uri="{BB962C8B-B14F-4D97-AF65-F5344CB8AC3E}">
        <p14:creationId xmlns:p14="http://schemas.microsoft.com/office/powerpoint/2010/main" val="270060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D729A4-8818-5BD8-5BE7-5188CF4F4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1954" y="796925"/>
            <a:ext cx="1988092" cy="5380038"/>
          </a:xfrm>
        </p:spPr>
      </p:pic>
      <p:sp>
        <p:nvSpPr>
          <p:cNvPr id="2" name="TextBox 1"/>
          <p:cNvSpPr txBox="1"/>
          <p:nvPr/>
        </p:nvSpPr>
        <p:spPr>
          <a:xfrm>
            <a:off x="1017917" y="751206"/>
            <a:ext cx="3683479" cy="369332"/>
          </a:xfrm>
          <a:prstGeom prst="rect">
            <a:avLst/>
          </a:prstGeom>
          <a:noFill/>
        </p:spPr>
        <p:txBody>
          <a:bodyPr wrap="square" rtlCol="0">
            <a:spAutoFit/>
          </a:bodyPr>
          <a:lstStyle/>
          <a:p>
            <a:r>
              <a:rPr lang="en-US" u="sng" dirty="0"/>
              <a:t>Data Flow Diagram</a:t>
            </a:r>
            <a:endParaRPr lang="en-IN" u="sng" dirty="0"/>
          </a:p>
        </p:txBody>
      </p:sp>
    </p:spTree>
    <p:extLst>
      <p:ext uri="{BB962C8B-B14F-4D97-AF65-F5344CB8AC3E}">
        <p14:creationId xmlns:p14="http://schemas.microsoft.com/office/powerpoint/2010/main" val="273843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CDD306-745E-6BAD-9B1E-1C67A3BF1E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121" y="1014651"/>
            <a:ext cx="10531679" cy="4962048"/>
          </a:xfrm>
        </p:spPr>
      </p:pic>
    </p:spTree>
    <p:extLst>
      <p:ext uri="{BB962C8B-B14F-4D97-AF65-F5344CB8AC3E}">
        <p14:creationId xmlns:p14="http://schemas.microsoft.com/office/powerpoint/2010/main" val="356889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1E4C4E-A146-69ED-FAB6-DA51C31FBB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5972" y="1014413"/>
            <a:ext cx="4440055" cy="5162550"/>
          </a:xfrm>
        </p:spPr>
      </p:pic>
      <p:sp>
        <p:nvSpPr>
          <p:cNvPr id="3" name="TextBox 2"/>
          <p:cNvSpPr txBox="1"/>
          <p:nvPr/>
        </p:nvSpPr>
        <p:spPr>
          <a:xfrm>
            <a:off x="370936" y="500332"/>
            <a:ext cx="3666226" cy="369332"/>
          </a:xfrm>
          <a:prstGeom prst="rect">
            <a:avLst/>
          </a:prstGeom>
          <a:noFill/>
        </p:spPr>
        <p:txBody>
          <a:bodyPr wrap="square" rtlCol="0">
            <a:spAutoFit/>
          </a:bodyPr>
          <a:lstStyle/>
          <a:p>
            <a:r>
              <a:rPr lang="en-US" u="sng" dirty="0"/>
              <a:t>Class Diagram</a:t>
            </a:r>
            <a:endParaRPr lang="en-IN" u="sng" dirty="0"/>
          </a:p>
        </p:txBody>
      </p:sp>
    </p:spTree>
    <p:extLst>
      <p:ext uri="{BB962C8B-B14F-4D97-AF65-F5344CB8AC3E}">
        <p14:creationId xmlns:p14="http://schemas.microsoft.com/office/powerpoint/2010/main" val="396036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EBB484-80BC-7202-6ED6-6E878DCAC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9101"/>
            <a:ext cx="10515600" cy="4888110"/>
          </a:xfrm>
        </p:spPr>
      </p:pic>
      <p:sp>
        <p:nvSpPr>
          <p:cNvPr id="2" name="TextBox 1"/>
          <p:cNvSpPr txBox="1"/>
          <p:nvPr/>
        </p:nvSpPr>
        <p:spPr>
          <a:xfrm>
            <a:off x="586596" y="603849"/>
            <a:ext cx="2475781" cy="369332"/>
          </a:xfrm>
          <a:prstGeom prst="rect">
            <a:avLst/>
          </a:prstGeom>
          <a:noFill/>
        </p:spPr>
        <p:txBody>
          <a:bodyPr wrap="square" rtlCol="0">
            <a:spAutoFit/>
          </a:bodyPr>
          <a:lstStyle/>
          <a:p>
            <a:r>
              <a:rPr lang="en-US" u="sng" dirty="0"/>
              <a:t>Sequence Diagram</a:t>
            </a:r>
            <a:endParaRPr lang="en-IN" u="sng" dirty="0"/>
          </a:p>
        </p:txBody>
      </p:sp>
    </p:spTree>
    <p:extLst>
      <p:ext uri="{BB962C8B-B14F-4D97-AF65-F5344CB8AC3E}">
        <p14:creationId xmlns:p14="http://schemas.microsoft.com/office/powerpoint/2010/main" val="356746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197F87-3013-7BB9-7B04-4374AE733A4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03788" y="990600"/>
            <a:ext cx="3784424" cy="5186363"/>
          </a:xfrm>
        </p:spPr>
      </p:pic>
    </p:spTree>
    <p:extLst>
      <p:ext uri="{BB962C8B-B14F-4D97-AF65-F5344CB8AC3E}">
        <p14:creationId xmlns:p14="http://schemas.microsoft.com/office/powerpoint/2010/main" val="74685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55D3-D015-E3B6-6D28-F88B8502F979}"/>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4. Implementation and Testing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CD92E6-10DD-C5AC-8AA4-107ACC33A1A3}"/>
              </a:ext>
            </a:extLst>
          </p:cNvPr>
          <p:cNvSpPr>
            <a:spLocks noGrp="1"/>
          </p:cNvSpPr>
          <p:nvPr>
            <p:ph idx="1"/>
          </p:nvPr>
        </p:nvSpPr>
        <p:spPr>
          <a:xfrm>
            <a:off x="838200" y="1501629"/>
            <a:ext cx="10515600" cy="4991246"/>
          </a:xfrm>
        </p:spPr>
        <p:txBody>
          <a:bodyPr>
            <a:normAutofit fontScale="92500" lnSpcReduction="20000"/>
          </a:bodyPr>
          <a:lstStyle/>
          <a:p>
            <a:pPr marL="0" indent="0">
              <a:buNone/>
            </a:pPr>
            <a:r>
              <a:rPr lang="en-US" sz="1800" b="1" u="sng" dirty="0">
                <a:latin typeface="Times New Roman" panose="02020603050405020304" pitchFamily="18" charset="0"/>
                <a:cs typeface="Times New Roman" panose="02020603050405020304" pitchFamily="18" charset="0"/>
              </a:rPr>
              <a:t>4.1 Coding Blocks:</a:t>
            </a:r>
            <a:endParaRPr lang="en-IN" sz="1200" u="sng" dirty="0">
              <a:solidFill>
                <a:srgbClr val="4E5B61"/>
              </a:solidFill>
              <a:highlight>
                <a:srgbClr val="FFFFFF"/>
              </a:highlight>
              <a:latin typeface="Consolas" panose="020B0609020204030204" pitchFamily="49"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//#include &lt;</a:t>
            </a:r>
            <a:r>
              <a:rPr lang="en-US" sz="1800" dirty="0" err="1">
                <a:latin typeface="Times New Roman" panose="02020603050405020304" pitchFamily="18" charset="0"/>
                <a:cs typeface="Times New Roman" panose="02020603050405020304" pitchFamily="18" charset="0"/>
              </a:rPr>
              <a:t>imagedata.h</a:t>
            </a:r>
            <a:r>
              <a:rPr lang="en-US" sz="1800" dirty="0">
                <a:latin typeface="Times New Roman" panose="02020603050405020304" pitchFamily="18" charset="0"/>
                <a:cs typeface="Times New Roman" panose="02020603050405020304" pitchFamily="18" charset="0"/>
              </a:rPr>
              <a:t>&gt;</a:t>
            </a:r>
          </a:p>
          <a:p>
            <a:pPr marL="0" indent="0">
              <a:buNone/>
            </a:pPr>
            <a:r>
              <a:rPr lang="en-US" sz="1800" dirty="0">
                <a:latin typeface="Times New Roman" panose="02020603050405020304" pitchFamily="18" charset="0"/>
                <a:cs typeface="Times New Roman" panose="02020603050405020304" pitchFamily="18" charset="0"/>
              </a:rPr>
              <a:t>//#include &lt;</a:t>
            </a:r>
            <a:r>
              <a:rPr lang="en-US" sz="1800" dirty="0" err="1">
                <a:latin typeface="Times New Roman" panose="02020603050405020304" pitchFamily="18" charset="0"/>
                <a:cs typeface="Times New Roman" panose="02020603050405020304" pitchFamily="18" charset="0"/>
              </a:rPr>
              <a:t>Roboto_Font.h</a:t>
            </a:r>
            <a:r>
              <a:rPr lang="en-US" sz="1800" dirty="0">
                <a:latin typeface="Times New Roman" panose="02020603050405020304" pitchFamily="18" charset="0"/>
                <a:cs typeface="Times New Roman" panose="02020603050405020304" pitchFamily="18" charset="0"/>
              </a:rPr>
              <a:t>&gt;</a:t>
            </a:r>
          </a:p>
          <a:p>
            <a:pPr marL="0" indent="0">
              <a:buNone/>
            </a:pPr>
            <a:r>
              <a:rPr lang="en-US" sz="1800" dirty="0">
                <a:latin typeface="Times New Roman" panose="02020603050405020304" pitchFamily="18" charset="0"/>
                <a:cs typeface="Times New Roman" panose="02020603050405020304" pitchFamily="18" charset="0"/>
              </a:rPr>
              <a:t>//#include &lt;</a:t>
            </a:r>
            <a:r>
              <a:rPr lang="en-US" sz="1800" dirty="0" err="1">
                <a:latin typeface="Times New Roman" panose="02020603050405020304" pitchFamily="18" charset="0"/>
                <a:cs typeface="Times New Roman" panose="02020603050405020304" pitchFamily="18" charset="0"/>
              </a:rPr>
              <a:t>WC_AP_HTML.h</a:t>
            </a:r>
            <a:r>
              <a:rPr lang="en-US" sz="1800" dirty="0">
                <a:latin typeface="Times New Roman" panose="02020603050405020304" pitchFamily="18" charset="0"/>
                <a:cs typeface="Times New Roman" panose="02020603050405020304" pitchFamily="18" charset="0"/>
              </a:rPr>
              <a:t>&gt;</a:t>
            </a:r>
          </a:p>
          <a:p>
            <a:pPr marL="0" indent="0">
              <a:buNone/>
            </a:pPr>
            <a:r>
              <a:rPr lang="en-US" sz="1800" dirty="0">
                <a:latin typeface="Times New Roman" panose="02020603050405020304" pitchFamily="18" charset="0"/>
                <a:cs typeface="Times New Roman" panose="02020603050405020304" pitchFamily="18" charset="0"/>
              </a:rPr>
              <a:t>#include &lt;</a:t>
            </a:r>
            <a:r>
              <a:rPr lang="en-US" sz="1800" dirty="0" err="1">
                <a:latin typeface="Times New Roman" panose="02020603050405020304" pitchFamily="18" charset="0"/>
                <a:cs typeface="Times New Roman" panose="02020603050405020304" pitchFamily="18" charset="0"/>
              </a:rPr>
              <a:t>WiFiConnectParam.h</a:t>
            </a:r>
            <a:r>
              <a:rPr lang="en-US" sz="1800" dirty="0">
                <a:latin typeface="Times New Roman" panose="02020603050405020304" pitchFamily="18" charset="0"/>
                <a:cs typeface="Times New Roman" panose="02020603050405020304" pitchFamily="18" charset="0"/>
              </a:rPr>
              <a:t>&gt;</a:t>
            </a:r>
          </a:p>
          <a:p>
            <a:pPr marL="0" indent="0">
              <a:buNone/>
            </a:pPr>
            <a:r>
              <a:rPr lang="en-US" sz="1800" dirty="0">
                <a:latin typeface="Times New Roman" panose="02020603050405020304" pitchFamily="18" charset="0"/>
                <a:cs typeface="Times New Roman" panose="02020603050405020304" pitchFamily="18" charset="0"/>
              </a:rPr>
              <a:t>#ifdef ESP8266</a:t>
            </a:r>
          </a:p>
          <a:p>
            <a:pPr marL="0" indent="0">
              <a:buNone/>
            </a:pPr>
            <a:r>
              <a:rPr lang="en-US" sz="1800" dirty="0">
                <a:latin typeface="Times New Roman" panose="02020603050405020304" pitchFamily="18" charset="0"/>
                <a:cs typeface="Times New Roman" panose="02020603050405020304" pitchFamily="18" charset="0"/>
              </a:rPr>
              <a:t>#include &lt;ESP8266WiFi.h&gt;</a:t>
            </a:r>
          </a:p>
          <a:p>
            <a:pPr marL="0" indent="0">
              <a:buNone/>
            </a:pPr>
            <a:r>
              <a:rPr lang="en-US" sz="1800" dirty="0">
                <a:latin typeface="Times New Roman" panose="02020603050405020304" pitchFamily="18" charset="0"/>
                <a:cs typeface="Times New Roman" panose="02020603050405020304" pitchFamily="18" charset="0"/>
              </a:rPr>
              <a:t>#include &lt;ESP8266mDNS.h&gt;</a:t>
            </a:r>
          </a:p>
          <a:p>
            <a:pPr marL="0" indent="0">
              <a:buNone/>
            </a:pPr>
            <a:r>
              <a:rPr lang="en-US" sz="1800" dirty="0">
                <a:latin typeface="Times New Roman" panose="02020603050405020304" pitchFamily="18" charset="0"/>
                <a:cs typeface="Times New Roman" panose="02020603050405020304" pitchFamily="18" charset="0"/>
              </a:rPr>
              <a:t>#elif defined(ESP32)</a:t>
            </a:r>
          </a:p>
          <a:p>
            <a:pPr marL="0" indent="0">
              <a:buNone/>
            </a:pPr>
            <a:r>
              <a:rPr lang="en-US" sz="1800" dirty="0">
                <a:latin typeface="Times New Roman" panose="02020603050405020304" pitchFamily="18" charset="0"/>
                <a:cs typeface="Times New Roman" panose="02020603050405020304" pitchFamily="18" charset="0"/>
              </a:rPr>
              <a:t>#include &lt;</a:t>
            </a:r>
            <a:r>
              <a:rPr lang="en-US" sz="1800" dirty="0" err="1">
                <a:latin typeface="Times New Roman" panose="02020603050405020304" pitchFamily="18" charset="0"/>
                <a:cs typeface="Times New Roman" panose="02020603050405020304" pitchFamily="18" charset="0"/>
              </a:rPr>
              <a:t>WiFi.h</a:t>
            </a:r>
            <a:r>
              <a:rPr lang="en-US" sz="1800" dirty="0">
                <a:latin typeface="Times New Roman" panose="02020603050405020304" pitchFamily="18" charset="0"/>
                <a:cs typeface="Times New Roman" panose="02020603050405020304" pitchFamily="18" charset="0"/>
              </a:rPr>
              <a:t>&gt;</a:t>
            </a:r>
          </a:p>
          <a:p>
            <a:pPr marL="0" indent="0">
              <a:buNone/>
            </a:pPr>
            <a:r>
              <a:rPr lang="en-US" sz="1800" dirty="0">
                <a:latin typeface="Times New Roman" panose="02020603050405020304" pitchFamily="18" charset="0"/>
                <a:cs typeface="Times New Roman" panose="02020603050405020304" pitchFamily="18" charset="0"/>
              </a:rPr>
              <a:t>#include &lt;</a:t>
            </a:r>
            <a:r>
              <a:rPr lang="en-US" sz="1800" dirty="0" err="1">
                <a:latin typeface="Times New Roman" panose="02020603050405020304" pitchFamily="18" charset="0"/>
                <a:cs typeface="Times New Roman" panose="02020603050405020304" pitchFamily="18" charset="0"/>
              </a:rPr>
              <a:t>ESPmDNS.h</a:t>
            </a:r>
            <a:r>
              <a:rPr lang="en-US" sz="1800" dirty="0">
                <a:latin typeface="Times New Roman" panose="02020603050405020304" pitchFamily="18" charset="0"/>
                <a:cs typeface="Times New Roman" panose="02020603050405020304" pitchFamily="18" charset="0"/>
              </a:rPr>
              <a:t>&gt;</a:t>
            </a:r>
          </a:p>
          <a:p>
            <a:pPr marL="0" indent="0">
              <a:buNone/>
            </a:pPr>
            <a:r>
              <a:rPr lang="en-US" sz="1800" dirty="0">
                <a:latin typeface="Times New Roman" panose="02020603050405020304" pitchFamily="18" charset="0"/>
                <a:cs typeface="Times New Roman" panose="02020603050405020304" pitchFamily="18" charset="0"/>
              </a:rPr>
              <a:t>#else</a:t>
            </a:r>
          </a:p>
          <a:p>
            <a:pPr marL="0" indent="0">
              <a:buNone/>
            </a:pPr>
            <a:r>
              <a:rPr lang="en-US" sz="1800" dirty="0">
                <a:latin typeface="Times New Roman" panose="02020603050405020304" pitchFamily="18" charset="0"/>
                <a:cs typeface="Times New Roman" panose="02020603050405020304" pitchFamily="18" charset="0"/>
              </a:rPr>
              <a:t>#error "Board not found"</a:t>
            </a:r>
          </a:p>
          <a:p>
            <a:pPr marL="0" indent="0">
              <a:buNone/>
            </a:pPr>
            <a:r>
              <a:rPr lang="en-US" sz="1800" dirty="0">
                <a:latin typeface="Times New Roman" panose="02020603050405020304" pitchFamily="18" charset="0"/>
                <a:cs typeface="Times New Roman" panose="02020603050405020304" pitchFamily="18" charset="0"/>
              </a:rPr>
              <a:t>#endif</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#include &lt;</a:t>
            </a:r>
            <a:r>
              <a:rPr lang="en-US" sz="1800" dirty="0" err="1">
                <a:latin typeface="Times New Roman" panose="02020603050405020304" pitchFamily="18" charset="0"/>
                <a:cs typeface="Times New Roman" panose="02020603050405020304" pitchFamily="18" charset="0"/>
              </a:rPr>
              <a:t>WebSocketsServer.h</a:t>
            </a:r>
            <a:r>
              <a:rPr lang="en-US" sz="1800"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4202010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591E8-DAD2-1F12-DC86-D8AA7E4291EE}"/>
              </a:ext>
            </a:extLst>
          </p:cNvPr>
          <p:cNvSpPr>
            <a:spLocks noGrp="1"/>
          </p:cNvSpPr>
          <p:nvPr>
            <p:ph idx="1"/>
          </p:nvPr>
        </p:nvSpPr>
        <p:spPr>
          <a:xfrm>
            <a:off x="838200" y="822121"/>
            <a:ext cx="10515600" cy="5354842"/>
          </a:xfrm>
        </p:spPr>
        <p:txBody>
          <a:bodyPr>
            <a:normAutofit fontScale="55000" lnSpcReduction="20000"/>
          </a:bodyPr>
          <a:lstStyle/>
          <a:p>
            <a:pPr marL="0" indent="0">
              <a:buNone/>
            </a:pPr>
            <a:r>
              <a:rPr lang="en-IN" dirty="0"/>
              <a:t>#include &lt;</a:t>
            </a:r>
            <a:r>
              <a:rPr lang="en-IN" dirty="0" err="1"/>
              <a:t>ArduinoJson.h</a:t>
            </a:r>
            <a:r>
              <a:rPr lang="en-IN" dirty="0"/>
              <a:t>&gt;</a:t>
            </a:r>
          </a:p>
          <a:p>
            <a:pPr marL="0" indent="0">
              <a:buNone/>
            </a:pPr>
            <a:r>
              <a:rPr lang="en-IN" dirty="0"/>
              <a:t>//#include &lt;</a:t>
            </a:r>
            <a:r>
              <a:rPr lang="en-IN" dirty="0" err="1"/>
              <a:t>DHT.h</a:t>
            </a:r>
            <a:r>
              <a:rPr lang="en-IN" dirty="0"/>
              <a:t>&gt; //DHT and Adafruit Sensor library(https://github.com/adafruit/Adafruit_Sensor)</a:t>
            </a:r>
          </a:p>
          <a:p>
            <a:pPr marL="0" indent="0">
              <a:buNone/>
            </a:pPr>
            <a:r>
              <a:rPr lang="en-IN" dirty="0"/>
              <a:t>#include &lt;</a:t>
            </a:r>
            <a:r>
              <a:rPr lang="en-IN" dirty="0" err="1"/>
              <a:t>Ticker.h</a:t>
            </a:r>
            <a:r>
              <a:rPr lang="en-IN" dirty="0"/>
              <a:t>&gt; //https://github.com/sstaub/Ticker</a:t>
            </a:r>
          </a:p>
          <a:p>
            <a:pPr marL="0" indent="0">
              <a:buNone/>
            </a:pPr>
            <a:r>
              <a:rPr lang="en-IN" dirty="0"/>
              <a:t>#include &lt;</a:t>
            </a:r>
            <a:r>
              <a:rPr lang="en-IN" dirty="0" err="1"/>
              <a:t>Wire.h</a:t>
            </a:r>
            <a:r>
              <a:rPr lang="en-IN" dirty="0"/>
              <a:t>&gt;</a:t>
            </a:r>
          </a:p>
          <a:p>
            <a:pPr marL="0" indent="0">
              <a:buNone/>
            </a:pPr>
            <a:r>
              <a:rPr lang="en-IN" dirty="0"/>
              <a:t>#include &lt;</a:t>
            </a:r>
            <a:r>
              <a:rPr lang="en-IN" dirty="0" err="1"/>
              <a:t>Adafruit_Sensor.h</a:t>
            </a:r>
            <a:r>
              <a:rPr lang="en-IN" dirty="0"/>
              <a:t>&gt;</a:t>
            </a:r>
          </a:p>
          <a:p>
            <a:pPr marL="0" indent="0">
              <a:buNone/>
            </a:pPr>
            <a:r>
              <a:rPr lang="en-IN" dirty="0"/>
              <a:t>#include &lt;Adafruit_BME280.h&gt;</a:t>
            </a:r>
          </a:p>
          <a:p>
            <a:pPr marL="0" indent="0">
              <a:buNone/>
            </a:pPr>
            <a:endParaRPr lang="en-IN" dirty="0"/>
          </a:p>
          <a:p>
            <a:pPr marL="0" indent="0">
              <a:buNone/>
            </a:pPr>
            <a:r>
              <a:rPr lang="en-IN" dirty="0"/>
              <a:t>#define SEALEVELPRESSURE_HPA (1013.25)</a:t>
            </a:r>
          </a:p>
          <a:p>
            <a:pPr marL="0" indent="0">
              <a:buNone/>
            </a:pPr>
            <a:endParaRPr lang="en-IN" dirty="0"/>
          </a:p>
          <a:p>
            <a:pPr marL="0" indent="0">
              <a:buNone/>
            </a:pPr>
            <a:r>
              <a:rPr lang="en-IN" dirty="0"/>
              <a:t>Adafruit_BME280 </a:t>
            </a:r>
            <a:r>
              <a:rPr lang="en-IN" dirty="0" err="1"/>
              <a:t>bme</a:t>
            </a:r>
            <a:r>
              <a:rPr lang="en-IN" dirty="0"/>
              <a:t>;</a:t>
            </a:r>
          </a:p>
          <a:p>
            <a:pPr marL="0" indent="0">
              <a:buNone/>
            </a:pPr>
            <a:endParaRPr lang="en-IN" dirty="0"/>
          </a:p>
          <a:p>
            <a:pPr marL="0" indent="0">
              <a:buNone/>
            </a:pPr>
            <a:r>
              <a:rPr lang="en-IN" dirty="0"/>
              <a:t>//#define DHTPIN 4</a:t>
            </a:r>
          </a:p>
          <a:p>
            <a:pPr marL="0" indent="0">
              <a:buNone/>
            </a:pPr>
            <a:r>
              <a:rPr lang="en-IN" dirty="0"/>
              <a:t>#define LED1 13</a:t>
            </a:r>
          </a:p>
          <a:p>
            <a:pPr marL="0" indent="0">
              <a:buNone/>
            </a:pPr>
            <a:r>
              <a:rPr lang="en-IN" dirty="0"/>
              <a:t>#define LED2 12</a:t>
            </a:r>
          </a:p>
          <a:p>
            <a:pPr marL="0" indent="0">
              <a:buNone/>
            </a:pPr>
            <a:endParaRPr lang="en-IN" dirty="0"/>
          </a:p>
          <a:p>
            <a:pPr marL="0" indent="0">
              <a:buNone/>
            </a:pPr>
            <a:r>
              <a:rPr lang="en-IN" dirty="0"/>
              <a:t>//#define DHTTYPE    DHT11</a:t>
            </a:r>
          </a:p>
          <a:p>
            <a:pPr marL="0" indent="0">
              <a:buNone/>
            </a:pPr>
            <a:r>
              <a:rPr lang="en-IN" dirty="0"/>
              <a:t>///DHT </a:t>
            </a:r>
            <a:r>
              <a:rPr lang="en-IN" dirty="0" err="1"/>
              <a:t>dht</a:t>
            </a:r>
            <a:r>
              <a:rPr lang="en-IN" dirty="0"/>
              <a:t>(DHTPIN, DHTTYPE);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501010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23C80-051D-AF5F-5682-4B4CB8A2AEAB}"/>
              </a:ext>
            </a:extLst>
          </p:cNvPr>
          <p:cNvSpPr>
            <a:spLocks noGrp="1"/>
          </p:cNvSpPr>
          <p:nvPr>
            <p:ph idx="1"/>
          </p:nvPr>
        </p:nvSpPr>
        <p:spPr>
          <a:xfrm>
            <a:off x="838200" y="343950"/>
            <a:ext cx="10515600" cy="6182686"/>
          </a:xfrm>
        </p:spPr>
        <p:txBody>
          <a:bodyPr>
            <a:noAutofit/>
          </a:bodyPr>
          <a:lstStyle/>
          <a:p>
            <a:pPr marL="0" indent="0">
              <a:buNone/>
            </a:pPr>
            <a:r>
              <a:rPr lang="en-IN" sz="1600" dirty="0"/>
              <a:t>void </a:t>
            </a:r>
            <a:r>
              <a:rPr lang="en-IN" sz="1600" dirty="0" err="1"/>
              <a:t>send_sensor</a:t>
            </a:r>
            <a:r>
              <a:rPr lang="en-IN" sz="1600" dirty="0"/>
              <a:t>();</a:t>
            </a:r>
          </a:p>
          <a:p>
            <a:pPr marL="0" indent="0">
              <a:buNone/>
            </a:pPr>
            <a:endParaRPr lang="en-IN" sz="1600" dirty="0"/>
          </a:p>
          <a:p>
            <a:pPr marL="0" indent="0">
              <a:buNone/>
            </a:pPr>
            <a:r>
              <a:rPr lang="en-IN" sz="1600" dirty="0"/>
              <a:t>Ticker timer;</a:t>
            </a:r>
          </a:p>
          <a:p>
            <a:pPr marL="0" indent="0">
              <a:buNone/>
            </a:pPr>
            <a:endParaRPr lang="en-IN" sz="1600" dirty="0"/>
          </a:p>
          <a:p>
            <a:pPr marL="0" indent="0">
              <a:buNone/>
            </a:pPr>
            <a:r>
              <a:rPr lang="en-IN" sz="1600" dirty="0"/>
              <a:t>char webpage[] PROGMEM = R"=====(</a:t>
            </a:r>
          </a:p>
          <a:p>
            <a:pPr marL="0" indent="0">
              <a:buNone/>
            </a:pPr>
            <a:endParaRPr lang="en-IN" sz="1600" dirty="0"/>
          </a:p>
          <a:p>
            <a:pPr marL="0" indent="0">
              <a:buNone/>
            </a:pPr>
            <a:r>
              <a:rPr lang="en-IN" sz="1600" dirty="0"/>
              <a:t>&lt;!DOCTYPE html&gt;</a:t>
            </a:r>
          </a:p>
          <a:p>
            <a:pPr marL="0" indent="0">
              <a:buNone/>
            </a:pPr>
            <a:r>
              <a:rPr lang="en-IN" sz="1600" dirty="0"/>
              <a:t>&lt;html&gt;</a:t>
            </a:r>
          </a:p>
          <a:p>
            <a:pPr marL="0" indent="0">
              <a:buNone/>
            </a:pPr>
            <a:r>
              <a:rPr lang="en-IN" sz="1600" dirty="0"/>
              <a:t>&lt;script&gt;</a:t>
            </a:r>
          </a:p>
          <a:p>
            <a:pPr marL="0" indent="0">
              <a:buNone/>
            </a:pPr>
            <a:endParaRPr lang="en-IN" sz="1600" dirty="0"/>
          </a:p>
          <a:p>
            <a:pPr marL="0" indent="0">
              <a:buNone/>
            </a:pPr>
            <a:r>
              <a:rPr lang="en-IN" sz="1600" dirty="0"/>
              <a:t>var connection = new WebSocket('</a:t>
            </a:r>
            <a:r>
              <a:rPr lang="en-IN" sz="1600" dirty="0" err="1"/>
              <a:t>ws</a:t>
            </a:r>
            <a:r>
              <a:rPr lang="en-IN" sz="1600" dirty="0"/>
              <a:t>://'+</a:t>
            </a:r>
            <a:r>
              <a:rPr lang="en-IN" sz="1600" dirty="0" err="1"/>
              <a:t>location.hostname</a:t>
            </a:r>
            <a:r>
              <a:rPr lang="en-IN" sz="1600" dirty="0"/>
              <a:t>+':81/');</a:t>
            </a:r>
          </a:p>
          <a:p>
            <a:pPr marL="0" indent="0">
              <a:buNone/>
            </a:pPr>
            <a:endParaRPr lang="en-IN" sz="1600" dirty="0"/>
          </a:p>
          <a:p>
            <a:pPr marL="0" indent="0">
              <a:buNone/>
            </a:pPr>
            <a:r>
              <a:rPr lang="en-IN" sz="1600" dirty="0"/>
              <a:t>var button_1_status = 0;</a:t>
            </a:r>
          </a:p>
          <a:p>
            <a:pPr marL="0" indent="0">
              <a:buNone/>
            </a:pPr>
            <a:r>
              <a:rPr lang="en-IN" sz="1600" dirty="0"/>
              <a:t>var button_2_status = 0;</a:t>
            </a:r>
          </a:p>
          <a:p>
            <a:pPr marL="0" indent="0">
              <a:buNone/>
            </a:pPr>
            <a:r>
              <a:rPr lang="en-IN" sz="1600" dirty="0"/>
              <a:t>var </a:t>
            </a:r>
            <a:r>
              <a:rPr lang="en-IN" sz="1600" dirty="0" err="1"/>
              <a:t>temp_data</a:t>
            </a:r>
            <a:r>
              <a:rPr lang="en-IN" sz="1600" dirty="0"/>
              <a:t> = 0;</a:t>
            </a:r>
          </a:p>
          <a:p>
            <a:pPr marL="0" indent="0">
              <a:buNone/>
            </a:pPr>
            <a:r>
              <a:rPr lang="en-IN" sz="1600" dirty="0"/>
              <a:t>var </a:t>
            </a:r>
            <a:r>
              <a:rPr lang="en-IN" sz="1600" dirty="0" err="1"/>
              <a:t>hum_data</a:t>
            </a:r>
            <a:r>
              <a:rPr lang="en-IN" sz="1600" dirty="0"/>
              <a:t> = 0;</a:t>
            </a:r>
          </a:p>
          <a:p>
            <a:pPr marL="0" indent="0">
              <a:buNone/>
            </a:pPr>
            <a:r>
              <a:rPr lang="en-IN" sz="1600" dirty="0" err="1"/>
              <a:t>connection.onmessage</a:t>
            </a:r>
            <a:r>
              <a:rPr lang="en-IN" sz="1600" dirty="0"/>
              <a:t> = function(event){</a:t>
            </a:r>
          </a:p>
        </p:txBody>
      </p:sp>
    </p:spTree>
    <p:extLst>
      <p:ext uri="{BB962C8B-B14F-4D97-AF65-F5344CB8AC3E}">
        <p14:creationId xmlns:p14="http://schemas.microsoft.com/office/powerpoint/2010/main" val="191646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10097-66C1-5C7B-277A-3A325169E01C}"/>
              </a:ext>
            </a:extLst>
          </p:cNvPr>
          <p:cNvSpPr>
            <a:spLocks noGrp="1"/>
          </p:cNvSpPr>
          <p:nvPr>
            <p:ph idx="1"/>
          </p:nvPr>
        </p:nvSpPr>
        <p:spPr>
          <a:xfrm>
            <a:off x="782320" y="172720"/>
            <a:ext cx="10571480" cy="6370320"/>
          </a:xfrm>
        </p:spPr>
        <p:txBody>
          <a:bodyPr>
            <a:normAutofit fontScale="55000" lnSpcReduction="20000"/>
          </a:bodyPr>
          <a:lstStyle/>
          <a:p>
            <a:pPr marL="0" indent="0">
              <a:buNone/>
            </a:pPr>
            <a:r>
              <a:rPr lang="en-IN" dirty="0"/>
              <a:t> var </a:t>
            </a:r>
            <a:r>
              <a:rPr lang="en-IN" dirty="0" err="1"/>
              <a:t>full_data</a:t>
            </a:r>
            <a:r>
              <a:rPr lang="en-IN" dirty="0"/>
              <a:t> = </a:t>
            </a:r>
            <a:r>
              <a:rPr lang="en-IN" dirty="0" err="1"/>
              <a:t>event.data</a:t>
            </a:r>
            <a:r>
              <a:rPr lang="en-IN" dirty="0"/>
              <a:t>;</a:t>
            </a:r>
          </a:p>
          <a:p>
            <a:pPr marL="0" indent="0">
              <a:buNone/>
            </a:pPr>
            <a:r>
              <a:rPr lang="en-IN" dirty="0"/>
              <a:t>  console.log(</a:t>
            </a:r>
            <a:r>
              <a:rPr lang="en-IN" dirty="0" err="1"/>
              <a:t>full_data</a:t>
            </a:r>
            <a:r>
              <a:rPr lang="en-IN" dirty="0"/>
              <a:t>);</a:t>
            </a:r>
          </a:p>
          <a:p>
            <a:pPr marL="0" indent="0">
              <a:buNone/>
            </a:pPr>
            <a:r>
              <a:rPr lang="en-IN" dirty="0"/>
              <a:t>  var data = </a:t>
            </a:r>
            <a:r>
              <a:rPr lang="en-IN" dirty="0" err="1"/>
              <a:t>JSON.parse</a:t>
            </a:r>
            <a:r>
              <a:rPr lang="en-IN" dirty="0"/>
              <a:t>(</a:t>
            </a:r>
            <a:r>
              <a:rPr lang="en-IN" dirty="0" err="1"/>
              <a:t>full_data</a:t>
            </a:r>
            <a:r>
              <a:rPr lang="en-IN" dirty="0"/>
              <a:t>);</a:t>
            </a:r>
          </a:p>
          <a:p>
            <a:pPr marL="0" indent="0">
              <a:buNone/>
            </a:pPr>
            <a:r>
              <a:rPr lang="en-IN" dirty="0"/>
              <a:t>  </a:t>
            </a:r>
            <a:r>
              <a:rPr lang="en-IN" dirty="0" err="1"/>
              <a:t>temp_data</a:t>
            </a:r>
            <a:r>
              <a:rPr lang="en-IN" dirty="0"/>
              <a:t> = </a:t>
            </a:r>
            <a:r>
              <a:rPr lang="en-IN" dirty="0" err="1"/>
              <a:t>data.temp</a:t>
            </a:r>
            <a:r>
              <a:rPr lang="en-IN" dirty="0"/>
              <a:t>;</a:t>
            </a:r>
          </a:p>
          <a:p>
            <a:pPr marL="0" indent="0">
              <a:buNone/>
            </a:pPr>
            <a:r>
              <a:rPr lang="en-IN" dirty="0"/>
              <a:t>  </a:t>
            </a:r>
            <a:r>
              <a:rPr lang="en-IN" dirty="0" err="1"/>
              <a:t>hum_data</a:t>
            </a:r>
            <a:r>
              <a:rPr lang="en-IN" dirty="0"/>
              <a:t> = </a:t>
            </a:r>
            <a:r>
              <a:rPr lang="en-IN" dirty="0" err="1"/>
              <a:t>data.hum</a:t>
            </a:r>
            <a:r>
              <a:rPr lang="en-IN" dirty="0"/>
              <a:t>;</a:t>
            </a:r>
          </a:p>
          <a:p>
            <a:pPr marL="0" indent="0">
              <a:buNone/>
            </a:pPr>
            <a:r>
              <a:rPr lang="en-IN" dirty="0"/>
              <a:t>  </a:t>
            </a:r>
            <a:r>
              <a:rPr lang="en-IN" dirty="0" err="1"/>
              <a:t>document.getElementById</a:t>
            </a:r>
            <a:r>
              <a:rPr lang="en-IN" dirty="0"/>
              <a:t>("</a:t>
            </a:r>
            <a:r>
              <a:rPr lang="en-IN" dirty="0" err="1"/>
              <a:t>temp_meter</a:t>
            </a:r>
            <a:r>
              <a:rPr lang="en-IN" dirty="0"/>
              <a:t>").value = </a:t>
            </a:r>
            <a:r>
              <a:rPr lang="en-IN" dirty="0" err="1"/>
              <a:t>temp_data</a:t>
            </a:r>
            <a:r>
              <a:rPr lang="en-IN" dirty="0"/>
              <a:t>;</a:t>
            </a:r>
          </a:p>
          <a:p>
            <a:pPr marL="0" indent="0">
              <a:buNone/>
            </a:pPr>
            <a:r>
              <a:rPr lang="en-IN" dirty="0"/>
              <a:t>  </a:t>
            </a:r>
            <a:r>
              <a:rPr lang="en-IN" dirty="0" err="1"/>
              <a:t>document.getElementById</a:t>
            </a:r>
            <a:r>
              <a:rPr lang="en-IN" dirty="0"/>
              <a:t>("</a:t>
            </a:r>
            <a:r>
              <a:rPr lang="en-IN" dirty="0" err="1"/>
              <a:t>temp_value</a:t>
            </a:r>
            <a:r>
              <a:rPr lang="en-IN" dirty="0"/>
              <a:t>").</a:t>
            </a:r>
            <a:r>
              <a:rPr lang="en-IN" dirty="0" err="1"/>
              <a:t>innerHTML</a:t>
            </a:r>
            <a:r>
              <a:rPr lang="en-IN" dirty="0"/>
              <a:t> = </a:t>
            </a:r>
            <a:r>
              <a:rPr lang="en-IN" dirty="0" err="1"/>
              <a:t>temp_data</a:t>
            </a:r>
            <a:r>
              <a:rPr lang="en-IN" dirty="0"/>
              <a:t>;</a:t>
            </a:r>
          </a:p>
          <a:p>
            <a:pPr marL="0" indent="0">
              <a:buNone/>
            </a:pPr>
            <a:r>
              <a:rPr lang="en-IN" dirty="0"/>
              <a:t>  </a:t>
            </a:r>
            <a:r>
              <a:rPr lang="en-IN" dirty="0" err="1"/>
              <a:t>document.getElementById</a:t>
            </a:r>
            <a:r>
              <a:rPr lang="en-IN" dirty="0"/>
              <a:t>("</a:t>
            </a:r>
            <a:r>
              <a:rPr lang="en-IN" dirty="0" err="1"/>
              <a:t>hum_meter</a:t>
            </a:r>
            <a:r>
              <a:rPr lang="en-IN" dirty="0"/>
              <a:t>").value = </a:t>
            </a:r>
            <a:r>
              <a:rPr lang="en-IN" dirty="0" err="1"/>
              <a:t>hum_data</a:t>
            </a:r>
            <a:r>
              <a:rPr lang="en-IN" dirty="0"/>
              <a:t>;</a:t>
            </a:r>
          </a:p>
          <a:p>
            <a:pPr marL="0" indent="0">
              <a:buNone/>
            </a:pPr>
            <a:r>
              <a:rPr lang="en-IN" dirty="0"/>
              <a:t>  </a:t>
            </a:r>
            <a:r>
              <a:rPr lang="en-IN" dirty="0" err="1"/>
              <a:t>document.getElementById</a:t>
            </a:r>
            <a:r>
              <a:rPr lang="en-IN" dirty="0"/>
              <a:t>("</a:t>
            </a:r>
            <a:r>
              <a:rPr lang="en-IN" dirty="0" err="1"/>
              <a:t>hum_value</a:t>
            </a:r>
            <a:r>
              <a:rPr lang="en-IN" dirty="0"/>
              <a:t>").</a:t>
            </a:r>
            <a:r>
              <a:rPr lang="en-IN" dirty="0" err="1"/>
              <a:t>innerHTML</a:t>
            </a:r>
            <a:r>
              <a:rPr lang="en-IN" dirty="0"/>
              <a:t> = </a:t>
            </a:r>
            <a:r>
              <a:rPr lang="en-IN" dirty="0" err="1"/>
              <a:t>hum_data</a:t>
            </a:r>
            <a:r>
              <a:rPr lang="en-IN" dirty="0"/>
              <a:t>;</a:t>
            </a:r>
          </a:p>
          <a:p>
            <a:pPr marL="0" indent="0">
              <a:buNone/>
            </a:pPr>
            <a:r>
              <a:rPr lang="en-IN" dirty="0"/>
              <a:t>}</a:t>
            </a:r>
          </a:p>
          <a:p>
            <a:pPr marL="0" indent="0">
              <a:buNone/>
            </a:pPr>
            <a:endParaRPr lang="en-IN" dirty="0"/>
          </a:p>
          <a:p>
            <a:pPr marL="0" indent="0">
              <a:buNone/>
            </a:pPr>
            <a:r>
              <a:rPr lang="en-IN" dirty="0"/>
              <a:t>function button_1_on()</a:t>
            </a:r>
          </a:p>
          <a:p>
            <a:pPr marL="0" indent="0">
              <a:buNone/>
            </a:pPr>
            <a:r>
              <a:rPr lang="en-IN" dirty="0"/>
              <a:t>{</a:t>
            </a:r>
          </a:p>
          <a:p>
            <a:pPr marL="0" indent="0">
              <a:buNone/>
            </a:pPr>
            <a:r>
              <a:rPr lang="en-IN" dirty="0"/>
              <a:t>   button_1_status = 1; </a:t>
            </a:r>
          </a:p>
          <a:p>
            <a:pPr marL="0" indent="0">
              <a:buNone/>
            </a:pPr>
            <a:r>
              <a:rPr lang="en-IN" dirty="0"/>
              <a:t>  console.log("LED 1 is ON");</a:t>
            </a:r>
          </a:p>
          <a:p>
            <a:pPr marL="0" indent="0">
              <a:buNone/>
            </a:pPr>
            <a:r>
              <a:rPr lang="en-IN" dirty="0"/>
              <a:t>  </a:t>
            </a:r>
            <a:r>
              <a:rPr lang="en-IN" dirty="0" err="1"/>
              <a:t>send_data</a:t>
            </a:r>
            <a:r>
              <a:rPr lang="en-IN" dirty="0"/>
              <a:t>();</a:t>
            </a:r>
          </a:p>
          <a:p>
            <a:pPr marL="0" indent="0">
              <a:buNone/>
            </a:pPr>
            <a:r>
              <a:rPr lang="en-IN" dirty="0"/>
              <a:t>}</a:t>
            </a:r>
          </a:p>
          <a:p>
            <a:pPr marL="0" indent="0">
              <a:buNone/>
            </a:pPr>
            <a:r>
              <a:rPr lang="en-US" dirty="0"/>
              <a:t>function button_1_off()</a:t>
            </a:r>
          </a:p>
          <a:p>
            <a:pPr marL="0" indent="0">
              <a:buNone/>
            </a:pPr>
            <a:r>
              <a:rPr lang="en-US" dirty="0"/>
              <a:t>{</a:t>
            </a:r>
          </a:p>
          <a:p>
            <a:pPr marL="0" indent="0">
              <a:buNone/>
            </a:pPr>
            <a:r>
              <a:rPr lang="en-US" dirty="0"/>
              <a:t>  button_1_status = 0;</a:t>
            </a:r>
          </a:p>
          <a:p>
            <a:pPr marL="0" indent="0">
              <a:buNone/>
            </a:pPr>
            <a:r>
              <a:rPr lang="en-US" dirty="0"/>
              <a:t>console.log("LED 1 is OFF");</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64120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93" name="Title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solidFill>
                  <a:srgbClr val="002060"/>
                </a:solidFill>
              </a:rPr>
              <a:t>ABSTRACT</a:t>
            </a:r>
            <a:endParaRPr lang="en-IN" dirty="0"/>
          </a:p>
        </p:txBody>
      </p:sp>
      <p:sp>
        <p:nvSpPr>
          <p:cNvPr id="3" name="Text Box 2"/>
          <p:cNvSpPr txBox="1"/>
          <p:nvPr/>
        </p:nvSpPr>
        <p:spPr>
          <a:xfrm>
            <a:off x="995680" y="1856740"/>
            <a:ext cx="9387840" cy="6494085"/>
          </a:xfrm>
          <a:prstGeom prst="rect">
            <a:avLst/>
          </a:prstGeom>
          <a:noFill/>
        </p:spPr>
        <p:txBody>
          <a:bodyPr wrap="square" rtlCol="0">
            <a:spAutoFit/>
          </a:bodyPr>
          <a:lstStyle/>
          <a:p>
            <a:pPr algn="just">
              <a:lnSpc>
                <a:spcPct val="150000"/>
              </a:lnSpc>
            </a:pPr>
            <a:r>
              <a:rPr lang="en-IN" altLang="en-US" sz="2000" dirty="0" err="1"/>
              <a:t>Iot</a:t>
            </a:r>
            <a:r>
              <a:rPr lang="en-IN" altLang="en-US" sz="2000" dirty="0"/>
              <a:t> technology has enabled the development  of useful application to improve the quality of life. We can also the need to develop other application to make an effective use of the devices and the internet connectivity. Our project </a:t>
            </a:r>
            <a:r>
              <a:rPr lang="en-IN" altLang="en-US" sz="2000" dirty="0" err="1"/>
              <a:t>trys</a:t>
            </a:r>
            <a:r>
              <a:rPr lang="en-IN" altLang="en-US" sz="2000" dirty="0"/>
              <a:t> to solve the problems </a:t>
            </a:r>
            <a:r>
              <a:rPr lang="en-IN" altLang="en-US" sz="2000" dirty="0" err="1"/>
              <a:t>occuring</a:t>
            </a:r>
            <a:r>
              <a:rPr lang="en-IN" altLang="en-US" sz="2000" dirty="0"/>
              <a:t> due to lack of monitoring of our goods. In this regard we have taken the first to solve the problem by proposing a project which can </a:t>
            </a:r>
            <a:r>
              <a:rPr lang="en-IN" altLang="en-US" sz="2000" dirty="0" err="1"/>
              <a:t>Monitior</a:t>
            </a:r>
            <a:r>
              <a:rPr lang="en-IN" altLang="en-US" sz="2000" dirty="0"/>
              <a:t> the temperature of goods present in an container and notify the person in-charge according to the constraints he/she have provided .For this project we will be using ESP8266 as the processing unit due to wireless </a:t>
            </a:r>
            <a:r>
              <a:rPr lang="en-IN" altLang="en-US" sz="2000" dirty="0" err="1"/>
              <a:t>wifi</a:t>
            </a:r>
            <a:r>
              <a:rPr lang="en-IN" altLang="en-US" sz="2000" dirty="0"/>
              <a:t> connectivity and upload HTML code to monitor temperature and daily usage of our model through the local network connected to the device. </a:t>
            </a:r>
          </a:p>
          <a:p>
            <a:pPr algn="just"/>
            <a:endParaRPr lang="en-IN" altLang="en-US" sz="2000" dirty="0"/>
          </a:p>
          <a:p>
            <a:pPr algn="just"/>
            <a:endParaRPr lang="en-IN" altLang="en-US" dirty="0"/>
          </a:p>
          <a:p>
            <a:pPr algn="just"/>
            <a:endParaRPr lang="en-IN" altLang="en-US" dirty="0"/>
          </a:p>
          <a:p>
            <a:pPr algn="just"/>
            <a:endParaRPr lang="en-IN" altLang="en-US" dirty="0"/>
          </a:p>
          <a:p>
            <a:pPr algn="just"/>
            <a:endParaRPr lang="en-IN" altLang="en-US" dirty="0"/>
          </a:p>
          <a:p>
            <a:pPr algn="just"/>
            <a:endParaRPr lang="en-IN" altLang="en-US" dirty="0"/>
          </a:p>
          <a:p>
            <a:pPr algn="just"/>
            <a:endParaRPr lang="en-IN" altLang="en-US" dirty="0"/>
          </a:p>
          <a:p>
            <a:pPr algn="just"/>
            <a:endParaRPr lang="en-I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621B3-E7AD-0BFA-21F4-0EA1C643E1D2}"/>
              </a:ext>
            </a:extLst>
          </p:cNvPr>
          <p:cNvSpPr>
            <a:spLocks noGrp="1"/>
          </p:cNvSpPr>
          <p:nvPr>
            <p:ph idx="1"/>
          </p:nvPr>
        </p:nvSpPr>
        <p:spPr>
          <a:xfrm>
            <a:off x="838200" y="233680"/>
            <a:ext cx="10515600" cy="5943283"/>
          </a:xfrm>
        </p:spPr>
        <p:txBody>
          <a:bodyPr>
            <a:normAutofit fontScale="47500" lnSpcReduction="20000"/>
          </a:bodyPr>
          <a:lstStyle/>
          <a:p>
            <a:pPr marL="0" indent="0">
              <a:buNone/>
            </a:pPr>
            <a:r>
              <a:rPr lang="en-IN" dirty="0" err="1"/>
              <a:t>send_data</a:t>
            </a:r>
            <a:r>
              <a:rPr lang="en-IN" dirty="0"/>
              <a:t>();</a:t>
            </a:r>
          </a:p>
          <a:p>
            <a:pPr marL="0" indent="0">
              <a:buNone/>
            </a:pPr>
            <a:r>
              <a:rPr lang="en-IN" dirty="0"/>
              <a:t>}</a:t>
            </a:r>
          </a:p>
          <a:p>
            <a:pPr marL="0" indent="0">
              <a:buNone/>
            </a:pPr>
            <a:endParaRPr lang="en-IN" dirty="0"/>
          </a:p>
          <a:p>
            <a:pPr marL="0" indent="0">
              <a:buNone/>
            </a:pPr>
            <a:r>
              <a:rPr lang="en-IN" dirty="0"/>
              <a:t>function button_2_on()</a:t>
            </a:r>
          </a:p>
          <a:p>
            <a:pPr marL="0" indent="0">
              <a:buNone/>
            </a:pPr>
            <a:r>
              <a:rPr lang="en-IN" dirty="0"/>
              <a:t>{</a:t>
            </a:r>
          </a:p>
          <a:p>
            <a:pPr marL="0" indent="0">
              <a:buNone/>
            </a:pPr>
            <a:r>
              <a:rPr lang="en-IN" dirty="0"/>
              <a:t>   button_2_status = 1; </a:t>
            </a:r>
          </a:p>
          <a:p>
            <a:pPr marL="0" indent="0">
              <a:buNone/>
            </a:pPr>
            <a:r>
              <a:rPr lang="en-IN" dirty="0"/>
              <a:t>  console.log("LED 2 is ON");</a:t>
            </a:r>
          </a:p>
          <a:p>
            <a:pPr marL="0" indent="0">
              <a:buNone/>
            </a:pPr>
            <a:r>
              <a:rPr lang="en-IN" dirty="0"/>
              <a:t>  </a:t>
            </a:r>
            <a:r>
              <a:rPr lang="en-IN" dirty="0" err="1"/>
              <a:t>send_data</a:t>
            </a:r>
            <a:r>
              <a:rPr lang="en-IN" dirty="0"/>
              <a:t>();</a:t>
            </a:r>
          </a:p>
          <a:p>
            <a:pPr marL="0" indent="0">
              <a:buNone/>
            </a:pPr>
            <a:r>
              <a:rPr lang="en-IN" dirty="0"/>
              <a:t>}</a:t>
            </a:r>
          </a:p>
          <a:p>
            <a:pPr marL="0" indent="0">
              <a:buNone/>
            </a:pPr>
            <a:endParaRPr lang="en-IN" dirty="0"/>
          </a:p>
          <a:p>
            <a:pPr marL="0" indent="0">
              <a:buNone/>
            </a:pPr>
            <a:r>
              <a:rPr lang="en-IN" dirty="0"/>
              <a:t>function button_2_off()</a:t>
            </a:r>
          </a:p>
          <a:p>
            <a:pPr marL="0" indent="0">
              <a:buNone/>
            </a:pPr>
            <a:r>
              <a:rPr lang="en-IN" dirty="0"/>
              <a:t>{</a:t>
            </a:r>
          </a:p>
          <a:p>
            <a:pPr marL="0" indent="0">
              <a:buNone/>
            </a:pPr>
            <a:r>
              <a:rPr lang="en-IN" dirty="0"/>
              <a:t>  button_2_status = 0;</a:t>
            </a:r>
          </a:p>
          <a:p>
            <a:pPr marL="0" indent="0">
              <a:buNone/>
            </a:pPr>
            <a:r>
              <a:rPr lang="en-IN" dirty="0"/>
              <a:t>console.log("LED 2 is OFF");</a:t>
            </a:r>
          </a:p>
          <a:p>
            <a:pPr marL="0" indent="0">
              <a:buNone/>
            </a:pPr>
            <a:r>
              <a:rPr lang="en-IN" dirty="0" err="1"/>
              <a:t>send_data</a:t>
            </a:r>
            <a:r>
              <a:rPr lang="en-IN" dirty="0"/>
              <a:t>();</a:t>
            </a:r>
          </a:p>
          <a:p>
            <a:pPr marL="0" indent="0">
              <a:buNone/>
            </a:pPr>
            <a:r>
              <a:rPr lang="en-IN" dirty="0"/>
              <a:t>}</a:t>
            </a:r>
          </a:p>
          <a:p>
            <a:pPr marL="0" indent="0">
              <a:buNone/>
            </a:pPr>
            <a:endParaRPr lang="en-IN" dirty="0"/>
          </a:p>
          <a:p>
            <a:pPr marL="0" indent="0">
              <a:buNone/>
            </a:pPr>
            <a:r>
              <a:rPr lang="en-IN" dirty="0"/>
              <a:t>function </a:t>
            </a:r>
            <a:r>
              <a:rPr lang="en-IN" dirty="0" err="1"/>
              <a:t>send_data</a:t>
            </a:r>
            <a:r>
              <a:rPr lang="en-IN" dirty="0"/>
              <a:t>()</a:t>
            </a:r>
          </a:p>
          <a:p>
            <a:pPr marL="0" indent="0">
              <a:buNone/>
            </a:pPr>
            <a:r>
              <a:rPr lang="en-IN" dirty="0"/>
              <a:t>{</a:t>
            </a:r>
          </a:p>
          <a:p>
            <a:pPr marL="0" indent="0">
              <a:buNone/>
            </a:pPr>
            <a:r>
              <a:rPr lang="en-IN" dirty="0"/>
              <a:t>  var </a:t>
            </a:r>
            <a:r>
              <a:rPr lang="en-IN" dirty="0" err="1"/>
              <a:t>full_data</a:t>
            </a:r>
            <a:r>
              <a:rPr lang="en-IN" dirty="0"/>
              <a:t> = '{"LED1" :'+button_1_status+',"LED2":'+button_2_status+'}';</a:t>
            </a:r>
          </a:p>
          <a:p>
            <a:pPr marL="0" indent="0">
              <a:buNone/>
            </a:pPr>
            <a:r>
              <a:rPr lang="en-IN" dirty="0"/>
              <a:t>  </a:t>
            </a:r>
            <a:r>
              <a:rPr lang="en-IN" dirty="0" err="1"/>
              <a:t>connection.send</a:t>
            </a:r>
            <a:r>
              <a:rPr lang="en-IN" dirty="0"/>
              <a:t>(</a:t>
            </a:r>
            <a:r>
              <a:rPr lang="en-IN" dirty="0" err="1"/>
              <a:t>full_data</a:t>
            </a: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490068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5F8A0-B9BE-A8D7-245F-A6FF478D3208}"/>
              </a:ext>
            </a:extLst>
          </p:cNvPr>
          <p:cNvSpPr>
            <a:spLocks noGrp="1"/>
          </p:cNvSpPr>
          <p:nvPr>
            <p:ph idx="1"/>
          </p:nvPr>
        </p:nvSpPr>
        <p:spPr>
          <a:xfrm>
            <a:off x="838200" y="518160"/>
            <a:ext cx="11272520" cy="5658803"/>
          </a:xfrm>
        </p:spPr>
        <p:txBody>
          <a:bodyPr>
            <a:normAutofit fontScale="55000" lnSpcReduction="20000"/>
          </a:bodyPr>
          <a:lstStyle/>
          <a:p>
            <a:pPr marL="0" indent="0">
              <a:buNone/>
            </a:pPr>
            <a:r>
              <a:rPr lang="en-IN" dirty="0"/>
              <a:t>&lt;/script&gt;</a:t>
            </a:r>
          </a:p>
          <a:p>
            <a:pPr marL="0" indent="0">
              <a:buNone/>
            </a:pPr>
            <a:r>
              <a:rPr lang="en-IN" dirty="0"/>
              <a:t>&lt;body&gt;</a:t>
            </a:r>
          </a:p>
          <a:p>
            <a:pPr marL="0" indent="0">
              <a:buNone/>
            </a:pPr>
            <a:endParaRPr lang="en-IN" dirty="0"/>
          </a:p>
          <a:p>
            <a:pPr marL="0" indent="0">
              <a:buNone/>
            </a:pPr>
            <a:r>
              <a:rPr lang="en-IN" dirty="0"/>
              <a:t>&lt;</a:t>
            </a:r>
            <a:r>
              <a:rPr lang="en-IN" dirty="0" err="1"/>
              <a:t>center</a:t>
            </a:r>
            <a:r>
              <a:rPr lang="en-IN" dirty="0"/>
              <a:t>&gt;</a:t>
            </a:r>
          </a:p>
          <a:p>
            <a:pPr marL="0" indent="0">
              <a:buNone/>
            </a:pPr>
            <a:r>
              <a:rPr lang="en-IN" dirty="0"/>
              <a:t>&lt;h1&gt;My Home Automation&lt;/h1&gt;</a:t>
            </a:r>
          </a:p>
          <a:p>
            <a:pPr marL="0" indent="0">
              <a:buNone/>
            </a:pPr>
            <a:endParaRPr lang="en-IN" dirty="0"/>
          </a:p>
          <a:p>
            <a:pPr marL="0" indent="0">
              <a:buNone/>
            </a:pPr>
            <a:r>
              <a:rPr lang="en-IN" dirty="0"/>
              <a:t>&lt;h3&gt; LED 1 &lt;/h3&gt;</a:t>
            </a:r>
          </a:p>
          <a:p>
            <a:pPr marL="0" indent="0">
              <a:buNone/>
            </a:pPr>
            <a:r>
              <a:rPr lang="en-IN" dirty="0"/>
              <a:t>&lt;button onclick= "button_1_on()" &gt;On&lt;/button&gt;&lt;button onclick="button_1_off()" &gt;Off&lt;/button&gt;</a:t>
            </a:r>
          </a:p>
          <a:p>
            <a:pPr marL="0" indent="0">
              <a:buNone/>
            </a:pPr>
            <a:r>
              <a:rPr lang="en-IN" dirty="0"/>
              <a:t>&lt;h3&gt; LED 2 &lt;/h3&gt;</a:t>
            </a:r>
          </a:p>
          <a:p>
            <a:pPr marL="0" indent="0">
              <a:buNone/>
            </a:pPr>
            <a:r>
              <a:rPr lang="en-IN" dirty="0"/>
              <a:t>&lt;button onclick="button_2_on()"&gt;On&lt;/button&gt;&lt;button onclick="button_2_off()"&gt;Off&lt;/button&gt;</a:t>
            </a:r>
          </a:p>
          <a:p>
            <a:pPr marL="0" indent="0">
              <a:buNone/>
            </a:pPr>
            <a:r>
              <a:rPr lang="en-IN" dirty="0"/>
              <a:t>&lt;/</a:t>
            </a:r>
            <a:r>
              <a:rPr lang="en-IN" dirty="0" err="1"/>
              <a:t>center</a:t>
            </a:r>
            <a:r>
              <a:rPr lang="en-IN" dirty="0"/>
              <a:t>&gt;</a:t>
            </a:r>
          </a:p>
          <a:p>
            <a:pPr marL="0" indent="0">
              <a:buNone/>
            </a:pPr>
            <a:endParaRPr lang="en-IN" dirty="0"/>
          </a:p>
          <a:p>
            <a:pPr marL="0" indent="0">
              <a:buNone/>
            </a:pPr>
            <a:r>
              <a:rPr lang="en-IN" dirty="0"/>
              <a:t>&lt;div style="text-align: </a:t>
            </a:r>
            <a:r>
              <a:rPr lang="en-IN" dirty="0" err="1"/>
              <a:t>center</a:t>
            </a:r>
            <a:r>
              <a:rPr lang="en-IN" dirty="0"/>
              <a:t>;"&gt;</a:t>
            </a:r>
          </a:p>
          <a:p>
            <a:pPr marL="0" indent="0">
              <a:buNone/>
            </a:pPr>
            <a:r>
              <a:rPr lang="en-IN" dirty="0"/>
              <a:t>&lt;h3&gt;Temperature&lt;/h3&gt;&lt;meter value="2" min="0" max="100" id="</a:t>
            </a:r>
            <a:r>
              <a:rPr lang="en-IN" dirty="0" err="1"/>
              <a:t>temp_meter</a:t>
            </a:r>
            <a:r>
              <a:rPr lang="en-IN" dirty="0"/>
              <a:t>"&gt; &lt;/meter&gt;&lt;h3 id="</a:t>
            </a:r>
            <a:r>
              <a:rPr lang="en-IN" dirty="0" err="1"/>
              <a:t>temp_value</a:t>
            </a:r>
            <a:r>
              <a:rPr lang="en-IN" dirty="0"/>
              <a:t>" style="display: inline-block;"&gt; 2 &lt;/h3&gt;</a:t>
            </a:r>
          </a:p>
          <a:p>
            <a:pPr marL="0" indent="0">
              <a:buNone/>
            </a:pPr>
            <a:r>
              <a:rPr lang="en-IN" dirty="0"/>
              <a:t>&lt;h3&gt;Humidity&lt;/h3&gt;&lt;meter value="2" min="0" max="100" id="</a:t>
            </a:r>
            <a:r>
              <a:rPr lang="en-IN" dirty="0" err="1"/>
              <a:t>hum_meter</a:t>
            </a:r>
            <a:r>
              <a:rPr lang="en-IN" dirty="0"/>
              <a:t>"&gt; &lt;/meter&gt;&lt;h3 id="</a:t>
            </a:r>
            <a:r>
              <a:rPr lang="en-IN" dirty="0" err="1"/>
              <a:t>hum_value</a:t>
            </a:r>
            <a:r>
              <a:rPr lang="en-IN" dirty="0"/>
              <a:t>" style="display: inline-block;"&gt; 2 &lt;/h3&gt;</a:t>
            </a:r>
          </a:p>
          <a:p>
            <a:pPr marL="0" indent="0">
              <a:buNone/>
            </a:pPr>
            <a:endParaRPr lang="en-IN" dirty="0"/>
          </a:p>
          <a:p>
            <a:pPr marL="0" indent="0">
              <a:buNone/>
            </a:pPr>
            <a:r>
              <a:rPr lang="en-IN" dirty="0"/>
              <a:t>&lt;/body&gt;</a:t>
            </a:r>
          </a:p>
          <a:p>
            <a:pPr marL="0" indent="0">
              <a:buNone/>
            </a:pPr>
            <a:r>
              <a:rPr lang="en-IN" dirty="0"/>
              <a:t>&lt;/html&gt;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9930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8BE7E-45EB-88EE-60A6-908E91F67AEF}"/>
              </a:ext>
            </a:extLst>
          </p:cNvPr>
          <p:cNvSpPr>
            <a:spLocks noGrp="1"/>
          </p:cNvSpPr>
          <p:nvPr>
            <p:ph idx="1"/>
          </p:nvPr>
        </p:nvSpPr>
        <p:spPr>
          <a:xfrm>
            <a:off x="838200" y="294640"/>
            <a:ext cx="10515600" cy="6400800"/>
          </a:xfrm>
        </p:spPr>
        <p:txBody>
          <a:bodyPr>
            <a:normAutofit fontScale="55000" lnSpcReduction="20000"/>
          </a:bodyPr>
          <a:lstStyle/>
          <a:p>
            <a:pPr marL="0" indent="0">
              <a:buNone/>
            </a:pPr>
            <a:r>
              <a:rPr lang="en-IN" dirty="0"/>
              <a:t>)=====";</a:t>
            </a:r>
          </a:p>
          <a:p>
            <a:pPr marL="0" indent="0">
              <a:buNone/>
            </a:pPr>
            <a:endParaRPr lang="en-IN" dirty="0"/>
          </a:p>
          <a:p>
            <a:pPr marL="0" indent="0">
              <a:buNone/>
            </a:pPr>
            <a:r>
              <a:rPr lang="en-IN" dirty="0"/>
              <a:t>// </a:t>
            </a:r>
            <a:r>
              <a:rPr lang="en-IN" dirty="0" err="1"/>
              <a:t>ipaddress</a:t>
            </a:r>
            <a:r>
              <a:rPr lang="en-IN" dirty="0"/>
              <a:t>/led1/on</a:t>
            </a:r>
          </a:p>
          <a:p>
            <a:pPr marL="0" indent="0">
              <a:buNone/>
            </a:pPr>
            <a:r>
              <a:rPr lang="en-IN" dirty="0"/>
              <a:t>//</a:t>
            </a:r>
            <a:r>
              <a:rPr lang="en-IN" dirty="0" err="1"/>
              <a:t>ipaddress</a:t>
            </a:r>
            <a:r>
              <a:rPr lang="en-IN" dirty="0"/>
              <a:t>/led1/off</a:t>
            </a:r>
          </a:p>
          <a:p>
            <a:pPr marL="0" indent="0">
              <a:buNone/>
            </a:pPr>
            <a:endParaRPr lang="en-IN" dirty="0"/>
          </a:p>
          <a:p>
            <a:pPr marL="0" indent="0">
              <a:buNone/>
            </a:pPr>
            <a:r>
              <a:rPr lang="en-IN" dirty="0"/>
              <a:t>// </a:t>
            </a:r>
            <a:r>
              <a:rPr lang="en-IN" dirty="0" err="1"/>
              <a:t>ipaddress</a:t>
            </a:r>
            <a:r>
              <a:rPr lang="en-IN" dirty="0"/>
              <a:t>/led2/on</a:t>
            </a:r>
          </a:p>
          <a:p>
            <a:pPr marL="0" indent="0">
              <a:buNone/>
            </a:pPr>
            <a:r>
              <a:rPr lang="en-IN" dirty="0"/>
              <a:t>//</a:t>
            </a:r>
            <a:r>
              <a:rPr lang="en-IN" dirty="0" err="1"/>
              <a:t>ipaddress</a:t>
            </a:r>
            <a:r>
              <a:rPr lang="en-IN" dirty="0"/>
              <a:t>/led2/off</a:t>
            </a:r>
          </a:p>
          <a:p>
            <a:pPr marL="0" indent="0">
              <a:buNone/>
            </a:pPr>
            <a:r>
              <a:rPr lang="en-IN" dirty="0"/>
              <a:t>#include &lt;</a:t>
            </a:r>
            <a:r>
              <a:rPr lang="en-IN" dirty="0" err="1"/>
              <a:t>ESPAsyncWebServer.h</a:t>
            </a:r>
            <a:r>
              <a:rPr lang="en-IN" dirty="0"/>
              <a:t>&gt;</a:t>
            </a:r>
          </a:p>
          <a:p>
            <a:pPr marL="0" indent="0">
              <a:buNone/>
            </a:pPr>
            <a:endParaRPr lang="en-IN" dirty="0"/>
          </a:p>
          <a:p>
            <a:pPr marL="0" indent="0">
              <a:buNone/>
            </a:pPr>
            <a:r>
              <a:rPr lang="en-IN" dirty="0" err="1"/>
              <a:t>AsyncWebServer</a:t>
            </a:r>
            <a:r>
              <a:rPr lang="en-IN" dirty="0"/>
              <a:t> server(80); // server port 80</a:t>
            </a:r>
          </a:p>
          <a:p>
            <a:pPr marL="0" indent="0">
              <a:buNone/>
            </a:pPr>
            <a:r>
              <a:rPr lang="en-IN" dirty="0" err="1"/>
              <a:t>WebSocketsServer</a:t>
            </a:r>
            <a:r>
              <a:rPr lang="en-IN" dirty="0"/>
              <a:t> </a:t>
            </a:r>
            <a:r>
              <a:rPr lang="en-IN" dirty="0" err="1"/>
              <a:t>websockets</a:t>
            </a:r>
            <a:r>
              <a:rPr lang="en-IN" dirty="0"/>
              <a:t>(81);</a:t>
            </a:r>
          </a:p>
          <a:p>
            <a:pPr marL="0" indent="0">
              <a:buNone/>
            </a:pPr>
            <a:endParaRPr lang="en-IN" dirty="0"/>
          </a:p>
          <a:p>
            <a:pPr marL="0" indent="0">
              <a:buNone/>
            </a:pPr>
            <a:r>
              <a:rPr lang="en-IN" dirty="0"/>
              <a:t>void </a:t>
            </a:r>
            <a:r>
              <a:rPr lang="en-IN" dirty="0" err="1"/>
              <a:t>notFound</a:t>
            </a:r>
            <a:r>
              <a:rPr lang="en-IN" dirty="0"/>
              <a:t>(</a:t>
            </a:r>
            <a:r>
              <a:rPr lang="en-IN" dirty="0" err="1"/>
              <a:t>AsyncWebServerRequest</a:t>
            </a:r>
            <a:r>
              <a:rPr lang="en-IN" dirty="0"/>
              <a:t> *request)</a:t>
            </a:r>
          </a:p>
          <a:p>
            <a:pPr marL="0" indent="0">
              <a:buNone/>
            </a:pPr>
            <a:r>
              <a:rPr lang="en-IN" dirty="0"/>
              <a:t>{</a:t>
            </a:r>
          </a:p>
          <a:p>
            <a:pPr marL="0" indent="0">
              <a:buNone/>
            </a:pPr>
            <a:r>
              <a:rPr lang="en-IN" dirty="0"/>
              <a:t>  request-&gt;send(404, "text/plain", "Page Not found");</a:t>
            </a:r>
          </a:p>
          <a:p>
            <a:pPr marL="0" indent="0">
              <a:buNone/>
            </a:pPr>
            <a:r>
              <a:rPr lang="en-IN" dirty="0"/>
              <a:t>}</a:t>
            </a:r>
          </a:p>
          <a:p>
            <a:pPr marL="0" indent="0">
              <a:buNone/>
            </a:pPr>
            <a:endParaRPr lang="en-IN" dirty="0"/>
          </a:p>
          <a:p>
            <a:pPr marL="0" indent="0">
              <a:buNone/>
            </a:pPr>
            <a:endParaRPr lang="en-IN" dirty="0"/>
          </a:p>
          <a:p>
            <a:pPr marL="0" indent="0">
              <a:buNone/>
            </a:pPr>
            <a:r>
              <a:rPr lang="en-IN" dirty="0"/>
              <a:t>void </a:t>
            </a:r>
            <a:r>
              <a:rPr lang="en-IN" dirty="0" err="1"/>
              <a:t>webSocketEvent</a:t>
            </a:r>
            <a:r>
              <a:rPr lang="en-IN" dirty="0"/>
              <a:t>(uint8_t </a:t>
            </a:r>
            <a:r>
              <a:rPr lang="en-IN" dirty="0" err="1"/>
              <a:t>num</a:t>
            </a:r>
            <a:r>
              <a:rPr lang="en-IN" dirty="0"/>
              <a:t>, </a:t>
            </a:r>
            <a:r>
              <a:rPr lang="en-IN" dirty="0" err="1"/>
              <a:t>WStype_t</a:t>
            </a:r>
            <a:r>
              <a:rPr lang="en-IN" dirty="0"/>
              <a:t> type, uint8_t * payload, </a:t>
            </a:r>
            <a:r>
              <a:rPr lang="en-IN" dirty="0" err="1"/>
              <a:t>size_t</a:t>
            </a:r>
            <a:r>
              <a:rPr lang="en-IN" dirty="0"/>
              <a:t> length) {</a:t>
            </a:r>
          </a:p>
          <a:p>
            <a:pPr marL="0" indent="0">
              <a:buNone/>
            </a:pPr>
            <a:endParaRPr lang="en-IN" dirty="0"/>
          </a:p>
          <a:p>
            <a:pPr marL="0" indent="0">
              <a:buNone/>
            </a:pPr>
            <a:r>
              <a:rPr lang="en-IN" dirty="0"/>
              <a:t>  switch (type)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037281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6B7DE-B2B0-04D4-9B8B-C7D9C16E3872}"/>
              </a:ext>
            </a:extLst>
          </p:cNvPr>
          <p:cNvSpPr>
            <a:spLocks noGrp="1"/>
          </p:cNvSpPr>
          <p:nvPr>
            <p:ph idx="1"/>
          </p:nvPr>
        </p:nvSpPr>
        <p:spPr>
          <a:xfrm>
            <a:off x="838200" y="640080"/>
            <a:ext cx="10515600" cy="5536883"/>
          </a:xfrm>
        </p:spPr>
        <p:txBody>
          <a:bodyPr>
            <a:normAutofit fontScale="55000" lnSpcReduction="20000"/>
          </a:bodyPr>
          <a:lstStyle/>
          <a:p>
            <a:pPr marL="0" indent="0">
              <a:buNone/>
            </a:pPr>
            <a:r>
              <a:rPr lang="en-IN" dirty="0"/>
              <a:t> case </a:t>
            </a:r>
            <a:r>
              <a:rPr lang="en-IN" dirty="0" err="1"/>
              <a:t>WStype_DISCONNECTED</a:t>
            </a:r>
            <a:r>
              <a:rPr lang="en-IN" dirty="0"/>
              <a:t>:</a:t>
            </a:r>
          </a:p>
          <a:p>
            <a:pPr marL="0" indent="0">
              <a:buNone/>
            </a:pPr>
            <a:r>
              <a:rPr lang="en-IN" dirty="0"/>
              <a:t>      </a:t>
            </a:r>
            <a:r>
              <a:rPr lang="en-IN" dirty="0" err="1"/>
              <a:t>Serial.printf</a:t>
            </a:r>
            <a:r>
              <a:rPr lang="en-IN" dirty="0"/>
              <a:t>("[%u] Disconnected!\n", </a:t>
            </a:r>
            <a:r>
              <a:rPr lang="en-IN" dirty="0" err="1"/>
              <a:t>num</a:t>
            </a:r>
            <a:r>
              <a:rPr lang="en-IN" dirty="0"/>
              <a:t>);</a:t>
            </a:r>
          </a:p>
          <a:p>
            <a:pPr marL="0" indent="0">
              <a:buNone/>
            </a:pPr>
            <a:r>
              <a:rPr lang="en-IN" dirty="0"/>
              <a:t>      break;</a:t>
            </a:r>
          </a:p>
          <a:p>
            <a:pPr marL="0" indent="0">
              <a:buNone/>
            </a:pPr>
            <a:r>
              <a:rPr lang="en-IN" dirty="0"/>
              <a:t>    case </a:t>
            </a:r>
            <a:r>
              <a:rPr lang="en-IN" dirty="0" err="1"/>
              <a:t>WStype_CONNECTED</a:t>
            </a:r>
            <a:r>
              <a:rPr lang="en-IN" dirty="0"/>
              <a:t>: {</a:t>
            </a:r>
          </a:p>
          <a:p>
            <a:pPr marL="0" indent="0">
              <a:buNone/>
            </a:pPr>
            <a:r>
              <a:rPr lang="en-IN" dirty="0"/>
              <a:t>        </a:t>
            </a:r>
            <a:r>
              <a:rPr lang="en-IN" dirty="0" err="1"/>
              <a:t>IPAddress</a:t>
            </a:r>
            <a:r>
              <a:rPr lang="en-IN" dirty="0"/>
              <a:t> </a:t>
            </a:r>
            <a:r>
              <a:rPr lang="en-IN" dirty="0" err="1"/>
              <a:t>ip</a:t>
            </a:r>
            <a:r>
              <a:rPr lang="en-IN" dirty="0"/>
              <a:t> = </a:t>
            </a:r>
            <a:r>
              <a:rPr lang="en-IN" dirty="0" err="1"/>
              <a:t>websockets.remoteIP</a:t>
            </a:r>
            <a:r>
              <a:rPr lang="en-IN" dirty="0"/>
              <a:t>(</a:t>
            </a:r>
            <a:r>
              <a:rPr lang="en-IN" dirty="0" err="1"/>
              <a:t>num</a:t>
            </a:r>
            <a:r>
              <a:rPr lang="en-IN" dirty="0"/>
              <a:t>);</a:t>
            </a:r>
          </a:p>
          <a:p>
            <a:pPr marL="0" indent="0">
              <a:buNone/>
            </a:pPr>
            <a:r>
              <a:rPr lang="en-IN" dirty="0"/>
              <a:t>        </a:t>
            </a:r>
            <a:r>
              <a:rPr lang="en-IN" dirty="0" err="1"/>
              <a:t>Serial.printf</a:t>
            </a:r>
            <a:r>
              <a:rPr lang="en-IN" dirty="0"/>
              <a:t>("[%u] Connected from %</a:t>
            </a:r>
            <a:r>
              <a:rPr lang="en-IN" dirty="0" err="1"/>
              <a:t>d.%d.%d.%d</a:t>
            </a:r>
            <a:r>
              <a:rPr lang="en-IN" dirty="0"/>
              <a:t> url: %s\n", </a:t>
            </a:r>
            <a:r>
              <a:rPr lang="en-IN" dirty="0" err="1"/>
              <a:t>num</a:t>
            </a:r>
            <a:r>
              <a:rPr lang="en-IN" dirty="0"/>
              <a:t>, </a:t>
            </a:r>
            <a:r>
              <a:rPr lang="en-IN" dirty="0" err="1"/>
              <a:t>ip</a:t>
            </a:r>
            <a:r>
              <a:rPr lang="en-IN" dirty="0"/>
              <a:t>[0], </a:t>
            </a:r>
            <a:r>
              <a:rPr lang="en-IN" dirty="0" err="1"/>
              <a:t>ip</a:t>
            </a:r>
            <a:r>
              <a:rPr lang="en-IN" dirty="0"/>
              <a:t>[1], </a:t>
            </a:r>
            <a:r>
              <a:rPr lang="en-IN" dirty="0" err="1"/>
              <a:t>ip</a:t>
            </a:r>
            <a:r>
              <a:rPr lang="en-IN" dirty="0"/>
              <a:t>[2], </a:t>
            </a:r>
            <a:r>
              <a:rPr lang="en-IN" dirty="0" err="1"/>
              <a:t>ip</a:t>
            </a:r>
            <a:r>
              <a:rPr lang="en-IN" dirty="0"/>
              <a:t>[3], payload);</a:t>
            </a:r>
          </a:p>
          <a:p>
            <a:pPr marL="0" indent="0">
              <a:buNone/>
            </a:pPr>
            <a:r>
              <a:rPr lang="en-IN" dirty="0"/>
              <a:t>      }</a:t>
            </a:r>
          </a:p>
          <a:p>
            <a:pPr marL="0" indent="0">
              <a:buNone/>
            </a:pPr>
            <a:r>
              <a:rPr lang="en-IN" dirty="0"/>
              <a:t>      break;</a:t>
            </a:r>
          </a:p>
          <a:p>
            <a:pPr marL="0" indent="0">
              <a:buNone/>
            </a:pPr>
            <a:r>
              <a:rPr lang="en-IN" dirty="0"/>
              <a:t>    case </a:t>
            </a:r>
            <a:r>
              <a:rPr lang="en-IN" dirty="0" err="1"/>
              <a:t>WStype_TEXT</a:t>
            </a:r>
            <a:r>
              <a:rPr lang="en-IN" dirty="0"/>
              <a:t>:</a:t>
            </a:r>
          </a:p>
          <a:p>
            <a:pPr marL="0" indent="0">
              <a:buNone/>
            </a:pPr>
            <a:r>
              <a:rPr lang="en-IN" dirty="0"/>
              <a:t>      </a:t>
            </a:r>
            <a:r>
              <a:rPr lang="en-IN" dirty="0" err="1"/>
              <a:t>Serial.printf</a:t>
            </a:r>
            <a:r>
              <a:rPr lang="en-IN" dirty="0"/>
              <a:t>("[%u] get Text: %s\n", </a:t>
            </a:r>
            <a:r>
              <a:rPr lang="en-IN" dirty="0" err="1"/>
              <a:t>num</a:t>
            </a:r>
            <a:r>
              <a:rPr lang="en-IN" dirty="0"/>
              <a:t>, payload);</a:t>
            </a:r>
          </a:p>
          <a:p>
            <a:pPr marL="0" indent="0">
              <a:buNone/>
            </a:pPr>
            <a:r>
              <a:rPr lang="en-IN" dirty="0"/>
              <a:t>      String message = String((char*)( payload));</a:t>
            </a:r>
          </a:p>
          <a:p>
            <a:pPr marL="0" indent="0">
              <a:buNone/>
            </a:pPr>
            <a:r>
              <a:rPr lang="en-IN" dirty="0"/>
              <a:t>      </a:t>
            </a:r>
            <a:r>
              <a:rPr lang="en-IN" dirty="0" err="1"/>
              <a:t>Serial.println</a:t>
            </a:r>
            <a:r>
              <a:rPr lang="en-IN" dirty="0"/>
              <a:t>(message);</a:t>
            </a:r>
          </a:p>
          <a:p>
            <a:pPr marL="0" indent="0">
              <a:buNone/>
            </a:pPr>
            <a:endParaRPr lang="en-IN" dirty="0"/>
          </a:p>
          <a:p>
            <a:pPr marL="0" indent="0">
              <a:buNone/>
            </a:pPr>
            <a:r>
              <a:rPr lang="en-IN" dirty="0"/>
              <a:t>      </a:t>
            </a:r>
          </a:p>
          <a:p>
            <a:pPr marL="0" indent="0">
              <a:buNone/>
            </a:pPr>
            <a:r>
              <a:rPr lang="en-IN" dirty="0"/>
              <a:t>     </a:t>
            </a:r>
            <a:r>
              <a:rPr lang="en-IN" dirty="0" err="1"/>
              <a:t>JsonDocument</a:t>
            </a:r>
            <a:r>
              <a:rPr lang="en-IN" dirty="0"/>
              <a:t> doc(200);</a:t>
            </a:r>
          </a:p>
          <a:p>
            <a:pPr marL="0" indent="0">
              <a:buNone/>
            </a:pPr>
            <a:r>
              <a:rPr lang="en-IN" dirty="0"/>
              <a:t>    // deserialize the data</a:t>
            </a:r>
          </a:p>
          <a:p>
            <a:pPr marL="0" indent="0">
              <a:buNone/>
            </a:pPr>
            <a:r>
              <a:rPr lang="en-IN" dirty="0"/>
              <a:t>    </a:t>
            </a:r>
            <a:r>
              <a:rPr lang="en-IN" dirty="0" err="1"/>
              <a:t>DeserializationError</a:t>
            </a:r>
            <a:r>
              <a:rPr lang="en-IN" dirty="0"/>
              <a:t> error = </a:t>
            </a:r>
            <a:r>
              <a:rPr lang="en-IN" dirty="0" err="1"/>
              <a:t>deserializeJson</a:t>
            </a:r>
            <a:r>
              <a:rPr lang="en-IN" dirty="0"/>
              <a:t>(doc, message);</a:t>
            </a:r>
          </a:p>
          <a:p>
            <a:pPr marL="0" indent="0">
              <a:buNone/>
            </a:pPr>
            <a:r>
              <a:rPr lang="en-IN" dirty="0"/>
              <a:t>    // parse the parameters we expect to receive (TO-DO: error handling)</a:t>
            </a:r>
          </a:p>
          <a:p>
            <a:pPr marL="0" indent="0">
              <a:buNone/>
            </a:pPr>
            <a:r>
              <a:rPr lang="en-IN" dirty="0"/>
              <a:t>      // Test if parsing succeeds.</a:t>
            </a:r>
          </a:p>
        </p:txBody>
      </p:sp>
    </p:spTree>
    <p:extLst>
      <p:ext uri="{BB962C8B-B14F-4D97-AF65-F5344CB8AC3E}">
        <p14:creationId xmlns:p14="http://schemas.microsoft.com/office/powerpoint/2010/main" val="162329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8F35B-A856-E6EB-010D-178F41391620}"/>
              </a:ext>
            </a:extLst>
          </p:cNvPr>
          <p:cNvSpPr>
            <a:spLocks noGrp="1"/>
          </p:cNvSpPr>
          <p:nvPr>
            <p:ph idx="1"/>
          </p:nvPr>
        </p:nvSpPr>
        <p:spPr>
          <a:xfrm>
            <a:off x="838200" y="223520"/>
            <a:ext cx="10515600" cy="6482080"/>
          </a:xfrm>
        </p:spPr>
        <p:txBody>
          <a:bodyPr>
            <a:normAutofit fontScale="55000" lnSpcReduction="20000"/>
          </a:bodyPr>
          <a:lstStyle/>
          <a:p>
            <a:pPr marL="0" indent="0">
              <a:buNone/>
            </a:pPr>
            <a:r>
              <a:rPr lang="en-IN" dirty="0"/>
              <a:t> if (error) {</a:t>
            </a:r>
          </a:p>
          <a:p>
            <a:pPr marL="0" indent="0">
              <a:buNone/>
            </a:pPr>
            <a:r>
              <a:rPr lang="en-IN" dirty="0"/>
              <a:t>    </a:t>
            </a:r>
            <a:r>
              <a:rPr lang="en-IN" dirty="0" err="1"/>
              <a:t>Serial.print</a:t>
            </a:r>
            <a:r>
              <a:rPr lang="en-IN" dirty="0"/>
              <a:t>("</a:t>
            </a:r>
            <a:r>
              <a:rPr lang="en-IN" dirty="0" err="1"/>
              <a:t>deserializeJson</a:t>
            </a:r>
            <a:r>
              <a:rPr lang="en-IN" dirty="0"/>
              <a:t>() failed: ");</a:t>
            </a:r>
          </a:p>
          <a:p>
            <a:pPr marL="0" indent="0">
              <a:buNone/>
            </a:pPr>
            <a:r>
              <a:rPr lang="en-IN" dirty="0"/>
              <a:t>    </a:t>
            </a:r>
            <a:r>
              <a:rPr lang="en-IN" dirty="0" err="1"/>
              <a:t>Serial.println</a:t>
            </a:r>
            <a:r>
              <a:rPr lang="en-IN" dirty="0"/>
              <a:t>(</a:t>
            </a:r>
            <a:r>
              <a:rPr lang="en-IN" dirty="0" err="1"/>
              <a:t>error.c_str</a:t>
            </a:r>
            <a:r>
              <a:rPr lang="en-IN" dirty="0"/>
              <a:t>());</a:t>
            </a:r>
          </a:p>
          <a:p>
            <a:pPr marL="0" indent="0">
              <a:buNone/>
            </a:pPr>
            <a:r>
              <a:rPr lang="en-IN" dirty="0"/>
              <a:t>    return;</a:t>
            </a:r>
          </a:p>
          <a:p>
            <a:pPr marL="0" indent="0">
              <a:buNone/>
            </a:pPr>
            <a:r>
              <a:rPr lang="en-IN" dirty="0"/>
              <a:t>  }</a:t>
            </a:r>
          </a:p>
          <a:p>
            <a:pPr marL="0" indent="0">
              <a:buNone/>
            </a:pPr>
            <a:endParaRPr lang="en-IN" dirty="0"/>
          </a:p>
          <a:p>
            <a:pPr marL="0" indent="0">
              <a:buNone/>
            </a:pPr>
            <a:r>
              <a:rPr lang="en-IN" dirty="0"/>
              <a:t>  int LED1_status = doc["LED1"];</a:t>
            </a:r>
          </a:p>
          <a:p>
            <a:pPr marL="0" indent="0">
              <a:buNone/>
            </a:pPr>
            <a:r>
              <a:rPr lang="en-IN" dirty="0"/>
              <a:t>  int LED2_status = doc["LED2"];</a:t>
            </a:r>
          </a:p>
          <a:p>
            <a:pPr marL="0" indent="0">
              <a:buNone/>
            </a:pPr>
            <a:r>
              <a:rPr lang="en-IN" dirty="0"/>
              <a:t>  </a:t>
            </a:r>
            <a:r>
              <a:rPr lang="en-IN" dirty="0" err="1"/>
              <a:t>digitalWrite</a:t>
            </a:r>
            <a:r>
              <a:rPr lang="en-IN" dirty="0"/>
              <a:t>(LED1,LED1_status);</a:t>
            </a:r>
          </a:p>
          <a:p>
            <a:pPr marL="0" indent="0">
              <a:buNone/>
            </a:pPr>
            <a:r>
              <a:rPr lang="en-IN" dirty="0"/>
              <a:t>  </a:t>
            </a:r>
            <a:r>
              <a:rPr lang="en-IN" dirty="0" err="1"/>
              <a:t>digitalWrite</a:t>
            </a:r>
            <a:r>
              <a:rPr lang="en-IN" dirty="0"/>
              <a:t>(LED2,LED2_status);</a:t>
            </a:r>
          </a:p>
          <a:p>
            <a:pPr marL="0" indent="0">
              <a:buNone/>
            </a:pPr>
            <a:r>
              <a:rPr lang="en-IN" dirty="0"/>
              <a:t>  }</a:t>
            </a:r>
          </a:p>
          <a:p>
            <a:pPr marL="0" indent="0">
              <a:buNone/>
            </a:pPr>
            <a:r>
              <a:rPr lang="en-IN" dirty="0"/>
              <a:t>}</a:t>
            </a:r>
          </a:p>
          <a:p>
            <a:pPr marL="0" indent="0">
              <a:buNone/>
            </a:pPr>
            <a:r>
              <a:rPr lang="en-IN" dirty="0"/>
              <a:t>void setup(void)</a:t>
            </a:r>
          </a:p>
          <a:p>
            <a:pPr marL="0" indent="0">
              <a:buNone/>
            </a:pPr>
            <a:r>
              <a:rPr lang="en-IN" dirty="0"/>
              <a:t> </a:t>
            </a:r>
          </a:p>
          <a:p>
            <a:pPr marL="0" indent="0">
              <a:buNone/>
            </a:pPr>
            <a:r>
              <a:rPr lang="en-IN" dirty="0"/>
              <a:t>  </a:t>
            </a:r>
            <a:r>
              <a:rPr lang="en-IN" dirty="0" err="1"/>
              <a:t>Serial.begin</a:t>
            </a:r>
            <a:r>
              <a:rPr lang="en-IN" dirty="0"/>
              <a:t>(115200);</a:t>
            </a:r>
          </a:p>
          <a:p>
            <a:pPr marL="0" indent="0">
              <a:buNone/>
            </a:pPr>
            <a:r>
              <a:rPr lang="en-IN" dirty="0"/>
              <a:t>  </a:t>
            </a:r>
            <a:r>
              <a:rPr lang="en-IN" dirty="0" err="1"/>
              <a:t>pinMode</a:t>
            </a:r>
            <a:r>
              <a:rPr lang="en-IN" dirty="0"/>
              <a:t>(LED1,OUTPUT);</a:t>
            </a:r>
          </a:p>
          <a:p>
            <a:pPr marL="0" indent="0">
              <a:buNone/>
            </a:pPr>
            <a:r>
              <a:rPr lang="en-IN" dirty="0"/>
              <a:t>  </a:t>
            </a:r>
            <a:r>
              <a:rPr lang="en-IN" dirty="0" err="1"/>
              <a:t>pinMode</a:t>
            </a:r>
            <a:r>
              <a:rPr lang="en-IN" dirty="0"/>
              <a:t>(LED2,OUTPUT);</a:t>
            </a:r>
          </a:p>
          <a:p>
            <a:pPr marL="0" indent="0">
              <a:buNone/>
            </a:pPr>
            <a:r>
              <a:rPr lang="en-IN" dirty="0"/>
              <a:t>  //</a:t>
            </a:r>
            <a:r>
              <a:rPr lang="en-IN" dirty="0" err="1"/>
              <a:t>dht.begin</a:t>
            </a:r>
            <a:r>
              <a:rPr lang="en-IN" dirty="0"/>
              <a:t>();</a:t>
            </a:r>
          </a:p>
          <a:p>
            <a:pPr marL="0" indent="0">
              <a:buNone/>
            </a:pPr>
            <a:r>
              <a:rPr lang="en-IN" dirty="0"/>
              <a:t> // if (!</a:t>
            </a:r>
            <a:r>
              <a:rPr lang="en-IN" dirty="0" err="1"/>
              <a:t>bme.begin</a:t>
            </a:r>
            <a:r>
              <a:rPr lang="en-IN" dirty="0"/>
              <a:t>()) {</a:t>
            </a:r>
          </a:p>
          <a:p>
            <a:pPr marL="0" indent="0">
              <a:buNone/>
            </a:pPr>
            <a:r>
              <a:rPr lang="en-US" dirty="0"/>
              <a:t> //  </a:t>
            </a:r>
            <a:r>
              <a:rPr lang="en-US" dirty="0" err="1"/>
              <a:t>Serial.println</a:t>
            </a:r>
            <a:r>
              <a:rPr lang="en-US" dirty="0"/>
              <a:t>("Could not find a valid BME280 sensor, check wiring!");</a:t>
            </a:r>
          </a:p>
          <a:p>
            <a:pPr marL="0" indent="0">
              <a:buNone/>
            </a:pPr>
            <a:r>
              <a:rPr lang="en-US" dirty="0"/>
              <a:t>  //  while (1);</a:t>
            </a:r>
          </a:p>
          <a:p>
            <a:pPr marL="0" indent="0">
              <a:buNone/>
            </a:pPr>
            <a:r>
              <a:rPr lang="en-US" dirty="0"/>
              <a:t> // }</a:t>
            </a:r>
            <a:endParaRPr lang="en-IN" dirty="0"/>
          </a:p>
        </p:txBody>
      </p:sp>
    </p:spTree>
    <p:extLst>
      <p:ext uri="{BB962C8B-B14F-4D97-AF65-F5344CB8AC3E}">
        <p14:creationId xmlns:p14="http://schemas.microsoft.com/office/powerpoint/2010/main" val="3721228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3D836-D02C-EFA9-6FD4-CBF07B82A010}"/>
              </a:ext>
            </a:extLst>
          </p:cNvPr>
          <p:cNvSpPr>
            <a:spLocks noGrp="1"/>
          </p:cNvSpPr>
          <p:nvPr>
            <p:ph idx="1"/>
          </p:nvPr>
        </p:nvSpPr>
        <p:spPr>
          <a:xfrm>
            <a:off x="838200" y="264160"/>
            <a:ext cx="10515600" cy="6350000"/>
          </a:xfrm>
        </p:spPr>
        <p:txBody>
          <a:bodyPr>
            <a:normAutofit fontScale="55000" lnSpcReduction="20000"/>
          </a:bodyPr>
          <a:lstStyle/>
          <a:p>
            <a:pPr marL="0" indent="0">
              <a:buNone/>
            </a:pPr>
            <a:r>
              <a:rPr lang="en-IN" dirty="0"/>
              <a:t> </a:t>
            </a:r>
            <a:r>
              <a:rPr lang="en-IN" dirty="0" err="1"/>
              <a:t>WiFi.softAP</a:t>
            </a:r>
            <a:r>
              <a:rPr lang="en-IN" dirty="0"/>
              <a:t>("</a:t>
            </a:r>
            <a:r>
              <a:rPr lang="en-IN" dirty="0" err="1"/>
              <a:t>techiesms</a:t>
            </a:r>
            <a:r>
              <a:rPr lang="en-IN" dirty="0"/>
              <a:t>", "");</a:t>
            </a:r>
          </a:p>
          <a:p>
            <a:pPr marL="0" indent="0">
              <a:buNone/>
            </a:pPr>
            <a:r>
              <a:rPr lang="en-IN" dirty="0"/>
              <a:t>  </a:t>
            </a:r>
            <a:r>
              <a:rPr lang="en-IN" dirty="0" err="1"/>
              <a:t>Serial.println</a:t>
            </a:r>
            <a:r>
              <a:rPr lang="en-IN" dirty="0"/>
              <a:t>("</a:t>
            </a:r>
            <a:r>
              <a:rPr lang="en-IN" dirty="0" err="1"/>
              <a:t>softap</a:t>
            </a:r>
            <a:r>
              <a:rPr lang="en-IN" dirty="0"/>
              <a:t>");</a:t>
            </a:r>
          </a:p>
          <a:p>
            <a:pPr marL="0" indent="0">
              <a:buNone/>
            </a:pPr>
            <a:r>
              <a:rPr lang="en-IN" dirty="0"/>
              <a:t>  </a:t>
            </a:r>
            <a:r>
              <a:rPr lang="en-IN" dirty="0" err="1"/>
              <a:t>Serial.println</a:t>
            </a:r>
            <a:r>
              <a:rPr lang="en-IN" dirty="0"/>
              <a:t>("");</a:t>
            </a:r>
          </a:p>
          <a:p>
            <a:pPr marL="0" indent="0">
              <a:buNone/>
            </a:pPr>
            <a:r>
              <a:rPr lang="en-IN" dirty="0"/>
              <a:t>  </a:t>
            </a:r>
            <a:r>
              <a:rPr lang="en-IN" dirty="0" err="1"/>
              <a:t>Serial.println</a:t>
            </a:r>
            <a:r>
              <a:rPr lang="en-IN" dirty="0"/>
              <a:t>(</a:t>
            </a:r>
            <a:r>
              <a:rPr lang="en-IN" dirty="0" err="1"/>
              <a:t>WiFi.softAPIP</a:t>
            </a:r>
            <a:r>
              <a:rPr lang="en-IN" dirty="0"/>
              <a:t>());</a:t>
            </a:r>
          </a:p>
          <a:p>
            <a:pPr marL="0" indent="0">
              <a:buNone/>
            </a:pPr>
            <a:r>
              <a:rPr lang="en-IN" dirty="0"/>
              <a:t>  if (</a:t>
            </a:r>
            <a:r>
              <a:rPr lang="en-IN" dirty="0" err="1"/>
              <a:t>MDNS.begin</a:t>
            </a:r>
            <a:r>
              <a:rPr lang="en-IN" dirty="0"/>
              <a:t>("ESP")) { //</a:t>
            </a:r>
            <a:r>
              <a:rPr lang="en-IN" dirty="0" err="1"/>
              <a:t>esp.local</a:t>
            </a:r>
            <a:r>
              <a:rPr lang="en-IN" dirty="0"/>
              <a:t>/</a:t>
            </a:r>
          </a:p>
          <a:p>
            <a:pPr marL="0" indent="0">
              <a:buNone/>
            </a:pPr>
            <a:r>
              <a:rPr lang="en-IN" dirty="0"/>
              <a:t>    </a:t>
            </a:r>
            <a:r>
              <a:rPr lang="en-IN" dirty="0" err="1"/>
              <a:t>Serial.println</a:t>
            </a:r>
            <a:r>
              <a:rPr lang="en-IN" dirty="0"/>
              <a:t>("MDNS responder started");</a:t>
            </a:r>
          </a:p>
          <a:p>
            <a:pPr marL="0" indent="0">
              <a:buNone/>
            </a:pPr>
            <a:r>
              <a:rPr lang="en-IN" dirty="0"/>
              <a:t>  }</a:t>
            </a:r>
          </a:p>
          <a:p>
            <a:pPr marL="0" indent="0">
              <a:buNone/>
            </a:pPr>
            <a:r>
              <a:rPr lang="en-IN" dirty="0"/>
              <a:t>  </a:t>
            </a:r>
            <a:r>
              <a:rPr lang="en-IN" dirty="0" err="1"/>
              <a:t>server.on</a:t>
            </a:r>
            <a:r>
              <a:rPr lang="en-IN" dirty="0"/>
              <a:t>("/", [](</a:t>
            </a:r>
            <a:r>
              <a:rPr lang="en-IN" dirty="0" err="1"/>
              <a:t>AsyncWebServerRequest</a:t>
            </a:r>
            <a:r>
              <a:rPr lang="en-IN" dirty="0"/>
              <a:t> * request)</a:t>
            </a:r>
          </a:p>
          <a:p>
            <a:pPr marL="0" indent="0">
              <a:buNone/>
            </a:pPr>
            <a:r>
              <a:rPr lang="en-IN" dirty="0"/>
              <a:t>  { </a:t>
            </a:r>
          </a:p>
          <a:p>
            <a:pPr marL="0" indent="0">
              <a:buNone/>
            </a:pPr>
            <a:r>
              <a:rPr lang="en-IN" dirty="0"/>
              <a:t>  request-&gt;</a:t>
            </a:r>
            <a:r>
              <a:rPr lang="en-IN" dirty="0" err="1"/>
              <a:t>send_P</a:t>
            </a:r>
            <a:r>
              <a:rPr lang="en-IN" dirty="0"/>
              <a:t>(200, "text/html", webpage);</a:t>
            </a:r>
          </a:p>
          <a:p>
            <a:pPr marL="0" indent="0">
              <a:buNone/>
            </a:pPr>
            <a:r>
              <a:rPr lang="en-IN" dirty="0"/>
              <a:t>  });</a:t>
            </a:r>
          </a:p>
          <a:p>
            <a:pPr marL="0" indent="0">
              <a:buNone/>
            </a:pPr>
            <a:r>
              <a:rPr lang="en-IN" dirty="0"/>
              <a:t>   </a:t>
            </a:r>
            <a:r>
              <a:rPr lang="en-IN" dirty="0" err="1"/>
              <a:t>server.on</a:t>
            </a:r>
            <a:r>
              <a:rPr lang="en-IN" dirty="0"/>
              <a:t>("/led1/on", HTTP_GET, [](</a:t>
            </a:r>
            <a:r>
              <a:rPr lang="en-IN" dirty="0" err="1"/>
              <a:t>AsyncWebServerRequest</a:t>
            </a:r>
            <a:r>
              <a:rPr lang="en-IN" dirty="0"/>
              <a:t> * request)</a:t>
            </a:r>
          </a:p>
          <a:p>
            <a:pPr marL="0" indent="0">
              <a:buNone/>
            </a:pPr>
            <a:r>
              <a:rPr lang="en-IN" dirty="0"/>
              <a:t>  { </a:t>
            </a:r>
          </a:p>
          <a:p>
            <a:pPr marL="0" indent="0">
              <a:buNone/>
            </a:pPr>
            <a:r>
              <a:rPr lang="en-IN" dirty="0"/>
              <a:t>    </a:t>
            </a:r>
            <a:r>
              <a:rPr lang="en-IN" dirty="0" err="1"/>
              <a:t>digitalWrite</a:t>
            </a:r>
            <a:r>
              <a:rPr lang="en-IN" dirty="0"/>
              <a:t>(LED1,HIGH);</a:t>
            </a:r>
          </a:p>
          <a:p>
            <a:pPr marL="0" indent="0">
              <a:buNone/>
            </a:pPr>
            <a:r>
              <a:rPr lang="en-IN" dirty="0"/>
              <a:t>  request-&gt;</a:t>
            </a:r>
            <a:r>
              <a:rPr lang="en-IN" dirty="0" err="1"/>
              <a:t>send_P</a:t>
            </a:r>
            <a:r>
              <a:rPr lang="en-IN" dirty="0"/>
              <a:t>(200, "text/html", webpage);</a:t>
            </a:r>
          </a:p>
          <a:p>
            <a:pPr marL="0" indent="0">
              <a:buNone/>
            </a:pPr>
            <a:r>
              <a:rPr lang="en-IN" dirty="0"/>
              <a:t>  });</a:t>
            </a:r>
          </a:p>
          <a:p>
            <a:pPr marL="0" indent="0">
              <a:buNone/>
            </a:pPr>
            <a:r>
              <a:rPr lang="en-IN" dirty="0"/>
              <a:t> </a:t>
            </a:r>
            <a:r>
              <a:rPr lang="en-IN" dirty="0" err="1"/>
              <a:t>server.onNotFound</a:t>
            </a:r>
            <a:r>
              <a:rPr lang="en-IN" dirty="0"/>
              <a:t>(</a:t>
            </a:r>
            <a:r>
              <a:rPr lang="en-IN" dirty="0" err="1"/>
              <a:t>notFound</a:t>
            </a:r>
            <a:r>
              <a:rPr lang="en-IN" dirty="0"/>
              <a:t>);</a:t>
            </a:r>
          </a:p>
          <a:p>
            <a:pPr marL="0" indent="0">
              <a:buNone/>
            </a:pPr>
            <a:r>
              <a:rPr lang="en-IN" dirty="0"/>
              <a:t>  </a:t>
            </a:r>
            <a:r>
              <a:rPr lang="en-IN" dirty="0" err="1"/>
              <a:t>server.begin</a:t>
            </a:r>
            <a:r>
              <a:rPr lang="en-IN" dirty="0"/>
              <a:t>();  // it will start webserver</a:t>
            </a:r>
          </a:p>
          <a:p>
            <a:pPr marL="0" indent="0">
              <a:buNone/>
            </a:pPr>
            <a:r>
              <a:rPr lang="en-IN" dirty="0"/>
              <a:t>  </a:t>
            </a:r>
            <a:r>
              <a:rPr lang="en-IN" dirty="0" err="1"/>
              <a:t>websockets.begin</a:t>
            </a:r>
            <a:r>
              <a:rPr lang="en-IN" dirty="0"/>
              <a:t>();</a:t>
            </a:r>
          </a:p>
          <a:p>
            <a:pPr marL="0" indent="0">
              <a:buNone/>
            </a:pPr>
            <a:r>
              <a:rPr lang="en-IN" dirty="0"/>
              <a:t>  </a:t>
            </a:r>
            <a:r>
              <a:rPr lang="en-IN" dirty="0" err="1"/>
              <a:t>websockets.onEvent</a:t>
            </a:r>
            <a:r>
              <a:rPr lang="en-IN" dirty="0"/>
              <a:t>(</a:t>
            </a:r>
            <a:r>
              <a:rPr lang="en-IN" dirty="0" err="1"/>
              <a:t>webSocketEvent</a:t>
            </a:r>
            <a:r>
              <a:rPr lang="en-IN" dirty="0"/>
              <a:t>);</a:t>
            </a:r>
          </a:p>
          <a:p>
            <a:pPr marL="0" indent="0">
              <a:buNone/>
            </a:pPr>
            <a:r>
              <a:rPr lang="en-IN" dirty="0"/>
              <a:t>  </a:t>
            </a:r>
            <a:r>
              <a:rPr lang="en-IN" dirty="0" err="1"/>
              <a:t>timer.attach</a:t>
            </a:r>
            <a:r>
              <a:rPr lang="en-IN" dirty="0"/>
              <a:t>(2,send_sensor);</a:t>
            </a:r>
          </a:p>
        </p:txBody>
      </p:sp>
    </p:spTree>
    <p:extLst>
      <p:ext uri="{BB962C8B-B14F-4D97-AF65-F5344CB8AC3E}">
        <p14:creationId xmlns:p14="http://schemas.microsoft.com/office/powerpoint/2010/main" val="1790128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EA192-2A60-0268-6D06-C7E650E7569E}"/>
              </a:ext>
            </a:extLst>
          </p:cNvPr>
          <p:cNvSpPr>
            <a:spLocks noGrp="1"/>
          </p:cNvSpPr>
          <p:nvPr>
            <p:ph idx="1"/>
          </p:nvPr>
        </p:nvSpPr>
        <p:spPr>
          <a:xfrm>
            <a:off x="838200" y="294640"/>
            <a:ext cx="10515600" cy="6817360"/>
          </a:xfrm>
        </p:spPr>
        <p:txBody>
          <a:bodyPr>
            <a:normAutofit fontScale="47500" lnSpcReduction="20000"/>
          </a:bodyPr>
          <a:lstStyle/>
          <a:p>
            <a:pPr marL="0" indent="0">
              <a:buNone/>
            </a:pPr>
            <a:r>
              <a:rPr lang="en-IN" dirty="0"/>
              <a:t>}</a:t>
            </a:r>
          </a:p>
          <a:p>
            <a:pPr marL="0" indent="0">
              <a:buNone/>
            </a:pPr>
            <a:r>
              <a:rPr lang="en-IN" dirty="0"/>
              <a:t>void loop(void)</a:t>
            </a:r>
          </a:p>
          <a:p>
            <a:pPr marL="0" indent="0">
              <a:buNone/>
            </a:pPr>
            <a:r>
              <a:rPr lang="en-IN" dirty="0"/>
              <a:t>{</a:t>
            </a:r>
          </a:p>
          <a:p>
            <a:pPr marL="0" indent="0">
              <a:buNone/>
            </a:pPr>
            <a:r>
              <a:rPr lang="en-IN" dirty="0"/>
              <a:t> </a:t>
            </a:r>
            <a:r>
              <a:rPr lang="en-IN" dirty="0" err="1"/>
              <a:t>websockets.loop</a:t>
            </a:r>
            <a:r>
              <a:rPr lang="en-IN" dirty="0"/>
              <a:t>();</a:t>
            </a:r>
          </a:p>
          <a:p>
            <a:pPr marL="0" indent="0">
              <a:buNone/>
            </a:pPr>
            <a:r>
              <a:rPr lang="en-IN" dirty="0"/>
              <a:t>}</a:t>
            </a:r>
          </a:p>
          <a:p>
            <a:pPr marL="0" indent="0">
              <a:buNone/>
            </a:pPr>
            <a:r>
              <a:rPr lang="en-IN" dirty="0"/>
              <a:t>void </a:t>
            </a:r>
            <a:r>
              <a:rPr lang="en-IN" dirty="0" err="1"/>
              <a:t>send_sensor</a:t>
            </a:r>
            <a:r>
              <a:rPr lang="en-IN" dirty="0"/>
              <a:t>()</a:t>
            </a:r>
          </a:p>
          <a:p>
            <a:pPr marL="0" indent="0">
              <a:buNone/>
            </a:pPr>
            <a:r>
              <a:rPr lang="en-IN" dirty="0"/>
              <a:t>{</a:t>
            </a:r>
          </a:p>
          <a:p>
            <a:pPr marL="0" indent="0">
              <a:buNone/>
            </a:pPr>
            <a:r>
              <a:rPr lang="en-IN" dirty="0"/>
              <a:t>    // Sensor readings may also be up to 2 seconds 'old' (its a very slow sensor)</a:t>
            </a:r>
          </a:p>
          <a:p>
            <a:pPr marL="0" indent="0">
              <a:buNone/>
            </a:pPr>
            <a:r>
              <a:rPr lang="en-IN" dirty="0"/>
              <a:t>  float h = 5.04;//</a:t>
            </a:r>
            <a:r>
              <a:rPr lang="en-IN" dirty="0" err="1"/>
              <a:t>bme.readHumidity</a:t>
            </a:r>
            <a:r>
              <a:rPr lang="en-IN" dirty="0"/>
              <a:t>();</a:t>
            </a:r>
          </a:p>
          <a:p>
            <a:pPr marL="0" indent="0">
              <a:buNone/>
            </a:pPr>
            <a:r>
              <a:rPr lang="en-IN" dirty="0"/>
              <a:t>  // Read temperature as Celsius (the default)</a:t>
            </a:r>
          </a:p>
          <a:p>
            <a:pPr marL="0" indent="0">
              <a:buNone/>
            </a:pPr>
            <a:r>
              <a:rPr lang="en-IN" dirty="0"/>
              <a:t>  float t = 5.45;//</a:t>
            </a:r>
            <a:r>
              <a:rPr lang="en-IN" dirty="0" err="1"/>
              <a:t>bme.readTemperature</a:t>
            </a:r>
            <a:r>
              <a:rPr lang="en-IN" dirty="0"/>
              <a:t>(); </a:t>
            </a:r>
          </a:p>
          <a:p>
            <a:pPr marL="0" indent="0">
              <a:buNone/>
            </a:pPr>
            <a:r>
              <a:rPr lang="en-IN" dirty="0"/>
              <a:t>    if (</a:t>
            </a:r>
            <a:r>
              <a:rPr lang="en-IN" dirty="0" err="1"/>
              <a:t>isnan</a:t>
            </a:r>
            <a:r>
              <a:rPr lang="en-IN" dirty="0"/>
              <a:t>(h) || </a:t>
            </a:r>
            <a:r>
              <a:rPr lang="en-IN" dirty="0" err="1"/>
              <a:t>isnan</a:t>
            </a:r>
            <a:r>
              <a:rPr lang="en-IN" dirty="0"/>
              <a:t>(t) ) {</a:t>
            </a:r>
          </a:p>
          <a:p>
            <a:pPr marL="0" indent="0">
              <a:buNone/>
            </a:pPr>
            <a:r>
              <a:rPr lang="en-IN" dirty="0"/>
              <a:t>    </a:t>
            </a:r>
            <a:r>
              <a:rPr lang="en-IN" dirty="0" err="1"/>
              <a:t>Serial.println</a:t>
            </a:r>
            <a:r>
              <a:rPr lang="en-IN" dirty="0"/>
              <a:t>(F("Failed to read from DHT sensor!"));</a:t>
            </a:r>
          </a:p>
          <a:p>
            <a:pPr marL="0" indent="0">
              <a:buNone/>
            </a:pPr>
            <a:r>
              <a:rPr lang="en-IN" dirty="0"/>
              <a:t>    return;</a:t>
            </a:r>
          </a:p>
          <a:p>
            <a:pPr marL="0" indent="0">
              <a:buNone/>
            </a:pPr>
            <a:r>
              <a:rPr lang="en-IN" dirty="0"/>
              <a:t>  }</a:t>
            </a:r>
          </a:p>
          <a:p>
            <a:pPr marL="0" indent="0">
              <a:buNone/>
            </a:pPr>
            <a:r>
              <a:rPr lang="en-IN" dirty="0"/>
              <a:t>  // </a:t>
            </a:r>
            <a:r>
              <a:rPr lang="en-IN" dirty="0" err="1"/>
              <a:t>JSON_Data</a:t>
            </a:r>
            <a:r>
              <a:rPr lang="en-IN" dirty="0"/>
              <a:t> = {"</a:t>
            </a:r>
            <a:r>
              <a:rPr lang="en-IN" dirty="0" err="1"/>
              <a:t>temp":t,"hum":h</a:t>
            </a:r>
            <a:r>
              <a:rPr lang="en-IN" dirty="0"/>
              <a:t>}</a:t>
            </a:r>
          </a:p>
          <a:p>
            <a:pPr marL="0" indent="0">
              <a:buNone/>
            </a:pPr>
            <a:r>
              <a:rPr lang="en-IN" dirty="0"/>
              <a:t>  String </a:t>
            </a:r>
            <a:r>
              <a:rPr lang="en-IN" dirty="0" err="1"/>
              <a:t>JSON_Data</a:t>
            </a:r>
            <a:r>
              <a:rPr lang="en-IN" dirty="0"/>
              <a:t> = "{\"temp\":";</a:t>
            </a:r>
          </a:p>
          <a:p>
            <a:pPr marL="0" indent="0">
              <a:buNone/>
            </a:pPr>
            <a:r>
              <a:rPr lang="en-IN" dirty="0"/>
              <a:t>         </a:t>
            </a:r>
            <a:r>
              <a:rPr lang="en-IN" dirty="0" err="1"/>
              <a:t>JSON_Data</a:t>
            </a:r>
            <a:r>
              <a:rPr lang="en-IN" dirty="0"/>
              <a:t> += t;</a:t>
            </a:r>
          </a:p>
          <a:p>
            <a:pPr marL="0" indent="0">
              <a:buNone/>
            </a:pPr>
            <a:r>
              <a:rPr lang="en-IN" dirty="0"/>
              <a:t>         </a:t>
            </a:r>
            <a:r>
              <a:rPr lang="en-IN" dirty="0" err="1"/>
              <a:t>JSON_Data</a:t>
            </a:r>
            <a:r>
              <a:rPr lang="en-IN" dirty="0"/>
              <a:t> += ",\"hum\":";</a:t>
            </a:r>
          </a:p>
          <a:p>
            <a:pPr marL="0" indent="0">
              <a:buNone/>
            </a:pPr>
            <a:r>
              <a:rPr lang="en-IN" dirty="0"/>
              <a:t>         </a:t>
            </a:r>
            <a:r>
              <a:rPr lang="en-IN" dirty="0" err="1"/>
              <a:t>JSON_Data</a:t>
            </a:r>
            <a:r>
              <a:rPr lang="en-IN" dirty="0"/>
              <a:t> += h;</a:t>
            </a:r>
          </a:p>
          <a:p>
            <a:pPr marL="0" indent="0">
              <a:buNone/>
            </a:pPr>
            <a:r>
              <a:rPr lang="en-IN" dirty="0"/>
              <a:t>         </a:t>
            </a:r>
            <a:r>
              <a:rPr lang="en-IN" dirty="0" err="1"/>
              <a:t>JSON_Data</a:t>
            </a:r>
            <a:r>
              <a:rPr lang="en-IN" dirty="0"/>
              <a:t> += "}";</a:t>
            </a:r>
          </a:p>
          <a:p>
            <a:pPr marL="0" indent="0">
              <a:buNone/>
            </a:pPr>
            <a:r>
              <a:rPr lang="en-IN" dirty="0"/>
              <a:t>   </a:t>
            </a:r>
            <a:r>
              <a:rPr lang="en-IN" dirty="0" err="1"/>
              <a:t>Serial.println</a:t>
            </a:r>
            <a:r>
              <a:rPr lang="en-IN" dirty="0"/>
              <a:t>(</a:t>
            </a:r>
            <a:r>
              <a:rPr lang="en-IN" dirty="0" err="1"/>
              <a:t>JSON_Data</a:t>
            </a:r>
            <a:r>
              <a:rPr lang="en-IN" dirty="0"/>
              <a:t>);     </a:t>
            </a:r>
          </a:p>
          <a:p>
            <a:pPr marL="0" indent="0">
              <a:buNone/>
            </a:pPr>
            <a:r>
              <a:rPr lang="en-IN" dirty="0"/>
              <a:t>  </a:t>
            </a:r>
            <a:r>
              <a:rPr lang="en-IN" dirty="0" err="1"/>
              <a:t>websockets.broadcastTXT</a:t>
            </a:r>
            <a:r>
              <a:rPr lang="en-IN" dirty="0"/>
              <a:t>(</a:t>
            </a:r>
            <a:r>
              <a:rPr lang="en-IN" dirty="0" err="1"/>
              <a:t>JSON_Data</a:t>
            </a:r>
            <a:r>
              <a:rPr lang="en-IN" dirty="0"/>
              <a:t>);</a:t>
            </a:r>
          </a:p>
          <a:p>
            <a:pPr marL="0" indent="0">
              <a:buNone/>
            </a:pPr>
            <a:r>
              <a:rPr lang="en-IN" dirty="0"/>
              <a:t>}</a:t>
            </a:r>
          </a:p>
        </p:txBody>
      </p:sp>
    </p:spTree>
    <p:extLst>
      <p:ext uri="{BB962C8B-B14F-4D97-AF65-F5344CB8AC3E}">
        <p14:creationId xmlns:p14="http://schemas.microsoft.com/office/powerpoint/2010/main" val="1623701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7954-60A5-8608-4CA2-9686ADD0E4E3}"/>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4.2 Execution Flow</a:t>
            </a:r>
          </a:p>
        </p:txBody>
      </p:sp>
      <p:sp>
        <p:nvSpPr>
          <p:cNvPr id="3" name="Content Placeholder 2">
            <a:extLst>
              <a:ext uri="{FF2B5EF4-FFF2-40B4-BE49-F238E27FC236}">
                <a16:creationId xmlns:a16="http://schemas.microsoft.com/office/drawing/2014/main" id="{34298517-13C2-0959-79EE-AF03CE3F0E45}"/>
              </a:ext>
            </a:extLst>
          </p:cNvPr>
          <p:cNvSpPr>
            <a:spLocks noGrp="1"/>
          </p:cNvSpPr>
          <p:nvPr>
            <p:ph idx="1"/>
          </p:nvPr>
        </p:nvSpPr>
        <p:spPr>
          <a:xfrm>
            <a:off x="838200" y="1483360"/>
            <a:ext cx="10515600" cy="4693603"/>
          </a:xfrm>
        </p:spPr>
        <p:txBody>
          <a:bodyPr>
            <a:no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Setup Wi-Fi and Web Server: </a:t>
            </a:r>
            <a:r>
              <a:rPr lang="en-US" sz="2000" dirty="0">
                <a:latin typeface="Times New Roman" panose="02020603050405020304" pitchFamily="18" charset="0"/>
                <a:cs typeface="Times New Roman" panose="02020603050405020304" pitchFamily="18" charset="0"/>
              </a:rPr>
              <a:t>The setup function initializes the serial communication, sets up the </a:t>
            </a:r>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access point with the SSID "techiesms", and starts the MDNS responder. It then configures the web server to handle requests for the root path ("/") by serving the HTML page stored in the webpage variable.</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WebSocket Communication</a:t>
            </a:r>
            <a:r>
              <a:rPr lang="en-US" sz="2000" dirty="0">
                <a:latin typeface="Times New Roman" panose="02020603050405020304" pitchFamily="18" charset="0"/>
                <a:cs typeface="Times New Roman" panose="02020603050405020304" pitchFamily="18" charset="0"/>
              </a:rPr>
              <a:t>: The code initializes a WebSocket server on port 81 and sets up an event handler for incoming WebSocket messages. When a message is received, it parses it as JSON and checks if it contains a "threshold" key. If it does, it updates the temperature Threshold variable with the new threshold value.</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Sensor Reading and LED Control: </a:t>
            </a:r>
            <a:r>
              <a:rPr lang="en-US" sz="2000" dirty="0">
                <a:latin typeface="Times New Roman" panose="02020603050405020304" pitchFamily="18" charset="0"/>
                <a:cs typeface="Times New Roman" panose="02020603050405020304" pitchFamily="18" charset="0"/>
              </a:rPr>
              <a:t>The send_sensor function is called every 2 seconds (as configured by the timer.attach(2, send_sensor); statement in setup). This function reads the temperature and humidity from the DHT sensor and broadcasts this data to all connected WebSocket clients. It also checks if the temperature exceeds the temperature Threshold and turns on the LED (LED1) if it does, or turns it off otherwise.</a:t>
            </a:r>
          </a:p>
        </p:txBody>
      </p:sp>
    </p:spTree>
    <p:extLst>
      <p:ext uri="{BB962C8B-B14F-4D97-AF65-F5344CB8AC3E}">
        <p14:creationId xmlns:p14="http://schemas.microsoft.com/office/powerpoint/2010/main" val="1355165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5BE31-CA0C-5D72-A9FE-37E46B002BF9}"/>
              </a:ext>
            </a:extLst>
          </p:cNvPr>
          <p:cNvSpPr>
            <a:spLocks noGrp="1"/>
          </p:cNvSpPr>
          <p:nvPr>
            <p:ph idx="1"/>
          </p:nvPr>
        </p:nvSpPr>
        <p:spPr>
          <a:xfrm>
            <a:off x="838200" y="924560"/>
            <a:ext cx="10515600" cy="5252403"/>
          </a:xfrm>
        </p:spPr>
        <p:txBody>
          <a:bodyPr>
            <a:norm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Web Interface: </a:t>
            </a:r>
            <a:r>
              <a:rPr lang="en-US" sz="2000" dirty="0">
                <a:latin typeface="Times New Roman" panose="02020603050405020304" pitchFamily="18" charset="0"/>
                <a:cs typeface="Times New Roman" panose="02020603050405020304" pitchFamily="18" charset="0"/>
              </a:rPr>
              <a:t>The HTML page served by the web server includes buttons to turn the LED on and off, a meter to display the temperature, and an input field to set the temperature threshold. The JavaScript code in the HTML handles WebSocket communication with the server, updates the UI based on received data, and sends the new threshold value to the server when it is changed by the user.</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Loop: </a:t>
            </a:r>
            <a:r>
              <a:rPr lang="en-US" sz="2000" dirty="0">
                <a:latin typeface="Times New Roman" panose="02020603050405020304" pitchFamily="18" charset="0"/>
                <a:cs typeface="Times New Roman" panose="02020603050405020304" pitchFamily="18" charset="0"/>
              </a:rPr>
              <a:t>The loop function calls </a:t>
            </a:r>
            <a:r>
              <a:rPr lang="en-US" sz="2000" dirty="0" err="1">
                <a:latin typeface="Times New Roman" panose="02020603050405020304" pitchFamily="18" charset="0"/>
                <a:cs typeface="Times New Roman" panose="02020603050405020304" pitchFamily="18" charset="0"/>
              </a:rPr>
              <a:t>websockets.loop</a:t>
            </a:r>
            <a:r>
              <a:rPr lang="en-US" sz="2000" dirty="0">
                <a:latin typeface="Times New Roman" panose="02020603050405020304" pitchFamily="18" charset="0"/>
                <a:cs typeface="Times New Roman" panose="02020603050405020304" pitchFamily="18" charset="0"/>
              </a:rPr>
              <a:t>() to handle WebSocket events and maintain WebSocket connections.</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296494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C8870-4345-C0F8-9562-730429D98498}"/>
              </a:ext>
            </a:extLst>
          </p:cNvPr>
          <p:cNvSpPr>
            <a:spLocks noGrp="1"/>
          </p:cNvSpPr>
          <p:nvPr>
            <p:ph idx="1"/>
          </p:nvPr>
        </p:nvSpPr>
        <p:spPr>
          <a:xfrm>
            <a:off x="838200" y="1239520"/>
            <a:ext cx="10515600" cy="4937443"/>
          </a:xfrm>
        </p:spPr>
        <p:txBody>
          <a:bodyPr>
            <a:normAutofit fontScale="92500" lnSpcReduction="10000"/>
          </a:bodyPr>
          <a:lstStyle/>
          <a:p>
            <a:pPr marL="0" indent="0">
              <a:buNone/>
            </a:pPr>
            <a:r>
              <a:rPr lang="en-IN" sz="2200" b="1" u="sng" dirty="0">
                <a:latin typeface="Times New Roman" panose="02020603050405020304" pitchFamily="18" charset="0"/>
                <a:cs typeface="Times New Roman" panose="02020603050405020304" pitchFamily="18" charset="0"/>
              </a:rPr>
              <a:t>Test Case 1:</a:t>
            </a:r>
            <a:endParaRPr lang="en-IN" sz="22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When Threshold temperature is set and if the temperature reading is  greater </a:t>
            </a:r>
          </a:p>
          <a:p>
            <a:pPr marL="0" indent="0">
              <a:buNone/>
            </a:pPr>
            <a:r>
              <a:rPr lang="en-IN" sz="2400" dirty="0">
                <a:latin typeface="Times New Roman" panose="02020603050405020304" pitchFamily="18" charset="0"/>
                <a:cs typeface="Times New Roman" panose="02020603050405020304" pitchFamily="18" charset="0"/>
              </a:rPr>
              <a:t>        then the threshold value then the LED is turned  on.</a:t>
            </a:r>
          </a:p>
          <a:p>
            <a:pPr marL="0" indent="0">
              <a:buNone/>
            </a:pPr>
            <a:r>
              <a:rPr lang="en-IN" sz="2200" b="1" u="sng" dirty="0">
                <a:latin typeface="Times New Roman" panose="02020603050405020304" pitchFamily="18" charset="0"/>
                <a:cs typeface="Times New Roman" panose="02020603050405020304" pitchFamily="18" charset="0"/>
              </a:rPr>
              <a:t>Test Case 2:</a:t>
            </a:r>
          </a:p>
          <a:p>
            <a:pPr marL="0" indent="0">
              <a:buNone/>
            </a:pPr>
            <a:r>
              <a:rPr lang="en-IN" sz="2400" dirty="0">
                <a:latin typeface="Times New Roman" panose="02020603050405020304" pitchFamily="18" charset="0"/>
                <a:cs typeface="Times New Roman" panose="02020603050405020304" pitchFamily="18" charset="0"/>
              </a:rPr>
              <a:t>       When the temperature is less the threshold value the LED remains off</a:t>
            </a:r>
          </a:p>
          <a:p>
            <a:pPr marL="0" indent="0">
              <a:buNone/>
            </a:pPr>
            <a:r>
              <a:rPr lang="en-IN" sz="2200" b="1" u="sng" dirty="0">
                <a:latin typeface="Times New Roman" panose="02020603050405020304" pitchFamily="18" charset="0"/>
                <a:cs typeface="Times New Roman" panose="02020603050405020304" pitchFamily="18" charset="0"/>
              </a:rPr>
              <a:t>Test Case 3:</a:t>
            </a:r>
          </a:p>
          <a:p>
            <a:pPr marL="0" indent="0">
              <a:buNone/>
            </a:pPr>
            <a:r>
              <a:rPr lang="en-IN" sz="2400" dirty="0">
                <a:latin typeface="Times New Roman" panose="02020603050405020304" pitchFamily="18" charset="0"/>
                <a:cs typeface="Times New Roman" panose="02020603050405020304" pitchFamily="18" charset="0"/>
              </a:rPr>
              <a:t>       When the temperature is unable to read by the DHT then ‘nan’ is  printed om the      </a:t>
            </a:r>
          </a:p>
          <a:p>
            <a:pPr marL="0" indent="0">
              <a:buNone/>
            </a:pPr>
            <a:r>
              <a:rPr lang="en-IN" sz="2400" dirty="0">
                <a:latin typeface="Times New Roman" panose="02020603050405020304" pitchFamily="18" charset="0"/>
                <a:cs typeface="Times New Roman" panose="02020603050405020304" pitchFamily="18" charset="0"/>
              </a:rPr>
              <a:t>        serial monitor and no change is done on the web page.</a:t>
            </a:r>
          </a:p>
          <a:p>
            <a:pPr marL="0" indent="0">
              <a:buNone/>
            </a:pPr>
            <a:r>
              <a:rPr lang="en-IN" sz="2200" b="1" u="sng" dirty="0">
                <a:latin typeface="Times New Roman" panose="02020603050405020304" pitchFamily="18" charset="0"/>
                <a:cs typeface="Times New Roman" panose="02020603050405020304" pitchFamily="18" charset="0"/>
              </a:rPr>
              <a:t>Test Case 4:</a:t>
            </a:r>
          </a:p>
          <a:p>
            <a:pPr marL="0" indent="0">
              <a:buNone/>
            </a:pPr>
            <a:r>
              <a:rPr lang="en-IN" sz="2400" dirty="0">
                <a:latin typeface="Times New Roman" panose="02020603050405020304" pitchFamily="18" charset="0"/>
                <a:cs typeface="Times New Roman" panose="02020603050405020304" pitchFamily="18" charset="0"/>
              </a:rPr>
              <a:t>       In all possible cases of error both the LED remains off  </a:t>
            </a:r>
          </a:p>
          <a:p>
            <a:pPr marL="0" indent="0">
              <a:buNone/>
            </a:pPr>
            <a:r>
              <a:rPr lang="en-IN" sz="2400" b="1" u="sng"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EBA139AD-5680-52BF-EA17-2EDA0E7E13E5}"/>
              </a:ext>
            </a:extLst>
          </p:cNvPr>
          <p:cNvSpPr txBox="1"/>
          <p:nvPr/>
        </p:nvSpPr>
        <p:spPr>
          <a:xfrm>
            <a:off x="944880" y="487680"/>
            <a:ext cx="504952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4.3 Testing</a:t>
            </a:r>
          </a:p>
        </p:txBody>
      </p:sp>
    </p:spTree>
    <p:extLst>
      <p:ext uri="{BB962C8B-B14F-4D97-AF65-F5344CB8AC3E}">
        <p14:creationId xmlns:p14="http://schemas.microsoft.com/office/powerpoint/2010/main" val="244215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p:txBody>
          <a:bodyPr>
            <a:normAutofit/>
          </a:bodyPr>
          <a:lstStyle/>
          <a:p>
            <a:r>
              <a:rPr lang="en-IN" sz="4800" b="1" dirty="0">
                <a:solidFill>
                  <a:srgbClr val="002060"/>
                </a:solidFill>
              </a:rPr>
              <a:t>1. Introduction</a:t>
            </a:r>
            <a:endParaRPr lang="en-IN" sz="4800" dirty="0"/>
          </a:p>
        </p:txBody>
      </p:sp>
      <p:sp>
        <p:nvSpPr>
          <p:cNvPr id="1048595" name="Content Placeholder 2"/>
          <p:cNvSpPr>
            <a:spLocks noGrp="1"/>
          </p:cNvSpPr>
          <p:nvPr>
            <p:ph idx="1"/>
          </p:nvPr>
        </p:nvSpPr>
        <p:spPr/>
        <p:txBody>
          <a:bodyPr>
            <a:normAutofit fontScale="92500" lnSpcReduction="20000"/>
          </a:bodyPr>
          <a:lstStyle/>
          <a:p>
            <a:pPr marL="0" indent="0" algn="just">
              <a:buNone/>
            </a:pPr>
            <a:r>
              <a:rPr lang="en-IN" sz="2200" b="1" dirty="0">
                <a:solidFill>
                  <a:srgbClr val="002060"/>
                </a:solidFill>
              </a:rPr>
              <a:t>1.1 Problem Definition &amp; Description</a:t>
            </a:r>
            <a:endParaRPr lang="en-US" sz="2200" b="1" dirty="0">
              <a:solidFill>
                <a:srgbClr val="002060"/>
              </a:solidFill>
            </a:endParaRPr>
          </a:p>
          <a:p>
            <a:pPr lvl="3" algn="just"/>
            <a:r>
              <a:rPr lang="en-US" sz="2200" b="1" dirty="0">
                <a:solidFill>
                  <a:srgbClr val="002060"/>
                </a:solidFill>
              </a:rPr>
              <a:t>Problem specification </a:t>
            </a:r>
          </a:p>
          <a:p>
            <a:pPr marL="1371600" lvl="3" indent="0" algn="just">
              <a:buNone/>
            </a:pPr>
            <a:r>
              <a:rPr lang="en-IN" sz="2200" dirty="0">
                <a:solidFill>
                  <a:srgbClr val="002060"/>
                </a:solidFill>
              </a:rPr>
              <a:t>     Methods to prevent lack of monitorinng</a:t>
            </a:r>
            <a:endParaRPr lang="en-US" sz="2200" b="1" dirty="0">
              <a:solidFill>
                <a:srgbClr val="002060"/>
              </a:solidFill>
            </a:endParaRPr>
          </a:p>
          <a:p>
            <a:pPr lvl="3" algn="just"/>
            <a:r>
              <a:rPr lang="en-US" sz="2200" b="1" dirty="0">
                <a:solidFill>
                  <a:srgbClr val="002060"/>
                </a:solidFill>
              </a:rPr>
              <a:t>Problem description</a:t>
            </a:r>
          </a:p>
          <a:p>
            <a:pPr marL="1371600" lvl="3" indent="0" algn="just">
              <a:buNone/>
            </a:pPr>
            <a:r>
              <a:rPr lang="en-IN" altLang="en-US" sz="2200" b="1" dirty="0">
                <a:solidFill>
                  <a:srgbClr val="002060"/>
                </a:solidFill>
              </a:rPr>
              <a:t>      </a:t>
            </a:r>
            <a:r>
              <a:rPr lang="en-IN" altLang="en-US" sz="2200" dirty="0">
                <a:solidFill>
                  <a:srgbClr val="002060"/>
                </a:solidFill>
              </a:rPr>
              <a:t>The lack of monitoring of  products can cause them to loose the quality of taste,may even cause harm to </a:t>
            </a:r>
          </a:p>
          <a:p>
            <a:pPr marL="1371600" lvl="3" indent="0" algn="just">
              <a:buNone/>
            </a:pPr>
            <a:r>
              <a:rPr lang="en-IN" altLang="en-US" sz="2200" dirty="0">
                <a:solidFill>
                  <a:srgbClr val="002060"/>
                </a:solidFill>
              </a:rPr>
              <a:t>      the customers . There are various issues which can lead to distrust between customer and seller</a:t>
            </a:r>
            <a:endParaRPr lang="en-IN" sz="2200" b="1" dirty="0">
              <a:solidFill>
                <a:srgbClr val="002060"/>
              </a:solidFill>
            </a:endParaRPr>
          </a:p>
          <a:p>
            <a:pPr marL="0" indent="0" algn="just">
              <a:buNone/>
            </a:pPr>
            <a:r>
              <a:rPr lang="en-IN" sz="2200" b="1" dirty="0">
                <a:solidFill>
                  <a:srgbClr val="002060"/>
                </a:solidFill>
              </a:rPr>
              <a:t>1.2 Objectives of the Project</a:t>
            </a:r>
            <a:endParaRPr lang="en-US" sz="2200" b="1" dirty="0">
              <a:solidFill>
                <a:srgbClr val="002060"/>
              </a:solidFill>
            </a:endParaRPr>
          </a:p>
          <a:p>
            <a:pPr lvl="3" algn="just"/>
            <a:r>
              <a:rPr lang="en-US" sz="2200" b="1" dirty="0">
                <a:solidFill>
                  <a:srgbClr val="002060"/>
                </a:solidFill>
              </a:rPr>
              <a:t>Aim of the project</a:t>
            </a:r>
          </a:p>
          <a:p>
            <a:pPr marL="1371600" lvl="3" indent="0" algn="just">
              <a:buNone/>
            </a:pPr>
            <a:r>
              <a:rPr lang="en-IN" altLang="en-US" sz="2200" b="1" dirty="0">
                <a:solidFill>
                  <a:srgbClr val="002060"/>
                </a:solidFill>
              </a:rPr>
              <a:t>     </a:t>
            </a:r>
            <a:r>
              <a:rPr lang="en-IN" altLang="en-US" sz="2200" dirty="0">
                <a:solidFill>
                  <a:srgbClr val="002060"/>
                </a:solidFill>
              </a:rPr>
              <a:t>To create a monitoring setup to prevent any issues related due to the unmonitored activities.</a:t>
            </a:r>
            <a:endParaRPr lang="en-US" sz="2200" b="1" dirty="0">
              <a:solidFill>
                <a:srgbClr val="002060"/>
              </a:solidFill>
            </a:endParaRPr>
          </a:p>
          <a:p>
            <a:pPr lvl="3" algn="just"/>
            <a:r>
              <a:rPr lang="en-IN" altLang="en-US" sz="2200" b="1" dirty="0">
                <a:solidFill>
                  <a:srgbClr val="002060"/>
                </a:solidFill>
              </a:rPr>
              <a:t>T</a:t>
            </a:r>
            <a:r>
              <a:rPr lang="en-US" sz="2200" b="1" dirty="0">
                <a:solidFill>
                  <a:srgbClr val="002060"/>
                </a:solidFill>
              </a:rPr>
              <a:t>asks and deliverables</a:t>
            </a:r>
          </a:p>
          <a:p>
            <a:pPr marL="1371600" lvl="3" indent="0" algn="just">
              <a:buNone/>
            </a:pPr>
            <a:r>
              <a:rPr lang="en-IN" sz="2200" b="1" dirty="0">
                <a:solidFill>
                  <a:srgbClr val="002060"/>
                </a:solidFill>
              </a:rPr>
              <a:t>     </a:t>
            </a:r>
            <a:r>
              <a:rPr lang="en-IN" sz="2200" dirty="0">
                <a:solidFill>
                  <a:srgbClr val="002060"/>
                </a:solidFill>
              </a:rPr>
              <a:t>The ability to get notified when temperature falls a certain threshold </a:t>
            </a:r>
          </a:p>
          <a:p>
            <a:pPr marL="1371600" lvl="3" indent="0" algn="just">
              <a:buNone/>
            </a:pPr>
            <a:r>
              <a:rPr lang="en-IN" sz="2200" dirty="0">
                <a:solidFill>
                  <a:srgbClr val="002060"/>
                </a:solidFill>
              </a:rPr>
              <a:t>      To keep a record of his daily activities</a:t>
            </a:r>
          </a:p>
          <a:p>
            <a:endParaRPr lang="en-IN" sz="1600" dirty="0">
              <a:solidFill>
                <a:srgbClr val="002060"/>
              </a:solidFill>
            </a:endParaRPr>
          </a:p>
        </p:txBody>
      </p:sp>
      <p:sp>
        <p:nvSpPr>
          <p:cNvPr id="104859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Results</a:t>
            </a:r>
            <a:endParaRPr lang="en-IN" dirty="0"/>
          </a:p>
        </p:txBody>
      </p:sp>
      <p:pic>
        <p:nvPicPr>
          <p:cNvPr id="11" name="Content Placeholder 10">
            <a:extLst>
              <a:ext uri="{FF2B5EF4-FFF2-40B4-BE49-F238E27FC236}">
                <a16:creationId xmlns:a16="http://schemas.microsoft.com/office/drawing/2014/main" id="{00494911-A10B-E254-9D77-28B48953F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7950" y="1571625"/>
            <a:ext cx="3079911" cy="4351338"/>
          </a:xfrm>
        </p:spPr>
      </p:pic>
      <p:pic>
        <p:nvPicPr>
          <p:cNvPr id="21" name="Picture 20">
            <a:extLst>
              <a:ext uri="{FF2B5EF4-FFF2-40B4-BE49-F238E27FC236}">
                <a16:creationId xmlns:a16="http://schemas.microsoft.com/office/drawing/2014/main" id="{9ACB0F6C-6131-C9AF-69CE-2DD542FFC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9150" y="1571625"/>
            <a:ext cx="3079911" cy="4351338"/>
          </a:xfrm>
          <a:prstGeom prst="rect">
            <a:avLst/>
          </a:prstGeom>
        </p:spPr>
      </p:pic>
    </p:spTree>
    <p:extLst>
      <p:ext uri="{BB962C8B-B14F-4D97-AF65-F5344CB8AC3E}">
        <p14:creationId xmlns:p14="http://schemas.microsoft.com/office/powerpoint/2010/main" val="2474794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4399280" y="365125"/>
            <a:ext cx="3159760" cy="5811838"/>
          </a:xfrm>
        </p:spPr>
        <p:txBody>
          <a:bodyPr/>
          <a:lstStyle/>
          <a:p>
            <a:r>
              <a:rPr lang="en-IN" b="1" dirty="0">
                <a:solidFill>
                  <a:srgbClr val="002060"/>
                </a:solidFill>
              </a:rPr>
              <a:t>Thank you</a:t>
            </a:r>
            <a:endParaRPr lang="en-IN" dirty="0"/>
          </a:p>
        </p:txBody>
      </p:sp>
      <p:sp>
        <p:nvSpPr>
          <p:cNvPr id="1048607" name="Content Placeholder 2"/>
          <p:cNvSpPr>
            <a:spLocks noGrp="1"/>
          </p:cNvSpPr>
          <p:nvPr>
            <p:ph idx="1"/>
          </p:nvPr>
        </p:nvSpPr>
        <p:spPr/>
        <p:txBody>
          <a:bodyPr/>
          <a:lstStyle/>
          <a:p>
            <a:pPr marL="0" indent="0">
              <a:buNone/>
            </a:pPr>
            <a:endParaRPr lang="en-IN" dirty="0">
              <a:solidFill>
                <a:srgbClr val="002060"/>
              </a:solidFill>
            </a:endParaRPr>
          </a:p>
        </p:txBody>
      </p:sp>
      <p:sp>
        <p:nvSpPr>
          <p:cNvPr id="1048608"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r>
              <a:rPr lang="en-IN" sz="4800" b="1" dirty="0">
                <a:solidFill>
                  <a:srgbClr val="002060"/>
                </a:solidFill>
              </a:rPr>
              <a:t>1. Introduction</a:t>
            </a:r>
            <a:endParaRPr lang="en-IN" sz="4800" dirty="0"/>
          </a:p>
        </p:txBody>
      </p:sp>
      <p:sp>
        <p:nvSpPr>
          <p:cNvPr id="1048598" name="Content Placeholder 2"/>
          <p:cNvSpPr>
            <a:spLocks noGrp="1"/>
          </p:cNvSpPr>
          <p:nvPr>
            <p:ph idx="1"/>
          </p:nvPr>
        </p:nvSpPr>
        <p:spPr/>
        <p:txBody>
          <a:bodyPr>
            <a:normAutofit lnSpcReduction="10000"/>
          </a:bodyPr>
          <a:lstStyle/>
          <a:p>
            <a:pPr marL="0" indent="0" algn="just">
              <a:buNone/>
            </a:pPr>
            <a:r>
              <a:rPr lang="en-IN" sz="2400" b="1" dirty="0">
                <a:solidFill>
                  <a:srgbClr val="002060"/>
                </a:solidFill>
              </a:rPr>
              <a:t>1.3 Scope of the project</a:t>
            </a:r>
          </a:p>
          <a:p>
            <a:pPr lvl="3" algn="just"/>
            <a:endParaRPr lang="en-US" sz="2400" b="1" dirty="0">
              <a:solidFill>
                <a:srgbClr val="002060"/>
              </a:solidFill>
            </a:endParaRPr>
          </a:p>
          <a:p>
            <a:pPr lvl="3" algn="just"/>
            <a:r>
              <a:rPr lang="en-US" sz="2400" b="1" dirty="0">
                <a:solidFill>
                  <a:srgbClr val="002060"/>
                </a:solidFill>
              </a:rPr>
              <a:t>Determining goals</a:t>
            </a:r>
          </a:p>
          <a:p>
            <a:pPr marL="1371600" lvl="3" indent="0" algn="just">
              <a:buNone/>
            </a:pPr>
            <a:r>
              <a:rPr lang="en-IN" altLang="en-US" sz="2400" b="1" dirty="0">
                <a:solidFill>
                  <a:srgbClr val="002060"/>
                </a:solidFill>
              </a:rPr>
              <a:t> </a:t>
            </a:r>
            <a:r>
              <a:rPr lang="en-IN" altLang="en-US" sz="2400" dirty="0">
                <a:solidFill>
                  <a:srgbClr val="002060"/>
                </a:solidFill>
              </a:rPr>
              <a:t>To determine the status of our device which is connected to a model.</a:t>
            </a:r>
            <a:endParaRPr lang="en-US" sz="2400" b="1" dirty="0">
              <a:solidFill>
                <a:srgbClr val="002060"/>
              </a:solidFill>
            </a:endParaRPr>
          </a:p>
          <a:p>
            <a:pPr lvl="3" algn="just"/>
            <a:endParaRPr lang="en-US" sz="2400" b="1" dirty="0">
              <a:solidFill>
                <a:srgbClr val="002060"/>
              </a:solidFill>
            </a:endParaRPr>
          </a:p>
          <a:p>
            <a:pPr lvl="3" algn="just"/>
            <a:r>
              <a:rPr lang="en-US" sz="2400" b="1" dirty="0">
                <a:solidFill>
                  <a:srgbClr val="002060"/>
                </a:solidFill>
              </a:rPr>
              <a:t>Data &amp; Constrains </a:t>
            </a:r>
          </a:p>
          <a:p>
            <a:pPr marL="1371600" lvl="3" indent="0" algn="just">
              <a:buNone/>
            </a:pPr>
            <a:r>
              <a:rPr lang="en-IN" altLang="en-US" sz="2400" dirty="0">
                <a:solidFill>
                  <a:srgbClr val="002060"/>
                </a:solidFill>
              </a:rPr>
              <a:t> Temperature sensing (Humidity and Temperature)</a:t>
            </a:r>
          </a:p>
          <a:p>
            <a:pPr marL="1371600" lvl="3" indent="0" algn="just">
              <a:buNone/>
            </a:pPr>
            <a:endParaRPr lang="en-US" sz="2400" b="1" dirty="0">
              <a:solidFill>
                <a:srgbClr val="002060"/>
              </a:solidFill>
            </a:endParaRPr>
          </a:p>
          <a:p>
            <a:pPr lvl="3" algn="just"/>
            <a:r>
              <a:rPr lang="en-US" sz="2400" b="1" dirty="0">
                <a:solidFill>
                  <a:srgbClr val="002060"/>
                </a:solidFill>
              </a:rPr>
              <a:t>Workflow management strategies</a:t>
            </a:r>
          </a:p>
          <a:p>
            <a:pPr marL="1371600" lvl="3" indent="0" algn="just">
              <a:buNone/>
            </a:pPr>
            <a:r>
              <a:rPr lang="en-IN" altLang="en-US" sz="2400" dirty="0">
                <a:solidFill>
                  <a:srgbClr val="002060"/>
                </a:solidFill>
              </a:rPr>
              <a:t>  Gathering requirements, efficient algorithm making for system working , testing</a:t>
            </a:r>
            <a:endParaRPr lang="en-IN" altLang="en-US" sz="2400" b="1" dirty="0">
              <a:solidFill>
                <a:srgbClr val="002060"/>
              </a:solidFill>
            </a:endParaRPr>
          </a:p>
          <a:p>
            <a:pPr marL="1371600" lvl="3" indent="0" algn="just">
              <a:buNone/>
            </a:pPr>
            <a:r>
              <a:rPr lang="en-IN" altLang="en-US" sz="1600" b="1" dirty="0">
                <a:solidFill>
                  <a:srgbClr val="002060"/>
                </a:solidFill>
              </a:rPr>
              <a:t>    </a:t>
            </a:r>
            <a:endParaRPr lang="en-US" sz="1600" b="1" dirty="0">
              <a:solidFill>
                <a:srgbClr val="002060"/>
              </a:solidFill>
            </a:endParaRPr>
          </a:p>
          <a:p>
            <a:endParaRPr lang="en-IN" dirty="0"/>
          </a:p>
        </p:txBody>
      </p:sp>
      <p:sp>
        <p:nvSpPr>
          <p:cNvPr id="1048599"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r>
              <a:rPr lang="en-IN" sz="4800" b="1" dirty="0">
                <a:solidFill>
                  <a:srgbClr val="002060"/>
                </a:solidFill>
              </a:rPr>
              <a:t>2. System Analysis</a:t>
            </a:r>
            <a:endParaRPr lang="en-IN" sz="4800" dirty="0"/>
          </a:p>
        </p:txBody>
      </p:sp>
      <p:sp>
        <p:nvSpPr>
          <p:cNvPr id="1048601" name="Content Placeholder 2"/>
          <p:cNvSpPr>
            <a:spLocks noGrp="1"/>
          </p:cNvSpPr>
          <p:nvPr>
            <p:ph idx="1"/>
          </p:nvPr>
        </p:nvSpPr>
        <p:spPr/>
        <p:txBody>
          <a:bodyPr>
            <a:normAutofit fontScale="92500" lnSpcReduction="10000"/>
          </a:bodyPr>
          <a:lstStyle/>
          <a:p>
            <a:pPr marL="457200" lvl="1" indent="0" algn="just">
              <a:buNone/>
            </a:pPr>
            <a:r>
              <a:rPr lang="en-IN" b="1" dirty="0">
                <a:solidFill>
                  <a:srgbClr val="002060"/>
                </a:solidFill>
              </a:rPr>
              <a:t>2.1 Existing System</a:t>
            </a:r>
          </a:p>
          <a:p>
            <a:pPr marL="457200" lvl="1" indent="0" algn="just">
              <a:buNone/>
            </a:pPr>
            <a:endParaRPr lang="en-IN" b="1" dirty="0">
              <a:solidFill>
                <a:srgbClr val="002060"/>
              </a:solidFill>
            </a:endParaRPr>
          </a:p>
          <a:p>
            <a:pPr lvl="2" algn="just"/>
            <a:r>
              <a:rPr lang="en-IN" sz="2400" b="1" dirty="0">
                <a:solidFill>
                  <a:srgbClr val="002060"/>
                </a:solidFill>
              </a:rPr>
              <a:t>Background &amp; Literature Survey</a:t>
            </a:r>
          </a:p>
          <a:p>
            <a:pPr marL="914400" lvl="2" indent="0" algn="just">
              <a:buNone/>
            </a:pPr>
            <a:r>
              <a:rPr lang="en-IN" sz="2400" dirty="0">
                <a:solidFill>
                  <a:srgbClr val="002060"/>
                </a:solidFill>
              </a:rPr>
              <a:t>      The utilization of internet of Things application has not been applied to it.</a:t>
            </a:r>
          </a:p>
          <a:p>
            <a:pPr lvl="2" algn="just"/>
            <a:endParaRPr lang="en-IN" sz="2400" b="1" dirty="0">
              <a:solidFill>
                <a:srgbClr val="002060"/>
              </a:solidFill>
            </a:endParaRPr>
          </a:p>
          <a:p>
            <a:pPr lvl="2" algn="just"/>
            <a:r>
              <a:rPr lang="en-IN" sz="2400" b="1" dirty="0">
                <a:solidFill>
                  <a:srgbClr val="002060"/>
                </a:solidFill>
              </a:rPr>
              <a:t>Limitations of Existing System</a:t>
            </a:r>
          </a:p>
          <a:p>
            <a:pPr marL="914400" lvl="2" indent="0" algn="just">
              <a:buNone/>
            </a:pPr>
            <a:r>
              <a:rPr lang="en-IN" sz="2400" dirty="0">
                <a:solidFill>
                  <a:srgbClr val="002060"/>
                </a:solidFill>
              </a:rPr>
              <a:t>      Accidents are happening due to lack of noticing/monitoring .</a:t>
            </a:r>
            <a:endParaRPr lang="en-US" sz="2400" b="1" dirty="0">
              <a:solidFill>
                <a:srgbClr val="002060"/>
              </a:solidFill>
            </a:endParaRPr>
          </a:p>
          <a:p>
            <a:pPr lvl="2" algn="just"/>
            <a:endParaRPr lang="en-IN" sz="2400" b="1" dirty="0">
              <a:solidFill>
                <a:srgbClr val="002060"/>
              </a:solidFill>
            </a:endParaRPr>
          </a:p>
          <a:p>
            <a:pPr marL="457200" lvl="1" indent="0" algn="just">
              <a:buNone/>
            </a:pPr>
            <a:r>
              <a:rPr lang="en-IN" b="1" dirty="0">
                <a:solidFill>
                  <a:srgbClr val="002060"/>
                </a:solidFill>
              </a:rPr>
              <a:t>2.2 Proposed System</a:t>
            </a:r>
          </a:p>
          <a:p>
            <a:pPr marL="914400" lvl="2" indent="0" algn="just">
              <a:buNone/>
            </a:pPr>
            <a:endParaRPr lang="en-IN" sz="2400" b="1" dirty="0">
              <a:solidFill>
                <a:srgbClr val="002060"/>
              </a:solidFill>
            </a:endParaRPr>
          </a:p>
          <a:p>
            <a:pPr lvl="2" algn="just"/>
            <a:r>
              <a:rPr lang="en-IN" sz="2400" b="1" dirty="0">
                <a:solidFill>
                  <a:srgbClr val="002060"/>
                </a:solidFill>
              </a:rPr>
              <a:t>Advantages of Proposed System</a:t>
            </a:r>
          </a:p>
          <a:p>
            <a:pPr marL="914400" lvl="2" indent="0" algn="just">
              <a:buNone/>
            </a:pPr>
            <a:r>
              <a:rPr lang="en-IN" sz="2400" b="1" dirty="0">
                <a:solidFill>
                  <a:srgbClr val="002060"/>
                </a:solidFill>
              </a:rPr>
              <a:t> </a:t>
            </a:r>
            <a:r>
              <a:rPr lang="en-IN" sz="2400" dirty="0">
                <a:solidFill>
                  <a:srgbClr val="002060"/>
                </a:solidFill>
              </a:rPr>
              <a:t>Immediate information sharing incase of changes in temperature </a:t>
            </a:r>
          </a:p>
          <a:p>
            <a:pPr marL="914400" lvl="2" indent="0" algn="just">
              <a:buNone/>
            </a:pPr>
            <a:endParaRPr lang="en-IN" sz="1400" dirty="0">
              <a:solidFill>
                <a:srgbClr val="002060"/>
              </a:solidFill>
            </a:endParaRPr>
          </a:p>
          <a:p>
            <a:endParaRPr lang="en-IN" sz="1400" dirty="0">
              <a:solidFill>
                <a:srgbClr val="002060"/>
              </a:solidFill>
            </a:endParaRPr>
          </a:p>
        </p:txBody>
      </p:sp>
      <p:sp>
        <p:nvSpPr>
          <p:cNvPr id="104860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0FC3-7AAB-EB17-3468-0EC3B994D848}"/>
              </a:ext>
            </a:extLst>
          </p:cNvPr>
          <p:cNvSpPr>
            <a:spLocks noGrp="1"/>
          </p:cNvSpPr>
          <p:nvPr>
            <p:ph type="title"/>
          </p:nvPr>
        </p:nvSpPr>
        <p:spPr>
          <a:xfrm>
            <a:off x="838200" y="365126"/>
            <a:ext cx="10515600" cy="947208"/>
          </a:xfrm>
        </p:spPr>
        <p:txBody>
          <a:bodyPr>
            <a:normAutofit fontScale="90000"/>
          </a:bodyPr>
          <a:lstStyle/>
          <a:p>
            <a:r>
              <a:rPr lang="en-IN" sz="2000" b="1" dirty="0"/>
              <a:t>2.</a:t>
            </a:r>
            <a:r>
              <a:rPr lang="en-IN" sz="1800" b="1" dirty="0"/>
              <a:t>3 System Architecture</a:t>
            </a:r>
            <a:br>
              <a:rPr lang="en-IN" b="1" dirty="0"/>
            </a:br>
            <a:endParaRPr lang="en-IN" dirty="0"/>
          </a:p>
        </p:txBody>
      </p:sp>
      <p:sp>
        <p:nvSpPr>
          <p:cNvPr id="3" name="Content Placeholder 2">
            <a:extLst>
              <a:ext uri="{FF2B5EF4-FFF2-40B4-BE49-F238E27FC236}">
                <a16:creationId xmlns:a16="http://schemas.microsoft.com/office/drawing/2014/main" id="{55A846A0-CB84-28AF-7B64-DD0A3D95EA0C}"/>
              </a:ext>
            </a:extLst>
          </p:cNvPr>
          <p:cNvSpPr>
            <a:spLocks noGrp="1"/>
          </p:cNvSpPr>
          <p:nvPr>
            <p:ph idx="1"/>
          </p:nvPr>
        </p:nvSpPr>
        <p:spPr/>
        <p:txBody>
          <a:bodyPr/>
          <a:lstStyle/>
          <a:p>
            <a:pPr marL="0" indent="0">
              <a:buNone/>
            </a:pPr>
            <a:r>
              <a:rPr lang="en-IN" b="1" dirty="0"/>
              <a:t>  </a:t>
            </a:r>
          </a:p>
        </p:txBody>
      </p:sp>
      <p:pic>
        <p:nvPicPr>
          <p:cNvPr id="8" name="Picture 7">
            <a:extLst>
              <a:ext uri="{FF2B5EF4-FFF2-40B4-BE49-F238E27FC236}">
                <a16:creationId xmlns:a16="http://schemas.microsoft.com/office/drawing/2014/main" id="{01AB715C-929F-EDB0-2986-8799EB937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257" y="1107347"/>
            <a:ext cx="5177588" cy="4815281"/>
          </a:xfrm>
          <a:prstGeom prst="rect">
            <a:avLst/>
          </a:prstGeom>
        </p:spPr>
      </p:pic>
    </p:spTree>
    <p:extLst>
      <p:ext uri="{BB962C8B-B14F-4D97-AF65-F5344CB8AC3E}">
        <p14:creationId xmlns:p14="http://schemas.microsoft.com/office/powerpoint/2010/main" val="205655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lang="en-IN" sz="4800" b="1" dirty="0">
                <a:solidFill>
                  <a:srgbClr val="002060"/>
                </a:solidFill>
              </a:rPr>
              <a:t>2. System Analysis</a:t>
            </a:r>
            <a:endParaRPr lang="en-IN" sz="4800" dirty="0"/>
          </a:p>
        </p:txBody>
      </p:sp>
      <p:sp>
        <p:nvSpPr>
          <p:cNvPr id="1048604" name="Content Placeholder 2"/>
          <p:cNvSpPr>
            <a:spLocks noGrp="1"/>
          </p:cNvSpPr>
          <p:nvPr>
            <p:ph idx="1"/>
          </p:nvPr>
        </p:nvSpPr>
        <p:spPr/>
        <p:txBody>
          <a:bodyPr>
            <a:normAutofit fontScale="62500" lnSpcReduction="20000"/>
          </a:bodyPr>
          <a:lstStyle/>
          <a:p>
            <a:pPr marL="457200" lvl="1" indent="0" algn="just">
              <a:buNone/>
            </a:pPr>
            <a:r>
              <a:rPr lang="en-IN" b="1" dirty="0">
                <a:solidFill>
                  <a:srgbClr val="002060"/>
                </a:solidFill>
              </a:rPr>
              <a:t>2.4 Software &amp; Hardware Requirements</a:t>
            </a:r>
          </a:p>
          <a:p>
            <a:pPr lvl="2" algn="just"/>
            <a:endParaRPr lang="en-IN" sz="2400" b="1" dirty="0">
              <a:solidFill>
                <a:srgbClr val="002060"/>
              </a:solidFill>
            </a:endParaRPr>
          </a:p>
          <a:p>
            <a:pPr lvl="2" algn="just"/>
            <a:r>
              <a:rPr lang="en-IN" sz="2400" b="1" dirty="0">
                <a:solidFill>
                  <a:srgbClr val="002060"/>
                </a:solidFill>
              </a:rPr>
              <a:t>Software Requirements</a:t>
            </a:r>
          </a:p>
          <a:p>
            <a:pPr marL="914400" lvl="2" indent="0" algn="just">
              <a:buNone/>
            </a:pPr>
            <a:r>
              <a:rPr lang="en-IN" sz="2400" dirty="0">
                <a:solidFill>
                  <a:srgbClr val="002060"/>
                </a:solidFill>
              </a:rPr>
              <a:t>      HTML languauge</a:t>
            </a:r>
          </a:p>
          <a:p>
            <a:pPr marL="914400" lvl="2" indent="0" algn="just">
              <a:buNone/>
            </a:pPr>
            <a:r>
              <a:rPr lang="en-IN" sz="2400" dirty="0">
                <a:solidFill>
                  <a:srgbClr val="002060"/>
                </a:solidFill>
              </a:rPr>
              <a:t>      Arduino programming(C++)</a:t>
            </a:r>
            <a:r>
              <a:rPr lang="en-IN" sz="2400" b="1" dirty="0">
                <a:solidFill>
                  <a:srgbClr val="002060"/>
                </a:solidFill>
              </a:rPr>
              <a:t>	</a:t>
            </a:r>
          </a:p>
          <a:p>
            <a:pPr marL="914400" lvl="2" indent="0" algn="just">
              <a:buNone/>
            </a:pPr>
            <a:r>
              <a:rPr lang="en-IN" sz="2400" b="1" dirty="0">
                <a:solidFill>
                  <a:srgbClr val="002060"/>
                </a:solidFill>
              </a:rPr>
              <a:t>      </a:t>
            </a:r>
            <a:r>
              <a:rPr lang="en-IN" sz="2400" dirty="0">
                <a:solidFill>
                  <a:srgbClr val="002060"/>
                </a:solidFill>
              </a:rPr>
              <a:t>Python</a:t>
            </a:r>
          </a:p>
          <a:p>
            <a:pPr lvl="2" algn="just"/>
            <a:r>
              <a:rPr lang="en-IN" sz="2400" b="1" dirty="0">
                <a:solidFill>
                  <a:srgbClr val="002060"/>
                </a:solidFill>
              </a:rPr>
              <a:t>Hardware Requirements</a:t>
            </a:r>
          </a:p>
          <a:p>
            <a:pPr marL="914400" lvl="2" indent="0" algn="just">
              <a:buNone/>
            </a:pPr>
            <a:r>
              <a:rPr lang="en-IN" sz="2400" b="1" dirty="0">
                <a:solidFill>
                  <a:srgbClr val="002060"/>
                </a:solidFill>
              </a:rPr>
              <a:t>   </a:t>
            </a:r>
            <a:r>
              <a:rPr lang="en-IN" sz="2400" dirty="0">
                <a:solidFill>
                  <a:srgbClr val="002060"/>
                </a:solidFill>
              </a:rPr>
              <a:t>  Raspberry Pi</a:t>
            </a:r>
          </a:p>
          <a:p>
            <a:pPr marL="914400" lvl="2" indent="0" algn="just">
              <a:buNone/>
            </a:pPr>
            <a:r>
              <a:rPr lang="en-IN" sz="2400" dirty="0">
                <a:solidFill>
                  <a:srgbClr val="002060"/>
                </a:solidFill>
              </a:rPr>
              <a:t>     Neo-6M GPS</a:t>
            </a:r>
          </a:p>
          <a:p>
            <a:pPr marL="914400" lvl="2" indent="0" algn="just">
              <a:buNone/>
            </a:pPr>
            <a:r>
              <a:rPr lang="en-IN" sz="2400" b="1" dirty="0">
                <a:solidFill>
                  <a:srgbClr val="002060"/>
                </a:solidFill>
              </a:rPr>
              <a:t>      </a:t>
            </a:r>
            <a:r>
              <a:rPr lang="en-IN" sz="2400" dirty="0">
                <a:solidFill>
                  <a:srgbClr val="002060"/>
                </a:solidFill>
              </a:rPr>
              <a:t>BME280 Module</a:t>
            </a:r>
          </a:p>
          <a:p>
            <a:pPr marL="914400" lvl="2" indent="0" algn="just">
              <a:buNone/>
            </a:pPr>
            <a:r>
              <a:rPr lang="en-IN" sz="2400" b="1" dirty="0">
                <a:solidFill>
                  <a:srgbClr val="002060"/>
                </a:solidFill>
              </a:rPr>
              <a:t>      </a:t>
            </a:r>
            <a:r>
              <a:rPr lang="en-IN" sz="2400" dirty="0">
                <a:solidFill>
                  <a:srgbClr val="002060"/>
                </a:solidFill>
              </a:rPr>
              <a:t>LED’s</a:t>
            </a:r>
            <a:endParaRPr lang="en-IN" sz="2400" b="1" dirty="0">
              <a:solidFill>
                <a:srgbClr val="002060"/>
              </a:solidFill>
            </a:endParaRPr>
          </a:p>
          <a:p>
            <a:pPr marL="457200" lvl="1" indent="0" algn="just">
              <a:buNone/>
            </a:pPr>
            <a:r>
              <a:rPr lang="en-IN" b="1" dirty="0">
                <a:solidFill>
                  <a:srgbClr val="002060"/>
                </a:solidFill>
              </a:rPr>
              <a:t>2.5 Feasibility Study</a:t>
            </a:r>
          </a:p>
          <a:p>
            <a:pPr lvl="2" algn="just"/>
            <a:r>
              <a:rPr lang="en-IN" sz="2400" b="1" dirty="0">
                <a:solidFill>
                  <a:srgbClr val="002060"/>
                </a:solidFill>
              </a:rPr>
              <a:t>Technical Feasibility</a:t>
            </a:r>
          </a:p>
          <a:p>
            <a:pPr marL="914400" lvl="2" indent="0" algn="just">
              <a:buNone/>
            </a:pPr>
            <a:r>
              <a:rPr lang="en-IN" sz="2400" dirty="0">
                <a:solidFill>
                  <a:srgbClr val="002060"/>
                </a:solidFill>
              </a:rPr>
              <a:t>      Requires voluntary help from local vendor to decide the limitations.</a:t>
            </a:r>
            <a:endParaRPr lang="en-IN" sz="2400" b="1" dirty="0">
              <a:solidFill>
                <a:srgbClr val="002060"/>
              </a:solidFill>
            </a:endParaRPr>
          </a:p>
          <a:p>
            <a:pPr lvl="2" algn="just"/>
            <a:r>
              <a:rPr lang="en-IN" sz="2400" b="1" dirty="0">
                <a:solidFill>
                  <a:srgbClr val="002060"/>
                </a:solidFill>
              </a:rPr>
              <a:t>Robustness &amp; Reliability</a:t>
            </a:r>
          </a:p>
          <a:p>
            <a:pPr marL="914400" lvl="2" indent="0" algn="just">
              <a:buNone/>
            </a:pPr>
            <a:r>
              <a:rPr lang="en-IN" sz="2400" dirty="0">
                <a:solidFill>
                  <a:srgbClr val="002060"/>
                </a:solidFill>
              </a:rPr>
              <a:t>      Requires to be checked with battery percentage of charge which is being used to monitor.</a:t>
            </a:r>
            <a:endParaRPr lang="en-IN" sz="2400" b="1" dirty="0">
              <a:solidFill>
                <a:srgbClr val="002060"/>
              </a:solidFill>
            </a:endParaRPr>
          </a:p>
          <a:p>
            <a:pPr lvl="2" algn="just"/>
            <a:r>
              <a:rPr lang="en-IN" sz="2400" b="1" dirty="0">
                <a:solidFill>
                  <a:srgbClr val="002060"/>
                </a:solidFill>
              </a:rPr>
              <a:t>Economic Feasibility</a:t>
            </a:r>
          </a:p>
          <a:p>
            <a:pPr marL="914400" lvl="2" indent="0" algn="just">
              <a:buNone/>
            </a:pPr>
            <a:r>
              <a:rPr lang="en-IN" sz="2400" dirty="0">
                <a:solidFill>
                  <a:srgbClr val="002060"/>
                </a:solidFill>
              </a:rPr>
              <a:t>      1000/- for the prototype</a:t>
            </a:r>
            <a:endParaRPr lang="en-IN" sz="2400" b="1" dirty="0">
              <a:solidFill>
                <a:srgbClr val="002060"/>
              </a:solidFill>
            </a:endParaRPr>
          </a:p>
          <a:p>
            <a:endParaRPr lang="en-IN" dirty="0"/>
          </a:p>
        </p:txBody>
      </p:sp>
      <p:sp>
        <p:nvSpPr>
          <p:cNvPr id="1048605"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3.Architectural Design</a:t>
            </a:r>
          </a:p>
        </p:txBody>
      </p:sp>
      <p:sp>
        <p:nvSpPr>
          <p:cNvPr id="3" name="Content Placeholder 2"/>
          <p:cNvSpPr>
            <a:spLocks noGrp="1"/>
          </p:cNvSpPr>
          <p:nvPr>
            <p:ph idx="1"/>
          </p:nvPr>
        </p:nvSpPr>
        <p:spPr>
          <a:xfrm>
            <a:off x="838200" y="1712316"/>
            <a:ext cx="10515600" cy="4464647"/>
          </a:xfrm>
        </p:spPr>
        <p:txBody>
          <a:bodyPr>
            <a:normAutofit lnSpcReduction="10000"/>
          </a:bodyPr>
          <a:lstStyle/>
          <a:p>
            <a:pPr marL="0" indent="0">
              <a:buNone/>
            </a:pPr>
            <a:r>
              <a:rPr lang="en-US" sz="1600" b="1" dirty="0"/>
              <a:t>3.1 </a:t>
            </a:r>
            <a:r>
              <a:rPr lang="en-US" sz="1600" dirty="0"/>
              <a:t> Module Description:</a:t>
            </a:r>
          </a:p>
          <a:p>
            <a:pPr marL="0" indent="0">
              <a:buNone/>
            </a:pPr>
            <a:r>
              <a:rPr lang="en-US" sz="1600" b="1" dirty="0"/>
              <a:t>       </a:t>
            </a:r>
            <a:r>
              <a:rPr lang="en-US" sz="1600" u="sng" dirty="0"/>
              <a:t>ESP32 WROOM DEVKIT</a:t>
            </a:r>
          </a:p>
          <a:p>
            <a:pPr marL="0" indent="0">
              <a:buNone/>
            </a:pPr>
            <a:r>
              <a:rPr lang="en-US" sz="1600" dirty="0"/>
              <a:t>       esp32 is a microcontroller capable of processing information of </a:t>
            </a:r>
            <a:r>
              <a:rPr lang="en-US" sz="1600" dirty="0" err="1"/>
              <a:t>upto</a:t>
            </a:r>
            <a:r>
              <a:rPr lang="en-US" sz="1600" dirty="0"/>
              <a:t> 512 bytes. It has an inbuilt </a:t>
            </a:r>
            <a:r>
              <a:rPr lang="en-US" sz="1600" dirty="0" err="1"/>
              <a:t>wi-fi</a:t>
            </a:r>
            <a:r>
              <a:rPr lang="en-US" sz="1600" dirty="0"/>
              <a:t> and Bluetooth for communication. The ESP32 has total 38 pins including GPIO pins, Analog pins etc.,</a:t>
            </a:r>
          </a:p>
          <a:p>
            <a:pPr marL="0" indent="0">
              <a:buNone/>
            </a:pPr>
            <a:endParaRPr lang="en-US" sz="1600" u="sng" dirty="0"/>
          </a:p>
          <a:p>
            <a:pPr marL="0" indent="0">
              <a:buNone/>
            </a:pPr>
            <a:r>
              <a:rPr lang="en-US" sz="1600" dirty="0"/>
              <a: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a:t>
            </a:r>
            <a:r>
              <a:rPr lang="en-US" sz="1600" b="1" dirty="0"/>
              <a:t>ESP32 WROOM </a:t>
            </a:r>
            <a:r>
              <a:rPr lang="en-US" sz="1600" dirty="0"/>
              <a:t>							</a:t>
            </a:r>
          </a:p>
        </p:txBody>
      </p:sp>
      <p:sp>
        <p:nvSpPr>
          <p:cNvPr id="4" name="AutoShape 2" descr="Buy Allianztec ESP-WROOM-32 ESP32 ESP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uy Allianztec ESP-WROOM-32 ESP32 ESP ..."/>
          <p:cNvSpPr>
            <a:spLocks noChangeAspect="1" noChangeArrowheads="1"/>
          </p:cNvSpPr>
          <p:nvPr/>
        </p:nvSpPr>
        <p:spPr bwMode="auto">
          <a:xfrm>
            <a:off x="307975" y="1"/>
            <a:ext cx="304800" cy="3127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305" y="3596846"/>
            <a:ext cx="2390775" cy="1905000"/>
          </a:xfrm>
          <a:prstGeom prst="rect">
            <a:avLst/>
          </a:prstGeom>
        </p:spPr>
      </p:pic>
    </p:spTree>
    <p:extLst>
      <p:ext uri="{BB962C8B-B14F-4D97-AF65-F5344CB8AC3E}">
        <p14:creationId xmlns:p14="http://schemas.microsoft.com/office/powerpoint/2010/main" val="39059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2595"/>
            <a:ext cx="10515600" cy="5394368"/>
          </a:xfrm>
        </p:spPr>
        <p:txBody>
          <a:bodyPr>
            <a:normAutofit/>
          </a:bodyPr>
          <a:lstStyle/>
          <a:p>
            <a:pPr marL="0" indent="0">
              <a:buNone/>
            </a:pPr>
            <a:r>
              <a:rPr lang="en-US" sz="2000" b="1" u="sng" dirty="0"/>
              <a:t>3.1.2 DHT11:</a:t>
            </a:r>
            <a:endParaRPr lang="en-US" sz="2000" dirty="0"/>
          </a:p>
          <a:p>
            <a:pPr marL="0" indent="0">
              <a:buNone/>
            </a:pPr>
            <a:r>
              <a:rPr lang="en-US" sz="2000" dirty="0"/>
              <a:t>	DHT is a sensor capable of  measuring temperature and humidity, this sensor has an range          of -40 °C to 100 °C  and is used in various monitoring system.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r>
              <a:rPr lang="en-US" sz="2000" b="1" dirty="0"/>
              <a:t>DHT11 Sensor</a:t>
            </a:r>
            <a:r>
              <a:rPr lang="en-US" sz="20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926" y="2587711"/>
            <a:ext cx="2857500" cy="1600200"/>
          </a:xfrm>
          <a:prstGeom prst="rect">
            <a:avLst/>
          </a:prstGeom>
        </p:spPr>
      </p:pic>
    </p:spTree>
    <p:extLst>
      <p:ext uri="{BB962C8B-B14F-4D97-AF65-F5344CB8AC3E}">
        <p14:creationId xmlns:p14="http://schemas.microsoft.com/office/powerpoint/2010/main" val="3442137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2673</Words>
  <Application>Microsoft Office PowerPoint</Application>
  <PresentationFormat>Widescreen</PresentationFormat>
  <Paragraphs>356</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Consolas</vt:lpstr>
      <vt:lpstr>Times New Roman</vt:lpstr>
      <vt:lpstr>Wingdings</vt:lpstr>
      <vt:lpstr>Office Theme</vt:lpstr>
      <vt:lpstr>Temperature Monitoring System</vt:lpstr>
      <vt:lpstr>PowerPoint Presentation</vt:lpstr>
      <vt:lpstr>1. Introduction</vt:lpstr>
      <vt:lpstr>1. Introduction</vt:lpstr>
      <vt:lpstr>2. System Analysis</vt:lpstr>
      <vt:lpstr>2.3 System Architecture </vt:lpstr>
      <vt:lpstr>2. System Analysis</vt:lpstr>
      <vt:lpstr>3.Architectural Design</vt:lpstr>
      <vt:lpstr>PowerPoint Presentation</vt:lpstr>
      <vt:lpstr>3.2 Methodology:</vt:lpstr>
      <vt:lpstr>PowerPoint Presentation</vt:lpstr>
      <vt:lpstr>PowerPoint Presentation</vt:lpstr>
      <vt:lpstr>PowerPoint Presentation</vt:lpstr>
      <vt:lpstr>PowerPoint Presentation</vt:lpstr>
      <vt:lpstr>PowerPoint Presentation</vt:lpstr>
      <vt:lpstr>4. Implementation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4.2 Execution Flow</vt:lpstr>
      <vt:lpstr>PowerPoint Presentation</vt:lpstr>
      <vt:lpstr>PowerPoint Presentation</vt:lpstr>
      <vt:lpstr>4.5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MRUH</dc:creator>
  <cp:lastModifiedBy>Ponnala Naveen</cp:lastModifiedBy>
  <cp:revision>18</cp:revision>
  <dcterms:created xsi:type="dcterms:W3CDTF">2024-03-10T11:48:10Z</dcterms:created>
  <dcterms:modified xsi:type="dcterms:W3CDTF">2024-04-28T11:42:34Z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B4A0BAF747644F6D85ED0F0B27BF0049</vt:lpwstr>
  </property>
  <property fmtid="{D5CDD505-2E9C-101B-9397-08002B2CF9AE}" pid="3" name="KSOProductBuildVer">
    <vt:lpwstr>1033-11.2.0.11225</vt:lpwstr>
  </property>
</Properties>
</file>