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0439" autoAdjust="0"/>
  </p:normalViewPr>
  <p:slideViewPr>
    <p:cSldViewPr snapToGrid="0" snapToObjects="1" showGuides="1">
      <p:cViewPr>
        <p:scale>
          <a:sx n="10" d="100"/>
          <a:sy n="10" d="100"/>
        </p:scale>
        <p:origin x="2092" y="26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61005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1" name="Table 10">
            <a:extLst>
              <a:ext uri="{FF2B5EF4-FFF2-40B4-BE49-F238E27FC236}">
                <a16:creationId xmlns:a16="http://schemas.microsoft.com/office/drawing/2014/main" id="{DE37045F-60FA-B54F-B9F4-EBEC7F8172D6}"/>
              </a:ext>
            </a:extLst>
          </p:cNvPr>
          <p:cNvGraphicFramePr>
            <a:graphicFrameLocks noGrp="1"/>
          </p:cNvGraphicFramePr>
          <p:nvPr userDrawn="1">
            <p:extLst>
              <p:ext uri="{D42A27DB-BD31-4B8C-83A1-F6EECF244321}">
                <p14:modId xmlns:p14="http://schemas.microsoft.com/office/powerpoint/2010/main" val="169405424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D12C2650-43B9-B245-8FE3-21F2B87DBA6E}"/>
              </a:ext>
            </a:extLst>
          </p:cNvPr>
          <p:cNvGraphicFramePr>
            <a:graphicFrameLocks noGrp="1"/>
          </p:cNvGraphicFramePr>
          <p:nvPr userDrawn="1">
            <p:extLst>
              <p:ext uri="{D42A27DB-BD31-4B8C-83A1-F6EECF244321}">
                <p14:modId xmlns:p14="http://schemas.microsoft.com/office/powerpoint/2010/main" val="2429028199"/>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28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11391900" y="2471853"/>
            <a:ext cx="21069300" cy="1323439"/>
          </a:xfrm>
        </p:spPr>
        <p:txBody>
          <a:bodyPr/>
          <a:lstStyle/>
          <a:p>
            <a:r>
              <a:rPr lang="en-US" sz="8000" dirty="0">
                <a:latin typeface="Times New Roman" panose="02020603050405020304" pitchFamily="18" charset="0"/>
                <a:cs typeface="Times New Roman" panose="02020603050405020304" pitchFamily="18" charset="0"/>
              </a:rPr>
              <a:t>3</a:t>
            </a:r>
            <a:r>
              <a:rPr lang="en-US" sz="8000" baseline="30000" dirty="0">
                <a:latin typeface="Times New Roman" panose="02020603050405020304" pitchFamily="18" charset="0"/>
                <a:cs typeface="Times New Roman" panose="02020603050405020304" pitchFamily="18" charset="0"/>
              </a:rPr>
              <a:t>rd</a:t>
            </a:r>
            <a:r>
              <a:rPr lang="en-US" sz="8000" dirty="0">
                <a:latin typeface="Times New Roman" panose="02020603050405020304" pitchFamily="18" charset="0"/>
                <a:cs typeface="Times New Roman" panose="02020603050405020304" pitchFamily="18" charset="0"/>
              </a:rPr>
              <a:t> year Department of IOT</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11430000" y="338581"/>
            <a:ext cx="21069300" cy="1862048"/>
          </a:xfrm>
        </p:spPr>
        <p:txBody>
          <a:bodyPr/>
          <a:lstStyle/>
          <a:p>
            <a:r>
              <a:rPr lang="en-US" sz="11500" dirty="0">
                <a:latin typeface="Times New Roman" panose="02020603050405020304" pitchFamily="18" charset="0"/>
                <a:cs typeface="Times New Roman" panose="02020603050405020304" pitchFamily="18" charset="0"/>
              </a:rPr>
              <a:t>COLD STORGE DEVICE</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4997541"/>
            <a:ext cx="10059099" cy="646331"/>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ABSTRACT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7199" y="18329352"/>
            <a:ext cx="10059099" cy="646331"/>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OBJECTIVES</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97540"/>
            <a:ext cx="10058400" cy="646331"/>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MATERIALS &amp; METHODS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800" y="4997539"/>
            <a:ext cx="10058400" cy="646331"/>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RESULTS</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a:xfrm>
            <a:off x="33375600" y="4997539"/>
            <a:ext cx="10058400" cy="646331"/>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CONCLUSION</a:t>
            </a:r>
          </a:p>
        </p:txBody>
      </p:sp>
      <p:sp>
        <p:nvSpPr>
          <p:cNvPr id="11" name="Text Placeholder 10">
            <a:extLst>
              <a:ext uri="{FF2B5EF4-FFF2-40B4-BE49-F238E27FC236}">
                <a16:creationId xmlns:a16="http://schemas.microsoft.com/office/drawing/2014/main" id="{5036AC81-DBB2-0640-A267-6633E3F50FE6}"/>
              </a:ext>
            </a:extLst>
          </p:cNvPr>
          <p:cNvSpPr>
            <a:spLocks noGrp="1"/>
          </p:cNvSpPr>
          <p:nvPr>
            <p:ph type="body" sz="quarter" idx="22"/>
          </p:nvPr>
        </p:nvSpPr>
        <p:spPr>
          <a:xfrm>
            <a:off x="33375600" y="18698684"/>
            <a:ext cx="10058400" cy="646331"/>
          </a:xfrm>
        </p:spPr>
        <p:txBody>
          <a:bodyPr/>
          <a:lstStyle/>
          <a:p>
            <a:r>
              <a:rPr lang="en-US" sz="3600" dirty="0">
                <a:solidFill>
                  <a:srgbClr val="FF0000"/>
                </a:solidFill>
                <a:latin typeface="Times New Roman" panose="02020603050405020304" pitchFamily="18" charset="0"/>
                <a:cs typeface="Times New Roman" panose="02020603050405020304" pitchFamily="18" charset="0"/>
              </a:rPr>
              <a:t>REFERNCES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02017" y="5643872"/>
            <a:ext cx="10058400" cy="12567286"/>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Iot technology has enabled the development  of useful application to improve the quality of life. We can also the need to develop other application to make an effective use of the devices and the internet connectivity. Our project try’s to solve the problems occuring due to lack of monitoring of our goods. In this regard we have taken the first to solve the problem by proposing a project which can Monitor the temperature of goods present in an container and notify the person in-charge according to the constraints he/she have provided .For this project we will be using ESP32 as the processing unit due to wireless wifi connectivity and upload HTML code to monitor temperature and daily usage of our model through the local network connected to the device. </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a:xfrm>
            <a:off x="505435" y="19970642"/>
            <a:ext cx="10058399" cy="11188447"/>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To establish monitoring system which is capable of </a:t>
            </a:r>
            <a:r>
              <a:rPr lang="en-US" dirty="0" err="1">
                <a:latin typeface="Times New Roman" panose="02020603050405020304" pitchFamily="18" charset="0"/>
                <a:cs typeface="Times New Roman" panose="02020603050405020304" pitchFamily="18" charset="0"/>
              </a:rPr>
              <a:t>alterting</a:t>
            </a:r>
            <a:r>
              <a:rPr lang="en-US" dirty="0">
                <a:latin typeface="Times New Roman" panose="02020603050405020304" pitchFamily="18" charset="0"/>
                <a:cs typeface="Times New Roman" panose="02020603050405020304" pitchFamily="18" charset="0"/>
              </a:rPr>
              <a:t> user if the containing components are well preserved or not by </a:t>
            </a:r>
            <a:r>
              <a:rPr lang="en-US" dirty="0" err="1">
                <a:latin typeface="Times New Roman" panose="02020603050405020304" pitchFamily="18" charset="0"/>
                <a:cs typeface="Times New Roman" panose="02020603050405020304" pitchFamily="18" charset="0"/>
              </a:rPr>
              <a:t>obersving</a:t>
            </a:r>
            <a:r>
              <a:rPr lang="en-US" dirty="0">
                <a:latin typeface="Times New Roman" panose="02020603050405020304" pitchFamily="18" charset="0"/>
                <a:cs typeface="Times New Roman" panose="02020603050405020304" pitchFamily="18" charset="0"/>
              </a:rPr>
              <a:t> temperature and humidity of the component in a closed container.</a:t>
            </a:r>
          </a:p>
          <a:p>
            <a:pPr algn="just">
              <a:lnSpc>
                <a:spcPct val="150000"/>
              </a:lnSpc>
            </a:pPr>
            <a:r>
              <a:rPr lang="en-US" dirty="0">
                <a:latin typeface="Times New Roman" panose="02020603050405020304" pitchFamily="18" charset="0"/>
                <a:cs typeface="Times New Roman" panose="02020603050405020304" pitchFamily="18" charset="0"/>
              </a:rPr>
              <a:t>The use of a freezer for food is to preserve food ingredients for use in the future. This is because food storage also prevents the growth of bacteria, fungi, and others [4]. But not just preserving food, freezers also play a role in the taste and texture of stored food. Cooling food can make some foods taste better like chilled fruit and drinks</a:t>
            </a:r>
          </a:p>
          <a:p>
            <a:pPr algn="just">
              <a:lnSpc>
                <a:spcPct val="150000"/>
              </a:lnSpc>
            </a:pPr>
            <a:r>
              <a:rPr lang="en-IN" dirty="0">
                <a:latin typeface="Times New Roman" panose="02020603050405020304" pitchFamily="18" charset="0"/>
                <a:cs typeface="Times New Roman" panose="02020603050405020304" pitchFamily="18" charset="0"/>
              </a:rPr>
              <a:t>We connect our esp32 module with temperature sensor(BSM280 ) and use webserver connection to integrate these two by using Software .</a:t>
            </a:r>
            <a:endParaRPr lang="en-US"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430000" y="5560367"/>
            <a:ext cx="10058400" cy="20791076"/>
          </a:xfrm>
        </p:spPr>
        <p:txBody>
          <a:bodyPr/>
          <a:lstStyle/>
          <a:p>
            <a:pPr>
              <a:lnSpc>
                <a:spcPct val="150000"/>
              </a:lnSpc>
            </a:pPr>
            <a:r>
              <a:rPr lang="en-US" b="1" dirty="0">
                <a:latin typeface="Times New Roman" panose="02020603050405020304" pitchFamily="18" charset="0"/>
                <a:cs typeface="Times New Roman" panose="02020603050405020304" pitchFamily="18" charset="0"/>
              </a:rPr>
              <a:t>Components:-</a:t>
            </a:r>
          </a:p>
          <a:p>
            <a:pPr>
              <a:lnSpc>
                <a:spcPct val="150000"/>
              </a:lnSpc>
            </a:pPr>
            <a:r>
              <a:rPr lang="en-US" b="1" dirty="0">
                <a:latin typeface="Times New Roman" panose="02020603050405020304" pitchFamily="18" charset="0"/>
                <a:cs typeface="Times New Roman" panose="02020603050405020304" pitchFamily="18" charset="0"/>
              </a:rPr>
              <a:t>ESP32                     DHT11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OLED                           BUZZER	</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We use these sensors and actuator to create our smart object capable of sensing and acting on the constraints provided to it.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primary function of the web server is  </a:t>
            </a:r>
            <a:r>
              <a:rPr lang="en-US" dirty="0" err="1">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to determine the temperature on the web page and is also responsible for the constraints which can be used to check the working of the sensor if data is being collected and determine the quality of stored goods.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a:xfrm>
            <a:off x="22402800" y="5671167"/>
            <a:ext cx="10058400" cy="17737933"/>
          </a:xfrm>
        </p:spPr>
        <p:txBody>
          <a:bodyPr/>
          <a:lstStyle/>
          <a:p>
            <a:pPr>
              <a:lnSpc>
                <a:spcPct val="150000"/>
              </a:lnSpc>
            </a:pPr>
            <a:r>
              <a:rPr lang="en-US" dirty="0">
                <a:latin typeface="Times New Roman" panose="02020603050405020304" pitchFamily="18" charset="0"/>
                <a:cs typeface="Times New Roman" panose="02020603050405020304" pitchFamily="18" charset="0"/>
              </a:rPr>
              <a:t>Through this project we can monitor the temperature reading through web page .</a:t>
            </a:r>
          </a:p>
          <a:p>
            <a:pPr>
              <a:lnSpc>
                <a:spcPct val="150000"/>
              </a:lnSpc>
            </a:pPr>
            <a:r>
              <a:rPr lang="en-US" dirty="0">
                <a:latin typeface="Times New Roman" panose="02020603050405020304" pitchFamily="18" charset="0"/>
                <a:cs typeface="Times New Roman" panose="02020603050405020304" pitchFamily="18" charset="0"/>
              </a:rPr>
              <a:t>We can set the constraints for  </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1.Setting up SMTP module:-</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Connect to set up the access point and search for the web page address “esp/local” where you will find the temperature monitoring web page. The is done through the help of DNS and WiFi.API</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a:xfrm>
            <a:off x="33375600" y="5703005"/>
            <a:ext cx="10058400" cy="12567286"/>
          </a:xfrm>
        </p:spPr>
        <p:txBody>
          <a:bodyPr/>
          <a:lstStyle/>
          <a:p>
            <a:pPr algn="just">
              <a:lnSpc>
                <a:spcPct val="150000"/>
              </a:lnSpc>
            </a:pPr>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project is used in places </a:t>
            </a:r>
            <a:r>
              <a:rPr lang="en-US" dirty="0" err="1">
                <a:latin typeface="Times New Roman" panose="02020603050405020304" pitchFamily="18" charset="0"/>
                <a:cs typeface="Times New Roman" panose="02020603050405020304" pitchFamily="18" charset="0"/>
              </a:rPr>
              <a:t>wherer</a:t>
            </a:r>
            <a:r>
              <a:rPr lang="en-US" dirty="0">
                <a:latin typeface="Times New Roman" panose="02020603050405020304" pitchFamily="18" charset="0"/>
                <a:cs typeface="Times New Roman" panose="02020603050405020304" pitchFamily="18" charset="0"/>
              </a:rPr>
              <a:t> we can be notified about the spoilage of our goods through the usage of OLED display and the use of BUZZER for notification. To ensure the environment is sustainable and can be monitored </a:t>
            </a:r>
            <a:r>
              <a:rPr lang="en-US" dirty="0" err="1">
                <a:latin typeface="Times New Roman" panose="02020603050405020304" pitchFamily="18" charset="0"/>
                <a:cs typeface="Times New Roman" panose="02020603050405020304" pitchFamily="18" charset="0"/>
              </a:rPr>
              <a:t>wtith</a:t>
            </a:r>
            <a:r>
              <a:rPr lang="en-US" dirty="0">
                <a:latin typeface="Times New Roman" panose="02020603050405020304" pitchFamily="18" charset="0"/>
                <a:cs typeface="Times New Roman" panose="02020603050405020304" pitchFamily="18" charset="0"/>
              </a:rPr>
              <a:t> the web hosted web page can make the difference between this project application and not using the application </a:t>
            </a:r>
          </a:p>
          <a:p>
            <a:pPr algn="just">
              <a:lnSpc>
                <a:spcPct val="150000"/>
              </a:lnSpc>
            </a:pPr>
            <a:r>
              <a:rPr lang="en-US" dirty="0">
                <a:latin typeface="Times New Roman" panose="02020603050405020304" pitchFamily="18" charset="0"/>
                <a:cs typeface="Times New Roman" panose="02020603050405020304" pitchFamily="18" charset="0"/>
              </a:rPr>
              <a:t>Temperature Monitoring Systems to record the temperature of the freezer, capture data, then sending it to the cloud database using Communication Data and also initiate a warning by using an alarm can help an operational Freezer healthy, so it can keep food fresh dan safe for consuming. We can also view the operation of the Freezer in term of temperature 24 hours using a graphic, so the user can predict problems that occurs based on the history of temperature capture. </a:t>
            </a:r>
          </a:p>
        </p:txBody>
      </p:sp>
      <p:sp>
        <p:nvSpPr>
          <p:cNvPr id="18" name="Text Placeholder 17">
            <a:extLst>
              <a:ext uri="{FF2B5EF4-FFF2-40B4-BE49-F238E27FC236}">
                <a16:creationId xmlns:a16="http://schemas.microsoft.com/office/drawing/2014/main" id="{E641D930-5617-634E-B179-DBF1A8A3CF60}"/>
              </a:ext>
            </a:extLst>
          </p:cNvPr>
          <p:cNvSpPr>
            <a:spLocks noGrp="1"/>
          </p:cNvSpPr>
          <p:nvPr>
            <p:ph type="body" sz="quarter" idx="28"/>
          </p:nvPr>
        </p:nvSpPr>
        <p:spPr>
          <a:xfrm>
            <a:off x="33375600" y="27661009"/>
            <a:ext cx="10058400" cy="5429179"/>
          </a:xfrm>
        </p:spPr>
        <p:txBody>
          <a:bodyPr/>
          <a:lstStyle/>
          <a:p>
            <a:pPr algn="ctr"/>
            <a:r>
              <a:rPr lang="en-US" sz="3600" b="1" dirty="0">
                <a:solidFill>
                  <a:srgbClr val="FF0000"/>
                </a:solidFill>
                <a:latin typeface="Times New Roman" panose="02020603050405020304" pitchFamily="18" charset="0"/>
                <a:cs typeface="Times New Roman" panose="02020603050405020304" pitchFamily="18" charset="0"/>
              </a:rPr>
              <a:t>PRESENTED BY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Venkata Hari </a:t>
            </a:r>
            <a:r>
              <a:rPr lang="en-US" dirty="0" err="1">
                <a:latin typeface="Times New Roman" panose="02020603050405020304" pitchFamily="18" charset="0"/>
                <a:cs typeface="Times New Roman" panose="02020603050405020304" pitchFamily="18" charset="0"/>
              </a:rPr>
              <a:t>Paniindra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 Naveen </a:t>
            </a:r>
          </a:p>
          <a:p>
            <a:r>
              <a:rPr lang="en-US" dirty="0">
                <a:latin typeface="Times New Roman" panose="02020603050405020304" pitchFamily="18" charset="0"/>
                <a:cs typeface="Times New Roman" panose="02020603050405020304" pitchFamily="18" charset="0"/>
              </a:rPr>
              <a:t>Anand Charan</a:t>
            </a:r>
          </a:p>
          <a:p>
            <a:r>
              <a:rPr lang="en-US" dirty="0" err="1">
                <a:latin typeface="Times New Roman" panose="02020603050405020304" pitchFamily="18" charset="0"/>
                <a:cs typeface="Times New Roman" panose="02020603050405020304" pitchFamily="18" charset="0"/>
              </a:rPr>
              <a:t>S.Manideep</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24" name="Image 12" descr="Arduino ESP8266 WiFi, on the Cheap! - Arduino Academy"/>
          <p:cNvPicPr/>
          <p:nvPr/>
        </p:nvPicPr>
        <p:blipFill>
          <a:blip r:embed="rId3" cstate="print"/>
          <a:stretch>
            <a:fillRect/>
          </a:stretch>
        </p:blipFill>
        <p:spPr>
          <a:xfrm>
            <a:off x="11963400" y="7480044"/>
            <a:ext cx="2444750" cy="1060450"/>
          </a:xfrm>
          <a:prstGeom prst="rect">
            <a:avLst/>
          </a:prstGeom>
        </p:spPr>
      </p:pic>
      <p:pic>
        <p:nvPicPr>
          <p:cNvPr id="32" name="Picture 31"/>
          <p:cNvPicPr/>
          <p:nvPr/>
        </p:nvPicPr>
        <p:blipFill>
          <a:blip r:embed="rId4">
            <a:extLst>
              <a:ext uri="{28A0092B-C50C-407E-A947-70E740481C1C}">
                <a14:useLocalDpi xmlns:a14="http://schemas.microsoft.com/office/drawing/2010/main" val="0"/>
              </a:ext>
            </a:extLst>
          </a:blip>
          <a:stretch>
            <a:fillRect/>
          </a:stretch>
        </p:blipFill>
        <p:spPr>
          <a:xfrm>
            <a:off x="15801975" y="7477385"/>
            <a:ext cx="2146300" cy="1435100"/>
          </a:xfrm>
          <a:prstGeom prst="rect">
            <a:avLst/>
          </a:prstGeom>
        </p:spPr>
      </p:pic>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63400" y="10275046"/>
            <a:ext cx="1509346" cy="1275397"/>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92450" y="9868738"/>
            <a:ext cx="2143125" cy="2143125"/>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63400" y="15224386"/>
            <a:ext cx="8525197" cy="3962884"/>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17596" y="23917684"/>
            <a:ext cx="6438900" cy="7486650"/>
          </a:xfrm>
          <a:prstGeom prst="rect">
            <a:avLst/>
          </a:prstGeom>
        </p:spPr>
      </p:pic>
      <p:pic>
        <p:nvPicPr>
          <p:cNvPr id="29" name="Picture 28">
            <a:extLst>
              <a:ext uri="{FF2B5EF4-FFF2-40B4-BE49-F238E27FC236}">
                <a16:creationId xmlns:a16="http://schemas.microsoft.com/office/drawing/2014/main" id="{F72FDF9D-BC2E-A59B-A148-AD14B1358B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455414" y="21736349"/>
            <a:ext cx="7953172" cy="9828138"/>
          </a:xfrm>
          <a:prstGeom prst="rect">
            <a:avLst/>
          </a:prstGeom>
        </p:spPr>
      </p:pic>
      <p:pic>
        <p:nvPicPr>
          <p:cNvPr id="31" name="Picture 30">
            <a:extLst>
              <a:ext uri="{FF2B5EF4-FFF2-40B4-BE49-F238E27FC236}">
                <a16:creationId xmlns:a16="http://schemas.microsoft.com/office/drawing/2014/main" id="{BE7F9867-CAE6-9EFE-4739-E463D10094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388047" y="8912485"/>
            <a:ext cx="4092150" cy="7274933"/>
          </a:xfrm>
          <a:prstGeom prst="rect">
            <a:avLst/>
          </a:prstGeom>
        </p:spPr>
      </p:pic>
      <p:pic>
        <p:nvPicPr>
          <p:cNvPr id="20" name="object 7">
            <a:extLst>
              <a:ext uri="{FF2B5EF4-FFF2-40B4-BE49-F238E27FC236}">
                <a16:creationId xmlns:a16="http://schemas.microsoft.com/office/drawing/2014/main" id="{D916D410-F606-57BF-2876-478299338A32}"/>
              </a:ext>
            </a:extLst>
          </p:cNvPr>
          <p:cNvPicPr/>
          <p:nvPr/>
        </p:nvPicPr>
        <p:blipFill>
          <a:blip r:embed="rId11" cstate="print"/>
          <a:stretch>
            <a:fillRect/>
          </a:stretch>
        </p:blipFill>
        <p:spPr>
          <a:xfrm>
            <a:off x="1" y="0"/>
            <a:ext cx="4303058" cy="4195481"/>
          </a:xfrm>
          <a:prstGeom prst="rect">
            <a:avLst/>
          </a:prstGeom>
        </p:spPr>
      </p:pic>
      <p:sp>
        <p:nvSpPr>
          <p:cNvPr id="21" name="TextBox 20">
            <a:extLst>
              <a:ext uri="{FF2B5EF4-FFF2-40B4-BE49-F238E27FC236}">
                <a16:creationId xmlns:a16="http://schemas.microsoft.com/office/drawing/2014/main" id="{60D47736-54EC-3C52-1EC9-32B94E68E747}"/>
              </a:ext>
            </a:extLst>
          </p:cNvPr>
          <p:cNvSpPr txBox="1"/>
          <p:nvPr/>
        </p:nvSpPr>
        <p:spPr>
          <a:xfrm>
            <a:off x="33375600" y="19486916"/>
            <a:ext cx="10010165" cy="5913157"/>
          </a:xfrm>
          <a:prstGeom prst="rect">
            <a:avLst/>
          </a:prstGeom>
          <a:noFill/>
        </p:spPr>
        <p:txBody>
          <a:bodyPr wrap="square" rtlCol="0">
            <a:spAutoFit/>
          </a:bodyPr>
          <a:lstStyle/>
          <a:p>
            <a:pPr marL="514350" indent="-514350" algn="just">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Motoki, K., Saito, T., </a:t>
            </a:r>
            <a:r>
              <a:rPr lang="en-US" sz="3200" dirty="0" err="1">
                <a:latin typeface="Times New Roman" panose="02020603050405020304" pitchFamily="18" charset="0"/>
                <a:cs typeface="Times New Roman" panose="02020603050405020304" pitchFamily="18" charset="0"/>
              </a:rPr>
              <a:t>Nouchi</a:t>
            </a:r>
            <a:r>
              <a:rPr lang="en-US" sz="3200" dirty="0">
                <a:latin typeface="Times New Roman" panose="02020603050405020304" pitchFamily="18" charset="0"/>
                <a:cs typeface="Times New Roman" panose="02020603050405020304" pitchFamily="18" charset="0"/>
              </a:rPr>
              <a:t>, R., Kawashima, R., &amp; </a:t>
            </a:r>
            <a:r>
              <a:rPr lang="en-US" sz="3200" dirty="0" err="1">
                <a:latin typeface="Times New Roman" panose="02020603050405020304" pitchFamily="18" charset="0"/>
                <a:cs typeface="Times New Roman" panose="02020603050405020304" pitchFamily="18" charset="0"/>
              </a:rPr>
              <a:t>Sugiura</a:t>
            </a:r>
            <a:r>
              <a:rPr lang="en-US" sz="3200" dirty="0">
                <a:latin typeface="Times New Roman" panose="02020603050405020304" pitchFamily="18" charset="0"/>
                <a:cs typeface="Times New Roman" panose="02020603050405020304" pitchFamily="18" charset="0"/>
              </a:rPr>
              <a:t>, M. (2018). The paradox of warmth: Ambient warm temperature decreases preference for savory foods. Food quality and preference, 69, 1-9. </a:t>
            </a:r>
          </a:p>
          <a:p>
            <a:pPr marL="514350" indent="-514350" algn="just">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J. A. EVANS, A. M. FOSTER, &amp; T. BROWN. (2014). 3rd IIR International Cold Chain Conference. TEMPERATURE CONTROL IN DOMESTIC FREEZERS AND FREEZERS .</a:t>
            </a:r>
          </a:p>
        </p:txBody>
      </p:sp>
      <p:sp>
        <p:nvSpPr>
          <p:cNvPr id="22" name="TextBox 21">
            <a:extLst>
              <a:ext uri="{FF2B5EF4-FFF2-40B4-BE49-F238E27FC236}">
                <a16:creationId xmlns:a16="http://schemas.microsoft.com/office/drawing/2014/main" id="{DBAA73A7-1A48-1081-57DE-496CD52A2984}"/>
              </a:ext>
            </a:extLst>
          </p:cNvPr>
          <p:cNvSpPr txBox="1"/>
          <p:nvPr/>
        </p:nvSpPr>
        <p:spPr>
          <a:xfrm>
            <a:off x="33423835" y="25945766"/>
            <a:ext cx="10010165"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GUIDED BY</a:t>
            </a:r>
          </a:p>
        </p:txBody>
      </p:sp>
      <p:sp>
        <p:nvSpPr>
          <p:cNvPr id="23" name="TextBox 22">
            <a:extLst>
              <a:ext uri="{FF2B5EF4-FFF2-40B4-BE49-F238E27FC236}">
                <a16:creationId xmlns:a16="http://schemas.microsoft.com/office/drawing/2014/main" id="{A87DEAE6-8EF8-6189-7934-02455BFF3FCD}"/>
              </a:ext>
            </a:extLst>
          </p:cNvPr>
          <p:cNvSpPr txBox="1"/>
          <p:nvPr/>
        </p:nvSpPr>
        <p:spPr>
          <a:xfrm>
            <a:off x="33472070" y="26599241"/>
            <a:ext cx="9961930" cy="1569660"/>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Mrs.G</a:t>
            </a:r>
            <a:r>
              <a:rPr lang="en-IN" sz="3200" dirty="0">
                <a:latin typeface="Times New Roman" panose="02020603050405020304" pitchFamily="18" charset="0"/>
                <a:cs typeface="Times New Roman" panose="02020603050405020304" pitchFamily="18" charset="0"/>
              </a:rPr>
              <a:t> Sailaja</a:t>
            </a:r>
          </a:p>
          <a:p>
            <a:r>
              <a:rPr lang="en-IN" sz="3200" dirty="0">
                <a:latin typeface="Times New Roman" panose="02020603050405020304" pitchFamily="18" charset="0"/>
                <a:cs typeface="Times New Roman" panose="02020603050405020304" pitchFamily="18" charset="0"/>
              </a:rPr>
              <a:t>  Assistant professor</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1340</TotalTime>
  <Words>677</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Arial Narrow</vt:lpstr>
      <vt:lpstr>Calibri</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Ponnala Naveen</cp:lastModifiedBy>
  <cp:revision>38</cp:revision>
  <dcterms:created xsi:type="dcterms:W3CDTF">2019-01-07T21:49:45Z</dcterms:created>
  <dcterms:modified xsi:type="dcterms:W3CDTF">2024-06-07T08:16:36Z</dcterms:modified>
</cp:coreProperties>
</file>